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57" r:id="rId3"/>
    <p:sldId id="258" r:id="rId4"/>
    <p:sldId id="259" r:id="rId5"/>
    <p:sldId id="260" r:id="rId6"/>
    <p:sldId id="262" r:id="rId7"/>
    <p:sldId id="263" r:id="rId8"/>
    <p:sldId id="266" r:id="rId9"/>
    <p:sldId id="269" r:id="rId10"/>
    <p:sldId id="270" r:id="rId11"/>
    <p:sldId id="271" r:id="rId12"/>
    <p:sldId id="272" r:id="rId13"/>
    <p:sldId id="273" r:id="rId14"/>
    <p:sldId id="274" r:id="rId15"/>
    <p:sldId id="275" r:id="rId16"/>
    <p:sldId id="276" r:id="rId17"/>
    <p:sldId id="277" r:id="rId18"/>
    <p:sldId id="279" r:id="rId19"/>
    <p:sldId id="281" r:id="rId20"/>
    <p:sldId id="282" r:id="rId21"/>
    <p:sldId id="278" r:id="rId22"/>
    <p:sldId id="310" r:id="rId23"/>
    <p:sldId id="283" r:id="rId24"/>
    <p:sldId id="284" r:id="rId25"/>
    <p:sldId id="287" r:id="rId26"/>
    <p:sldId id="288" r:id="rId27"/>
    <p:sldId id="290" r:id="rId28"/>
    <p:sldId id="291" r:id="rId29"/>
    <p:sldId id="286" r:id="rId30"/>
    <p:sldId id="292" r:id="rId31"/>
    <p:sldId id="293" r:id="rId32"/>
    <p:sldId id="294" r:id="rId33"/>
    <p:sldId id="295" r:id="rId34"/>
    <p:sldId id="296" r:id="rId35"/>
    <p:sldId id="297" r:id="rId36"/>
    <p:sldId id="301" r:id="rId37"/>
    <p:sldId id="311" r:id="rId38"/>
    <p:sldId id="315" r:id="rId39"/>
    <p:sldId id="314" r:id="rId40"/>
    <p:sldId id="302" r:id="rId41"/>
    <p:sldId id="303" r:id="rId42"/>
    <p:sldId id="304" r:id="rId43"/>
    <p:sldId id="305" r:id="rId44"/>
    <p:sldId id="313" r:id="rId45"/>
    <p:sldId id="306" r:id="rId46"/>
    <p:sldId id="312" r:id="rId47"/>
    <p:sldId id="307" r:id="rId48"/>
    <p:sldId id="308" r:id="rId4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9977" autoAdjust="0"/>
  </p:normalViewPr>
  <p:slideViewPr>
    <p:cSldViewPr snapToGrid="0">
      <p:cViewPr varScale="1">
        <p:scale>
          <a:sx n="91" d="100"/>
          <a:sy n="91"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rPr dirty="0"/>
              <a:t>A lot of companies of big size of code base might think it's too hard or too risky to upgrade to java 8. But as you fall further behind, it just becomes even harder and riskier, and eventually you end up stuck with no upgrade path. This accumulation of technical debt slows down the entire development organization so keeping our stack current is a top priority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Once a terminal operation is invoked, the stream is consumed and is no longer usable</a:t>
            </a:r>
          </a:p>
        </p:txBody>
      </p:sp>
    </p:spTree>
    <p:extLst>
      <p:ext uri="{BB962C8B-B14F-4D97-AF65-F5344CB8AC3E}">
        <p14:creationId xmlns:p14="http://schemas.microsoft.com/office/powerpoint/2010/main" val="62071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60917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rPr dirty="0"/>
              <a:t>Then 2 code examples will be followed </a:t>
            </a:r>
            <a:endParaRPr lang="en-IE" dirty="0"/>
          </a:p>
          <a:p>
            <a:pPr marL="228600" indent="-228600">
              <a:buAutoNum type="arabicPeriod"/>
            </a:pPr>
            <a:r>
              <a:rPr lang="en-IE" dirty="0"/>
              <a:t>Test the time saving </a:t>
            </a:r>
          </a:p>
          <a:p>
            <a:pPr marL="228600" indent="-228600">
              <a:buAutoNum type="arabicPeriod"/>
            </a:pPr>
            <a:r>
              <a:rPr lang="en-IE" dirty="0"/>
              <a:t>Show</a:t>
            </a:r>
            <a:r>
              <a:rPr lang="en-IE" baseline="0" dirty="0"/>
              <a:t> the parallel stream what it is doing under the hood, unveil the mystery of </a:t>
            </a:r>
            <a:r>
              <a:rPr lang="en-IE" baseline="0" dirty="0" err="1"/>
              <a:t>parallelstream</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a:defRPr sz="900"/>
            </a:pPr>
            <a:r>
              <a:t>One of the main purposes of lambdas is use in parallel computing – which means that they’re really helpful when it comes to thread-safety.</a:t>
            </a: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Till now I have covered the stream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If you don’t want to use the steam, why do I bother computing it for you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xfrm>
            <a:off x="381000" y="685800"/>
            <a:ext cx="6096000" cy="3429000"/>
          </a:xfrm>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rPr lang="en-IE" sz="1200" b="0" i="0" dirty="0">
                <a:effectLst/>
                <a:latin typeface="+mn-lt"/>
                <a:ea typeface="+mn-ea"/>
                <a:cs typeface="+mn-cs"/>
                <a:sym typeface="Calibri"/>
              </a:rPr>
              <a:t>Optional is not meant to be used in these contexts</a:t>
            </a:r>
          </a:p>
          <a:p>
            <a:endParaRPr lang="en-IE" sz="1200" b="0" i="0" dirty="0">
              <a:effectLst/>
              <a:latin typeface="+mn-lt"/>
              <a:ea typeface="+mn-ea"/>
              <a:cs typeface="+mn-cs"/>
              <a:sym typeface="Calibri"/>
            </a:endParaRPr>
          </a:p>
          <a:p>
            <a:r>
              <a:rPr lang="en-IE" sz="1200" b="0" i="0" dirty="0">
                <a:effectLst/>
                <a:latin typeface="+mn-lt"/>
                <a:ea typeface="+mn-ea"/>
                <a:cs typeface="+mn-cs"/>
                <a:sym typeface="Calibri"/>
              </a:rPr>
              <a:t>in the domain model layer (not serializable)</a:t>
            </a:r>
          </a:p>
          <a:p>
            <a:r>
              <a:rPr lang="en-IE" sz="1200" b="0" i="0" dirty="0">
                <a:effectLst/>
                <a:latin typeface="+mn-lt"/>
                <a:ea typeface="+mn-ea"/>
                <a:cs typeface="+mn-cs"/>
                <a:sym typeface="Calibri"/>
              </a:rPr>
              <a:t>in DTOs (same reason)</a:t>
            </a:r>
          </a:p>
          <a:p>
            <a:r>
              <a:rPr lang="en-IE" sz="1200" b="0" i="0" dirty="0">
                <a:effectLst/>
                <a:latin typeface="+mn-lt"/>
                <a:ea typeface="+mn-ea"/>
                <a:cs typeface="+mn-cs"/>
                <a:sym typeface="Calibri"/>
              </a:rPr>
              <a:t>in input parameters of methods</a:t>
            </a:r>
          </a:p>
          <a:p>
            <a:r>
              <a:rPr lang="en-IE" sz="1200" b="0" i="0" dirty="0">
                <a:effectLst/>
                <a:latin typeface="+mn-lt"/>
                <a:ea typeface="+mn-ea"/>
                <a:cs typeface="+mn-cs"/>
                <a:sym typeface="Calibri"/>
              </a:rPr>
              <a:t>in constructor parameters</a:t>
            </a:r>
          </a:p>
          <a:p>
            <a:br>
              <a:rPr lang="en-IE" dirty="0"/>
            </a:b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Full attention, otherwise</a:t>
            </a:r>
            <a:r>
              <a:rPr lang="en-IE" baseline="0" dirty="0"/>
              <a:t> lose me quickly</a:t>
            </a:r>
            <a:endParaRPr lang="en-IE" dirty="0"/>
          </a:p>
        </p:txBody>
      </p:sp>
    </p:spTree>
    <p:extLst>
      <p:ext uri="{BB962C8B-B14F-4D97-AF65-F5344CB8AC3E}">
        <p14:creationId xmlns:p14="http://schemas.microsoft.com/office/powerpoint/2010/main" val="211938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Lambda</a:t>
            </a:r>
            <a:r>
              <a:rPr lang="en-IE" baseline="0" dirty="0"/>
              <a:t> Expression section finished, question?</a:t>
            </a:r>
            <a:endParaRPr lang="en-IE" dirty="0"/>
          </a:p>
        </p:txBody>
      </p:sp>
    </p:spTree>
    <p:extLst>
      <p:ext uri="{BB962C8B-B14F-4D97-AF65-F5344CB8AC3E}">
        <p14:creationId xmlns:p14="http://schemas.microsoft.com/office/powerpoint/2010/main" val="251562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 my opinion Java 8 code is better because of following reasons:</a:t>
            </a:r>
          </a:p>
          <a:p>
            <a:r>
              <a:rPr lang="en-IE" dirty="0"/>
              <a:t>Java 8 code clearly reflects developer intent of filtering, sorting, etc.</a:t>
            </a:r>
          </a:p>
          <a:p>
            <a:r>
              <a:rPr lang="en-IE" dirty="0"/>
              <a:t>Developers express what they want to do rather than how they want do it by using a higher level abstraction in the form of the Stream API.</a:t>
            </a:r>
          </a:p>
          <a:p>
            <a:r>
              <a:rPr lang="en-IE" dirty="0"/>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dirty="0"/>
              <a:t>No boilerplate code is required to express data processing. Developers no longer have to write explicit for loops, or create temporary collections to store data. All is taken care by the Stream API itself.</a:t>
            </a:r>
          </a:p>
          <a:p>
            <a:r>
              <a:rPr lang="en-IE" dirty="0"/>
              <a:t>Streams do not modify your underlying collection - they are non-mutating.</a:t>
            </a:r>
          </a:p>
          <a:p>
            <a:endParaRPr lang="en-IE" dirty="0"/>
          </a:p>
        </p:txBody>
      </p:sp>
    </p:spTree>
    <p:extLst>
      <p:ext uri="{BB962C8B-B14F-4D97-AF65-F5344CB8AC3E}">
        <p14:creationId xmlns:p14="http://schemas.microsoft.com/office/powerpoint/2010/main" val="158867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381000" y="685800"/>
            <a:ext cx="6096000" cy="3429000"/>
          </a:xfrm>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intermediate operation keeps a stream open for further operations. Intermediate operations are lazy</a:t>
            </a:r>
          </a:p>
        </p:txBody>
      </p:sp>
    </p:spTree>
    <p:extLst>
      <p:ext uri="{BB962C8B-B14F-4D97-AF65-F5344CB8AC3E}">
        <p14:creationId xmlns:p14="http://schemas.microsoft.com/office/powerpoint/2010/main" val="344665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1">
    <p:spTree>
      <p:nvGrpSpPr>
        <p:cNvPr id="1" name=""/>
        <p:cNvGrpSpPr/>
        <p:nvPr/>
      </p:nvGrpSpPr>
      <p:grpSpPr>
        <a:xfrm>
          <a:off x="0" y="0"/>
          <a:ext cx="0" cy="0"/>
          <a:chOff x="0" y="0"/>
          <a:chExt cx="0" cy="0"/>
        </a:xfrm>
      </p:grpSpPr>
      <p:pic>
        <p:nvPicPr>
          <p:cNvPr id="110" name="image1.jpg"/>
          <p:cNvPicPr>
            <a:picLocks noChangeAspect="1"/>
          </p:cNvPicPr>
          <p:nvPr/>
        </p:nvPicPr>
        <p:blipFill>
          <a:blip r:embed="rId2">
            <a:extLst/>
          </a:blip>
          <a:stretch>
            <a:fillRect/>
          </a:stretch>
        </p:blipFill>
        <p:spPr>
          <a:xfrm>
            <a:off x="306067" y="228600"/>
            <a:ext cx="11386268" cy="6219031"/>
          </a:xfrm>
          <a:prstGeom prst="rect">
            <a:avLst/>
          </a:prstGeom>
          <a:ln w="12700">
            <a:miter lim="400000"/>
          </a:ln>
        </p:spPr>
      </p:pic>
      <p:sp>
        <p:nvSpPr>
          <p:cNvPr id="111" name="Shape 111"/>
          <p:cNvSpPr/>
          <p:nvPr/>
        </p:nvSpPr>
        <p:spPr>
          <a:xfrm>
            <a:off x="306066" y="228600"/>
            <a:ext cx="11386268" cy="1924050"/>
          </a:xfrm>
          <a:prstGeom prst="rect">
            <a:avLst/>
          </a:prstGeom>
          <a:solidFill>
            <a:srgbClr val="595959">
              <a:alpha val="52999"/>
            </a:srgbClr>
          </a:solidFill>
          <a:ln w="12700">
            <a:miter lim="400000"/>
          </a:ln>
        </p:spPr>
        <p:txBody>
          <a:bodyPr lIns="45719" rIns="45719" anchor="ctr"/>
          <a:lstStyle/>
          <a:p>
            <a:pPr algn="ctr" defTabSz="609492">
              <a:defRPr sz="2000">
                <a:solidFill>
                  <a:srgbClr val="FFFFFF"/>
                </a:solidFill>
              </a:defRPr>
            </a:pPr>
            <a:endParaRPr/>
          </a:p>
        </p:txBody>
      </p:sp>
      <p:sp>
        <p:nvSpPr>
          <p:cNvPr id="112" name="Shape 112"/>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FFFFFF"/>
                </a:solidFill>
              </a:defRPr>
            </a:lvl1pPr>
            <a:lvl2pPr marL="838200" indent="-381000">
              <a:buFontTx/>
              <a:defRPr sz="4000">
                <a:solidFill>
                  <a:srgbClr val="FFFFFF"/>
                </a:solidFill>
              </a:defRPr>
            </a:lvl2pPr>
            <a:lvl3pPr marL="1371600" indent="-457200">
              <a:buFontTx/>
              <a:defRPr sz="4000">
                <a:solidFill>
                  <a:srgbClr val="FFFFFF"/>
                </a:solidFill>
              </a:defRPr>
            </a:lvl3pPr>
            <a:lvl4pPr marL="1879600" indent="-508000">
              <a:buFontTx/>
              <a:defRPr sz="4000">
                <a:solidFill>
                  <a:srgbClr val="FFFFFF"/>
                </a:solidFill>
              </a:defRPr>
            </a:lvl4pPr>
            <a:lvl5pPr marL="2336800" indent="-508000">
              <a:buFontTx/>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13" name="image2.png"/>
          <p:cNvPicPr>
            <a:picLocks noChangeAspect="1"/>
          </p:cNvPicPr>
          <p:nvPr/>
        </p:nvPicPr>
        <p:blipFill>
          <a:blip r:embed="rId3">
            <a:extLst/>
          </a:blip>
          <a:stretch>
            <a:fillRect/>
          </a:stretch>
        </p:blipFill>
        <p:spPr>
          <a:xfrm>
            <a:off x="9036366" y="419630"/>
            <a:ext cx="2535002" cy="1176242"/>
          </a:xfrm>
          <a:prstGeom prst="rect">
            <a:avLst/>
          </a:prstGeom>
          <a:ln w="12700">
            <a:miter lim="400000"/>
          </a:ln>
        </p:spPr>
      </p:pic>
      <p:sp>
        <p:nvSpPr>
          <p:cNvPr id="114" name="Shape 114"/>
          <p:cNvSpPr>
            <a:spLocks noGrp="1"/>
          </p:cNvSpPr>
          <p:nvPr>
            <p:ph type="body" sz="quarter" idx="13"/>
          </p:nvPr>
        </p:nvSpPr>
        <p:spPr>
          <a:xfrm>
            <a:off x="724939" y="1317265"/>
            <a:ext cx="7998646" cy="501026"/>
          </a:xfrm>
          <a:prstGeom prst="rect">
            <a:avLst/>
          </a:prstGeom>
        </p:spPr>
        <p:txBody>
          <a:bodyPr/>
          <a:lstStyle/>
          <a:p>
            <a:pPr marL="0" indent="0">
              <a:buSzTx/>
              <a:buFontTx/>
              <a:buNone/>
              <a:defRPr sz="2600">
                <a:solidFill>
                  <a:srgbClr val="FFFFFF"/>
                </a:solidFill>
              </a:defRPr>
            </a:pPr>
            <a:endParaRPr/>
          </a:p>
        </p:txBody>
      </p:sp>
      <p:sp>
        <p:nvSpPr>
          <p:cNvPr id="115" name="Shape 115"/>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22" name="Shape 122"/>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23" name="Shape 123"/>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24" name="Shape 124"/>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25"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26" name="Shape 12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33" name="Shape 133"/>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34" name="Shape 134"/>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35" name="Shape 135"/>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36"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37" name="Shape 137"/>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rPr dirty="0"/>
              <a:t>TDP</a:t>
            </a:r>
            <a:r>
              <a:rPr lang="en-IE" dirty="0"/>
              <a:t> 4 &amp; Java 8</a:t>
            </a:r>
            <a:r>
              <a:rPr dirty="0"/>
              <a:t>, Stream it and Lambda it</a:t>
            </a:r>
          </a:p>
        </p:txBody>
      </p:sp>
      <p:sp>
        <p:nvSpPr>
          <p:cNvPr id="147" name="Shape 147"/>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sz="2600">
                <a:solidFill>
                  <a:srgbClr val="FFFFFF"/>
                </a:solidFill>
              </a:defRPr>
            </a:lvl1pPr>
          </a:lstStyle>
          <a:p>
            <a:r>
              <a:rPr lang="en-IE" dirty="0"/>
              <a:t>19 </a:t>
            </a:r>
            <a:r>
              <a:rPr dirty="0"/>
              <a:t>May, 2017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sz="quarter" idx="1"/>
          </p:nvPr>
        </p:nvSpPr>
        <p:spPr>
          <a:xfrm>
            <a:off x="724940" y="936920"/>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202" name="Shape 202"/>
          <p:cNvSpPr/>
          <p:nvPr/>
        </p:nvSpPr>
        <p:spPr>
          <a:xfrm>
            <a:off x="724940" y="2121057"/>
            <a:ext cx="7730691"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3" name="Shape 203"/>
          <p:cNvSpPr/>
          <p:nvPr/>
        </p:nvSpPr>
        <p:spPr>
          <a:xfrm>
            <a:off x="724940" y="3895702"/>
            <a:ext cx="7730691"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4" name="Shape 204"/>
          <p:cNvSpPr/>
          <p:nvPr/>
        </p:nvSpPr>
        <p:spPr>
          <a:xfrm>
            <a:off x="724940" y="5297752"/>
            <a:ext cx="7730691" cy="624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Error:(43, 66) java: local variables referenced from a lambda expression must be final or effectively final</a:t>
            </a:r>
          </a:p>
        </p:txBody>
      </p:sp>
      <p:cxnSp>
        <p:nvCxnSpPr>
          <p:cNvPr id="205" name="Connector 205"/>
          <p:cNvCxnSpPr>
            <a:stCxn id="206" idx="1"/>
          </p:cNvCxnSpPr>
          <p:nvPr/>
        </p:nvCxnSpPr>
        <p:spPr>
          <a:xfrm flipH="1" flipV="1">
            <a:off x="8455631" y="2592138"/>
            <a:ext cx="832206" cy="18518"/>
          </a:xfrm>
          <a:prstGeom prst="straightConnector1">
            <a:avLst/>
          </a:prstGeom>
          <a:ln w="6350">
            <a:solidFill>
              <a:schemeClr val="accent1"/>
            </a:solidFill>
            <a:miter/>
            <a:tailEnd type="triangle"/>
          </a:ln>
        </p:spPr>
      </p:cxnSp>
      <p:sp>
        <p:nvSpPr>
          <p:cNvPr id="206" name="Shape 206"/>
          <p:cNvSpPr/>
          <p:nvPr/>
        </p:nvSpPr>
        <p:spPr>
          <a:xfrm>
            <a:off x="9287837" y="2431585"/>
            <a:ext cx="1623318"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Effective final</a:t>
            </a:r>
          </a:p>
        </p:txBody>
      </p:sp>
      <p:sp>
        <p:nvSpPr>
          <p:cNvPr id="207" name="Shape 207"/>
          <p:cNvSpPr/>
          <p:nvPr/>
        </p:nvSpPr>
        <p:spPr>
          <a:xfrm flipH="1">
            <a:off x="8455631" y="4503506"/>
            <a:ext cx="832207" cy="1"/>
          </a:xfrm>
          <a:prstGeom prst="line">
            <a:avLst/>
          </a:prstGeom>
          <a:ln w="6350">
            <a:solidFill>
              <a:schemeClr val="accent1"/>
            </a:solidFill>
            <a:miter/>
            <a:tailEnd type="triangle"/>
          </a:ln>
        </p:spPr>
        <p:txBody>
          <a:bodyPr lIns="45719" rIns="45719"/>
          <a:lstStyle/>
          <a:p>
            <a:endParaRPr/>
          </a:p>
        </p:txBody>
      </p:sp>
      <p:sp>
        <p:nvSpPr>
          <p:cNvPr id="208" name="Shape 208"/>
          <p:cNvSpPr/>
          <p:nvPr/>
        </p:nvSpPr>
        <p:spPr>
          <a:xfrm>
            <a:off x="9287837" y="4328257"/>
            <a:ext cx="1623318" cy="891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Non effective final,compile error incur</a:t>
            </a:r>
          </a:p>
        </p:txBody>
      </p:sp>
      <p:sp>
        <p:nvSpPr>
          <p:cNvPr id="209" name="Shape 209"/>
          <p:cNvSpPr/>
          <p:nvPr/>
        </p:nvSpPr>
        <p:spPr>
          <a:xfrm flipH="1">
            <a:off x="8455630" y="5045040"/>
            <a:ext cx="832209" cy="427962"/>
          </a:xfrm>
          <a:prstGeom prst="line">
            <a:avLst/>
          </a:prstGeom>
          <a:ln w="6350">
            <a:solidFill>
              <a:schemeClr val="accent1"/>
            </a:solidFill>
            <a:miter/>
            <a:tailEnd type="triangle"/>
          </a:ln>
        </p:spPr>
        <p:txBody>
          <a:bodyPr lIns="45719" rIns="45719"/>
          <a:lstStyle/>
          <a:p>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dirty="0"/>
              <a:t>Stream</a:t>
            </a:r>
          </a:p>
        </p:txBody>
      </p:sp>
      <p:pic>
        <p:nvPicPr>
          <p:cNvPr id="212" name="image6.jpg"/>
          <p:cNvPicPr>
            <a:picLocks noChangeAspect="1"/>
          </p:cNvPicPr>
          <p:nvPr/>
        </p:nvPicPr>
        <p:blipFill>
          <a:blip r:embed="rId2">
            <a:extLst/>
          </a:blip>
          <a:stretch>
            <a:fillRect/>
          </a:stretch>
        </p:blipFill>
        <p:spPr>
          <a:xfrm>
            <a:off x="2612732" y="1766453"/>
            <a:ext cx="4394512" cy="4164509"/>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a:xfrm>
            <a:off x="852706" y="1242958"/>
            <a:ext cx="7998646" cy="472529"/>
          </a:xfrm>
          <a:prstGeom prst="rect">
            <a:avLst/>
          </a:prstGeom>
        </p:spPr>
        <p:txBody>
          <a:bodyPr>
            <a:noAutofit/>
          </a:bodyPr>
          <a:lstStyle>
            <a:lvl1pPr defTabSz="438911">
              <a:spcBef>
                <a:spcPts val="400"/>
              </a:spcBef>
              <a:defRPr sz="2592"/>
            </a:lvl1pPr>
          </a:lstStyle>
          <a:p>
            <a:r>
              <a:rPr lang="en-IE" sz="4400" dirty="0"/>
              <a:t>Scenario</a:t>
            </a:r>
            <a:endParaRPr sz="4400" dirty="0"/>
          </a:p>
        </p:txBody>
      </p:sp>
      <p:sp>
        <p:nvSpPr>
          <p:cNvPr id="215" name="Shape 215"/>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marL="0" indent="0">
              <a:buSzTx/>
              <a:buNone/>
              <a:defRPr sz="2400">
                <a:solidFill>
                  <a:srgbClr val="414042"/>
                </a:solidFill>
              </a:defRPr>
            </a:pPr>
            <a:endParaRPr/>
          </a:p>
          <a:p>
            <a:pPr marL="457200" indent="-457200">
              <a:buFontTx/>
              <a:buAutoNum type="arabicPeriod"/>
              <a:defRPr sz="2400">
                <a:solidFill>
                  <a:srgbClr val="414042"/>
                </a:solidFill>
              </a:defRPr>
            </a:pPr>
            <a:r>
              <a:t>Given a collection of Transactions : List&lt;Transaction&gt; transactions</a:t>
            </a:r>
          </a:p>
          <a:p>
            <a:pPr marL="457200" indent="-457200">
              <a:buFontTx/>
              <a:buAutoNum type="arabicPeriod"/>
              <a:defRPr sz="2400">
                <a:solidFill>
                  <a:srgbClr val="414042"/>
                </a:solidFill>
              </a:defRPr>
            </a:pPr>
            <a:r>
              <a:t>Find out all transactions of type grocery </a:t>
            </a:r>
          </a:p>
          <a:p>
            <a:pPr marL="457200" indent="-457200">
              <a:buFontTx/>
              <a:buAutoNum type="arabicPeriod"/>
              <a:defRPr sz="2400">
                <a:solidFill>
                  <a:srgbClr val="414042"/>
                </a:solidFill>
              </a:defRPr>
            </a:pPr>
            <a:r>
              <a:t>Sort them in decreasing order of transaction value </a:t>
            </a:r>
          </a:p>
          <a:p>
            <a:pPr marL="457200" indent="-457200">
              <a:buFontTx/>
              <a:buAutoNum type="arabicPeriod"/>
              <a:defRPr sz="2400">
                <a:solidFill>
                  <a:srgbClr val="414042"/>
                </a:solidFill>
              </a:defRPr>
            </a:pPr>
            <a:r>
              <a:t>Return a list of transaction IDs : List&lt;Integer&gt; transactionIds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before Java 8</a:t>
            </a:r>
          </a:p>
        </p:txBody>
      </p:sp>
      <p:sp>
        <p:nvSpPr>
          <p:cNvPr id="218" name="Shape 218"/>
          <p:cNvSpPr/>
          <p:nvPr/>
        </p:nvSpPr>
        <p:spPr>
          <a:xfrm>
            <a:off x="935663" y="1770658"/>
            <a:ext cx="8744365" cy="4401205"/>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i="1">
                <a:solidFill>
                  <a:srgbClr val="808080"/>
                </a:solidFill>
                <a:latin typeface="Courier New"/>
                <a:ea typeface="Courier New"/>
                <a:cs typeface="Courier New"/>
                <a:sym typeface="Courier New"/>
              </a:defRPr>
            </a:pPr>
            <a:r>
              <a:rPr dirty="0"/>
              <a:t>// find the GROCERY type</a:t>
            </a:r>
            <a:br>
              <a:rPr dirty="0"/>
            </a:br>
            <a:r>
              <a:rPr b="1" i="0" dirty="0">
                <a:solidFill>
                  <a:srgbClr val="000080"/>
                </a:solidFill>
              </a:rPr>
              <a:t>for</a:t>
            </a:r>
            <a:r>
              <a:rPr i="0" dirty="0">
                <a:solidFill>
                  <a:srgbClr val="000000"/>
                </a:solidFill>
              </a:rPr>
              <a:t>(Transaction t: transactions){</a:t>
            </a:r>
            <a:br>
              <a:rPr i="0" dirty="0">
                <a:solidFill>
                  <a:srgbClr val="000000"/>
                </a:solidFill>
              </a:rPr>
            </a:br>
            <a:r>
              <a:rPr i="0" dirty="0">
                <a:solidFill>
                  <a:srgbClr val="000000"/>
                </a:solidFill>
              </a:rPr>
              <a:t>    </a:t>
            </a:r>
            <a:r>
              <a:rPr b="1" i="0" dirty="0">
                <a:solidFill>
                  <a:srgbClr val="000080"/>
                </a:solidFill>
              </a:rPr>
              <a:t>if</a:t>
            </a:r>
            <a:r>
              <a:rPr i="0" dirty="0">
                <a:solidFill>
                  <a:srgbClr val="000000"/>
                </a:solidFill>
              </a:rPr>
              <a:t>(</a:t>
            </a:r>
            <a:r>
              <a:rPr i="0" dirty="0" err="1">
                <a:solidFill>
                  <a:srgbClr val="000000"/>
                </a:solidFill>
              </a:rPr>
              <a:t>t.getType</a:t>
            </a:r>
            <a:r>
              <a:rPr i="0" dirty="0">
                <a:solidFill>
                  <a:srgbClr val="000000"/>
                </a:solidFill>
              </a:rPr>
              <a:t>() == </a:t>
            </a:r>
            <a:r>
              <a:rPr i="0" dirty="0" err="1">
                <a:solidFill>
                  <a:srgbClr val="000000"/>
                </a:solidFill>
              </a:rPr>
              <a:t>TransactionType.GROCERY</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groceryTransactions.add</a:t>
            </a:r>
            <a:r>
              <a:rPr i="0" dirty="0">
                <a:solidFill>
                  <a:srgbClr val="000000"/>
                </a:solidFill>
              </a:rPr>
              <a:t>(t);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a:t>
            </a:r>
          </a:p>
          <a:p>
            <a:pPr>
              <a:defRPr sz="1400">
                <a:latin typeface="Courier New"/>
                <a:ea typeface="Courier New"/>
                <a:cs typeface="Courier New"/>
                <a:sym typeface="Courier New"/>
              </a:defRPr>
            </a:pPr>
            <a:br>
              <a:rPr dirty="0"/>
            </a:br>
            <a:r>
              <a:rPr i="1" dirty="0">
                <a:solidFill>
                  <a:srgbClr val="808080"/>
                </a:solidFill>
              </a:rPr>
              <a:t>// sort by value in descending order</a:t>
            </a:r>
            <a:br>
              <a:rPr i="1" dirty="0">
                <a:solidFill>
                  <a:srgbClr val="808080"/>
                </a:solidFill>
              </a:rPr>
            </a:br>
            <a:r>
              <a:rPr dirty="0" err="1"/>
              <a:t>Collections.</a:t>
            </a:r>
            <a:r>
              <a:rPr i="1" dirty="0" err="1"/>
              <a:t>sort</a:t>
            </a:r>
            <a:r>
              <a:rPr dirty="0"/>
              <a:t>(</a:t>
            </a:r>
            <a:r>
              <a:rPr dirty="0" err="1"/>
              <a:t>groceryTransactions</a:t>
            </a:r>
            <a:r>
              <a:rPr dirty="0"/>
              <a:t>, </a:t>
            </a:r>
            <a:r>
              <a:rPr b="1" dirty="0">
                <a:solidFill>
                  <a:srgbClr val="000080"/>
                </a:solidFill>
              </a:rPr>
              <a:t>new </a:t>
            </a:r>
            <a:r>
              <a:rPr dirty="0"/>
              <a:t>Comparator&lt;Transaction&gt;()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compare(Transaction t1, Transaction t2) {</a:t>
            </a:r>
            <a:br>
              <a:rPr dirty="0"/>
            </a:br>
            <a:r>
              <a:rPr dirty="0"/>
              <a:t>        </a:t>
            </a:r>
            <a:r>
              <a:rPr b="1" dirty="0">
                <a:solidFill>
                  <a:srgbClr val="000080"/>
                </a:solidFill>
              </a:rPr>
              <a:t>return </a:t>
            </a:r>
            <a:r>
              <a:rPr dirty="0"/>
              <a:t>t2.getValue().</a:t>
            </a:r>
            <a:r>
              <a:rPr dirty="0" err="1"/>
              <a:t>compareTo</a:t>
            </a:r>
            <a:r>
              <a:rPr dirty="0"/>
              <a:t>(t1.getValue());</a:t>
            </a:r>
            <a:br>
              <a:rPr dirty="0"/>
            </a:br>
            <a:r>
              <a:rPr dirty="0"/>
              <a:t>    }</a:t>
            </a:r>
            <a:br>
              <a:rPr dirty="0"/>
            </a:br>
            <a:r>
              <a:rPr dirty="0"/>
              <a:t>});</a:t>
            </a:r>
          </a:p>
          <a:p>
            <a:pPr>
              <a:defRPr sz="1400">
                <a:latin typeface="Courier New"/>
                <a:ea typeface="Courier New"/>
                <a:cs typeface="Courier New"/>
                <a:sym typeface="Courier New"/>
              </a:defRPr>
            </a:pPr>
            <a:br>
              <a:rPr dirty="0"/>
            </a:br>
            <a:r>
              <a:rPr i="1" dirty="0">
                <a:solidFill>
                  <a:srgbClr val="808080"/>
                </a:solidFill>
              </a:rPr>
              <a:t>// add to another List of Integer</a:t>
            </a:r>
            <a:br>
              <a:rPr i="1" dirty="0">
                <a:solidFill>
                  <a:srgbClr val="808080"/>
                </a:solidFill>
              </a:rPr>
            </a:br>
            <a:r>
              <a:rPr dirty="0"/>
              <a:t>List&lt;Integer&gt; </a:t>
            </a:r>
            <a:r>
              <a:rPr dirty="0" err="1"/>
              <a:t>transactionIds</a:t>
            </a:r>
            <a:r>
              <a:rPr dirty="0"/>
              <a:t> = </a:t>
            </a:r>
            <a:r>
              <a:rPr b="1" dirty="0">
                <a:solidFill>
                  <a:srgbClr val="000080"/>
                </a:solidFill>
              </a:rPr>
              <a:t>new </a:t>
            </a:r>
            <a:r>
              <a:rPr dirty="0" err="1"/>
              <a:t>ArrayList</a:t>
            </a:r>
            <a:r>
              <a:rPr dirty="0"/>
              <a:t>&lt;&gt;();</a:t>
            </a:r>
            <a:br>
              <a:rPr dirty="0"/>
            </a:br>
            <a:r>
              <a:rPr b="1" dirty="0">
                <a:solidFill>
                  <a:srgbClr val="000080"/>
                </a:solidFill>
              </a:rPr>
              <a:t>for</a:t>
            </a:r>
            <a:r>
              <a:rPr dirty="0"/>
              <a:t>(Transaction t: </a:t>
            </a:r>
            <a:r>
              <a:rPr dirty="0" err="1"/>
              <a:t>groceryTransactions</a:t>
            </a:r>
            <a:r>
              <a:rPr dirty="0"/>
              <a:t>){</a:t>
            </a:r>
            <a:br>
              <a:rPr dirty="0"/>
            </a:br>
            <a:r>
              <a:rPr dirty="0"/>
              <a:t>    </a:t>
            </a:r>
            <a:r>
              <a:rPr dirty="0" err="1"/>
              <a:t>transactionIds.add</a:t>
            </a:r>
            <a:r>
              <a:rPr dirty="0"/>
              <a:t>(</a:t>
            </a:r>
            <a:r>
              <a:rPr dirty="0" err="1"/>
              <a:t>t.getId</a:t>
            </a:r>
            <a:r>
              <a:rPr dirty="0"/>
              <a:t>());</a:t>
            </a:r>
            <a:br>
              <a:rPr dirty="0"/>
            </a:br>
            <a:r>
              <a:rPr dirty="0"/>
              <a:t>}</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Boilerplate Code</a:t>
            </a:r>
          </a:p>
        </p:txBody>
      </p:sp>
      <p:pic>
        <p:nvPicPr>
          <p:cNvPr id="221" name="image7.jpg"/>
          <p:cNvPicPr>
            <a:picLocks noChangeAspect="1"/>
          </p:cNvPicPr>
          <p:nvPr/>
        </p:nvPicPr>
        <p:blipFill>
          <a:blip r:embed="rId3">
            <a:extLst/>
          </a:blip>
          <a:stretch>
            <a:fillRect/>
          </a:stretch>
        </p:blipFill>
        <p:spPr>
          <a:xfrm>
            <a:off x="2082540" y="1696558"/>
            <a:ext cx="5857876" cy="4400551"/>
          </a:xfrm>
          <a:prstGeom prst="rect">
            <a:avLst/>
          </a:prstGeom>
          <a:ln w="12700">
            <a:miter lim="400000"/>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with Stream</a:t>
            </a:r>
          </a:p>
        </p:txBody>
      </p:sp>
      <p:sp>
        <p:nvSpPr>
          <p:cNvPr id="226" name="Shape 226"/>
          <p:cNvSpPr/>
          <p:nvPr/>
        </p:nvSpPr>
        <p:spPr>
          <a:xfrm>
            <a:off x="957809" y="2552046"/>
            <a:ext cx="9752232" cy="160043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a:latin typeface="Courier New"/>
                <a:ea typeface="Courier New"/>
                <a:cs typeface="Courier New"/>
                <a:sym typeface="Courier New"/>
              </a:defRPr>
            </a:pPr>
            <a:endParaRPr dirty="0"/>
          </a:p>
          <a:p>
            <a:pPr>
              <a:defRPr sz="1400">
                <a:latin typeface="Courier New"/>
                <a:ea typeface="Courier New"/>
                <a:cs typeface="Courier New"/>
                <a:sym typeface="Courier New"/>
              </a:defRPr>
            </a:pPr>
            <a:r>
              <a:rPr dirty="0"/>
              <a:t>    List&lt;Integer&gt; </a:t>
            </a:r>
            <a:r>
              <a:rPr dirty="0" err="1"/>
              <a:t>transactionsIds</a:t>
            </a:r>
            <a:r>
              <a:rPr dirty="0"/>
              <a:t> =</a:t>
            </a:r>
            <a:r>
              <a:rPr lang="en-IE" dirty="0"/>
              <a:t> </a:t>
            </a:r>
            <a:r>
              <a:rPr dirty="0" err="1"/>
              <a:t>transactions.stream</a:t>
            </a:r>
            <a:r>
              <a:rPr dirty="0"/>
              <a:t>()</a:t>
            </a:r>
            <a:br>
              <a:rPr dirty="0"/>
            </a:br>
            <a:r>
              <a:rPr dirty="0"/>
              <a:t>                		</a:t>
            </a:r>
            <a:r>
              <a:rPr lang="en-IE" dirty="0"/>
              <a:t>	</a:t>
            </a:r>
            <a:r>
              <a:rPr dirty="0"/>
              <a:t>.filter(t -&gt; </a:t>
            </a:r>
            <a:r>
              <a:rPr dirty="0" err="1"/>
              <a:t>t.getType</a:t>
            </a:r>
            <a:r>
              <a:rPr dirty="0"/>
              <a:t>() == </a:t>
            </a:r>
            <a:r>
              <a:rPr dirty="0" err="1"/>
              <a:t>TransactionType.GROCERY</a:t>
            </a:r>
            <a:r>
              <a:rPr dirty="0"/>
              <a:t>)</a:t>
            </a:r>
            <a:br>
              <a:rPr dirty="0"/>
            </a:br>
            <a:r>
              <a:rPr dirty="0"/>
              <a:t>                		</a:t>
            </a:r>
            <a:r>
              <a:rPr lang="en-IE" dirty="0"/>
              <a:t>	</a:t>
            </a:r>
            <a:r>
              <a:rPr dirty="0"/>
              <a:t>.sorted(</a:t>
            </a:r>
            <a:r>
              <a:rPr i="1" dirty="0"/>
              <a:t>comparing</a:t>
            </a:r>
            <a:r>
              <a:rPr dirty="0"/>
              <a:t>(Transaction::</a:t>
            </a:r>
            <a:r>
              <a:rPr dirty="0" err="1"/>
              <a:t>getValue</a:t>
            </a:r>
            <a:r>
              <a:rPr dirty="0"/>
              <a:t>).reversed())</a:t>
            </a:r>
            <a:br>
              <a:rPr dirty="0"/>
            </a:br>
            <a:r>
              <a:rPr dirty="0"/>
              <a:t>                		</a:t>
            </a:r>
            <a:r>
              <a:rPr lang="en-IE" dirty="0"/>
              <a:t>	</a:t>
            </a:r>
            <a:r>
              <a:rPr dirty="0"/>
              <a:t>.map(Transaction::</a:t>
            </a:r>
            <a:r>
              <a:rPr dirty="0" err="1"/>
              <a:t>getId</a:t>
            </a:r>
            <a:r>
              <a:rPr dirty="0"/>
              <a:t>)</a:t>
            </a:r>
            <a:br>
              <a:rPr dirty="0"/>
            </a:br>
            <a:r>
              <a:rPr dirty="0"/>
              <a:t>                		</a:t>
            </a:r>
            <a:r>
              <a:rPr lang="en-IE" dirty="0"/>
              <a:t>	</a:t>
            </a:r>
            <a:r>
              <a:rPr dirty="0"/>
              <a:t>.collect(</a:t>
            </a:r>
            <a:r>
              <a:rPr i="1" dirty="0" err="1"/>
              <a:t>toList</a:t>
            </a:r>
            <a:r>
              <a:rPr dirty="0"/>
              <a:t>());</a:t>
            </a:r>
            <a:br>
              <a:rPr dirty="0"/>
            </a:b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Solution Comparison</a:t>
            </a:r>
          </a:p>
        </p:txBody>
      </p:sp>
      <p:graphicFrame>
        <p:nvGraphicFramePr>
          <p:cNvPr id="229" name="Table 229"/>
          <p:cNvGraphicFramePr/>
          <p:nvPr/>
        </p:nvGraphicFramePr>
        <p:xfrm>
          <a:off x="724940" y="1631850"/>
          <a:ext cx="10388537" cy="4114800"/>
        </p:xfrm>
        <a:graphic>
          <a:graphicData uri="http://schemas.openxmlformats.org/drawingml/2006/table">
            <a:tbl>
              <a:tblPr firstRow="1" bandRow="1">
                <a:tableStyleId>{4C3C2611-4C71-4FC5-86AE-919BDF0F9419}</a:tableStyleId>
              </a:tblPr>
              <a:tblGrid>
                <a:gridCol w="5206255">
                  <a:extLst>
                    <a:ext uri="{9D8B030D-6E8A-4147-A177-3AD203B41FA5}">
                      <a16:colId xmlns:a16="http://schemas.microsoft.com/office/drawing/2014/main" val="20000"/>
                    </a:ext>
                  </a:extLst>
                </a:gridCol>
                <a:gridCol w="5182282">
                  <a:extLst>
                    <a:ext uri="{9D8B030D-6E8A-4147-A177-3AD203B41FA5}">
                      <a16:colId xmlns:a16="http://schemas.microsoft.com/office/drawing/2014/main" val="20001"/>
                    </a:ext>
                  </a:extLst>
                </a:gridCol>
              </a:tblGrid>
              <a:tr h="351695">
                <a:tc>
                  <a:txBody>
                    <a:bodyPr/>
                    <a:lstStyle/>
                    <a:p>
                      <a:pPr algn="l">
                        <a:defRPr sz="1800" b="0">
                          <a:solidFill>
                            <a:srgbClr val="000000"/>
                          </a:solidFill>
                        </a:defRPr>
                      </a:pPr>
                      <a:r>
                        <a:rPr b="1">
                          <a:solidFill>
                            <a:srgbClr val="FFFFFF"/>
                          </a:solidFill>
                        </a:rPr>
                        <a:t>Old Solution with Collection</a:t>
                      </a:r>
                    </a:p>
                  </a:txBody>
                  <a:tcPr marL="45720" marR="45720" horzOverflow="overflow"/>
                </a:tc>
                <a:tc>
                  <a:txBody>
                    <a:bodyPr/>
                    <a:lstStyle/>
                    <a:p>
                      <a:pPr algn="l">
                        <a:defRPr sz="1800" b="0">
                          <a:solidFill>
                            <a:srgbClr val="000000"/>
                          </a:solidFill>
                        </a:defRPr>
                      </a:pPr>
                      <a:r>
                        <a:rPr b="1">
                          <a:solidFill>
                            <a:srgbClr val="FFFFFF"/>
                          </a:solidFill>
                        </a:rPr>
                        <a:t>New Solution with Stream</a:t>
                      </a:r>
                    </a:p>
                  </a:txBody>
                  <a:tcPr marL="45720" marR="45720" horzOverflow="overflow"/>
                </a:tc>
                <a:extLst>
                  <a:ext uri="{0D108BD9-81ED-4DB2-BD59-A6C34878D82A}">
                    <a16:rowId xmlns:a16="http://schemas.microsoft.com/office/drawing/2014/main" val="10000"/>
                  </a:ext>
                </a:extLst>
              </a:tr>
              <a:tr h="2961101">
                <a:tc>
                  <a:txBody>
                    <a:bodyPr/>
                    <a:lstStyle/>
                    <a:p>
                      <a:pPr algn="l">
                        <a:defRPr i="1">
                          <a:solidFill>
                            <a:srgbClr val="808080"/>
                          </a:solidFill>
                          <a:latin typeface="Courier New"/>
                          <a:ea typeface="Courier New"/>
                          <a:cs typeface="Courier New"/>
                          <a:sym typeface="Courier New"/>
                        </a:defRPr>
                      </a:pPr>
                      <a:r>
                        <a:t>// find the GROCERY type</a:t>
                      </a:r>
                      <a:br/>
                      <a:r>
                        <a:rPr b="1" i="0">
                          <a:solidFill>
                            <a:srgbClr val="000080"/>
                          </a:solidFill>
                        </a:rPr>
                        <a:t>for</a:t>
                      </a:r>
                      <a:r>
                        <a:rPr i="0">
                          <a:solidFill>
                            <a:srgbClr val="000000"/>
                          </a:solidFill>
                        </a:rPr>
                        <a:t>(Transaction t: transactions){</a:t>
                      </a:r>
                      <a:br>
                        <a:rPr i="0">
                          <a:solidFill>
                            <a:srgbClr val="000000"/>
                          </a:solidFill>
                        </a:rPr>
                      </a:br>
                      <a:r>
                        <a:rPr i="0">
                          <a:solidFill>
                            <a:srgbClr val="000000"/>
                          </a:solidFill>
                        </a:rPr>
                        <a:t>    </a:t>
                      </a:r>
                      <a:r>
                        <a:rPr b="1" i="0">
                          <a:solidFill>
                            <a:srgbClr val="000080"/>
                          </a:solidFill>
                        </a:rPr>
                        <a:t>if</a:t>
                      </a:r>
                      <a:r>
                        <a:rPr i="0">
                          <a:solidFill>
                            <a:srgbClr val="000000"/>
                          </a:solidFill>
                        </a:rPr>
                        <a:t>(t.getType() == TransactionType.GROCERY){</a:t>
                      </a:r>
                      <a:br>
                        <a:rPr i="0">
                          <a:solidFill>
                            <a:srgbClr val="000000"/>
                          </a:solidFill>
                        </a:rPr>
                      </a:br>
                      <a:r>
                        <a:rPr i="0">
                          <a:solidFill>
                            <a:srgbClr val="000000"/>
                          </a:solidFill>
                        </a:rPr>
                        <a:t>        groceryTransactions.add(t);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sort by value in descending order</a:t>
                      </a:r>
                      <a:br/>
                      <a:r>
                        <a:rPr i="0">
                          <a:solidFill>
                            <a:srgbClr val="000000"/>
                          </a:solidFill>
                        </a:rPr>
                        <a:t>Collections.</a:t>
                      </a:r>
                      <a:r>
                        <a:rPr>
                          <a:solidFill>
                            <a:srgbClr val="000000"/>
                          </a:solidFill>
                        </a:rPr>
                        <a:t>sort</a:t>
                      </a:r>
                      <a:r>
                        <a:rPr i="0">
                          <a:solidFill>
                            <a:srgbClr val="000000"/>
                          </a:solidFill>
                        </a:rPr>
                        <a:t>(groceryTransactions, </a:t>
                      </a:r>
                      <a:r>
                        <a:rPr b="1" i="0">
                          <a:solidFill>
                            <a:srgbClr val="000080"/>
                          </a:solidFill>
                        </a:rPr>
                        <a:t>new </a:t>
                      </a:r>
                      <a:r>
                        <a:rPr i="0">
                          <a:solidFill>
                            <a:srgbClr val="000000"/>
                          </a:solidFill>
                        </a:rPr>
                        <a:t>Comparator&lt;Transaction&gt;() {</a:t>
                      </a:r>
                      <a:br>
                        <a:rPr i="0">
                          <a:solidFill>
                            <a:srgbClr val="000000"/>
                          </a:solidFill>
                        </a:rPr>
                      </a:br>
                      <a:r>
                        <a:rPr i="0">
                          <a:solidFill>
                            <a:srgbClr val="000000"/>
                          </a:solidFill>
                        </a:rPr>
                        <a:t>    </a:t>
                      </a:r>
                      <a:r>
                        <a:rPr i="0">
                          <a:solidFill>
                            <a:srgbClr val="808000"/>
                          </a:solidFill>
                        </a:rPr>
                        <a:t>@Override</a:t>
                      </a:r>
                      <a:br>
                        <a:rPr i="0">
                          <a:solidFill>
                            <a:srgbClr val="808000"/>
                          </a:solidFill>
                        </a:rPr>
                      </a:br>
                      <a:r>
                        <a:rPr i="0">
                          <a:solidFill>
                            <a:srgbClr val="808000"/>
                          </a:solidFill>
                        </a:rPr>
                        <a:t>    </a:t>
                      </a:r>
                      <a:r>
                        <a:rPr b="1" i="0">
                          <a:solidFill>
                            <a:srgbClr val="000080"/>
                          </a:solidFill>
                        </a:rPr>
                        <a:t>public int </a:t>
                      </a:r>
                      <a:r>
                        <a:rPr i="0">
                          <a:solidFill>
                            <a:srgbClr val="000000"/>
                          </a:solidFill>
                        </a:rPr>
                        <a:t>compare(Transaction t1, Transaction t2) {</a:t>
                      </a:r>
                      <a:br>
                        <a:rPr i="0">
                          <a:solidFill>
                            <a:srgbClr val="000000"/>
                          </a:solidFill>
                        </a:rPr>
                      </a:br>
                      <a:r>
                        <a:rPr i="0">
                          <a:solidFill>
                            <a:srgbClr val="000000"/>
                          </a:solidFill>
                        </a:rPr>
                        <a:t>        </a:t>
                      </a:r>
                      <a:r>
                        <a:rPr b="1" i="0">
                          <a:solidFill>
                            <a:srgbClr val="000080"/>
                          </a:solidFill>
                        </a:rPr>
                        <a:t>return </a:t>
                      </a:r>
                      <a:r>
                        <a:rPr i="0">
                          <a:solidFill>
                            <a:srgbClr val="000000"/>
                          </a:solidFill>
                        </a:rPr>
                        <a:t>t2.getValue().compareTo(t1.getValue());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add to another List of Integer</a:t>
                      </a:r>
                      <a:br/>
                      <a:r>
                        <a:rPr i="0">
                          <a:solidFill>
                            <a:srgbClr val="000000"/>
                          </a:solidFill>
                        </a:rPr>
                        <a:t>List&lt;Integer&gt; transactionIds = </a:t>
                      </a:r>
                      <a:r>
                        <a:rPr b="1" i="0">
                          <a:solidFill>
                            <a:srgbClr val="000080"/>
                          </a:solidFill>
                        </a:rPr>
                        <a:t>new </a:t>
                      </a:r>
                      <a:r>
                        <a:rPr i="0">
                          <a:solidFill>
                            <a:srgbClr val="000000"/>
                          </a:solidFill>
                        </a:rPr>
                        <a:t>ArrayList&lt;&gt;();</a:t>
                      </a:r>
                      <a:br>
                        <a:rPr i="0">
                          <a:solidFill>
                            <a:srgbClr val="000000"/>
                          </a:solidFill>
                        </a:rPr>
                      </a:br>
                      <a:r>
                        <a:rPr b="1" i="0">
                          <a:solidFill>
                            <a:srgbClr val="000080"/>
                          </a:solidFill>
                        </a:rPr>
                        <a:t>for</a:t>
                      </a:r>
                      <a:r>
                        <a:rPr i="0">
                          <a:solidFill>
                            <a:srgbClr val="000000"/>
                          </a:solidFill>
                        </a:rPr>
                        <a:t>(Transaction t: groceryTransactions){ transactionIds.add(t.getId());</a:t>
                      </a:r>
                      <a:br>
                        <a:rPr i="0">
                          <a:solidFill>
                            <a:srgbClr val="000000"/>
                          </a:solidFill>
                        </a:rPr>
                      </a:br>
                      <a:r>
                        <a:rPr i="0">
                          <a:solidFill>
                            <a:srgbClr val="000000"/>
                          </a:solidFill>
                        </a:rPr>
                        <a:t>}</a:t>
                      </a:r>
                      <a:endParaRPr>
                        <a:latin typeface="Arial"/>
                        <a:ea typeface="Arial"/>
                        <a:cs typeface="Arial"/>
                        <a:sym typeface="Arial"/>
                      </a:endParaRPr>
                    </a:p>
                  </a:txBody>
                  <a:tcPr marL="45720" marR="45720" horzOverflow="overflow"/>
                </a:tc>
                <a:tc>
                  <a:txBody>
                    <a:bodyPr/>
                    <a:lstStyle/>
                    <a:p>
                      <a:pPr algn="l">
                        <a:defRPr>
                          <a:latin typeface="Courier New"/>
                          <a:ea typeface="Courier New"/>
                          <a:cs typeface="Courier New"/>
                          <a:sym typeface="Courier New"/>
                        </a:defRPr>
                      </a:pPr>
                      <a:r>
                        <a:t>List&lt;Integer&gt; transactionsIds = transactions</a:t>
                      </a:r>
                    </a:p>
                    <a:p>
                      <a:pPr algn="l">
                        <a:defRPr>
                          <a:latin typeface="Courier New"/>
                          <a:ea typeface="Courier New"/>
                          <a:cs typeface="Courier New"/>
                          <a:sym typeface="Courier New"/>
                        </a:defRPr>
                      </a:pPr>
                      <a:r>
                        <a:t>          .stream()</a:t>
                      </a:r>
                    </a:p>
                    <a:p>
                      <a:pPr algn="l">
                        <a:defRPr>
                          <a:latin typeface="Courier New"/>
                          <a:ea typeface="Courier New"/>
                          <a:cs typeface="Courier New"/>
                          <a:sym typeface="Courier New"/>
                        </a:defRPr>
                      </a:pPr>
                      <a:r>
                        <a:t>          .filter(t -&gt; t.getType() </a:t>
                      </a:r>
                    </a:p>
                    <a:p>
                      <a:pPr algn="l">
                        <a:defRPr>
                          <a:latin typeface="Courier New"/>
                          <a:ea typeface="Courier New"/>
                          <a:cs typeface="Courier New"/>
                          <a:sym typeface="Courier New"/>
                        </a:defRPr>
                      </a:pPr>
                      <a:r>
                        <a:t>                      == TransactionType.GROCERY)</a:t>
                      </a:r>
                      <a:br/>
                      <a:r>
                        <a:t>          .sorted(</a:t>
                      </a:r>
                      <a:r>
                        <a:rPr i="1"/>
                        <a:t>comparing</a:t>
                      </a:r>
                    </a:p>
                    <a:p>
                      <a:pPr algn="l">
                        <a:defRPr>
                          <a:latin typeface="Courier New"/>
                          <a:ea typeface="Courier New"/>
                          <a:cs typeface="Courier New"/>
                          <a:sym typeface="Courier New"/>
                        </a:defRPr>
                      </a:pPr>
                      <a:r>
                        <a:t>                (Transaction::getValue).reversed())</a:t>
                      </a:r>
                    </a:p>
                    <a:p>
                      <a:pPr algn="l">
                        <a:defRPr>
                          <a:latin typeface="Courier New"/>
                          <a:ea typeface="Courier New"/>
                          <a:cs typeface="Courier New"/>
                          <a:sym typeface="Courier New"/>
                        </a:defRPr>
                      </a:pPr>
                      <a:r>
                        <a:t>          .map(Transaction::getId)</a:t>
                      </a:r>
                    </a:p>
                    <a:p>
                      <a:pPr algn="l">
                        <a:defRPr>
                          <a:latin typeface="Courier New"/>
                          <a:ea typeface="Courier New"/>
                          <a:cs typeface="Courier New"/>
                          <a:sym typeface="Courier New"/>
                        </a:defRPr>
                      </a:pPr>
                      <a:r>
                        <a:t>          .collect(</a:t>
                      </a:r>
                      <a:r>
                        <a:rPr i="1"/>
                        <a:t>toList</a:t>
                      </a:r>
                      <a:r>
                        <a:t>());</a:t>
                      </a:r>
                    </a:p>
                  </a:txBody>
                  <a:tcPr marL="45720" marR="45720" horzOverflow="overflow"/>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lang="en-IE" sz="4400" b="0" dirty="0"/>
              <a:t>Step by Step</a:t>
            </a:r>
            <a:endParaRPr sz="4400" b="0" dirty="0"/>
          </a:p>
        </p:txBody>
      </p:sp>
      <p:pic>
        <p:nvPicPr>
          <p:cNvPr id="232" name="image9.jpg"/>
          <p:cNvPicPr>
            <a:picLocks noChangeAspect="1"/>
          </p:cNvPicPr>
          <p:nvPr/>
        </p:nvPicPr>
        <p:blipFill>
          <a:blip r:embed="rId3">
            <a:extLst/>
          </a:blip>
          <a:stretch>
            <a:fillRect/>
          </a:stretch>
        </p:blipFill>
        <p:spPr>
          <a:xfrm>
            <a:off x="1892585" y="1714926"/>
            <a:ext cx="6195365" cy="4295454"/>
          </a:xfrm>
          <a:prstGeom prst="rect">
            <a:avLst/>
          </a:prstGeom>
          <a:ln w="12700">
            <a:miter lim="400000"/>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Assembly Line</a:t>
            </a:r>
          </a:p>
        </p:txBody>
      </p:sp>
      <p:pic>
        <p:nvPicPr>
          <p:cNvPr id="240" name="image10.gif"/>
          <p:cNvPicPr>
            <a:picLocks/>
          </p:cNvPicPr>
          <p:nvPr/>
        </p:nvPicPr>
        <p:blipFill>
          <a:blip r:embed="rId3">
            <a:extLst/>
          </a:blip>
          <a:stretch>
            <a:fillRect/>
          </a:stretch>
        </p:blipFill>
        <p:spPr>
          <a:xfrm>
            <a:off x="1565584" y="2159549"/>
            <a:ext cx="6105526" cy="3448051"/>
          </a:xfrm>
          <a:prstGeom prst="rect">
            <a:avLst/>
          </a:prstGeom>
          <a:ln w="12700">
            <a:miter lim="400000"/>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body" sz="quarter" idx="1"/>
          </p:nvPr>
        </p:nvSpPr>
        <p:spPr>
          <a:xfrm>
            <a:off x="640857" y="914838"/>
            <a:ext cx="7998646" cy="472529"/>
          </a:xfrm>
          <a:prstGeom prst="rect">
            <a:avLst/>
          </a:prstGeom>
        </p:spPr>
        <p:txBody>
          <a:bodyPr>
            <a:noAutofit/>
          </a:bodyPr>
          <a:lstStyle>
            <a:lvl1pPr defTabSz="594359">
              <a:spcBef>
                <a:spcPts val="600"/>
              </a:spcBef>
              <a:defRPr sz="2600"/>
            </a:lvl1pPr>
          </a:lstStyle>
          <a:p>
            <a:r>
              <a:rPr sz="4400" dirty="0"/>
              <a:t>Intermediate Operations</a:t>
            </a:r>
          </a:p>
        </p:txBody>
      </p:sp>
      <p:sp>
        <p:nvSpPr>
          <p:cNvPr id="248" name="Shape 248"/>
          <p:cNvSpPr/>
          <p:nvPr/>
        </p:nvSpPr>
        <p:spPr>
          <a:xfrm>
            <a:off x="724938" y="1972639"/>
            <a:ext cx="9025237" cy="393192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90000"/>
              </a:lnSpc>
              <a:spcBef>
                <a:spcPts val="1000"/>
              </a:spcBef>
              <a:buSzPct val="100000"/>
              <a:buFont typeface="Arial"/>
              <a:buChar char="•"/>
              <a:defRPr sz="2800" b="1"/>
            </a:pPr>
            <a:r>
              <a:t>filter</a:t>
            </a:r>
            <a:r>
              <a:rPr b="0"/>
              <a:t> excludes all elements that don’t match a Predicate.</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map</a:t>
            </a:r>
            <a:r>
              <a:rPr b="0"/>
              <a:t> performs a one-to-one transformation of elements using a Function.</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sorted</a:t>
            </a:r>
            <a:r>
              <a:rPr b="0"/>
              <a:t> sort all the elements according to a the Comparable implementation of the element type or according to a Comparator</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Agenda</a:t>
            </a:r>
          </a:p>
        </p:txBody>
      </p:sp>
      <p:sp>
        <p:nvSpPr>
          <p:cNvPr id="152" name="Shape 152"/>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b="1">
                <a:solidFill>
                  <a:srgbClr val="414042"/>
                </a:solidFill>
                <a:latin typeface="Arial"/>
                <a:ea typeface="Arial"/>
                <a:cs typeface="Arial"/>
                <a:sym typeface="Arial"/>
              </a:defRPr>
            </a:pPr>
            <a:r>
              <a:rPr dirty="0"/>
              <a:t>λ</a:t>
            </a:r>
            <a:r>
              <a:rPr b="0" dirty="0"/>
              <a:t> Expression</a:t>
            </a:r>
          </a:p>
          <a:p>
            <a:pPr>
              <a:lnSpc>
                <a:spcPct val="150000"/>
              </a:lnSpc>
              <a:defRPr>
                <a:solidFill>
                  <a:srgbClr val="414042"/>
                </a:solidFill>
                <a:latin typeface="Arial"/>
                <a:ea typeface="Arial"/>
                <a:cs typeface="Arial"/>
                <a:sym typeface="Arial"/>
              </a:defRPr>
            </a:pPr>
            <a:r>
              <a:rPr dirty="0"/>
              <a:t>Stream API in a nut shell</a:t>
            </a:r>
          </a:p>
          <a:p>
            <a:pPr>
              <a:lnSpc>
                <a:spcPct val="150000"/>
              </a:lnSpc>
              <a:defRPr>
                <a:solidFill>
                  <a:srgbClr val="414042"/>
                </a:solidFill>
                <a:latin typeface="Arial"/>
                <a:ea typeface="Arial"/>
                <a:cs typeface="Arial"/>
                <a:sym typeface="Arial"/>
              </a:defRPr>
            </a:pPr>
            <a:r>
              <a:rPr dirty="0"/>
              <a:t>Optional, remedy for NPE</a:t>
            </a:r>
          </a:p>
          <a:p>
            <a:pPr>
              <a:lnSpc>
                <a:spcPct val="150000"/>
              </a:lnSpc>
              <a:defRPr>
                <a:solidFill>
                  <a:srgbClr val="414042"/>
                </a:solidFill>
                <a:latin typeface="Arial"/>
                <a:ea typeface="Arial"/>
                <a:cs typeface="Arial"/>
                <a:sym typeface="Arial"/>
              </a:defRPr>
            </a:pPr>
            <a:r>
              <a:rPr dirty="0"/>
              <a:t>Adoption in TDP 4</a:t>
            </a:r>
            <a:endParaRPr lang="en-IE" dirty="0"/>
          </a:p>
          <a:p>
            <a:pPr>
              <a:lnSpc>
                <a:spcPct val="150000"/>
              </a:lnSpc>
              <a:defRPr>
                <a:solidFill>
                  <a:srgbClr val="414042"/>
                </a:solidFill>
                <a:latin typeface="Arial"/>
                <a:ea typeface="Arial"/>
                <a:cs typeface="Arial"/>
                <a:sym typeface="Arial"/>
              </a:defRPr>
            </a:pPr>
            <a:r>
              <a:rPr lang="en-IE" dirty="0"/>
              <a:t>Q&amp;A</a:t>
            </a:r>
            <a:endParaRPr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88000" y="1040963"/>
            <a:ext cx="7998646" cy="472529"/>
          </a:xfrm>
          <a:prstGeom prst="rect">
            <a:avLst/>
          </a:prstGeom>
        </p:spPr>
        <p:txBody>
          <a:bodyPr>
            <a:noAutofit/>
          </a:bodyPr>
          <a:lstStyle>
            <a:lvl1pPr defTabSz="594359">
              <a:spcBef>
                <a:spcPts val="600"/>
              </a:spcBef>
              <a:defRPr sz="2600"/>
            </a:lvl1pPr>
          </a:lstStyle>
          <a:p>
            <a:r>
              <a:rPr sz="4400" dirty="0"/>
              <a:t>Terminal Operation</a:t>
            </a:r>
          </a:p>
        </p:txBody>
      </p:sp>
      <p:sp>
        <p:nvSpPr>
          <p:cNvPr id="251" name="Shape 251"/>
          <p:cNvSpPr/>
          <p:nvPr/>
        </p:nvSpPr>
        <p:spPr>
          <a:xfrm>
            <a:off x="956166" y="2561218"/>
            <a:ext cx="9025237" cy="19000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gn="just">
              <a:lnSpc>
                <a:spcPct val="90000"/>
              </a:lnSpc>
              <a:spcBef>
                <a:spcPts val="1000"/>
              </a:spcBef>
              <a:buSzPct val="100000"/>
              <a:buFont typeface="Arial"/>
              <a:buChar char="•"/>
              <a:defRPr sz="2800" b="1"/>
            </a:pPr>
            <a:r>
              <a:rPr dirty="0" err="1"/>
              <a:t>forEach</a:t>
            </a:r>
            <a:r>
              <a:rPr b="0" dirty="0"/>
              <a:t> performs an action for each element of this stream</a:t>
            </a:r>
          </a:p>
          <a:p>
            <a:pPr algn="just">
              <a:lnSpc>
                <a:spcPct val="90000"/>
              </a:lnSpc>
              <a:spcBef>
                <a:spcPts val="1000"/>
              </a:spcBef>
              <a:defRPr sz="2800"/>
            </a:pPr>
            <a:endParaRPr b="0" dirty="0"/>
          </a:p>
          <a:p>
            <a:pPr marL="228600" indent="-228600" algn="just">
              <a:lnSpc>
                <a:spcPct val="90000"/>
              </a:lnSpc>
              <a:spcBef>
                <a:spcPts val="1000"/>
              </a:spcBef>
              <a:buSzPct val="100000"/>
              <a:buFont typeface="Arial"/>
              <a:buChar char="•"/>
              <a:defRPr sz="2800" b="1"/>
            </a:pPr>
            <a:r>
              <a:rPr dirty="0"/>
              <a:t>collect</a:t>
            </a:r>
            <a:r>
              <a:rPr b="0" dirty="0"/>
              <a:t> performs a mutable reduction operation on the elements of this stream using a Collector</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body" sz="quarter" idx="1"/>
          </p:nvPr>
        </p:nvSpPr>
        <p:spPr>
          <a:xfrm>
            <a:off x="724940" y="1009430"/>
            <a:ext cx="7998646" cy="472529"/>
          </a:xfrm>
          <a:prstGeom prst="rect">
            <a:avLst/>
          </a:prstGeom>
        </p:spPr>
        <p:txBody>
          <a:bodyPr>
            <a:noAutofit/>
          </a:bodyPr>
          <a:lstStyle>
            <a:lvl1pPr defTabSz="594359">
              <a:spcBef>
                <a:spcPts val="600"/>
              </a:spcBef>
              <a:defRPr sz="2600" b="1"/>
            </a:lvl1pPr>
          </a:lstStyle>
          <a:p>
            <a:r>
              <a:rPr lang="en-IE" sz="4400" b="0" dirty="0"/>
              <a:t>S</a:t>
            </a:r>
            <a:r>
              <a:rPr sz="4400" b="0" dirty="0" err="1"/>
              <a:t>tream</a:t>
            </a:r>
            <a:r>
              <a:rPr lang="en-IE" sz="4400" b="0" dirty="0"/>
              <a:t> concept from </a:t>
            </a:r>
            <a:r>
              <a:rPr lang="en-IE" sz="4400" b="0" dirty="0" err="1"/>
              <a:t>Akka</a:t>
            </a:r>
            <a:endParaRPr sz="4400" b="0" dirty="0"/>
          </a:p>
        </p:txBody>
      </p:sp>
      <p:sp>
        <p:nvSpPr>
          <p:cNvPr id="237" name="Shape 237"/>
          <p:cNvSpPr>
            <a:spLocks noGrp="1"/>
          </p:cNvSpPr>
          <p:nvPr>
            <p:ph type="body" idx="13"/>
          </p:nvPr>
        </p:nvSpPr>
        <p:spPr>
          <a:xfrm>
            <a:off x="724940" y="1987818"/>
            <a:ext cx="8439610" cy="4279418"/>
          </a:xfrm>
          <a:prstGeom prst="rect">
            <a:avLst/>
          </a:prstGeom>
          <a:extLst>
            <a:ext uri="{C572A759-6A51-4108-AA02-DFA0A04FC94B}">
              <ma14:wrappingTextBoxFlag xmlns:ma14="http://schemas.microsoft.com/office/mac/drawingml/2011/main" xmlns="" val="1"/>
            </a:ext>
          </a:extLst>
        </p:spPr>
        <p:txBody>
          <a:bodyPr/>
          <a:lstStyle/>
          <a:p>
            <a:pPr>
              <a:defRPr sz="1800">
                <a:solidFill>
                  <a:srgbClr val="414042"/>
                </a:solidFill>
                <a:latin typeface="Arial"/>
                <a:ea typeface="Arial"/>
                <a:cs typeface="Arial"/>
                <a:sym typeface="Arial"/>
              </a:defRPr>
            </a:pPr>
            <a:r>
              <a:rPr dirty="0"/>
              <a:t>Source</a:t>
            </a:r>
          </a:p>
          <a:p>
            <a:pPr marL="685800" lvl="1" indent="-228600">
              <a:spcBef>
                <a:spcPts val="500"/>
              </a:spcBef>
              <a:buFont typeface="Trebuchet MS"/>
              <a:buChar char="⁻"/>
              <a:defRPr sz="1800">
                <a:solidFill>
                  <a:srgbClr val="414042"/>
                </a:solidFill>
                <a:latin typeface="Arial"/>
                <a:ea typeface="Arial"/>
                <a:cs typeface="Arial"/>
                <a:sym typeface="Arial"/>
              </a:defRPr>
            </a:pPr>
            <a:r>
              <a:rPr dirty="0"/>
              <a:t>Sequence of elements, arrays, collection, list, set</a:t>
            </a:r>
            <a:endParaRPr sz="2400" dirty="0"/>
          </a:p>
          <a:p>
            <a:pPr>
              <a:defRPr sz="1800">
                <a:solidFill>
                  <a:srgbClr val="414042"/>
                </a:solidFill>
                <a:latin typeface="Arial"/>
                <a:ea typeface="Arial"/>
                <a:cs typeface="Arial"/>
                <a:sym typeface="Arial"/>
              </a:defRPr>
            </a:pPr>
            <a:r>
              <a:rPr dirty="0"/>
              <a:t>Flows</a:t>
            </a:r>
          </a:p>
          <a:p>
            <a:pPr marL="685800" lvl="1" indent="-228600">
              <a:spcBef>
                <a:spcPts val="500"/>
              </a:spcBef>
              <a:buFont typeface="Trebuchet MS"/>
              <a:buChar char="⁻"/>
              <a:defRPr sz="1800">
                <a:solidFill>
                  <a:srgbClr val="414042"/>
                </a:solidFill>
                <a:latin typeface="Arial"/>
                <a:ea typeface="Arial"/>
                <a:cs typeface="Arial"/>
                <a:sym typeface="Arial"/>
              </a:defRPr>
            </a:pPr>
            <a:r>
              <a:rPr dirty="0"/>
              <a:t>Intermediate operation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Aggregate operation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Pipelining</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Internal iteration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Lazy evaluation</a:t>
            </a:r>
            <a:endParaRPr sz="2400" dirty="0"/>
          </a:p>
          <a:p>
            <a:pPr>
              <a:defRPr sz="1800">
                <a:solidFill>
                  <a:srgbClr val="414042"/>
                </a:solidFill>
                <a:latin typeface="Arial"/>
                <a:ea typeface="Arial"/>
                <a:cs typeface="Arial"/>
                <a:sym typeface="Arial"/>
              </a:defRPr>
            </a:pPr>
            <a:r>
              <a:rPr dirty="0"/>
              <a:t>Sink</a:t>
            </a:r>
          </a:p>
          <a:p>
            <a:pPr marL="685800" lvl="1" indent="-228600">
              <a:spcBef>
                <a:spcPts val="500"/>
              </a:spcBef>
              <a:buFont typeface="Trebuchet MS"/>
              <a:buChar char="⁻"/>
              <a:defRPr sz="1800">
                <a:solidFill>
                  <a:srgbClr val="414042"/>
                </a:solidFill>
                <a:latin typeface="Arial"/>
                <a:ea typeface="Arial"/>
                <a:cs typeface="Arial"/>
                <a:sym typeface="Arial"/>
              </a:defRPr>
            </a:pPr>
            <a:r>
              <a:rPr dirty="0"/>
              <a:t>Final operation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Make the computation happen</a:t>
            </a:r>
            <a:endParaRPr sz="2400" dirty="0"/>
          </a:p>
          <a:p>
            <a:pPr marL="685800" lvl="1" indent="-228600">
              <a:spcBef>
                <a:spcPts val="500"/>
              </a:spcBef>
              <a:buFont typeface="Trebuchet MS"/>
              <a:buChar char="⁻"/>
              <a:defRPr sz="1800">
                <a:solidFill>
                  <a:srgbClr val="414042"/>
                </a:solidFill>
                <a:latin typeface="Arial"/>
                <a:ea typeface="Arial"/>
                <a:cs typeface="Arial"/>
                <a:sym typeface="Arial"/>
              </a:defRPr>
            </a:pPr>
            <a:r>
              <a:rPr dirty="0"/>
              <a:t>Boss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lang="en-IE" sz="4000" dirty="0" err="1"/>
              <a:t>Blablabla</a:t>
            </a:r>
            <a:r>
              <a:rPr lang="en-IE" sz="4000" dirty="0"/>
              <a:t>, Boring theory</a:t>
            </a:r>
            <a:endParaRPr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136395914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Programming</a:t>
            </a:r>
          </a:p>
        </p:txBody>
      </p:sp>
      <p:sp>
        <p:nvSpPr>
          <p:cNvPr id="254" name="Shape 254"/>
          <p:cNvSpPr/>
          <p:nvPr/>
        </p:nvSpPr>
        <p:spPr>
          <a:xfrm>
            <a:off x="724940" y="2007636"/>
            <a:ext cx="9405379" cy="34163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AutoNum type="arabicPeriod"/>
              <a:defRPr sz="2400"/>
            </a:pPr>
            <a:r>
              <a:rPr lang="en-IE" dirty="0"/>
              <a:t>Before </a:t>
            </a:r>
            <a:r>
              <a:rPr dirty="0"/>
              <a:t>Java 5</a:t>
            </a:r>
          </a:p>
          <a:p>
            <a:pPr marL="914400" lvl="1" indent="-457200">
              <a:buSzPct val="100000"/>
              <a:buFont typeface="Arial"/>
              <a:buChar char="•"/>
              <a:defRPr sz="2400"/>
            </a:pPr>
            <a:r>
              <a:rPr dirty="0"/>
              <a:t>Thread</a:t>
            </a:r>
            <a:r>
              <a:rPr lang="en-IE" dirty="0"/>
              <a:t>, </a:t>
            </a:r>
            <a:r>
              <a:rPr dirty="0"/>
              <a:t>Runnable</a:t>
            </a:r>
            <a:r>
              <a:rPr lang="en-IE" dirty="0"/>
              <a:t>, </a:t>
            </a:r>
            <a:r>
              <a:rPr dirty="0"/>
              <a:t>Synchronized</a:t>
            </a:r>
            <a:r>
              <a:rPr lang="en-IE" dirty="0"/>
              <a:t>, </a:t>
            </a:r>
            <a:r>
              <a:rPr dirty="0"/>
              <a:t>volatile</a:t>
            </a:r>
            <a:endParaRPr lang="en-IE" dirty="0"/>
          </a:p>
          <a:p>
            <a:pPr marL="914400" lvl="1" indent="-457200">
              <a:buSzPct val="100000"/>
              <a:buFont typeface="Arial"/>
              <a:buChar char="•"/>
              <a:defRPr sz="2400"/>
            </a:pPr>
            <a:endParaRPr dirty="0"/>
          </a:p>
          <a:p>
            <a:pPr marL="457200" indent="-457200">
              <a:buSzPct val="100000"/>
              <a:buAutoNum type="arabicPeriod"/>
              <a:defRPr sz="2400"/>
            </a:pPr>
            <a:r>
              <a:rPr lang="en-IE" dirty="0"/>
              <a:t>From </a:t>
            </a:r>
            <a:r>
              <a:rPr dirty="0"/>
              <a:t>Java 5</a:t>
            </a:r>
          </a:p>
          <a:p>
            <a:pPr marL="914400" lvl="1" indent="-457200">
              <a:buSzPct val="100000"/>
              <a:buFont typeface="Arial"/>
              <a:buChar char="•"/>
              <a:defRPr sz="2400"/>
            </a:pPr>
            <a:r>
              <a:rPr dirty="0"/>
              <a:t>Executor</a:t>
            </a:r>
            <a:r>
              <a:rPr lang="en-IE" dirty="0"/>
              <a:t>, </a:t>
            </a:r>
            <a:r>
              <a:rPr dirty="0" err="1"/>
              <a:t>ExecutorService</a:t>
            </a:r>
            <a:r>
              <a:rPr lang="en-IE" dirty="0"/>
              <a:t>, </a:t>
            </a:r>
            <a:r>
              <a:rPr dirty="0"/>
              <a:t>Future</a:t>
            </a:r>
            <a:r>
              <a:rPr lang="en-IE" dirty="0"/>
              <a:t>, </a:t>
            </a:r>
            <a:r>
              <a:rPr dirty="0" err="1"/>
              <a:t>ReentrantLock</a:t>
            </a:r>
            <a:endParaRPr lang="en-IE" dirty="0"/>
          </a:p>
          <a:p>
            <a:pPr marL="914400" lvl="1" indent="-457200">
              <a:buSzPct val="100000"/>
              <a:buFont typeface="Arial"/>
              <a:buChar char="•"/>
              <a:defRPr sz="2400"/>
            </a:pPr>
            <a:endParaRPr dirty="0"/>
          </a:p>
          <a:p>
            <a:pPr marL="457200" indent="-457200">
              <a:buSzPct val="100000"/>
              <a:buAutoNum type="arabicPeriod"/>
              <a:defRPr sz="2400"/>
            </a:pPr>
            <a:r>
              <a:rPr dirty="0"/>
              <a:t>Fork/Join framework from Java 7</a:t>
            </a:r>
            <a:endParaRPr lang="en-IE" dirty="0"/>
          </a:p>
          <a:p>
            <a:pPr marL="457200" indent="-457200">
              <a:buSzPct val="100000"/>
              <a:buAutoNum type="arabicPeriod"/>
              <a:defRPr sz="2400"/>
            </a:pPr>
            <a:endParaRPr lang="en-IE" dirty="0"/>
          </a:p>
          <a:p>
            <a:pPr marL="457200" indent="-457200">
              <a:buSzPct val="100000"/>
              <a:buAutoNum type="arabicPeriod"/>
              <a:defRPr sz="2400"/>
            </a:pPr>
            <a:r>
              <a:rPr lang="en-IE" dirty="0"/>
              <a:t>Out-of-box feature we can use? </a:t>
            </a:r>
            <a:r>
              <a:rPr lang="en-IE" dirty="0">
                <a:sym typeface="Wingdings" panose="05000000000000000000" pitchFamily="2" charset="2"/>
              </a:rPr>
              <a:t> </a:t>
            </a:r>
            <a:r>
              <a:rPr lang="en-IE" dirty="0" err="1">
                <a:sym typeface="Wingdings" panose="05000000000000000000" pitchFamily="2" charset="2"/>
              </a:rPr>
              <a:t>ParallelStream</a:t>
            </a:r>
            <a:endParaRPr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Stream</a:t>
            </a:r>
          </a:p>
        </p:txBody>
      </p:sp>
      <p:sp>
        <p:nvSpPr>
          <p:cNvPr id="3" name="Rectangle 2"/>
          <p:cNvSpPr>
            <a:spLocks noChangeArrowheads="1"/>
          </p:cNvSpPr>
          <p:nvPr/>
        </p:nvSpPr>
        <p:spPr bwMode="auto">
          <a:xfrm>
            <a:off x="882595" y="2140372"/>
            <a:ext cx="9375501"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List&lt;Integer&gt; numbers =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Arrays.</a:t>
            </a:r>
            <a:r>
              <a:rPr kumimoji="0" lang="en-US" altLang="en-US" sz="1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asList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8</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56</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17</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29</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882595" y="3233834"/>
            <a:ext cx="937550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sequetial</a:t>
            </a: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sorting</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stream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().sorted().</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882595" y="4573517"/>
            <a:ext cx="937550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parallel sorting</a:t>
            </a:r>
            <a:br>
              <a:rPr kumimoji="0" lang="en-US" altLang="en-US" sz="1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numbers.</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parallelStream</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().sorted().</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Avoid Mutation</a:t>
            </a:r>
          </a:p>
        </p:txBody>
      </p:sp>
      <p:sp>
        <p:nvSpPr>
          <p:cNvPr id="270" name="Shape 270"/>
          <p:cNvSpPr/>
          <p:nvPr/>
        </p:nvSpPr>
        <p:spPr>
          <a:xfrm>
            <a:off x="820084" y="4645717"/>
            <a:ext cx="7808360"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Pr dirty="0"/>
            </a:br>
            <a:r>
              <a:rPr i="0" dirty="0">
                <a:solidFill>
                  <a:srgbClr val="000000"/>
                </a:solidFill>
              </a:rPr>
              <a:t>List&lt;Person&gt; </a:t>
            </a:r>
            <a:r>
              <a:rPr i="0" dirty="0" err="1">
                <a:solidFill>
                  <a:srgbClr val="000000"/>
                </a:solidFill>
              </a:rPr>
              <a:t>sortedPersons</a:t>
            </a:r>
            <a:r>
              <a:rPr i="0" dirty="0">
                <a:solidFill>
                  <a:srgbClr val="000000"/>
                </a:solidFill>
              </a:rPr>
              <a:t> = </a:t>
            </a:r>
            <a:r>
              <a:rPr b="1" i="0" dirty="0">
                <a:solidFill>
                  <a:srgbClr val="000080"/>
                </a:solidFill>
              </a:rPr>
              <a:t>new </a:t>
            </a:r>
            <a:r>
              <a:rPr i="0" dirty="0" err="1">
                <a:solidFill>
                  <a:srgbClr val="000000"/>
                </a:solidFill>
              </a:rPr>
              <a:t>ArrayList</a:t>
            </a:r>
            <a:r>
              <a:rPr i="0" dirty="0">
                <a:solidFill>
                  <a:srgbClr val="000000"/>
                </a:solidFill>
              </a:rPr>
              <a:t>&lt;&gt;();</a:t>
            </a:r>
            <a:br>
              <a:rPr i="0" dirty="0">
                <a:solidFill>
                  <a:srgbClr val="000000"/>
                </a:solidFill>
              </a:rPr>
            </a:b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forEach</a:t>
            </a:r>
            <a:r>
              <a:rPr i="0" dirty="0">
                <a:solidFill>
                  <a:srgbClr val="000000"/>
                </a:solidFill>
              </a:rPr>
              <a:t>(person -&gt; </a:t>
            </a:r>
            <a:r>
              <a:rPr i="0" dirty="0" err="1">
                <a:solidFill>
                  <a:srgbClr val="660E7A"/>
                </a:solidFill>
              </a:rPr>
              <a:t>sortedPersons</a:t>
            </a:r>
            <a:r>
              <a:rPr i="0" dirty="0" err="1">
                <a:solidFill>
                  <a:srgbClr val="000000"/>
                </a:solidFill>
              </a:rPr>
              <a:t>.add</a:t>
            </a:r>
            <a:r>
              <a:rPr i="0" dirty="0">
                <a:solidFill>
                  <a:srgbClr val="000000"/>
                </a:solidFill>
              </a:rPr>
              <a:t>(person));</a:t>
            </a:r>
            <a:br>
              <a:rPr i="0" dirty="0">
                <a:solidFill>
                  <a:srgbClr val="000000"/>
                </a:solidFill>
              </a:rPr>
            </a:br>
            <a:endParaRPr i="0" dirty="0">
              <a:solidFill>
                <a:srgbClr val="000000"/>
              </a:solidFill>
            </a:endParaRPr>
          </a:p>
        </p:txBody>
      </p:sp>
      <p:sp>
        <p:nvSpPr>
          <p:cNvPr id="271" name="Shape 271"/>
          <p:cNvSpPr/>
          <p:nvPr/>
        </p:nvSpPr>
        <p:spPr>
          <a:xfrm>
            <a:off x="820083" y="198122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rPr dirty="0"/>
              <a:t>List&lt;Person&gt; persons = </a:t>
            </a:r>
            <a:r>
              <a:rPr dirty="0" err="1"/>
              <a:t>Arrays.</a:t>
            </a:r>
            <a:r>
              <a:rPr i="1" dirty="0" err="1"/>
              <a:t>asList</a:t>
            </a:r>
            <a:r>
              <a:rPr dirty="0"/>
              <a:t>(</a:t>
            </a:r>
            <a:br>
              <a:rPr dirty="0"/>
            </a:br>
            <a:r>
              <a:rPr dirty="0"/>
              <a:t>        </a:t>
            </a:r>
            <a:r>
              <a:rPr b="1" dirty="0">
                <a:solidFill>
                  <a:srgbClr val="000080"/>
                </a:solidFill>
              </a:rPr>
              <a:t>new </a:t>
            </a:r>
            <a:r>
              <a:rPr dirty="0"/>
              <a:t>Person(</a:t>
            </a:r>
            <a:r>
              <a:rPr b="1" dirty="0">
                <a:solidFill>
                  <a:srgbClr val="008000"/>
                </a:solidFill>
              </a:rPr>
              <a:t>"perter"</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ian</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jacob</a:t>
            </a:r>
            <a:r>
              <a:rPr b="1" dirty="0">
                <a:solidFill>
                  <a:srgbClr val="008000"/>
                </a:solidFill>
              </a:rPr>
              <a:t>"</a:t>
            </a:r>
            <a:r>
              <a:rPr dirty="0"/>
              <a:t>, </a:t>
            </a:r>
            <a:r>
              <a:rPr dirty="0">
                <a:solidFill>
                  <a:srgbClr val="0000FF"/>
                </a:solidFill>
              </a:rPr>
              <a:t>3</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angela</a:t>
            </a:r>
            <a:r>
              <a:rPr b="1" dirty="0">
                <a:solidFill>
                  <a:srgbClr val="008000"/>
                </a:solidFill>
              </a:rPr>
              <a:t>"</a:t>
            </a:r>
            <a:r>
              <a:rPr dirty="0"/>
              <a:t>, </a:t>
            </a:r>
            <a:r>
              <a:rPr dirty="0">
                <a:solidFill>
                  <a:srgbClr val="0000FF"/>
                </a:solidFill>
              </a:rPr>
              <a:t>28</a:t>
            </a:r>
            <a:r>
              <a:rPr dirty="0"/>
              <a:t>),</a:t>
            </a:r>
            <a:br>
              <a:rPr dirty="0"/>
            </a:br>
            <a:r>
              <a:rPr dirty="0"/>
              <a:t>        </a:t>
            </a:r>
            <a:r>
              <a:rPr b="1" dirty="0">
                <a:solidFill>
                  <a:srgbClr val="000080"/>
                </a:solidFill>
              </a:rPr>
              <a:t>new </a:t>
            </a:r>
            <a:r>
              <a:rPr dirty="0"/>
              <a:t>Person(</a:t>
            </a:r>
            <a:r>
              <a:rPr b="1" dirty="0">
                <a:solidFill>
                  <a:srgbClr val="008000"/>
                </a:solidFill>
              </a:rPr>
              <a:t>"mike"</a:t>
            </a:r>
            <a:r>
              <a:rPr dirty="0"/>
              <a:t>, </a:t>
            </a:r>
            <a:r>
              <a:rPr dirty="0">
                <a:solidFill>
                  <a:srgbClr val="0000FF"/>
                </a:solidFill>
              </a:rPr>
              <a:t>24</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steve</a:t>
            </a:r>
            <a:r>
              <a:rPr b="1" dirty="0">
                <a:solidFill>
                  <a:srgbClr val="008000"/>
                </a:solidFill>
              </a:rPr>
              <a:t>"</a:t>
            </a:r>
            <a:r>
              <a:rPr dirty="0"/>
              <a:t>, </a:t>
            </a:r>
            <a:r>
              <a:rPr dirty="0">
                <a:solidFill>
                  <a:srgbClr val="0000FF"/>
                </a:solidFill>
              </a:rPr>
              <a:t>60</a:t>
            </a:r>
            <a:r>
              <a:rPr dirty="0"/>
              <a:t>),</a:t>
            </a:r>
            <a:br>
              <a:rPr dirty="0"/>
            </a:br>
            <a:r>
              <a:rPr dirty="0"/>
              <a:t>        </a:t>
            </a:r>
            <a:r>
              <a:rPr b="1" dirty="0">
                <a:solidFill>
                  <a:srgbClr val="000080"/>
                </a:solidFill>
              </a:rPr>
              <a:t>new </a:t>
            </a:r>
            <a:r>
              <a:rPr dirty="0"/>
              <a:t>Person(</a:t>
            </a:r>
            <a:r>
              <a:rPr b="1" dirty="0">
                <a:solidFill>
                  <a:srgbClr val="008000"/>
                </a:solidFill>
              </a:rPr>
              <a:t>"</a:t>
            </a:r>
            <a:r>
              <a:rPr b="1" dirty="0" err="1">
                <a:solidFill>
                  <a:srgbClr val="008000"/>
                </a:solidFill>
              </a:rPr>
              <a:t>andy</a:t>
            </a:r>
            <a:r>
              <a:rPr b="1" dirty="0">
                <a:solidFill>
                  <a:srgbClr val="008000"/>
                </a:solidFill>
              </a:rPr>
              <a:t>"</a:t>
            </a:r>
            <a:r>
              <a:rPr dirty="0"/>
              <a:t>, </a:t>
            </a:r>
            <a:r>
              <a:rPr dirty="0">
                <a:solidFill>
                  <a:srgbClr val="0000FF"/>
                </a:solidFill>
              </a:rPr>
              <a:t>30</a:t>
            </a:r>
            <a:r>
              <a:rPr dirty="0"/>
              <a:t>),</a:t>
            </a:r>
            <a:br>
              <a:rPr dirty="0"/>
            </a:br>
            <a:r>
              <a:rPr dirty="0"/>
              <a:t>        </a:t>
            </a:r>
            <a:r>
              <a:rPr b="1" dirty="0">
                <a:solidFill>
                  <a:srgbClr val="000080"/>
                </a:solidFill>
              </a:rPr>
              <a:t>new </a:t>
            </a:r>
            <a:r>
              <a:rPr dirty="0"/>
              <a:t>Person(</a:t>
            </a:r>
            <a:r>
              <a:rPr b="1" dirty="0">
                <a:solidFill>
                  <a:srgbClr val="008000"/>
                </a:solidFill>
              </a:rPr>
              <a:t>"jack"</a:t>
            </a:r>
            <a:r>
              <a:rPr dirty="0"/>
              <a:t>, </a:t>
            </a:r>
            <a:r>
              <a:rPr dirty="0">
                <a:solidFill>
                  <a:srgbClr val="0000FF"/>
                </a:solidFill>
              </a:rPr>
              <a:t>15</a:t>
            </a:r>
            <a:r>
              <a:rPr dirty="0"/>
              <a:t>));</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body" sz="quarter" idx="1"/>
          </p:nvPr>
        </p:nvSpPr>
        <p:spPr>
          <a:xfrm>
            <a:off x="739008" y="958173"/>
            <a:ext cx="7998646" cy="472528"/>
          </a:xfrm>
          <a:prstGeom prst="rect">
            <a:avLst/>
          </a:prstGeom>
        </p:spPr>
        <p:txBody>
          <a:bodyPr>
            <a:noAutofit/>
          </a:bodyPr>
          <a:lstStyle>
            <a:lvl1pPr defTabSz="658368">
              <a:spcBef>
                <a:spcPts val="700"/>
              </a:spcBef>
              <a:defRPr sz="2592"/>
            </a:lvl1pPr>
          </a:lstStyle>
          <a:p>
            <a:r>
              <a:rPr lang="en-IE" sz="4000" dirty="0"/>
              <a:t>Mutation Anti Pattern</a:t>
            </a:r>
          </a:p>
        </p:txBody>
      </p:sp>
      <p:pic>
        <p:nvPicPr>
          <p:cNvPr id="276" name="image14.jpg"/>
          <p:cNvPicPr>
            <a:picLocks noChangeAspect="1"/>
          </p:cNvPicPr>
          <p:nvPr/>
        </p:nvPicPr>
        <p:blipFill>
          <a:blip r:embed="rId2">
            <a:extLst/>
          </a:blip>
          <a:stretch>
            <a:fillRect/>
          </a:stretch>
        </p:blipFill>
        <p:spPr>
          <a:xfrm>
            <a:off x="1471154" y="2021956"/>
            <a:ext cx="4030897" cy="4030896"/>
          </a:xfrm>
          <a:prstGeom prst="rect">
            <a:avLst/>
          </a:prstGeom>
          <a:ln w="12700">
            <a:miter lim="400000"/>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Avoid Mutation</a:t>
            </a:r>
          </a:p>
        </p:txBody>
      </p:sp>
      <p:sp>
        <p:nvSpPr>
          <p:cNvPr id="282" name="Shape 282"/>
          <p:cNvSpPr/>
          <p:nvPr/>
        </p:nvSpPr>
        <p:spPr>
          <a:xfrm>
            <a:off x="820081" y="168327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
        <p:nvSpPr>
          <p:cNvPr id="283" name="Shape 283"/>
          <p:cNvSpPr/>
          <p:nvPr/>
        </p:nvSpPr>
        <p:spPr>
          <a:xfrm>
            <a:off x="820082" y="400549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rPr dirty="0"/>
              <a:t>//immutable sort, good practice</a:t>
            </a:r>
            <a:br>
              <a:rPr dirty="0"/>
            </a:br>
            <a:r>
              <a:rPr i="0" dirty="0">
                <a:solidFill>
                  <a:srgbClr val="000000"/>
                </a:solidFill>
              </a:rPr>
              <a:t>List&lt;Person&gt; </a:t>
            </a:r>
            <a:r>
              <a:rPr i="0" dirty="0" err="1">
                <a:solidFill>
                  <a:srgbClr val="000000"/>
                </a:solidFill>
              </a:rPr>
              <a:t>sortedPersons</a:t>
            </a:r>
            <a:r>
              <a:rPr i="0" dirty="0">
                <a:solidFill>
                  <a:srgbClr val="000000"/>
                </a:solidFill>
              </a:rPr>
              <a:t> = </a:t>
            </a: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.collect(</a:t>
            </a:r>
            <a:r>
              <a:rPr i="0" dirty="0" err="1">
                <a:solidFill>
                  <a:srgbClr val="000000"/>
                </a:solidFill>
              </a:rPr>
              <a:t>Collectors.</a:t>
            </a:r>
            <a:r>
              <a:rPr dirty="0" err="1">
                <a:solidFill>
                  <a:srgbClr val="000000"/>
                </a:solidFill>
              </a:rPr>
              <a:t>toList</a:t>
            </a:r>
            <a:r>
              <a:rPr i="0" dirty="0">
                <a:solidFill>
                  <a:srgbClr val="000000"/>
                </a:solidFill>
              </a:rPr>
              <a:t>());</a:t>
            </a:r>
            <a:br>
              <a:rPr i="0" dirty="0">
                <a:solidFill>
                  <a:srgbClr val="000000"/>
                </a:solidFill>
              </a:rPr>
            </a:br>
            <a:endParaRPr i="0" dirty="0">
              <a:solidFill>
                <a:srgbClr val="000000"/>
              </a:solidFill>
            </a:endParaRPr>
          </a:p>
        </p:txBody>
      </p:sp>
      <p:pic>
        <p:nvPicPr>
          <p:cNvPr id="284" name="image16.jpg"/>
          <p:cNvPicPr>
            <a:picLocks noChangeAspect="1"/>
          </p:cNvPicPr>
          <p:nvPr/>
        </p:nvPicPr>
        <p:blipFill>
          <a:blip r:embed="rId3">
            <a:extLst/>
          </a:blip>
          <a:stretch>
            <a:fillRect/>
          </a:stretch>
        </p:blipFill>
        <p:spPr>
          <a:xfrm>
            <a:off x="8628440" y="3942693"/>
            <a:ext cx="1202104" cy="1169551"/>
          </a:xfrm>
          <a:prstGeom prst="rect">
            <a:avLst/>
          </a:prstGeom>
          <a:ln w="12700">
            <a:miter lim="400000"/>
          </a:ln>
        </p:spPr>
      </p:pic>
      <p:sp>
        <p:nvSpPr>
          <p:cNvPr id="285" name="Shape 285"/>
          <p:cNvSpPr/>
          <p:nvPr/>
        </p:nvSpPr>
        <p:spPr>
          <a:xfrm>
            <a:off x="820081" y="517504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rPr dirty="0"/>
              <a:t>//immutable sort, good practice</a:t>
            </a:r>
            <a:br>
              <a:rPr dirty="0"/>
            </a:br>
            <a:r>
              <a:rPr i="0" dirty="0">
                <a:solidFill>
                  <a:srgbClr val="000000"/>
                </a:solidFill>
              </a:rPr>
              <a:t>Person[] </a:t>
            </a:r>
            <a:r>
              <a:rPr i="0" dirty="0" err="1">
                <a:solidFill>
                  <a:srgbClr val="000000"/>
                </a:solidFill>
              </a:rPr>
              <a:t>sortedPersons</a:t>
            </a:r>
            <a:r>
              <a:rPr i="0" dirty="0">
                <a:solidFill>
                  <a:srgbClr val="000000"/>
                </a:solidFill>
              </a:rPr>
              <a:t> = </a:t>
            </a:r>
            <a:r>
              <a:rPr i="0" dirty="0" err="1">
                <a:solidFill>
                  <a:srgbClr val="000000"/>
                </a:solidFill>
              </a:rPr>
              <a:t>persons.stream</a:t>
            </a:r>
            <a:r>
              <a:rPr i="0" dirty="0">
                <a:solidFill>
                  <a:srgbClr val="000000"/>
                </a:solidFill>
              </a:rPr>
              <a:t>()</a:t>
            </a:r>
            <a:br>
              <a:rPr i="0" dirty="0">
                <a:solidFill>
                  <a:srgbClr val="000000"/>
                </a:solidFill>
              </a:rPr>
            </a:br>
            <a:r>
              <a:rPr i="0" dirty="0">
                <a:solidFill>
                  <a:srgbClr val="000000"/>
                </a:solidFill>
              </a:rPr>
              <a:t>        .sorted((p1, p2) -&gt; (p1.getAge() - p2.getAge() &gt; </a:t>
            </a:r>
            <a:r>
              <a:rPr i="0" dirty="0">
                <a:solidFill>
                  <a:srgbClr val="0000FF"/>
                </a:solidFill>
              </a:rPr>
              <a:t>0 </a:t>
            </a:r>
            <a:r>
              <a:rPr i="0" dirty="0">
                <a:solidFill>
                  <a:srgbClr val="000000"/>
                </a:solidFill>
              </a:rPr>
              <a:t>? </a:t>
            </a:r>
            <a:r>
              <a:rPr i="0" dirty="0">
                <a:solidFill>
                  <a:srgbClr val="0000FF"/>
                </a:solidFill>
              </a:rPr>
              <a:t>1 </a:t>
            </a:r>
            <a:r>
              <a:rPr i="0" dirty="0">
                <a:solidFill>
                  <a:srgbClr val="000000"/>
                </a:solidFill>
              </a:rPr>
              <a:t>: -</a:t>
            </a:r>
            <a:r>
              <a:rPr i="0" dirty="0">
                <a:solidFill>
                  <a:srgbClr val="0000FF"/>
                </a:solidFill>
              </a:rPr>
              <a:t>1</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toArray</a:t>
            </a:r>
            <a:r>
              <a:rPr i="0" dirty="0">
                <a:solidFill>
                  <a:srgbClr val="000000"/>
                </a:solidFill>
              </a:rPr>
              <a:t>(Person[]::new));</a:t>
            </a:r>
            <a:br>
              <a:rPr i="0" dirty="0">
                <a:solidFill>
                  <a:srgbClr val="000000"/>
                </a:solidFill>
              </a:rPr>
            </a:br>
            <a:endParaRPr i="0" dirty="0">
              <a:solidFill>
                <a:srgbClr val="000000"/>
              </a:solidFill>
            </a:endParaRPr>
          </a:p>
        </p:txBody>
      </p:sp>
      <p:pic>
        <p:nvPicPr>
          <p:cNvPr id="286" name="image16.jpg"/>
          <p:cNvPicPr>
            <a:picLocks noChangeAspect="1"/>
          </p:cNvPicPr>
          <p:nvPr/>
        </p:nvPicPr>
        <p:blipFill>
          <a:blip r:embed="rId3">
            <a:extLst/>
          </a:blip>
          <a:stretch>
            <a:fillRect/>
          </a:stretch>
        </p:blipFill>
        <p:spPr>
          <a:xfrm>
            <a:off x="8628439" y="5112244"/>
            <a:ext cx="1202104" cy="116955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84"/>
                                        </p:tgtEl>
                                        <p:attrNameLst>
                                          <p:attrName>style.visibility</p:attrName>
                                        </p:attrNameLst>
                                      </p:cBhvr>
                                      <p:to>
                                        <p:strVal val="visible"/>
                                      </p:to>
                                    </p:set>
                                    <p:animEffect transition="in" filter="dissolve">
                                      <p:cBhvr>
                                        <p:cTn id="11" dur="500"/>
                                        <p:tgtEl>
                                          <p:spTgt spid="28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3" nodeType="clickEffect">
                                  <p:stCondLst>
                                    <p:cond delay="0"/>
                                  </p:stCondLst>
                                  <p:iterate>
                                    <p:tmAbs val="0"/>
                                  </p:iterate>
                                  <p:childTnLst>
                                    <p:set>
                                      <p:cBhvr>
                                        <p:cTn id="15" fill="hold"/>
                                        <p:tgtEl>
                                          <p:spTgt spid="285"/>
                                        </p:tgtEl>
                                        <p:attrNameLst>
                                          <p:attrName>style.visibility</p:attrName>
                                        </p:attrNameLst>
                                      </p:cBhvr>
                                      <p:to>
                                        <p:strVal val="visible"/>
                                      </p:to>
                                    </p:set>
                                    <p:animEffect transition="in" filter="dissolve">
                                      <p:cBhvr>
                                        <p:cTn id="16" dur="500"/>
                                        <p:tgtEl>
                                          <p:spTgt spid="285"/>
                                        </p:tgtEl>
                                      </p:cBhvr>
                                    </p:animEffect>
                                  </p:childTnLst>
                                </p:cTn>
                              </p:par>
                            </p:childTnLst>
                          </p:cTn>
                        </p:par>
                        <p:par>
                          <p:cTn id="17" fill="hold">
                            <p:stCondLst>
                              <p:cond delay="500"/>
                            </p:stCondLst>
                            <p:childTnLst>
                              <p:par>
                                <p:cTn id="18" presetID="9" presetClass="entr" fill="hold" grpId="4" nodeType="afterEffect">
                                  <p:stCondLst>
                                    <p:cond delay="0"/>
                                  </p:stCondLst>
                                  <p:iterate>
                                    <p:tmAbs val="0"/>
                                  </p:iterate>
                                  <p:childTnLst>
                                    <p:set>
                                      <p:cBhvr>
                                        <p:cTn id="19" fill="hold"/>
                                        <p:tgtEl>
                                          <p:spTgt spid="286"/>
                                        </p:tgtEl>
                                        <p:attrNameLst>
                                          <p:attrName>style.visibility</p:attrName>
                                        </p:attrNameLst>
                                      </p:cBhvr>
                                      <p:to>
                                        <p:strVal val="visible"/>
                                      </p:to>
                                    </p:set>
                                    <p:animEffect transition="in" filter="dissolve">
                                      <p:cBhvr>
                                        <p:cTn id="20"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2" animBg="1" advAuto="0"/>
      <p:bldP spid="285" grpId="3" animBg="1" advAuto="0"/>
      <p:bldP spid="286" grpId="4"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000" dirty="0"/>
              <a:t>Benefits of Stream</a:t>
            </a:r>
          </a:p>
        </p:txBody>
      </p:sp>
      <p:sp>
        <p:nvSpPr>
          <p:cNvPr id="291" name="Shape 291"/>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defRPr>
                <a:solidFill>
                  <a:srgbClr val="414042"/>
                </a:solidFill>
                <a:latin typeface="Arial"/>
                <a:ea typeface="Arial"/>
                <a:cs typeface="Arial"/>
                <a:sym typeface="Arial"/>
              </a:defRPr>
            </a:pPr>
            <a:r>
              <a:t>SQL-Like Operation</a:t>
            </a:r>
          </a:p>
          <a:p>
            <a:pPr>
              <a:defRPr>
                <a:solidFill>
                  <a:srgbClr val="414042"/>
                </a:solidFill>
                <a:latin typeface="Arial"/>
                <a:ea typeface="Arial"/>
                <a:cs typeface="Arial"/>
                <a:sym typeface="Arial"/>
              </a:defRPr>
            </a:pPr>
            <a:r>
              <a:t>Declarative </a:t>
            </a:r>
          </a:p>
          <a:p>
            <a:pPr>
              <a:defRPr>
                <a:solidFill>
                  <a:srgbClr val="414042"/>
                </a:solidFill>
                <a:latin typeface="Arial"/>
                <a:ea typeface="Arial"/>
                <a:cs typeface="Arial"/>
                <a:sym typeface="Arial"/>
              </a:defRPr>
            </a:pPr>
            <a:r>
              <a:t>Lazy evaluation</a:t>
            </a:r>
          </a:p>
          <a:p>
            <a:pPr>
              <a:defRPr>
                <a:solidFill>
                  <a:srgbClr val="414042"/>
                </a:solidFill>
                <a:latin typeface="Arial"/>
                <a:ea typeface="Arial"/>
                <a:cs typeface="Arial"/>
                <a:sym typeface="Arial"/>
              </a:defRPr>
            </a:pPr>
            <a:r>
              <a:t>Promote immutability</a:t>
            </a:r>
          </a:p>
          <a:p>
            <a:pPr>
              <a:defRPr>
                <a:solidFill>
                  <a:srgbClr val="414042"/>
                </a:solidFill>
                <a:latin typeface="Arial"/>
                <a:ea typeface="Arial"/>
                <a:cs typeface="Arial"/>
                <a:sym typeface="Arial"/>
              </a:defRPr>
            </a:pPr>
            <a:r>
              <a:t>Easier parallelization</a:t>
            </a:r>
          </a:p>
          <a:p>
            <a:pPr>
              <a:defRPr>
                <a:solidFill>
                  <a:srgbClr val="414042"/>
                </a:solidFill>
                <a:latin typeface="Arial"/>
                <a:ea typeface="Arial"/>
                <a:cs typeface="Arial"/>
                <a:sym typeface="Arial"/>
              </a:defRPr>
            </a:pPr>
            <a:r>
              <a:t>Clean and concise code</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Stream vs Collection</a:t>
            </a:r>
          </a:p>
        </p:txBody>
      </p:sp>
      <p:pic>
        <p:nvPicPr>
          <p:cNvPr id="265" name="image13.jpg"/>
          <p:cNvPicPr>
            <a:picLocks noChangeAspect="1"/>
          </p:cNvPicPr>
          <p:nvPr/>
        </p:nvPicPr>
        <p:blipFill>
          <a:blip r:embed="rId3">
            <a:extLst/>
          </a:blip>
          <a:stretch>
            <a:fillRect/>
          </a:stretch>
        </p:blipFill>
        <p:spPr>
          <a:xfrm>
            <a:off x="986320" y="1721318"/>
            <a:ext cx="7602876" cy="4128765"/>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55" name="image4.png"/>
          <p:cNvPicPr>
            <a:picLocks noChangeAspect="1"/>
          </p:cNvPicPr>
          <p:nvPr/>
        </p:nvPicPr>
        <p:blipFill>
          <a:blip r:embed="rId3">
            <a:extLst/>
          </a:blip>
          <a:stretch>
            <a:fillRect/>
          </a:stretch>
        </p:blipFill>
        <p:spPr>
          <a:xfrm>
            <a:off x="1055213" y="2388945"/>
            <a:ext cx="7291345" cy="2342356"/>
          </a:xfrm>
          <a:prstGeom prst="rect">
            <a:avLst/>
          </a:prstGeom>
          <a:ln w="12700">
            <a:miter lim="400000"/>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NPE</a:t>
            </a:r>
          </a:p>
        </p:txBody>
      </p:sp>
      <p:pic>
        <p:nvPicPr>
          <p:cNvPr id="294" name="image17.png"/>
          <p:cNvPicPr>
            <a:picLocks noChangeAspect="1"/>
          </p:cNvPicPr>
          <p:nvPr/>
        </p:nvPicPr>
        <p:blipFill>
          <a:blip r:embed="rId2">
            <a:extLst/>
          </a:blip>
          <a:stretch>
            <a:fillRect/>
          </a:stretch>
        </p:blipFill>
        <p:spPr>
          <a:xfrm>
            <a:off x="2415389" y="1610205"/>
            <a:ext cx="4067603" cy="4613826"/>
          </a:xfrm>
          <a:prstGeom prst="rect">
            <a:avLst/>
          </a:prstGeom>
          <a:ln w="12700">
            <a:miter lim="400000"/>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Annoying</a:t>
            </a:r>
          </a:p>
        </p:txBody>
      </p:sp>
      <p:pic>
        <p:nvPicPr>
          <p:cNvPr id="297" name="image18.jpg"/>
          <p:cNvPicPr>
            <a:picLocks noChangeAspect="1"/>
          </p:cNvPicPr>
          <p:nvPr/>
        </p:nvPicPr>
        <p:blipFill>
          <a:blip r:embed="rId2">
            <a:extLst/>
          </a:blip>
          <a:stretch>
            <a:fillRect/>
          </a:stretch>
        </p:blipFill>
        <p:spPr>
          <a:xfrm>
            <a:off x="2358561" y="1962150"/>
            <a:ext cx="4031966" cy="4031966"/>
          </a:xfrm>
          <a:prstGeom prst="rect">
            <a:avLst/>
          </a:prstGeom>
          <a:ln w="12700">
            <a:miter lim="400000"/>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How to deal with it</a:t>
            </a:r>
          </a:p>
        </p:txBody>
      </p:sp>
      <p:pic>
        <p:nvPicPr>
          <p:cNvPr id="300" name="image19.jpg"/>
          <p:cNvPicPr>
            <a:picLocks noChangeAspect="1"/>
          </p:cNvPicPr>
          <p:nvPr/>
        </p:nvPicPr>
        <p:blipFill>
          <a:blip r:embed="rId2">
            <a:extLst/>
          </a:blip>
          <a:stretch>
            <a:fillRect/>
          </a:stretch>
        </p:blipFill>
        <p:spPr>
          <a:xfrm>
            <a:off x="1325740" y="2182134"/>
            <a:ext cx="6580142" cy="3478928"/>
          </a:xfrm>
          <a:prstGeom prst="rect">
            <a:avLst/>
          </a:prstGeom>
          <a:ln w="12700">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sz="quarter" idx="1"/>
          </p:nvPr>
        </p:nvSpPr>
        <p:spPr>
          <a:xfrm>
            <a:off x="861575" y="1030452"/>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03" name="Shape 303"/>
          <p:cNvSpPr/>
          <p:nvPr/>
        </p:nvSpPr>
        <p:spPr>
          <a:xfrm>
            <a:off x="976045" y="2333873"/>
            <a:ext cx="10017776" cy="31085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457200" indent="-457200">
              <a:buSzPct val="100000"/>
              <a:buFont typeface="Arial"/>
              <a:buChar char="•"/>
              <a:defRPr sz="2800"/>
            </a:pPr>
            <a:r>
              <a:rPr dirty="0"/>
              <a:t>A container which may or may not contain a non-null value</a:t>
            </a:r>
          </a:p>
          <a:p>
            <a:pPr marL="457200" indent="-457200">
              <a:buSzPct val="100000"/>
              <a:buFont typeface="Arial"/>
              <a:buChar char="•"/>
              <a:defRPr sz="2800"/>
            </a:pPr>
            <a:endParaRPr dirty="0"/>
          </a:p>
          <a:p>
            <a:pPr marL="457200" indent="-457200">
              <a:buSzPct val="100000"/>
              <a:buFont typeface="Arial"/>
              <a:buChar char="•"/>
              <a:defRPr sz="2800"/>
            </a:pPr>
            <a:r>
              <a:rPr dirty="0"/>
              <a:t>Common methods</a:t>
            </a:r>
          </a:p>
          <a:p>
            <a:pPr marL="914400" lvl="1" indent="-457200">
              <a:buSzPct val="100000"/>
              <a:buFont typeface="Wingdings" panose="05000000000000000000" pitchFamily="2" charset="2"/>
              <a:buChar char="ü"/>
              <a:defRPr sz="2800"/>
            </a:pPr>
            <a:r>
              <a:rPr dirty="0" err="1"/>
              <a:t>isPresent</a:t>
            </a:r>
            <a:r>
              <a:rPr dirty="0"/>
              <a:t>() – returns true if value is present</a:t>
            </a:r>
            <a:endParaRPr lang="en-IE" dirty="0"/>
          </a:p>
          <a:p>
            <a:pPr marL="914400" lvl="1" indent="-457200">
              <a:buSzPct val="100000"/>
              <a:buFont typeface="Wingdings" panose="05000000000000000000" pitchFamily="2" charset="2"/>
              <a:buChar char="ü"/>
              <a:defRPr sz="2800"/>
            </a:pPr>
            <a:r>
              <a:rPr dirty="0"/>
              <a:t>get() – returns value if present</a:t>
            </a:r>
            <a:endParaRPr lang="en-IE" dirty="0"/>
          </a:p>
          <a:p>
            <a:pPr marL="914400" lvl="1" indent="-457200">
              <a:buSzPct val="100000"/>
              <a:buFont typeface="Wingdings" panose="05000000000000000000" pitchFamily="2" charset="2"/>
              <a:buChar char="ü"/>
              <a:defRPr sz="2800"/>
            </a:pPr>
            <a:r>
              <a:rPr dirty="0" err="1"/>
              <a:t>orElse</a:t>
            </a:r>
            <a:r>
              <a:rPr dirty="0"/>
              <a:t>(T other) – returns value if present, or other</a:t>
            </a:r>
            <a:endParaRPr lang="en-IE" dirty="0"/>
          </a:p>
          <a:p>
            <a:pPr marL="914400" lvl="1" indent="-457200">
              <a:buSzPct val="100000"/>
              <a:buFont typeface="Wingdings" panose="05000000000000000000" pitchFamily="2" charset="2"/>
              <a:buChar char="ü"/>
              <a:defRPr sz="2800"/>
            </a:pPr>
            <a:r>
              <a:rPr dirty="0" err="1"/>
              <a:t>ifPresent</a:t>
            </a:r>
            <a:r>
              <a:rPr dirty="0"/>
              <a:t>(Consumer) – runs the lambda if value is present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body" sz="quarter" idx="1"/>
          </p:nvPr>
        </p:nvSpPr>
        <p:spPr>
          <a:xfrm>
            <a:off x="724940" y="778203"/>
            <a:ext cx="7998646" cy="472529"/>
          </a:xfrm>
          <a:prstGeom prst="rect">
            <a:avLst/>
          </a:prstGeom>
        </p:spPr>
        <p:txBody>
          <a:bodyPr>
            <a:noAutofit/>
          </a:bodyPr>
          <a:lstStyle>
            <a:lvl1pPr defTabSz="594359">
              <a:spcBef>
                <a:spcPts val="600"/>
              </a:spcBef>
              <a:defRPr sz="2600"/>
            </a:lvl1pPr>
          </a:lstStyle>
          <a:p>
            <a:r>
              <a:rPr sz="4000" dirty="0"/>
              <a:t>Optional&lt;T&gt; with Value in it</a:t>
            </a:r>
          </a:p>
        </p:txBody>
      </p:sp>
      <p:sp>
        <p:nvSpPr>
          <p:cNvPr id="306" name="Shape 306"/>
          <p:cNvSpPr/>
          <p:nvPr/>
        </p:nvSpPr>
        <p:spPr>
          <a:xfrm>
            <a:off x="1008719" y="1998388"/>
            <a:ext cx="9575198" cy="369332"/>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optionalGoal</a:t>
            </a:r>
            <a:r>
              <a:rPr dirty="0"/>
              <a:t> = </a:t>
            </a:r>
            <a:r>
              <a:rPr dirty="0" err="1"/>
              <a:t>Optional.</a:t>
            </a:r>
            <a:r>
              <a:rPr i="1" dirty="0" err="1"/>
              <a:t>of</a:t>
            </a:r>
            <a:r>
              <a:rPr dirty="0"/>
              <a:t>(</a:t>
            </a:r>
            <a:r>
              <a:rPr b="1" dirty="0">
                <a:solidFill>
                  <a:srgbClr val="008000"/>
                </a:solidFill>
              </a:rPr>
              <a:t>"goal"</a:t>
            </a:r>
            <a:r>
              <a:rPr dirty="0"/>
              <a:t>);</a:t>
            </a:r>
          </a:p>
        </p:txBody>
      </p:sp>
      <p:sp>
        <p:nvSpPr>
          <p:cNvPr id="2" name="Rectangle 1"/>
          <p:cNvSpPr>
            <a:spLocks noChangeArrowheads="1"/>
          </p:cNvSpPr>
          <p:nvPr/>
        </p:nvSpPr>
        <p:spPr bwMode="auto">
          <a:xfrm>
            <a:off x="1008719" y="2846627"/>
            <a:ext cx="95751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optionalGoal.get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008718" y="3694866"/>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008718" y="4627188"/>
            <a:ext cx="95751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optionalGoal.ifPresent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2" grpId="0" animBg="1"/>
      <p:bldP spid="3"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body" sz="quarter" idx="1"/>
          </p:nvPr>
        </p:nvSpPr>
        <p:spPr>
          <a:xfrm>
            <a:off x="724939" y="1061982"/>
            <a:ext cx="7998646" cy="472529"/>
          </a:xfrm>
          <a:prstGeom prst="rect">
            <a:avLst/>
          </a:prstGeom>
        </p:spPr>
        <p:txBody>
          <a:bodyPr>
            <a:noAutofit/>
          </a:bodyPr>
          <a:lstStyle>
            <a:lvl1pPr defTabSz="594359">
              <a:spcBef>
                <a:spcPts val="600"/>
              </a:spcBef>
              <a:defRPr sz="2600"/>
            </a:lvl1pPr>
          </a:lstStyle>
          <a:p>
            <a:r>
              <a:rPr sz="4000" dirty="0"/>
              <a:t>Optional&lt;T&gt; with Null</a:t>
            </a:r>
          </a:p>
        </p:txBody>
      </p:sp>
      <p:sp>
        <p:nvSpPr>
          <p:cNvPr id="309" name="Shape 309"/>
          <p:cNvSpPr/>
          <p:nvPr/>
        </p:nvSpPr>
        <p:spPr>
          <a:xfrm>
            <a:off x="724940" y="2201072"/>
            <a:ext cx="8387530" cy="369332"/>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Optional&lt;String&gt; </a:t>
            </a:r>
            <a:r>
              <a:rPr dirty="0" err="1"/>
              <a:t>optionalNull</a:t>
            </a:r>
            <a:r>
              <a:rPr dirty="0"/>
              <a:t> = </a:t>
            </a:r>
            <a:r>
              <a:rPr dirty="0" err="1"/>
              <a:t>Optional.</a:t>
            </a:r>
            <a:r>
              <a:rPr i="1" dirty="0" err="1"/>
              <a:t>ofNullable</a:t>
            </a:r>
            <a:r>
              <a:rPr dirty="0"/>
              <a:t>(</a:t>
            </a:r>
            <a:r>
              <a:rPr b="1" dirty="0">
                <a:solidFill>
                  <a:srgbClr val="000080"/>
                </a:solidFill>
              </a:rPr>
              <a:t>null</a:t>
            </a:r>
            <a:r>
              <a:rPr dirty="0"/>
              <a:t>);</a:t>
            </a:r>
          </a:p>
        </p:txBody>
      </p:sp>
      <p:sp>
        <p:nvSpPr>
          <p:cNvPr id="3" name="Rectangle 2"/>
          <p:cNvSpPr>
            <a:spLocks noChangeArrowheads="1"/>
          </p:cNvSpPr>
          <p:nvPr/>
        </p:nvSpPr>
        <p:spPr bwMode="auto">
          <a:xfrm>
            <a:off x="724939" y="2959966"/>
            <a:ext cx="83875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optionalNull.isPresent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724939" y="3718860"/>
            <a:ext cx="735329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"fallback"</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4"/>
          <p:cNvSpPr>
            <a:spLocks noChangeArrowheads="1"/>
          </p:cNvSpPr>
          <p:nvPr/>
        </p:nvSpPr>
        <p:spPr bwMode="auto">
          <a:xfrm>
            <a:off x="724939" y="4385421"/>
            <a:ext cx="894457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optionalNull.ifPresent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-&gt;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s.charAt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p:cNvSpPr>
            <a:spLocks noChangeArrowheads="1"/>
          </p:cNvSpPr>
          <p:nvPr/>
        </p:nvSpPr>
        <p:spPr bwMode="auto">
          <a:xfrm>
            <a:off x="724939" y="5144315"/>
            <a:ext cx="894457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optionalNull.orElseThrow</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IllegalArgumentException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element in it"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 grpId="0" animBg="1"/>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p:cNvSpPr>
          <p:nvPr>
            <p:ph type="body" sz="quarter" idx="1"/>
          </p:nvPr>
        </p:nvSpPr>
        <p:spPr>
          <a:xfrm>
            <a:off x="724940" y="799223"/>
            <a:ext cx="7998646" cy="472529"/>
          </a:xfrm>
          <a:prstGeom prst="rect">
            <a:avLst/>
          </a:prstGeom>
        </p:spPr>
        <p:txBody>
          <a:bodyPr>
            <a:noAutofit/>
          </a:bodyPr>
          <a:lstStyle>
            <a:lvl1pPr defTabSz="594359">
              <a:spcBef>
                <a:spcPts val="600"/>
              </a:spcBef>
              <a:defRPr sz="2600"/>
            </a:lvl1pPr>
          </a:lstStyle>
          <a:p>
            <a:r>
              <a:rPr sz="4000" dirty="0"/>
              <a:t>Optional&lt;T&gt;</a:t>
            </a:r>
          </a:p>
        </p:txBody>
      </p:sp>
      <p:sp>
        <p:nvSpPr>
          <p:cNvPr id="324" name="Shape 324"/>
          <p:cNvSpPr/>
          <p:nvPr/>
        </p:nvSpPr>
        <p:spPr>
          <a:xfrm>
            <a:off x="976753" y="2194313"/>
            <a:ext cx="9722778" cy="132343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5750" indent="-285750">
              <a:buSzPct val="100000"/>
              <a:buFont typeface="Arial"/>
              <a:buChar char="•"/>
              <a:defRPr sz="2400">
                <a:solidFill>
                  <a:srgbClr val="333333"/>
                </a:solidFill>
              </a:defRPr>
            </a:pPr>
            <a:r>
              <a:rPr sz="2000" dirty="0"/>
              <a:t>Null checks are not required.</a:t>
            </a:r>
          </a:p>
          <a:p>
            <a:pPr marL="285750" indent="-285750">
              <a:buSzPct val="100000"/>
              <a:buFont typeface="Arial"/>
              <a:buChar char="•"/>
              <a:defRPr sz="2400">
                <a:solidFill>
                  <a:srgbClr val="333333"/>
                </a:solidFill>
              </a:defRPr>
            </a:pPr>
            <a:r>
              <a:rPr lang="en-IE" sz="2000" dirty="0"/>
              <a:t>Much less likely to have </a:t>
            </a:r>
            <a:r>
              <a:rPr sz="2000" dirty="0"/>
              <a:t>NPE at run-time.</a:t>
            </a:r>
          </a:p>
          <a:p>
            <a:pPr marL="285750" indent="-285750">
              <a:buSzPct val="100000"/>
              <a:buFont typeface="Arial"/>
              <a:buChar char="•"/>
              <a:defRPr sz="2400">
                <a:solidFill>
                  <a:srgbClr val="333333"/>
                </a:solidFill>
              </a:defRPr>
            </a:pPr>
            <a:r>
              <a:rPr sz="2000" dirty="0"/>
              <a:t>Better readability.</a:t>
            </a:r>
          </a:p>
          <a:p>
            <a:pPr marL="285750" indent="-285750">
              <a:buSzPct val="100000"/>
              <a:buFont typeface="Arial"/>
              <a:buChar char="•"/>
              <a:defRPr sz="2400">
                <a:solidFill>
                  <a:srgbClr val="333333"/>
                </a:solidFill>
              </a:defRPr>
            </a:pPr>
            <a:r>
              <a:rPr sz="2000" dirty="0"/>
              <a:t>Better maintainability. </a:t>
            </a:r>
          </a:p>
        </p:txBody>
      </p:sp>
      <p:sp>
        <p:nvSpPr>
          <p:cNvPr id="2" name="Rectangle 1"/>
          <p:cNvSpPr/>
          <p:nvPr/>
        </p:nvSpPr>
        <p:spPr>
          <a:xfrm>
            <a:off x="892670" y="1563416"/>
            <a:ext cx="1548822" cy="584775"/>
          </a:xfrm>
          <a:prstGeom prst="rect">
            <a:avLst/>
          </a:prstGeom>
        </p:spPr>
        <p:txBody>
          <a:bodyPr wrap="none">
            <a:spAutoFit/>
          </a:bodyPr>
          <a:lstStyle/>
          <a:p>
            <a:r>
              <a:rPr lang="en-IE" sz="3200" dirty="0"/>
              <a:t>Benefits</a:t>
            </a:r>
          </a:p>
        </p:txBody>
      </p:sp>
      <p:sp>
        <p:nvSpPr>
          <p:cNvPr id="5" name="Rectangle 4"/>
          <p:cNvSpPr/>
          <p:nvPr/>
        </p:nvSpPr>
        <p:spPr>
          <a:xfrm>
            <a:off x="892670" y="3855538"/>
            <a:ext cx="1167307" cy="584775"/>
          </a:xfrm>
          <a:prstGeom prst="rect">
            <a:avLst/>
          </a:prstGeom>
        </p:spPr>
        <p:txBody>
          <a:bodyPr wrap="none">
            <a:spAutoFit/>
          </a:bodyPr>
          <a:lstStyle/>
          <a:p>
            <a:r>
              <a:rPr lang="en-IE" sz="3200" dirty="0"/>
              <a:t>But …</a:t>
            </a:r>
          </a:p>
        </p:txBody>
      </p:sp>
      <p:sp>
        <p:nvSpPr>
          <p:cNvPr id="3" name="Rectangle 2"/>
          <p:cNvSpPr/>
          <p:nvPr/>
        </p:nvSpPr>
        <p:spPr>
          <a:xfrm>
            <a:off x="976753" y="4518274"/>
            <a:ext cx="7841426" cy="1631216"/>
          </a:xfrm>
          <a:prstGeom prst="rect">
            <a:avLst/>
          </a:prstGeom>
        </p:spPr>
        <p:txBody>
          <a:bodyPr wrap="square">
            <a:spAutoFit/>
          </a:bodyPr>
          <a:lstStyle/>
          <a:p>
            <a:r>
              <a:rPr lang="en-IE" sz="2000" dirty="0"/>
              <a:t>Optional is not meant to be used in these contexts</a:t>
            </a:r>
          </a:p>
          <a:p>
            <a:pPr marL="342900" indent="-342900">
              <a:buFont typeface="Arial" panose="020B0604020202020204" pitchFamily="34" charset="0"/>
              <a:buChar char="•"/>
            </a:pPr>
            <a:r>
              <a:rPr lang="en-IE" sz="2000" dirty="0"/>
              <a:t>the domain model layer (not serializable)</a:t>
            </a:r>
          </a:p>
          <a:p>
            <a:pPr marL="342900" indent="-342900">
              <a:buFont typeface="Arial" panose="020B0604020202020204" pitchFamily="34" charset="0"/>
              <a:buChar char="•"/>
            </a:pPr>
            <a:r>
              <a:rPr lang="en-IE" sz="2000" dirty="0"/>
              <a:t>DTOs (same reason)</a:t>
            </a:r>
          </a:p>
          <a:p>
            <a:pPr marL="342900" indent="-342900">
              <a:buFont typeface="Arial" panose="020B0604020202020204" pitchFamily="34" charset="0"/>
              <a:buChar char="•"/>
            </a:pPr>
            <a:r>
              <a:rPr lang="en-IE" sz="2000" dirty="0"/>
              <a:t>input parameters of methods</a:t>
            </a:r>
          </a:p>
          <a:p>
            <a:pPr marL="342900" indent="-342900">
              <a:buFont typeface="Arial" panose="020B0604020202020204" pitchFamily="34" charset="0"/>
              <a:buChar char="•"/>
            </a:pPr>
            <a:r>
              <a:rPr lang="en-IE" sz="2000" dirty="0"/>
              <a:t>constructor parameters</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a:xfrm>
            <a:off x="724940" y="862286"/>
            <a:ext cx="7998646" cy="472529"/>
          </a:xfrm>
        </p:spPr>
        <p:txBody>
          <a:bodyPr>
            <a:noAutofit/>
          </a:bodyPr>
          <a:lstStyle/>
          <a:p>
            <a:r>
              <a:rPr lang="en-IE" dirty="0"/>
              <a:t>Adoption in TDP 4</a:t>
            </a:r>
          </a:p>
        </p:txBody>
      </p:sp>
      <p:sp>
        <p:nvSpPr>
          <p:cNvPr id="3" name="Text Placeholder 2"/>
          <p:cNvSpPr>
            <a:spLocks noGrp="1"/>
          </p:cNvSpPr>
          <p:nvPr>
            <p:ph type="body" idx="13"/>
          </p:nvPr>
        </p:nvSpPr>
        <p:spPr>
          <a:xfrm>
            <a:off x="830317" y="2133600"/>
            <a:ext cx="10499393" cy="3021104"/>
          </a:xfrm>
        </p:spPr>
        <p:txBody>
          <a:bodyPr/>
          <a:lstStyle/>
          <a:p>
            <a:r>
              <a:rPr lang="en-IE" dirty="0"/>
              <a:t>Four realistic scenarios</a:t>
            </a:r>
          </a:p>
          <a:p>
            <a:r>
              <a:rPr lang="en-IE" dirty="0"/>
              <a:t>Apply Lambda, Stream and Optional</a:t>
            </a:r>
          </a:p>
          <a:p>
            <a:r>
              <a:rPr lang="en-IE" dirty="0"/>
              <a:t>Initially not easy</a:t>
            </a:r>
          </a:p>
          <a:p>
            <a:r>
              <a:rPr lang="en-IE" dirty="0"/>
              <a:t>Complex Domain Model</a:t>
            </a:r>
          </a:p>
          <a:p>
            <a:pPr marL="0" indent="0">
              <a:buNone/>
            </a:pPr>
            <a:endParaRPr lang="en-IE" dirty="0"/>
          </a:p>
        </p:txBody>
      </p:sp>
    </p:spTree>
    <p:extLst>
      <p:ext uri="{BB962C8B-B14F-4D97-AF65-F5344CB8AC3E}">
        <p14:creationId xmlns:p14="http://schemas.microsoft.com/office/powerpoint/2010/main" val="136086970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82870" y="2196406"/>
            <a:ext cx="9522372"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profileInfos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OrderAssessUtils.</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retrieveProfileInfo</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ServiceCaller</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Object invoke(Object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rq</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callServant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PROFILERETRIEVEBEANNAME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rq</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ProfileRetrieveSvRS.</a:t>
            </a:r>
            <a:r>
              <a:rPr kumimoji="0" lang="en-US" altLang="en-US" sz="13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sessionInfo</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clientId</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M3_ContextCodes.</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ORDER_ASSESS_ACTIONS_CONTEXT_CODE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M3_MajorCodes.</a:t>
            </a:r>
            <a: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ORDER_ASSESS_ACTIONS_MAJOR_CODE</a:t>
            </a:r>
            <a:br>
              <a:rPr kumimoji="0" lang="en-US" altLang="en-US" sz="13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hape 328"/>
          <p:cNvSpPr>
            <a:spLocks noGrp="1"/>
          </p:cNvSpPr>
          <p:nvPr>
            <p:ph type="body" sz="quarter" idx="1"/>
          </p:nvPr>
        </p:nvSpPr>
        <p:spPr>
          <a:xfrm>
            <a:off x="724939" y="925348"/>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1</a:t>
            </a:r>
          </a:p>
        </p:txBody>
      </p:sp>
    </p:spTree>
    <p:extLst>
      <p:ext uri="{BB962C8B-B14F-4D97-AF65-F5344CB8AC3E}">
        <p14:creationId xmlns:p14="http://schemas.microsoft.com/office/powerpoint/2010/main" val="117783008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987972" y="3036677"/>
            <a:ext cx="968002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profileInfos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OrderAssessUtils.</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retrieveProfileInfo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rq</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callServant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PROFILERETRIEVEBEANNAME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rq</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ProfileRetrieveSvRS.</a:t>
            </a:r>
            <a:r>
              <a:rPr kumimoji="0" lang="en-US" altLang="en-US" sz="1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sessionInfo</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clientId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M3_ContextCodes.</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ORDER_ASSESS_ACTIONS_CONTEXT_CODE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M3_MajorCodes.</a:t>
            </a:r>
            <a: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ORDER_ASSESS_ACTIONS_MAJOR_CODE</a:t>
            </a:r>
            <a:br>
              <a:rPr kumimoji="0" lang="en-US" altLang="en-US" sz="14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Shape 333"/>
          <p:cNvSpPr/>
          <p:nvPr/>
        </p:nvSpPr>
        <p:spPr>
          <a:xfrm>
            <a:off x="882595" y="928957"/>
            <a:ext cx="7998646" cy="6883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4000">
                <a:solidFill>
                  <a:srgbClr val="414042"/>
                </a:solidFill>
              </a:defRPr>
            </a:lvl1pPr>
          </a:lstStyle>
          <a:p>
            <a:r>
              <a:rPr lang="en-IE" dirty="0"/>
              <a:t>Scenario 1 Adoption</a:t>
            </a:r>
          </a:p>
        </p:txBody>
      </p:sp>
      <p:sp>
        <p:nvSpPr>
          <p:cNvPr id="6" name="Shape 331"/>
          <p:cNvSpPr>
            <a:spLocks noGrp="1"/>
          </p:cNvSpPr>
          <p:nvPr>
            <p:ph type="body" sz="quarter" idx="1"/>
          </p:nvPr>
        </p:nvSpPr>
        <p:spPr>
          <a:xfrm>
            <a:off x="987972" y="2109828"/>
            <a:ext cx="7998646" cy="472528"/>
          </a:xfrm>
          <a:prstGeom prst="rect">
            <a:avLst/>
          </a:prstGeom>
        </p:spPr>
        <p:txBody>
          <a:bodyPr/>
          <a:lstStyle/>
          <a:p>
            <a:pPr defTabSz="850391">
              <a:spcBef>
                <a:spcPts val="900"/>
              </a:spcBef>
              <a:defRPr sz="2604"/>
            </a:pPr>
            <a:r>
              <a:rPr dirty="0"/>
              <a:t>Improved by using </a:t>
            </a:r>
            <a:r>
              <a:rPr b="1" dirty="0"/>
              <a:t>λ</a:t>
            </a:r>
            <a:endParaRPr dirty="0"/>
          </a:p>
        </p:txBody>
      </p:sp>
    </p:spTree>
    <p:extLst>
      <p:ext uri="{BB962C8B-B14F-4D97-AF65-F5344CB8AC3E}">
        <p14:creationId xmlns:p14="http://schemas.microsoft.com/office/powerpoint/2010/main" val="168528828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sp>
        <p:nvSpPr>
          <p:cNvPr id="160" name="Shape 160"/>
          <p:cNvSpPr/>
          <p:nvPr/>
        </p:nvSpPr>
        <p:spPr>
          <a:xfrm>
            <a:off x="956929" y="1942069"/>
            <a:ext cx="10404978" cy="34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a:t>List&lt;String&gt; names = </a:t>
            </a:r>
            <a:r>
              <a:rPr dirty="0" err="1"/>
              <a:t>Arrays.</a:t>
            </a:r>
            <a:r>
              <a:rPr i="1" dirty="0" err="1"/>
              <a:t>asList</a:t>
            </a:r>
            <a:r>
              <a:rPr dirty="0"/>
              <a:t>(</a:t>
            </a:r>
            <a:r>
              <a:rPr b="1" dirty="0">
                <a:solidFill>
                  <a:srgbClr val="008000"/>
                </a:solidFill>
              </a:rPr>
              <a:t>“Steve"</a:t>
            </a:r>
            <a:r>
              <a:rPr dirty="0"/>
              <a:t>, </a:t>
            </a:r>
            <a:r>
              <a:rPr b="1" dirty="0">
                <a:solidFill>
                  <a:srgbClr val="008000"/>
                </a:solidFill>
              </a:rPr>
              <a:t>“Thomas"</a:t>
            </a:r>
            <a:r>
              <a:rPr dirty="0"/>
              <a:t>, </a:t>
            </a:r>
            <a:r>
              <a:rPr b="1" dirty="0">
                <a:solidFill>
                  <a:srgbClr val="008000"/>
                </a:solidFill>
              </a:rPr>
              <a:t>“Andy"</a:t>
            </a:r>
            <a:r>
              <a:rPr dirty="0"/>
              <a:t>, </a:t>
            </a:r>
            <a:r>
              <a:rPr b="1" dirty="0">
                <a:solidFill>
                  <a:srgbClr val="008000"/>
                </a:solidFill>
              </a:rPr>
              <a:t>“Shaojie"</a:t>
            </a:r>
            <a:r>
              <a:rPr dirty="0"/>
              <a:t>);</a:t>
            </a:r>
          </a:p>
        </p:txBody>
      </p:sp>
      <p:sp>
        <p:nvSpPr>
          <p:cNvPr id="161" name="Shape 161"/>
          <p:cNvSpPr/>
          <p:nvPr/>
        </p:nvSpPr>
        <p:spPr>
          <a:xfrm>
            <a:off x="956929" y="3104093"/>
            <a:ext cx="10404978"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7 code</a:t>
            </a:r>
            <a:br>
              <a:rPr dirty="0"/>
            </a:br>
            <a:r>
              <a:rPr b="1" i="0" dirty="0">
                <a:solidFill>
                  <a:srgbClr val="000080"/>
                </a:solidFill>
              </a:rPr>
              <a:t>for </a:t>
            </a:r>
            <a:r>
              <a:rPr i="0" dirty="0">
                <a:solidFill>
                  <a:srgbClr val="000000"/>
                </a:solidFill>
              </a:rPr>
              <a:t>(String name : names)</a:t>
            </a:r>
            <a:br>
              <a:rPr i="0" dirty="0">
                <a:solidFill>
                  <a:srgbClr val="000000"/>
                </a:solidFill>
              </a:rPr>
            </a:br>
            <a:r>
              <a:rPr i="0" dirty="0">
                <a:solidFill>
                  <a:srgbClr val="000000"/>
                </a:solidFill>
              </a:rPr>
              <a: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
        <p:nvSpPr>
          <p:cNvPr id="162" name="Shape 162"/>
          <p:cNvSpPr/>
          <p:nvPr/>
        </p:nvSpPr>
        <p:spPr>
          <a:xfrm>
            <a:off x="956929" y="4792285"/>
            <a:ext cx="10404978" cy="853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8 code with lambda</a:t>
            </a:r>
            <a:br>
              <a:rPr dirty="0"/>
            </a:br>
            <a:r>
              <a:rPr i="0" dirty="0" err="1">
                <a:solidFill>
                  <a:srgbClr val="000000"/>
                </a:solidFill>
              </a:rPr>
              <a:t>names.forEach</a:t>
            </a:r>
            <a:r>
              <a:rPr i="0" dirty="0">
                <a:solidFill>
                  <a:srgbClr val="000000"/>
                </a:solidFill>
              </a:rPr>
              <a:t>((String name) -&gt;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body" sz="quarter" idx="1"/>
          </p:nvPr>
        </p:nvSpPr>
        <p:spPr>
          <a:xfrm>
            <a:off x="724939" y="925348"/>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a:t>
            </a:r>
            <a:r>
              <a:rPr lang="en-IE" sz="4000" dirty="0"/>
              <a:t>2</a:t>
            </a:r>
            <a:endParaRPr sz="4000" dirty="0"/>
          </a:p>
        </p:txBody>
      </p:sp>
      <p:sp>
        <p:nvSpPr>
          <p:cNvPr id="329" name="Shape 329"/>
          <p:cNvSpPr/>
          <p:nvPr/>
        </p:nvSpPr>
        <p:spPr>
          <a:xfrm>
            <a:off x="724939" y="1994342"/>
            <a:ext cx="10479642" cy="4091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b="1" i="0">
                <a:solidFill>
                  <a:srgbClr val="000080"/>
                </a:solidFill>
              </a:rPr>
              <a:t>public static </a:t>
            </a:r>
            <a:r>
              <a:rPr i="0">
                <a:solidFill>
                  <a:srgbClr val="000000"/>
                </a:solidFill>
              </a:rPr>
              <a:t>ResComponent getPrimaryResComponent(ResComponentGroup resCompGroup, Reservation res)</a:t>
            </a:r>
            <a:br>
              <a:rPr i="0">
                <a:solidFill>
                  <a:srgbClr val="000000"/>
                </a:solidFill>
              </a:rPr>
            </a:br>
            <a:r>
              <a:rPr i="0">
                <a:solidFill>
                  <a:srgbClr val="000000"/>
                </a:solidFill>
              </a:rPr>
              <a:t>{</a:t>
            </a:r>
            <a:br>
              <a:rPr i="0">
                <a:solidFill>
                  <a:srgbClr val="000000"/>
                </a:solidFill>
              </a:rPr>
            </a:br>
            <a:r>
              <a:rPr i="0">
                <a:solidFill>
                  <a:srgbClr val="000000"/>
                </a:solidFill>
              </a:rPr>
              <a:t>   </a:t>
            </a:r>
            <a:r>
              <a:rPr b="1" i="0">
                <a:solidFill>
                  <a:srgbClr val="000080"/>
                </a:solidFill>
              </a:rPr>
              <a:t>if </a:t>
            </a:r>
            <a:r>
              <a:rPr i="0">
                <a:solidFill>
                  <a:srgbClr val="000000"/>
                </a:solidFill>
              </a:rPr>
              <a:t>(resCompGroup.getGroupMemberCount() &gt; </a:t>
            </a:r>
            <a:r>
              <a:rPr i="0">
                <a:solidFill>
                  <a:srgbClr val="0000FF"/>
                </a:solidFill>
              </a:rPr>
              <a:t>0</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for </a:t>
            </a:r>
            <a:r>
              <a:rPr i="0">
                <a:solidFill>
                  <a:srgbClr val="000000"/>
                </a:solidFill>
              </a:rPr>
              <a:t>(GroupMember groupMember : resCompGroup.getGroupMember())</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if </a:t>
            </a:r>
            <a:r>
              <a:rPr i="0">
                <a:solidFill>
                  <a:srgbClr val="000000"/>
                </a:solidFill>
              </a:rPr>
              <a:t>(groupMember.hasPrimaryComponent() &amp;&amp; groupMember.hasResComponentSequence())</a:t>
            </a:r>
            <a:br>
              <a:rPr i="0">
                <a:solidFill>
                  <a:srgbClr val="000000"/>
                </a:solidFill>
              </a:rPr>
            </a:br>
            <a:r>
              <a:rPr i="0">
                <a:solidFill>
                  <a:srgbClr val="000000"/>
                </a:solidFill>
              </a:rPr>
              <a:t>         {</a:t>
            </a:r>
            <a:br>
              <a:rPr i="0">
                <a:solidFill>
                  <a:srgbClr val="000000"/>
                </a:solidFill>
              </a:rPr>
            </a:br>
            <a:r>
              <a:rPr i="0">
                <a:solidFill>
                  <a:srgbClr val="000000"/>
                </a:solidFill>
              </a:rPr>
              <a:t>            ResComponent resComp = ResComponentUtil.</a:t>
            </a:r>
            <a:r>
              <a:rPr>
                <a:solidFill>
                  <a:srgbClr val="000000"/>
                </a:solidFill>
              </a:rPr>
              <a:t>getResComponent</a:t>
            </a:r>
            <a:r>
              <a:rPr i="0">
                <a:solidFill>
                  <a:srgbClr val="000000"/>
                </a:solidFill>
              </a:rPr>
              <a:t>(res, 	   </a:t>
            </a:r>
          </a:p>
          <a:p>
            <a:pPr>
              <a:defRPr sz="1300">
                <a:latin typeface="Courier New"/>
                <a:ea typeface="Courier New"/>
                <a:cs typeface="Courier New"/>
                <a:sym typeface="Courier New"/>
              </a:defRPr>
            </a:pPr>
            <a:r>
              <a:t>                                                            groupMember.getResComponentSequence());</a:t>
            </a:r>
            <a:br/>
            <a:r>
              <a:t>            </a:t>
            </a:r>
            <a:r>
              <a:rPr b="1">
                <a:solidFill>
                  <a:srgbClr val="000080"/>
                </a:solidFill>
              </a:rPr>
              <a:t>if </a:t>
            </a:r>
            <a:r>
              <a:t>(resComp != </a:t>
            </a:r>
            <a:r>
              <a:rPr b="1">
                <a:solidFill>
                  <a:srgbClr val="000080"/>
                </a:solidFill>
              </a:rPr>
              <a:t>null</a:t>
            </a:r>
            <a:r>
              <a:t>)</a:t>
            </a:r>
            <a:br/>
            <a:r>
              <a:t>            {</a:t>
            </a:r>
            <a:br/>
            <a:r>
              <a:t>               </a:t>
            </a:r>
            <a:r>
              <a:rPr b="1">
                <a:solidFill>
                  <a:srgbClr val="000080"/>
                </a:solidFill>
              </a:rPr>
              <a:t>return </a:t>
            </a:r>
            <a:r>
              <a:t>resComp;</a:t>
            </a:r>
            <a:br/>
            <a:r>
              <a:t>            }</a:t>
            </a:r>
            <a:br/>
            <a:r>
              <a:t>         }</a:t>
            </a:r>
            <a:br/>
            <a:r>
              <a:t>      }</a:t>
            </a:r>
            <a:br/>
            <a:r>
              <a:t>   }</a:t>
            </a:r>
            <a:br/>
            <a:r>
              <a:t>    </a:t>
            </a:r>
            <a:r>
              <a:rPr b="1">
                <a:solidFill>
                  <a:srgbClr val="000080"/>
                </a:solidFill>
              </a:rPr>
              <a:t>return null</a:t>
            </a:r>
            <a:r>
              <a:t>;</a:t>
            </a:r>
            <a:br/>
            <a:r>
              <a:t>}</a:t>
            </a:r>
            <a:br/>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body" sz="quarter" idx="1"/>
          </p:nvPr>
        </p:nvSpPr>
        <p:spPr>
          <a:xfrm>
            <a:off x="724940" y="2130849"/>
            <a:ext cx="7998646" cy="472528"/>
          </a:xfrm>
          <a:prstGeom prst="rect">
            <a:avLst/>
          </a:prstGeom>
        </p:spPr>
        <p:txBody>
          <a:bodyPr/>
          <a:lstStyle/>
          <a:p>
            <a:pPr defTabSz="850391">
              <a:spcBef>
                <a:spcPts val="900"/>
              </a:spcBef>
              <a:defRPr sz="2604"/>
            </a:pPr>
            <a:r>
              <a:rPr dirty="0"/>
              <a:t>Improved by using </a:t>
            </a:r>
            <a:r>
              <a:rPr b="1" dirty="0"/>
              <a:t>λ</a:t>
            </a:r>
            <a:r>
              <a:rPr dirty="0"/>
              <a:t>, Stream and Optional</a:t>
            </a:r>
          </a:p>
        </p:txBody>
      </p:sp>
      <p:sp>
        <p:nvSpPr>
          <p:cNvPr id="332" name="Shape 332"/>
          <p:cNvSpPr/>
          <p:nvPr/>
        </p:nvSpPr>
        <p:spPr>
          <a:xfrm>
            <a:off x="724939" y="3018548"/>
            <a:ext cx="10798141" cy="19202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400" b="1">
                <a:solidFill>
                  <a:srgbClr val="000080"/>
                </a:solidFill>
                <a:latin typeface="Courier New"/>
                <a:ea typeface="Courier New"/>
                <a:cs typeface="Courier New"/>
                <a:sym typeface="Courier New"/>
              </a:defRPr>
            </a:pPr>
            <a:r>
              <a:rPr dirty="0"/>
              <a:t>public static </a:t>
            </a:r>
            <a:r>
              <a:rPr b="0" dirty="0" err="1">
                <a:solidFill>
                  <a:srgbClr val="000000"/>
                </a:solidFill>
              </a:rPr>
              <a:t>ResComponent</a:t>
            </a:r>
            <a:r>
              <a:rPr b="0" dirty="0">
                <a:solidFill>
                  <a:srgbClr val="000000"/>
                </a:solidFill>
              </a:rPr>
              <a:t> </a:t>
            </a:r>
            <a:r>
              <a:rPr b="0" dirty="0" err="1">
                <a:solidFill>
                  <a:srgbClr val="000000"/>
                </a:solidFill>
              </a:rPr>
              <a:t>getPrimaryResComponent</a:t>
            </a:r>
            <a:r>
              <a:rPr b="0" dirty="0">
                <a:solidFill>
                  <a:srgbClr val="000000"/>
                </a:solidFill>
              </a:rPr>
              <a:t>(</a:t>
            </a:r>
            <a:r>
              <a:rPr b="0" dirty="0" err="1">
                <a:solidFill>
                  <a:srgbClr val="000000"/>
                </a:solidFill>
              </a:rPr>
              <a:t>ResComponentGroup</a:t>
            </a:r>
            <a:r>
              <a:rPr b="0" dirty="0">
                <a:solidFill>
                  <a:srgbClr val="000000"/>
                </a:solidFill>
              </a:rPr>
              <a:t> </a:t>
            </a:r>
            <a:r>
              <a:rPr b="0" dirty="0" err="1">
                <a:solidFill>
                  <a:srgbClr val="000000"/>
                </a:solidFill>
              </a:rPr>
              <a:t>resCompGroup</a:t>
            </a:r>
            <a:r>
              <a:rPr b="0" dirty="0">
                <a:solidFill>
                  <a:srgbClr val="000000"/>
                </a:solidFill>
              </a:rPr>
              <a:t>, Reservation res)</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return </a:t>
            </a:r>
            <a:r>
              <a:rPr b="0" dirty="0" err="1">
                <a:solidFill>
                  <a:srgbClr val="000000"/>
                </a:solidFill>
              </a:rPr>
              <a:t>Arrays.</a:t>
            </a:r>
            <a:r>
              <a:rPr b="0" i="1" dirty="0" err="1">
                <a:solidFill>
                  <a:srgbClr val="000000"/>
                </a:solidFill>
              </a:rPr>
              <a:t>stream</a:t>
            </a:r>
            <a:r>
              <a:rPr b="0" dirty="0">
                <a:solidFill>
                  <a:srgbClr val="000000"/>
                </a:solidFill>
              </a:rPr>
              <a:t>(</a:t>
            </a:r>
            <a:r>
              <a:rPr b="0" dirty="0" err="1">
                <a:solidFill>
                  <a:srgbClr val="000000"/>
                </a:solidFill>
              </a:rPr>
              <a:t>resCompGroup.getGroupMember</a:t>
            </a:r>
            <a:r>
              <a:rPr b="0" dirty="0">
                <a:solidFill>
                  <a:srgbClr val="000000"/>
                </a:solidFill>
              </a:rPr>
              <a:t>())</a:t>
            </a:r>
            <a:br>
              <a:rPr b="0" dirty="0">
                <a:solidFill>
                  <a:srgbClr val="000000"/>
                </a:solidFill>
              </a:rPr>
            </a:br>
            <a:r>
              <a:rPr b="0" dirty="0">
                <a:solidFill>
                  <a:srgbClr val="000000"/>
                </a:solidFill>
              </a:rPr>
              <a:t>            .filter(gm -&gt;  </a:t>
            </a:r>
            <a:r>
              <a:rPr b="0" dirty="0" err="1">
                <a:solidFill>
                  <a:srgbClr val="000000"/>
                </a:solidFill>
              </a:rPr>
              <a:t>gm.hasPrimaryComponent</a:t>
            </a:r>
            <a:r>
              <a:rPr b="0" dirty="0">
                <a:solidFill>
                  <a:srgbClr val="000000"/>
                </a:solidFill>
              </a:rPr>
              <a:t>() &amp;&amp; </a:t>
            </a:r>
            <a:r>
              <a:rPr b="0" dirty="0" err="1">
                <a:solidFill>
                  <a:srgbClr val="000000"/>
                </a:solidFill>
              </a:rPr>
              <a:t>gm.hasResComponentSequence</a:t>
            </a:r>
            <a:r>
              <a:rPr b="0" dirty="0">
                <a:solidFill>
                  <a:srgbClr val="000000"/>
                </a:solidFill>
              </a:rPr>
              <a:t>())</a:t>
            </a:r>
            <a:br>
              <a:rPr b="0" dirty="0">
                <a:solidFill>
                  <a:srgbClr val="000000"/>
                </a:solidFill>
              </a:rPr>
            </a:br>
            <a:r>
              <a:rPr b="0" dirty="0">
                <a:solidFill>
                  <a:srgbClr val="000000"/>
                </a:solidFill>
              </a:rPr>
              <a:t>            .map(gm -&gt; </a:t>
            </a:r>
            <a:r>
              <a:rPr b="0" dirty="0" err="1">
                <a:solidFill>
                  <a:srgbClr val="000000"/>
                </a:solidFill>
              </a:rPr>
              <a:t>ResComponentUtil.</a:t>
            </a:r>
            <a:r>
              <a:rPr b="0" i="1" dirty="0" err="1">
                <a:solidFill>
                  <a:srgbClr val="000000"/>
                </a:solidFill>
              </a:rPr>
              <a:t>getResComponent</a:t>
            </a:r>
            <a:r>
              <a:rPr b="0" dirty="0">
                <a:solidFill>
                  <a:srgbClr val="000000"/>
                </a:solidFill>
              </a:rPr>
              <a:t>(</a:t>
            </a:r>
            <a:r>
              <a:rPr b="0" dirty="0">
                <a:solidFill>
                  <a:srgbClr val="660E7A"/>
                </a:solidFill>
              </a:rPr>
              <a:t>res</a:t>
            </a:r>
            <a:r>
              <a:rPr b="0" dirty="0">
                <a:solidFill>
                  <a:srgbClr val="000000"/>
                </a:solidFill>
              </a:rPr>
              <a:t>, </a:t>
            </a:r>
            <a:r>
              <a:rPr b="0" dirty="0" err="1">
                <a:solidFill>
                  <a:srgbClr val="000000"/>
                </a:solidFill>
              </a:rPr>
              <a:t>gm.getResComponentSequence</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findFirst</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orElse</a:t>
            </a:r>
            <a:r>
              <a:rPr b="0" dirty="0">
                <a:solidFill>
                  <a:srgbClr val="000000"/>
                </a:solidFill>
              </a:rPr>
              <a:t>(</a:t>
            </a:r>
            <a:r>
              <a:rPr dirty="0"/>
              <a:t>null</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a:t>
            </a:r>
          </a:p>
        </p:txBody>
      </p:sp>
      <p:sp>
        <p:nvSpPr>
          <p:cNvPr id="333" name="Shape 333"/>
          <p:cNvSpPr/>
          <p:nvPr/>
        </p:nvSpPr>
        <p:spPr>
          <a:xfrm>
            <a:off x="724940" y="1044571"/>
            <a:ext cx="7998646" cy="6883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4000">
                <a:solidFill>
                  <a:srgbClr val="414042"/>
                </a:solidFill>
              </a:defRPr>
            </a:lvl1pPr>
          </a:lstStyle>
          <a:p>
            <a:r>
              <a:rPr lang="en-IE" dirty="0"/>
              <a:t>Scenario 2 Adoption</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body" sz="quarter" idx="1"/>
          </p:nvPr>
        </p:nvSpPr>
        <p:spPr>
          <a:xfrm>
            <a:off x="724939" y="799224"/>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a:t>
            </a:r>
            <a:r>
              <a:rPr lang="en-IE" sz="4000" dirty="0"/>
              <a:t>3</a:t>
            </a:r>
            <a:endParaRPr sz="4000" dirty="0"/>
          </a:p>
        </p:txBody>
      </p:sp>
      <p:sp>
        <p:nvSpPr>
          <p:cNvPr id="336" name="Shape 336"/>
          <p:cNvSpPr/>
          <p:nvPr/>
        </p:nvSpPr>
        <p:spPr>
          <a:xfrm>
            <a:off x="724939" y="2158689"/>
            <a:ext cx="10710315" cy="3539430"/>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600" b="1">
                <a:solidFill>
                  <a:srgbClr val="000080"/>
                </a:solidFill>
                <a:latin typeface="Courier New"/>
                <a:ea typeface="Courier New"/>
                <a:cs typeface="Courier New"/>
                <a:sym typeface="Courier New"/>
              </a:defRPr>
            </a:pPr>
            <a:r>
              <a:rPr sz="1400" dirty="0"/>
              <a:t>private static </a:t>
            </a:r>
            <a:r>
              <a:rPr sz="1400" b="0" dirty="0">
                <a:solidFill>
                  <a:srgbClr val="000000"/>
                </a:solidFill>
              </a:rPr>
              <a:t>List&lt;String&gt; </a:t>
            </a:r>
            <a:r>
              <a:rPr sz="1400" b="0" dirty="0" err="1">
                <a:solidFill>
                  <a:srgbClr val="000000"/>
                </a:solidFill>
              </a:rPr>
              <a:t>getAllPolicyCodeWithResCom</a:t>
            </a:r>
            <a:r>
              <a:rPr lang="en-IE" sz="1400" b="0" dirty="0">
                <a:solidFill>
                  <a:srgbClr val="000000"/>
                </a:solidFill>
              </a:rPr>
              <a:t>p</a:t>
            </a:r>
            <a:r>
              <a:rPr sz="1400" b="0" dirty="0">
                <a:solidFill>
                  <a:srgbClr val="000000"/>
                </a:solidFill>
              </a:rPr>
              <a:t>Sequence1(List&lt;Reservation&gt; reservations) </a:t>
            </a:r>
          </a:p>
          <a:p>
            <a:pPr>
              <a:defRPr sz="1600">
                <a:latin typeface="Courier New"/>
                <a:ea typeface="Courier New"/>
                <a:cs typeface="Courier New"/>
                <a:sym typeface="Courier New"/>
              </a:defRPr>
            </a:pPr>
            <a:r>
              <a:rPr sz="1400" dirty="0"/>
              <a:t>{</a:t>
            </a:r>
            <a:br>
              <a:rPr sz="1400" dirty="0"/>
            </a:br>
            <a:br>
              <a:rPr sz="1400" dirty="0"/>
            </a:br>
            <a:r>
              <a:rPr sz="1400" dirty="0"/>
              <a:t>    List&lt;String&gt; </a:t>
            </a:r>
            <a:r>
              <a:rPr sz="1400" dirty="0" err="1"/>
              <a:t>policyCodes</a:t>
            </a:r>
            <a:r>
              <a:rPr sz="1400" dirty="0"/>
              <a:t> = </a:t>
            </a:r>
            <a:r>
              <a:rPr sz="1400" b="1" dirty="0">
                <a:solidFill>
                  <a:srgbClr val="000080"/>
                </a:solidFill>
              </a:rPr>
              <a:t>new </a:t>
            </a:r>
            <a:r>
              <a:rPr sz="1400" dirty="0" err="1"/>
              <a:t>ArrayList</a:t>
            </a:r>
            <a:r>
              <a:rPr sz="1400" dirty="0"/>
              <a:t>&lt;&gt;();</a:t>
            </a:r>
            <a:br>
              <a:rPr sz="1400" dirty="0"/>
            </a:br>
            <a:r>
              <a:rPr sz="1400" dirty="0"/>
              <a:t>    </a:t>
            </a:r>
            <a:r>
              <a:rPr sz="1400" b="1" dirty="0">
                <a:solidFill>
                  <a:srgbClr val="000080"/>
                </a:solidFill>
              </a:rPr>
              <a:t>for</a:t>
            </a:r>
            <a:r>
              <a:rPr sz="1400" dirty="0"/>
              <a:t>(Reservation </a:t>
            </a:r>
            <a:r>
              <a:rPr sz="1400" dirty="0" err="1"/>
              <a:t>reservation</a:t>
            </a:r>
            <a:r>
              <a:rPr sz="1400" dirty="0"/>
              <a:t> : reservations){</a:t>
            </a:r>
            <a:br>
              <a:rPr sz="1400" dirty="0"/>
            </a:br>
            <a:r>
              <a:rPr sz="1400" dirty="0"/>
              <a:t>        </a:t>
            </a:r>
            <a:r>
              <a:rPr sz="1400" b="1" dirty="0">
                <a:solidFill>
                  <a:srgbClr val="000080"/>
                </a:solidFill>
              </a:rPr>
              <a:t>for</a:t>
            </a:r>
            <a:r>
              <a:rPr sz="1400" dirty="0"/>
              <a:t>(</a:t>
            </a:r>
            <a:r>
              <a:rPr sz="1400" dirty="0" err="1"/>
              <a:t>ResComponent</a:t>
            </a:r>
            <a:r>
              <a:rPr sz="1400" dirty="0"/>
              <a:t> </a:t>
            </a:r>
            <a:r>
              <a:rPr sz="1400" dirty="0" err="1"/>
              <a:t>resComponent</a:t>
            </a:r>
            <a:r>
              <a:rPr sz="1400" dirty="0"/>
              <a:t> : </a:t>
            </a:r>
            <a:r>
              <a:rPr sz="1400" dirty="0" err="1"/>
              <a:t>reservation.getResComponents</a:t>
            </a:r>
            <a:r>
              <a:rPr sz="1400" dirty="0"/>
              <a:t>())</a:t>
            </a:r>
            <a:br>
              <a:rPr sz="1400" dirty="0"/>
            </a:br>
            <a:r>
              <a:rPr sz="1400" dirty="0"/>
              <a:t>            </a:t>
            </a:r>
            <a:r>
              <a:rPr sz="1400" b="1" dirty="0">
                <a:solidFill>
                  <a:srgbClr val="000080"/>
                </a:solidFill>
              </a:rPr>
              <a:t>if </a:t>
            </a:r>
            <a:r>
              <a:rPr sz="1400" dirty="0"/>
              <a:t>(</a:t>
            </a:r>
            <a:r>
              <a:rPr sz="1400" dirty="0" err="1"/>
              <a:t>resComponent.getSequence</a:t>
            </a:r>
            <a:r>
              <a:rPr sz="1400" dirty="0"/>
              <a:t>() == </a:t>
            </a:r>
            <a:r>
              <a:rPr sz="1400" dirty="0">
                <a:solidFill>
                  <a:srgbClr val="0000FF"/>
                </a:solidFill>
              </a:rPr>
              <a:t>1</a:t>
            </a:r>
            <a:r>
              <a:rPr sz="1400" dirty="0"/>
              <a:t>) {</a:t>
            </a:r>
            <a:br>
              <a:rPr sz="1400" dirty="0"/>
            </a:br>
            <a:r>
              <a:rPr sz="1400" dirty="0"/>
              <a:t>                </a:t>
            </a:r>
            <a:r>
              <a:rPr sz="1400" b="1" dirty="0">
                <a:solidFill>
                  <a:srgbClr val="000080"/>
                </a:solidFill>
              </a:rPr>
              <a:t>for </a:t>
            </a:r>
            <a:r>
              <a:rPr sz="1400" dirty="0"/>
              <a:t>(Policy </a:t>
            </a:r>
            <a:r>
              <a:rPr sz="1400" dirty="0" err="1"/>
              <a:t>policy</a:t>
            </a:r>
            <a:r>
              <a:rPr sz="1400" dirty="0"/>
              <a:t> : </a:t>
            </a:r>
            <a:r>
              <a:rPr sz="1400" dirty="0" err="1"/>
              <a:t>resComponent.getPolicies</a:t>
            </a:r>
            <a:r>
              <a:rPr sz="1400" dirty="0"/>
              <a:t>()) {</a:t>
            </a:r>
            <a:br>
              <a:rPr sz="1400" dirty="0"/>
            </a:br>
            <a:r>
              <a:rPr sz="1400" dirty="0"/>
              <a:t>                        </a:t>
            </a:r>
            <a:r>
              <a:rPr sz="1400" b="1" dirty="0">
                <a:solidFill>
                  <a:srgbClr val="000080"/>
                </a:solidFill>
              </a:rPr>
              <a:t>if</a:t>
            </a:r>
            <a:r>
              <a:rPr sz="1400" dirty="0"/>
              <a:t>(</a:t>
            </a:r>
            <a:r>
              <a:rPr sz="1400" dirty="0" err="1"/>
              <a:t>policy.getPolicyCode</a:t>
            </a:r>
            <a:r>
              <a:rPr sz="1400" dirty="0"/>
              <a:t>() != </a:t>
            </a:r>
            <a:r>
              <a:rPr sz="1400" b="1" dirty="0">
                <a:solidFill>
                  <a:srgbClr val="000080"/>
                </a:solidFill>
              </a:rPr>
              <a:t>null</a:t>
            </a:r>
            <a:r>
              <a:rPr sz="1400" dirty="0"/>
              <a:t>)</a:t>
            </a:r>
            <a:br>
              <a:rPr sz="1400" dirty="0"/>
            </a:br>
            <a:r>
              <a:rPr sz="1400" dirty="0"/>
              <a:t>                            </a:t>
            </a:r>
            <a:r>
              <a:rPr sz="1400" dirty="0" err="1"/>
              <a:t>policyCodes.add</a:t>
            </a:r>
            <a:r>
              <a:rPr sz="1400" dirty="0"/>
              <a:t>(</a:t>
            </a:r>
            <a:r>
              <a:rPr sz="1400" dirty="0" err="1"/>
              <a:t>policy.getPolicyCode</a:t>
            </a:r>
            <a:r>
              <a:rPr sz="1400" dirty="0"/>
              <a:t>());</a:t>
            </a:r>
            <a:br>
              <a:rPr sz="1400" dirty="0"/>
            </a:br>
            <a:r>
              <a:rPr sz="1400" dirty="0"/>
              <a:t>                }</a:t>
            </a:r>
            <a:br>
              <a:rPr sz="1400" dirty="0"/>
            </a:br>
            <a:r>
              <a:rPr sz="1400" dirty="0"/>
              <a:t>            }</a:t>
            </a:r>
            <a:br>
              <a:rPr sz="1400" dirty="0"/>
            </a:br>
            <a:r>
              <a:rPr sz="1400" dirty="0"/>
              <a:t>    }</a:t>
            </a:r>
            <a:br>
              <a:rPr sz="1400" dirty="0"/>
            </a:br>
            <a:r>
              <a:rPr sz="1400" dirty="0"/>
              <a:t>    </a:t>
            </a:r>
            <a:r>
              <a:rPr sz="1400" b="1" dirty="0">
                <a:solidFill>
                  <a:srgbClr val="000080"/>
                </a:solidFill>
              </a:rPr>
              <a:t>return </a:t>
            </a:r>
            <a:r>
              <a:rPr sz="1400" dirty="0" err="1"/>
              <a:t>policyCodes</a:t>
            </a:r>
            <a:r>
              <a:rPr sz="1400" dirty="0"/>
              <a:t>;</a:t>
            </a:r>
            <a:br>
              <a:rPr sz="1400" dirty="0"/>
            </a:br>
            <a:r>
              <a:rPr sz="1400" dirty="0"/>
              <a:t>}</a:t>
            </a:r>
            <a:br>
              <a:rPr sz="1400" dirty="0"/>
            </a:br>
            <a:endParaRPr sz="1400"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body" sz="quarter" idx="1"/>
          </p:nvPr>
        </p:nvSpPr>
        <p:spPr>
          <a:xfrm>
            <a:off x="724940" y="807086"/>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a:t>
            </a:r>
            <a:r>
              <a:rPr lang="en-IE" sz="4000" dirty="0"/>
              <a:t>3</a:t>
            </a:r>
            <a:r>
              <a:rPr sz="4000" dirty="0"/>
              <a:t> </a:t>
            </a:r>
            <a:r>
              <a:rPr lang="en-IE" sz="4000" dirty="0"/>
              <a:t>Adoption</a:t>
            </a:r>
            <a:endParaRPr sz="4000" dirty="0"/>
          </a:p>
        </p:txBody>
      </p:sp>
      <p:sp>
        <p:nvSpPr>
          <p:cNvPr id="339" name="Shape 339"/>
          <p:cNvSpPr/>
          <p:nvPr/>
        </p:nvSpPr>
        <p:spPr>
          <a:xfrm>
            <a:off x="724940" y="1693156"/>
            <a:ext cx="7998646"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sz="2800">
                <a:solidFill>
                  <a:srgbClr val="414042"/>
                </a:solidFill>
              </a:defRPr>
            </a:pPr>
            <a:r>
              <a:rPr dirty="0"/>
              <a:t>Improved by using </a:t>
            </a:r>
            <a:r>
              <a:rPr b="1" dirty="0"/>
              <a:t>λ</a:t>
            </a:r>
            <a:r>
              <a:rPr dirty="0"/>
              <a:t>, Stream</a:t>
            </a:r>
          </a:p>
        </p:txBody>
      </p:sp>
      <p:sp>
        <p:nvSpPr>
          <p:cNvPr id="3" name="Rectangle 2"/>
          <p:cNvSpPr>
            <a:spLocks noChangeArrowheads="1"/>
          </p:cNvSpPr>
          <p:nvPr/>
        </p:nvSpPr>
        <p:spPr bwMode="auto">
          <a:xfrm>
            <a:off x="588580" y="2445523"/>
            <a:ext cx="10867698"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getAllPolicyCodeWithResComSequence1(List&lt;Reservation&gt;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.parallel()</a:t>
            </a:r>
            <a:b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4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resComponent.getSequence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4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
          </p:nvPr>
        </p:nvSpPr>
        <p:spPr/>
        <p:txBody>
          <a:bodyPr>
            <a:noAutofit/>
          </a:bodyPr>
          <a:lstStyle/>
          <a:p>
            <a:r>
              <a:rPr lang="en-IE" dirty="0"/>
              <a:t>Scenario 4</a:t>
            </a:r>
          </a:p>
        </p:txBody>
      </p:sp>
      <p:sp>
        <p:nvSpPr>
          <p:cNvPr id="4" name="Shape 343"/>
          <p:cNvSpPr>
            <a:spLocks noGrp="1"/>
          </p:cNvSpPr>
          <p:nvPr>
            <p:ph type="body" idx="13"/>
          </p:nvPr>
        </p:nvSpPr>
        <p:spPr>
          <a:xfrm>
            <a:off x="724941" y="1987818"/>
            <a:ext cx="9648770" cy="955079"/>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2800">
                <a:solidFill>
                  <a:srgbClr val="414042"/>
                </a:solidFill>
              </a:defRPr>
            </a:lvl1pPr>
          </a:lstStyle>
          <a:p>
            <a:r>
              <a:rPr dirty="0"/>
              <a:t>Validate the reservation in request, in case there is no policy code in </a:t>
            </a:r>
            <a:r>
              <a:rPr dirty="0" err="1"/>
              <a:t>rescomponent</a:t>
            </a:r>
            <a:r>
              <a:rPr dirty="0"/>
              <a:t>, throw an </a:t>
            </a:r>
            <a:r>
              <a:rPr dirty="0" err="1"/>
              <a:t>AnyException</a:t>
            </a:r>
            <a:endParaRPr dirty="0"/>
          </a:p>
        </p:txBody>
      </p:sp>
      <p:sp>
        <p:nvSpPr>
          <p:cNvPr id="6" name="Rectangle 2"/>
          <p:cNvSpPr>
            <a:spLocks noChangeArrowheads="1"/>
          </p:cNvSpPr>
          <p:nvPr/>
        </p:nvSpPr>
        <p:spPr bwMode="auto">
          <a:xfrm>
            <a:off x="956169" y="3028231"/>
            <a:ext cx="9217846"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validatePolicyCodeExistence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List&lt;String&gt;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&lt;&gt;();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reservations){</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(Policy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policyCodes.add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policyCodes.size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throw 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policy code, invalid request"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084536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body" sz="quarter" idx="1"/>
          </p:nvPr>
        </p:nvSpPr>
        <p:spPr>
          <a:xfrm>
            <a:off x="724939" y="920587"/>
            <a:ext cx="7998646" cy="472529"/>
          </a:xfrm>
          <a:prstGeom prst="rect">
            <a:avLst/>
          </a:prstGeom>
        </p:spPr>
        <p:txBody>
          <a:bodyPr>
            <a:noAutofit/>
          </a:bodyPr>
          <a:lstStyle>
            <a:lvl1pPr defTabSz="594359">
              <a:spcBef>
                <a:spcPts val="600"/>
              </a:spcBef>
              <a:defRPr sz="2600"/>
            </a:lvl1pPr>
          </a:lstStyle>
          <a:p>
            <a:r>
              <a:rPr lang="en-IE" sz="4000" dirty="0"/>
              <a:t>Scenario</a:t>
            </a:r>
            <a:r>
              <a:rPr sz="4000" dirty="0"/>
              <a:t> </a:t>
            </a:r>
            <a:r>
              <a:rPr lang="en-IE" sz="4000" dirty="0"/>
              <a:t>4 Adoption</a:t>
            </a:r>
            <a:endParaRPr sz="4000" dirty="0"/>
          </a:p>
        </p:txBody>
      </p:sp>
      <p:sp>
        <p:nvSpPr>
          <p:cNvPr id="3" name="Rectangle 1"/>
          <p:cNvSpPr>
            <a:spLocks noChangeArrowheads="1"/>
          </p:cNvSpPr>
          <p:nvPr/>
        </p:nvSpPr>
        <p:spPr bwMode="auto">
          <a:xfrm>
            <a:off x="724939" y="2676117"/>
            <a:ext cx="10836440"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void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validatePolicyCodeExistence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p>
          <a:p>
            <a:pPr lvl="0" eaLnBrk="0" fontAlgn="base">
              <a:spcBef>
                <a:spcPct val="0"/>
              </a:spcBef>
              <a:spcAft>
                <a:spcPct val="0"/>
              </a:spcAft>
            </a:pPr>
            <a:r>
              <a:rPr lang="en-US" altLang="en-US" sz="1400" dirty="0">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.stream()</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.map(Policy::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findAny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orElseThrow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lang="en-US" altLang="en-US" sz="1400" b="1" dirty="0">
                <a:solidFill>
                  <a:srgbClr val="008000"/>
                </a:solidFill>
                <a:latin typeface="Courier New" panose="02070309020205020404" pitchFamily="49" charset="0"/>
                <a:cs typeface="Courier New" panose="02070309020205020404" pitchFamily="49" charset="0"/>
              </a:rPr>
              <a:t> there is no policy code, invalid request </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Shape 339"/>
          <p:cNvSpPr/>
          <p:nvPr/>
        </p:nvSpPr>
        <p:spPr>
          <a:xfrm>
            <a:off x="724939" y="1924383"/>
            <a:ext cx="7998646"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sz="2800">
                <a:solidFill>
                  <a:srgbClr val="414042"/>
                </a:solidFill>
              </a:defRPr>
            </a:pPr>
            <a:r>
              <a:rPr dirty="0"/>
              <a:t>Improved by using </a:t>
            </a:r>
            <a:r>
              <a:rPr b="1" dirty="0"/>
              <a:t>λ</a:t>
            </a:r>
            <a:r>
              <a:rPr dirty="0"/>
              <a:t>, Stream and Optional</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887" y="1755229"/>
            <a:ext cx="7219575" cy="4061698"/>
          </a:xfrm>
          <a:prstGeom prst="rect">
            <a:avLst/>
          </a:prstGeom>
        </p:spPr>
      </p:pic>
    </p:spTree>
    <p:extLst>
      <p:ext uri="{BB962C8B-B14F-4D97-AF65-F5344CB8AC3E}">
        <p14:creationId xmlns:p14="http://schemas.microsoft.com/office/powerpoint/2010/main" val="354363098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1483304" y="761341"/>
            <a:ext cx="6446635"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5400" b="1"/>
            </a:lvl1pPr>
          </a:lstStyle>
          <a:p>
            <a:r>
              <a:rPr sz="4400" dirty="0"/>
              <a:t>More Enjoyable</a:t>
            </a:r>
            <a:r>
              <a:rPr lang="en-IE" sz="4400" dirty="0"/>
              <a:t> on </a:t>
            </a:r>
            <a:r>
              <a:rPr lang="en-IE" sz="4400" dirty="0" err="1"/>
              <a:t>Github</a:t>
            </a:r>
            <a:r>
              <a:rPr sz="4400" dirty="0"/>
              <a:t>!</a:t>
            </a:r>
          </a:p>
        </p:txBody>
      </p:sp>
      <p:sp>
        <p:nvSpPr>
          <p:cNvPr id="2" name="Rectangle 1"/>
          <p:cNvSpPr/>
          <p:nvPr/>
        </p:nvSpPr>
        <p:spPr>
          <a:xfrm>
            <a:off x="1556876" y="2692877"/>
            <a:ext cx="8353569" cy="523220"/>
          </a:xfrm>
          <a:prstGeom prst="rect">
            <a:avLst/>
          </a:prstGeom>
        </p:spPr>
        <p:txBody>
          <a:bodyPr wrap="none">
            <a:spAutoFit/>
          </a:bodyPr>
          <a:lstStyle/>
          <a:p>
            <a:r>
              <a:rPr lang="en-IE" sz="2800" dirty="0"/>
              <a:t>https://github.com/shaojie-xu-kp/java8_lunch_learn.git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703" y="4378192"/>
            <a:ext cx="4022834" cy="2111988"/>
          </a:xfrm>
          <a:prstGeom prst="rect">
            <a:avLst/>
          </a:prstGeom>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image22.png"/>
          <p:cNvPicPr>
            <a:picLocks noChangeAspect="1"/>
          </p:cNvPicPr>
          <p:nvPr/>
        </p:nvPicPr>
        <p:blipFill>
          <a:blip r:embed="rId2">
            <a:extLst/>
          </a:blip>
          <a:stretch>
            <a:fillRect/>
          </a:stretch>
        </p:blipFill>
        <p:spPr>
          <a:xfrm>
            <a:off x="0" y="-2"/>
            <a:ext cx="12192000" cy="6858002"/>
          </a:xfrm>
          <a:prstGeom prst="rect">
            <a:avLst/>
          </a:prstGeom>
          <a:ln w="12700">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 under the hood</a:t>
            </a:r>
          </a:p>
        </p:txBody>
      </p:sp>
      <p:sp>
        <p:nvSpPr>
          <p:cNvPr id="166" name="Shape 166"/>
          <p:cNvSpPr/>
          <p:nvPr/>
        </p:nvSpPr>
        <p:spPr>
          <a:xfrm>
            <a:off x="888485" y="2013929"/>
            <a:ext cx="9226472" cy="1869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a:t>
            </a:r>
            <a:r>
              <a:rPr b="1" dirty="0">
                <a:solidFill>
                  <a:srgbClr val="000080"/>
                </a:solidFill>
              </a:rPr>
              <a:t>new </a:t>
            </a:r>
            <a:r>
              <a:rPr dirty="0"/>
              <a:t>Comparator&lt;String&gt;()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compare(String a, String b) {</a:t>
            </a:r>
            <a:br>
              <a:rPr dirty="0"/>
            </a:br>
            <a:r>
              <a:rPr dirty="0"/>
              <a:t>        </a:t>
            </a:r>
            <a:r>
              <a:rPr b="1" dirty="0">
                <a:solidFill>
                  <a:srgbClr val="000080"/>
                </a:solidFill>
              </a:rPr>
              <a:t>return </a:t>
            </a:r>
            <a:r>
              <a:rPr dirty="0" err="1"/>
              <a:t>b.compareTo</a:t>
            </a:r>
            <a:r>
              <a:rPr dirty="0"/>
              <a:t>(a);</a:t>
            </a:r>
            <a:br>
              <a:rPr dirty="0"/>
            </a:br>
            <a:r>
              <a:rPr dirty="0"/>
              <a:t>    }</a:t>
            </a:r>
            <a:br>
              <a:rPr dirty="0"/>
            </a:br>
            <a:r>
              <a:rPr dirty="0"/>
              <a:t>});</a:t>
            </a:r>
            <a:br>
              <a:rPr dirty="0"/>
            </a:br>
            <a:endParaRPr dirty="0"/>
          </a:p>
        </p:txBody>
      </p:sp>
      <p:sp>
        <p:nvSpPr>
          <p:cNvPr id="167" name="Shape 167"/>
          <p:cNvSpPr/>
          <p:nvPr/>
        </p:nvSpPr>
        <p:spPr>
          <a:xfrm>
            <a:off x="888485" y="4465250"/>
            <a:ext cx="9226472"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err="1"/>
              <a:t>Collections.</a:t>
            </a:r>
            <a:r>
              <a:rPr i="1" dirty="0" err="1"/>
              <a:t>sort</a:t>
            </a:r>
            <a:r>
              <a:rPr dirty="0"/>
              <a:t>(names, (String a, String b) -&gt; </a:t>
            </a:r>
            <a:r>
              <a:rPr dirty="0" err="1"/>
              <a:t>b.compareTo</a:t>
            </a:r>
            <a:r>
              <a:rPr dirty="0"/>
              <a:t>(a));</a:t>
            </a:r>
            <a:br>
              <a:rPr dirty="0"/>
            </a:br>
            <a:br>
              <a:rPr dirty="0"/>
            </a:br>
            <a:r>
              <a:rPr dirty="0" err="1"/>
              <a:t>Collections.</a:t>
            </a:r>
            <a:r>
              <a:rPr i="1" dirty="0" err="1"/>
              <a:t>sort</a:t>
            </a:r>
            <a:r>
              <a:rPr dirty="0"/>
              <a:t>(names, (a, b) -&gt; </a:t>
            </a:r>
            <a:r>
              <a:rPr dirty="0" err="1"/>
              <a:t>b.compareTo</a:t>
            </a:r>
            <a:r>
              <a:rPr dirty="0"/>
              <a:t>(a));</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66"/>
                                        </p:tgtEl>
                                        <p:attrNameLst>
                                          <p:attrName>style.visibility</p:attrName>
                                        </p:attrNameLst>
                                      </p:cBhvr>
                                      <p:to>
                                        <p:strVal val="visible"/>
                                      </p:to>
                                    </p:set>
                                    <p:animEffect transition="in" filter="wipe(left)">
                                      <p:cBhvr>
                                        <p:cTn id="7" dur="5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67"/>
                                        </p:tgtEl>
                                        <p:attrNameLst>
                                          <p:attrName>style.visibility</p:attrName>
                                        </p:attrNameLst>
                                      </p:cBhvr>
                                      <p:to>
                                        <p:strVal val="visible"/>
                                      </p:to>
                                    </p:set>
                                    <p:animEffect transition="in" filter="wipe(left)">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7"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74" name="image5.png"/>
          <p:cNvPicPr>
            <a:picLocks noChangeAspect="1"/>
          </p:cNvPicPr>
          <p:nvPr/>
        </p:nvPicPr>
        <p:blipFill>
          <a:blip r:embed="rId3">
            <a:extLst/>
          </a:blip>
          <a:stretch>
            <a:fillRect/>
          </a:stretch>
        </p:blipFill>
        <p:spPr>
          <a:xfrm>
            <a:off x="7545699" y="3162325"/>
            <a:ext cx="2527225" cy="2516237"/>
          </a:xfrm>
          <a:prstGeom prst="rect">
            <a:avLst/>
          </a:prstGeom>
          <a:ln w="12700">
            <a:miter lim="400000"/>
          </a:ln>
        </p:spPr>
      </p:pic>
      <p:sp>
        <p:nvSpPr>
          <p:cNvPr id="175" name="Shape 175"/>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a:solidFill>
                  <a:srgbClr val="414042"/>
                </a:solidFill>
                <a:latin typeface="Arial"/>
                <a:ea typeface="Arial"/>
                <a:cs typeface="Arial"/>
                <a:sym typeface="Arial"/>
              </a:defRPr>
            </a:pPr>
            <a:r>
              <a:t>Anonymous function</a:t>
            </a:r>
          </a:p>
          <a:p>
            <a:pPr>
              <a:lnSpc>
                <a:spcPct val="150000"/>
              </a:lnSpc>
              <a:defRPr>
                <a:solidFill>
                  <a:srgbClr val="414042"/>
                </a:solidFill>
                <a:latin typeface="Arial"/>
                <a:ea typeface="Arial"/>
                <a:cs typeface="Arial"/>
                <a:sym typeface="Arial"/>
              </a:defRPr>
            </a:pPr>
            <a:r>
              <a:t>Method without a declaration</a:t>
            </a:r>
          </a:p>
          <a:p>
            <a:pPr>
              <a:lnSpc>
                <a:spcPct val="150000"/>
              </a:lnSpc>
              <a:defRPr>
                <a:solidFill>
                  <a:srgbClr val="414042"/>
                </a:solidFill>
                <a:latin typeface="Arial"/>
                <a:ea typeface="Arial"/>
                <a:cs typeface="Arial"/>
                <a:sym typeface="Arial"/>
              </a:defRPr>
            </a:pPr>
            <a:r>
              <a:t>Instance of a functional interface</a:t>
            </a:r>
          </a:p>
          <a:p>
            <a:pPr>
              <a:lnSpc>
                <a:spcPct val="150000"/>
              </a:lnSpc>
              <a:defRPr>
                <a:solidFill>
                  <a:srgbClr val="414042"/>
                </a:solidFill>
                <a:latin typeface="Arial"/>
                <a:ea typeface="Arial"/>
                <a:cs typeface="Arial"/>
                <a:sym typeface="Arial"/>
              </a:defRPr>
            </a:pPr>
            <a:r>
              <a:t>Function is a first class citizen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a:lvl1pPr>
          </a:lstStyle>
          <a:p>
            <a:r>
              <a:rPr sz="4400" dirty="0"/>
              <a:t>Functional Interface</a:t>
            </a:r>
          </a:p>
        </p:txBody>
      </p:sp>
      <p:sp>
        <p:nvSpPr>
          <p:cNvPr id="180" name="Shape 180"/>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lnSpc>
                <a:spcPct val="150000"/>
              </a:lnSpc>
              <a:defRPr sz="2400">
                <a:solidFill>
                  <a:srgbClr val="414042"/>
                </a:solidFill>
                <a:latin typeface="Arial"/>
                <a:ea typeface="Arial"/>
                <a:cs typeface="Arial"/>
                <a:sym typeface="Arial"/>
              </a:defRPr>
            </a:pPr>
            <a:r>
              <a:t>Functional Interface @FunctionalInterface</a:t>
            </a:r>
          </a:p>
          <a:p>
            <a:pPr>
              <a:lnSpc>
                <a:spcPct val="150000"/>
              </a:lnSpc>
              <a:defRPr sz="2400">
                <a:solidFill>
                  <a:srgbClr val="414042"/>
                </a:solidFill>
                <a:latin typeface="Arial"/>
                <a:ea typeface="Arial"/>
                <a:cs typeface="Arial"/>
                <a:sym typeface="Arial"/>
              </a:defRPr>
            </a:pPr>
            <a:r>
              <a:t>Single Abstract Method (SMA) interface </a:t>
            </a:r>
          </a:p>
          <a:p>
            <a:pPr>
              <a:lnSpc>
                <a:spcPct val="150000"/>
              </a:lnSpc>
              <a:defRPr sz="2400">
                <a:solidFill>
                  <a:srgbClr val="414042"/>
                </a:solidFill>
                <a:latin typeface="Arial"/>
                <a:ea typeface="Arial"/>
                <a:cs typeface="Arial"/>
                <a:sym typeface="Arial"/>
              </a:defRPr>
            </a:pPr>
            <a:r>
              <a:t>Could have default method with implementation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sz="quarter" idx="1"/>
          </p:nvPr>
        </p:nvSpPr>
        <p:spPr>
          <a:xfrm>
            <a:off x="798512" y="925348"/>
            <a:ext cx="7998646" cy="472529"/>
          </a:xfrm>
          <a:prstGeom prst="rect">
            <a:avLst/>
          </a:prstGeom>
        </p:spPr>
        <p:txBody>
          <a:bodyPr>
            <a:noAutofit/>
          </a:bodyPr>
          <a:lstStyle>
            <a:lvl1pPr defTabSz="594359">
              <a:spcBef>
                <a:spcPts val="600"/>
              </a:spcBef>
              <a:defRPr sz="2600"/>
            </a:lvl1pPr>
          </a:lstStyle>
          <a:p>
            <a:r>
              <a:rPr sz="4400" dirty="0"/>
              <a:t>Default Method</a:t>
            </a:r>
          </a:p>
        </p:txBody>
      </p:sp>
      <p:sp>
        <p:nvSpPr>
          <p:cNvPr id="189" name="Shape 189"/>
          <p:cNvSpPr>
            <a:spLocks noGrp="1"/>
          </p:cNvSpPr>
          <p:nvPr>
            <p:ph type="body" idx="13"/>
          </p:nvPr>
        </p:nvSpPr>
        <p:spPr>
          <a:xfrm>
            <a:off x="724939" y="1987818"/>
            <a:ext cx="10594702" cy="3282500"/>
          </a:xfrm>
          <a:prstGeom prst="rect">
            <a:avLst/>
          </a:prstGeom>
          <a:extLst>
            <a:ext uri="{C572A759-6A51-4108-AA02-DFA0A04FC94B}">
              <ma14:wrappingTextBoxFlag xmlns:ma14="http://schemas.microsoft.com/office/mac/drawingml/2011/main" xmlns="" val="1"/>
            </a:ext>
          </a:extLst>
        </p:spPr>
        <p:txBody>
          <a:bodyPr>
            <a:noAutofit/>
          </a:bodyPr>
          <a:lstStyle/>
          <a:p>
            <a:pPr>
              <a:defRPr sz="2000">
                <a:solidFill>
                  <a:srgbClr val="414042"/>
                </a:solidFill>
                <a:latin typeface="Arial"/>
                <a:ea typeface="Arial"/>
                <a:cs typeface="Arial"/>
                <a:sym typeface="Arial"/>
              </a:defRPr>
            </a:pPr>
            <a:r>
              <a:rPr sz="2400" dirty="0"/>
              <a:t>backward </a:t>
            </a:r>
            <a:r>
              <a:rPr sz="2400" dirty="0" err="1"/>
              <a:t>compatibl</a:t>
            </a:r>
            <a:r>
              <a:rPr lang="en-IE" sz="2400" dirty="0" err="1"/>
              <a:t>ity</a:t>
            </a:r>
            <a:endParaRPr sz="2400" dirty="0"/>
          </a:p>
          <a:p>
            <a:pPr>
              <a:defRPr sz="2000">
                <a:solidFill>
                  <a:srgbClr val="414042"/>
                </a:solidFill>
                <a:latin typeface="Arial"/>
                <a:ea typeface="Arial"/>
                <a:cs typeface="Arial"/>
                <a:sym typeface="Arial"/>
              </a:defRPr>
            </a:pPr>
            <a:r>
              <a:rPr lang="en-IE" sz="2400" dirty="0"/>
              <a:t>o</a:t>
            </a:r>
            <a:r>
              <a:rPr sz="2400" dirty="0" err="1"/>
              <a:t>ld</a:t>
            </a:r>
            <a:r>
              <a:rPr sz="2400" dirty="0"/>
              <a:t> interfaces can be used to leverage the lambda expression capability</a:t>
            </a:r>
            <a:endParaRPr lang="en-IE" sz="2400" dirty="0"/>
          </a:p>
          <a:p>
            <a:pPr>
              <a:defRPr sz="2000">
                <a:solidFill>
                  <a:srgbClr val="414042"/>
                </a:solidFill>
                <a:latin typeface="Arial"/>
                <a:ea typeface="Arial"/>
                <a:cs typeface="Arial"/>
                <a:sym typeface="Arial"/>
              </a:defRPr>
            </a:pPr>
            <a:r>
              <a:rPr sz="2400" dirty="0"/>
              <a:t>‘</a:t>
            </a:r>
            <a:r>
              <a:rPr sz="2400" dirty="0" err="1"/>
              <a:t>Iterable</a:t>
            </a:r>
            <a:r>
              <a:rPr sz="2400" dirty="0"/>
              <a:t>’ </a:t>
            </a:r>
            <a:r>
              <a:rPr lang="en-IE" sz="2400" dirty="0"/>
              <a:t>interface</a:t>
            </a:r>
          </a:p>
          <a:p>
            <a:pPr lvl="1">
              <a:buFont typeface="Wingdings" panose="05000000000000000000" pitchFamily="2" charset="2"/>
              <a:buChar char="§"/>
              <a:defRPr sz="2000">
                <a:solidFill>
                  <a:srgbClr val="414042"/>
                </a:solidFill>
                <a:latin typeface="Arial"/>
                <a:ea typeface="Arial"/>
                <a:cs typeface="Arial"/>
                <a:sym typeface="Arial"/>
              </a:defRPr>
            </a:pPr>
            <a:r>
              <a:rPr sz="2400" dirty="0" err="1"/>
              <a:t>forEach</a:t>
            </a:r>
            <a:endParaRPr sz="2400" dirty="0"/>
          </a:p>
          <a:p>
            <a:pPr>
              <a:defRPr sz="2000">
                <a:solidFill>
                  <a:srgbClr val="414042"/>
                </a:solidFill>
                <a:latin typeface="Arial"/>
                <a:ea typeface="Arial"/>
                <a:cs typeface="Arial"/>
                <a:sym typeface="Arial"/>
              </a:defRPr>
            </a:pPr>
            <a:r>
              <a:rPr sz="2400" dirty="0"/>
              <a:t>‘Collection’</a:t>
            </a:r>
            <a:r>
              <a:rPr lang="en-IE" sz="2400" dirty="0"/>
              <a:t> interface</a:t>
            </a:r>
          </a:p>
          <a:p>
            <a:pPr lvl="1">
              <a:buFont typeface="Wingdings" panose="05000000000000000000" pitchFamily="2" charset="2"/>
              <a:buChar char="§"/>
              <a:defRPr sz="2000">
                <a:solidFill>
                  <a:srgbClr val="414042"/>
                </a:solidFill>
                <a:latin typeface="Arial"/>
                <a:ea typeface="Arial"/>
                <a:cs typeface="Arial"/>
                <a:sym typeface="Arial"/>
              </a:defRPr>
            </a:pPr>
            <a:r>
              <a:rPr lang="en-IE" sz="2400" dirty="0"/>
              <a:t>s</a:t>
            </a:r>
            <a:r>
              <a:rPr sz="2400" dirty="0" err="1"/>
              <a:t>tream</a:t>
            </a:r>
            <a:endParaRPr lang="en-IE" sz="2400" dirty="0"/>
          </a:p>
          <a:p>
            <a:pPr lvl="1">
              <a:buFont typeface="Wingdings" panose="05000000000000000000" pitchFamily="2" charset="2"/>
              <a:buChar char="§"/>
              <a:defRPr sz="2000">
                <a:solidFill>
                  <a:srgbClr val="414042"/>
                </a:solidFill>
                <a:latin typeface="Arial"/>
                <a:ea typeface="Arial"/>
                <a:cs typeface="Arial"/>
                <a:sym typeface="Arial"/>
              </a:defRPr>
            </a:pPr>
            <a:r>
              <a:rPr sz="2400" dirty="0" err="1"/>
              <a:t>parallelStream</a:t>
            </a:r>
            <a:endParaRPr sz="24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body" sz="quarter" idx="1"/>
          </p:nvPr>
        </p:nvSpPr>
        <p:spPr>
          <a:xfrm>
            <a:off x="724938" y="862286"/>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199" name="Shape 199"/>
          <p:cNvSpPr/>
          <p:nvPr/>
        </p:nvSpPr>
        <p:spPr>
          <a:xfrm>
            <a:off x="724938" y="1733763"/>
            <a:ext cx="10453345" cy="3799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150000"/>
              </a:lnSpc>
              <a:spcBef>
                <a:spcPts val="1000"/>
              </a:spcBef>
              <a:buSzPct val="100000"/>
              <a:buFont typeface="Arial"/>
              <a:buChar char="•"/>
              <a:defRPr sz="2800"/>
            </a:pPr>
            <a:r>
              <a:rPr dirty="0"/>
              <a:t>For both lambda bodies and inner classes, local variables in the enclosing context can only be referenced if they are final or </a:t>
            </a:r>
            <a:r>
              <a:rPr i="1" dirty="0"/>
              <a:t>effectively final</a:t>
            </a:r>
            <a:r>
              <a:rPr dirty="0"/>
              <a:t>. </a:t>
            </a:r>
          </a:p>
          <a:p>
            <a:pPr marL="228600" indent="-228600">
              <a:lnSpc>
                <a:spcPct val="150000"/>
              </a:lnSpc>
              <a:spcBef>
                <a:spcPts val="1000"/>
              </a:spcBef>
              <a:buSzPct val="100000"/>
              <a:buFont typeface="Arial"/>
              <a:buChar char="•"/>
              <a:defRPr sz="2800"/>
            </a:pPr>
            <a:r>
              <a:rPr dirty="0"/>
              <a:t>A variable is </a:t>
            </a:r>
            <a:r>
              <a:rPr i="1" dirty="0"/>
              <a:t>effectively final</a:t>
            </a:r>
            <a:r>
              <a:rPr dirty="0"/>
              <a:t> if it is never assigned to after its initialization.</a:t>
            </a:r>
          </a:p>
          <a:p>
            <a:pPr marL="228600" indent="-228600">
              <a:lnSpc>
                <a:spcPct val="150000"/>
              </a:lnSpc>
              <a:spcBef>
                <a:spcPts val="1000"/>
              </a:spcBef>
              <a:buSzPct val="100000"/>
              <a:buFont typeface="Arial"/>
              <a:buChar char="•"/>
              <a:defRPr sz="2800"/>
            </a:pPr>
            <a:r>
              <a:rPr dirty="0"/>
              <a:t>No longer need to litter code with </a:t>
            </a:r>
            <a:r>
              <a:rPr b="1" dirty="0"/>
              <a:t>final</a:t>
            </a:r>
            <a:r>
              <a:rPr dirty="0"/>
              <a:t> keyword</a:t>
            </a:r>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546</TotalTime>
  <Words>1265</Words>
  <Application>Microsoft Office PowerPoint</Application>
  <PresentationFormat>Widescreen</PresentationFormat>
  <Paragraphs>220</Paragraphs>
  <Slides>48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Courier New</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Shaojie Xu</cp:lastModifiedBy>
  <cp:revision>231</cp:revision>
  <dcterms:modified xsi:type="dcterms:W3CDTF">2017-05-18T10:33:22Z</dcterms:modified>
</cp:coreProperties>
</file>