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2" r:id="rId7"/>
    <p:sldId id="263" r:id="rId8"/>
    <p:sldId id="266" r:id="rId9"/>
    <p:sldId id="269" r:id="rId10"/>
    <p:sldId id="270" r:id="rId11"/>
    <p:sldId id="271" r:id="rId12"/>
    <p:sldId id="272" r:id="rId13"/>
    <p:sldId id="273" r:id="rId14"/>
    <p:sldId id="274" r:id="rId15"/>
    <p:sldId id="275" r:id="rId16"/>
    <p:sldId id="276" r:id="rId17"/>
    <p:sldId id="277" r:id="rId18"/>
    <p:sldId id="279" r:id="rId19"/>
    <p:sldId id="281" r:id="rId20"/>
    <p:sldId id="282" r:id="rId21"/>
    <p:sldId id="278" r:id="rId22"/>
    <p:sldId id="310" r:id="rId23"/>
    <p:sldId id="283" r:id="rId24"/>
    <p:sldId id="284" r:id="rId25"/>
    <p:sldId id="287" r:id="rId26"/>
    <p:sldId id="288" r:id="rId27"/>
    <p:sldId id="290" r:id="rId28"/>
    <p:sldId id="291" r:id="rId29"/>
    <p:sldId id="286" r:id="rId30"/>
    <p:sldId id="292" r:id="rId31"/>
    <p:sldId id="293" r:id="rId32"/>
    <p:sldId id="294" r:id="rId33"/>
    <p:sldId id="295" r:id="rId34"/>
    <p:sldId id="296" r:id="rId35"/>
    <p:sldId id="297" r:id="rId36"/>
    <p:sldId id="301" r:id="rId37"/>
    <p:sldId id="311" r:id="rId38"/>
    <p:sldId id="302" r:id="rId39"/>
    <p:sldId id="303" r:id="rId40"/>
    <p:sldId id="304" r:id="rId41"/>
    <p:sldId id="305" r:id="rId42"/>
    <p:sldId id="306" r:id="rId43"/>
    <p:sldId id="312" r:id="rId44"/>
    <p:sldId id="307" r:id="rId45"/>
    <p:sldId id="308"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 unveil the mystery of </a:t>
            </a:r>
            <a:r>
              <a:rPr lang="en-IE" baseline="0" dirty="0" err="1"/>
              <a:t>parallelstream</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xfrm>
            <a:off x="381000" y="685800"/>
            <a:ext cx="6096000" cy="3429000"/>
          </a:xfrm>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rPr lang="en-IE" sz="1200" b="0" i="0" dirty="0">
                <a:effectLst/>
                <a:latin typeface="+mn-lt"/>
                <a:ea typeface="+mn-ea"/>
                <a:cs typeface="+mn-cs"/>
                <a:sym typeface="Calibri"/>
              </a:rPr>
              <a:t>Optional is not meant to be used in these contexts</a:t>
            </a:r>
          </a:p>
          <a:p>
            <a:endParaRPr lang="en-IE" sz="1200" b="0" i="0" dirty="0">
              <a:effectLst/>
              <a:latin typeface="+mn-lt"/>
              <a:ea typeface="+mn-ea"/>
              <a:cs typeface="+mn-cs"/>
              <a:sym typeface="Calibri"/>
            </a:endParaRPr>
          </a:p>
          <a:p>
            <a:r>
              <a:rPr lang="en-IE" sz="1200" b="0" i="0" dirty="0">
                <a:effectLst/>
                <a:latin typeface="+mn-lt"/>
                <a:ea typeface="+mn-ea"/>
                <a:cs typeface="+mn-cs"/>
                <a:sym typeface="Calibri"/>
              </a:rPr>
              <a:t>in the domain model layer (not serializable)</a:t>
            </a:r>
          </a:p>
          <a:p>
            <a:r>
              <a:rPr lang="en-IE" sz="1200" b="0" i="0" dirty="0">
                <a:effectLst/>
                <a:latin typeface="+mn-lt"/>
                <a:ea typeface="+mn-ea"/>
                <a:cs typeface="+mn-cs"/>
                <a:sym typeface="Calibri"/>
              </a:rPr>
              <a:t>in DTOs (same reason)</a:t>
            </a:r>
          </a:p>
          <a:p>
            <a:r>
              <a:rPr lang="en-IE" sz="1200" b="0" i="0" dirty="0">
                <a:effectLst/>
                <a:latin typeface="+mn-lt"/>
                <a:ea typeface="+mn-ea"/>
                <a:cs typeface="+mn-cs"/>
                <a:sym typeface="Calibri"/>
              </a:rPr>
              <a:t>in input parameters of methods</a:t>
            </a:r>
          </a:p>
          <a:p>
            <a:r>
              <a:rPr lang="en-IE" sz="1200" b="0" i="0" dirty="0">
                <a:effectLst/>
                <a:latin typeface="+mn-lt"/>
                <a:ea typeface="+mn-ea"/>
                <a:cs typeface="+mn-cs"/>
                <a:sym typeface="Calibri"/>
              </a:rPr>
              <a:t>in constructor parameters</a:t>
            </a:r>
          </a:p>
          <a:p>
            <a:br>
              <a:rPr lang="en-IE" dirty="0"/>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Full attention, otherwise</a:t>
            </a:r>
            <a:r>
              <a:rPr lang="en-IE" baseline="0" dirty="0"/>
              <a:t> lose me quickly</a:t>
            </a:r>
            <a:endParaRPr lang="en-IE" dirty="0"/>
          </a:p>
        </p:txBody>
      </p:sp>
    </p:spTree>
    <p:extLst>
      <p:ext uri="{BB962C8B-B14F-4D97-AF65-F5344CB8AC3E}">
        <p14:creationId xmlns:p14="http://schemas.microsoft.com/office/powerpoint/2010/main" val="211938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2600">
                <a:solidFill>
                  <a:srgbClr val="FFFFFF"/>
                </a:solidFill>
              </a:defRPr>
            </a:lvl1pPr>
          </a:lstStyle>
          <a:p>
            <a:r>
              <a:rPr lang="en-IE" dirty="0"/>
              <a:t>19 </a:t>
            </a:r>
            <a:r>
              <a:rPr dirty="0"/>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 xmlns:ma14="http://schemas.microsoft.com/office/mac/drawingml/2011/main"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endParaRPr lang="en-IE" dirty="0"/>
          </a:p>
          <a:p>
            <a:pPr>
              <a:lnSpc>
                <a:spcPct val="150000"/>
              </a:lnSpc>
              <a:defRPr>
                <a:solidFill>
                  <a:srgbClr val="414042"/>
                </a:solidFill>
                <a:latin typeface="Arial"/>
                <a:ea typeface="Arial"/>
                <a:cs typeface="Arial"/>
                <a:sym typeface="Arial"/>
              </a:defRPr>
            </a:pPr>
            <a:r>
              <a:rPr lang="en-IE" dirty="0"/>
              <a:t>Q&amp;A</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38" y="883307"/>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724938" y="1972639"/>
            <a:ext cx="9025237" cy="429768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a:p>
            <a:pPr marL="228600" indent="-228600" algn="just">
              <a:lnSpc>
                <a:spcPct val="90000"/>
              </a:lnSpc>
              <a:spcBef>
                <a:spcPts val="1000"/>
              </a:spcBef>
              <a:buSzPct val="100000"/>
              <a:buFont typeface="Arial"/>
              <a:buChar char="•"/>
              <a:defRPr sz="2800"/>
            </a:pPr>
            <a:endParaRPr b="0" dirty="0"/>
          </a:p>
          <a:p>
            <a:pPr marL="228600" indent="-228600" algn="just">
              <a:lnSpc>
                <a:spcPct val="90000"/>
              </a:lnSpc>
              <a:spcBef>
                <a:spcPts val="1000"/>
              </a:spcBef>
              <a:buSzPct val="100000"/>
              <a:buFont typeface="Arial"/>
              <a:buChar char="•"/>
              <a:defRPr sz="2800" b="1"/>
            </a:pPr>
            <a:r>
              <a:rPr dirty="0"/>
              <a:t>reduce</a:t>
            </a:r>
            <a:r>
              <a:rPr b="0" dirty="0"/>
              <a:t> performs a reduction on the elements of this stream, using the provided identity value and an associative accumulation function, and returns the reduced value</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lang="en-IE" sz="4400" b="0" dirty="0"/>
              <a:t>S</a:t>
            </a:r>
            <a:r>
              <a:rPr sz="4400" b="0" dirty="0" err="1"/>
              <a:t>tream</a:t>
            </a:r>
            <a:r>
              <a:rPr lang="en-IE" sz="4400" b="0" dirty="0"/>
              <a:t> concept from </a:t>
            </a:r>
            <a:r>
              <a:rPr lang="en-IE" sz="4400" b="0" dirty="0" err="1"/>
              <a:t>Akka</a:t>
            </a:r>
            <a:endParaRPr sz="4400" b="0" dirty="0"/>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 xmlns:ma14="http://schemas.microsoft.com/office/mac/drawingml/2011/main" val="1"/>
            </a:ext>
          </a:extLst>
        </p:spPr>
        <p:txBody>
          <a:bodyPr/>
          <a:lstStyle/>
          <a:p>
            <a:pPr>
              <a:defRPr sz="1800">
                <a:solidFill>
                  <a:srgbClr val="414042"/>
                </a:solidFill>
                <a:latin typeface="Arial"/>
                <a:ea typeface="Arial"/>
                <a:cs typeface="Arial"/>
                <a:sym typeface="Arial"/>
              </a:defRPr>
            </a:pPr>
            <a:r>
              <a:t>Source</a:t>
            </a:r>
          </a:p>
          <a:p>
            <a:pPr marL="685800" lvl="1" indent="-228600">
              <a:spcBef>
                <a:spcPts val="500"/>
              </a:spcBef>
              <a:buFont typeface="Trebuchet MS"/>
              <a:buChar char="⁻"/>
              <a:defRPr sz="1800">
                <a:solidFill>
                  <a:srgbClr val="414042"/>
                </a:solidFill>
                <a:latin typeface="Arial"/>
                <a:ea typeface="Arial"/>
                <a:cs typeface="Arial"/>
                <a:sym typeface="Arial"/>
              </a:defRPr>
            </a:pPr>
            <a:r>
              <a:t>Sequence of elements, arrays, collection, list, set</a:t>
            </a:r>
            <a:endParaRPr sz="2400"/>
          </a:p>
          <a:p>
            <a:pPr>
              <a:defRPr sz="1800">
                <a:solidFill>
                  <a:srgbClr val="414042"/>
                </a:solidFill>
                <a:latin typeface="Arial"/>
                <a:ea typeface="Arial"/>
                <a:cs typeface="Arial"/>
                <a:sym typeface="Arial"/>
              </a:defRPr>
            </a:pPr>
            <a:r>
              <a:t>Flows</a:t>
            </a:r>
          </a:p>
          <a:p>
            <a:pPr marL="685800" lvl="1" indent="-228600">
              <a:spcBef>
                <a:spcPts val="500"/>
              </a:spcBef>
              <a:buFont typeface="Trebuchet MS"/>
              <a:buChar char="⁻"/>
              <a:defRPr sz="1800">
                <a:solidFill>
                  <a:srgbClr val="414042"/>
                </a:solidFill>
                <a:latin typeface="Arial"/>
                <a:ea typeface="Arial"/>
                <a:cs typeface="Arial"/>
                <a:sym typeface="Arial"/>
              </a:defRPr>
            </a:pPr>
            <a:r>
              <a:t>Intermediate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Aggregate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Pipelining</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Internal iteration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Lazy evaluation</a:t>
            </a:r>
            <a:endParaRPr sz="2400"/>
          </a:p>
          <a:p>
            <a:pPr>
              <a:defRPr sz="1800">
                <a:solidFill>
                  <a:srgbClr val="414042"/>
                </a:solidFill>
                <a:latin typeface="Arial"/>
                <a:ea typeface="Arial"/>
                <a:cs typeface="Arial"/>
                <a:sym typeface="Arial"/>
              </a:defRPr>
            </a:pPr>
            <a:r>
              <a:t>Sink</a:t>
            </a:r>
          </a:p>
          <a:p>
            <a:pPr marL="685800" lvl="1" indent="-228600">
              <a:spcBef>
                <a:spcPts val="500"/>
              </a:spcBef>
              <a:buFont typeface="Trebuchet MS"/>
              <a:buChar char="⁻"/>
              <a:defRPr sz="1800">
                <a:solidFill>
                  <a:srgbClr val="414042"/>
                </a:solidFill>
                <a:latin typeface="Arial"/>
                <a:ea typeface="Arial"/>
                <a:cs typeface="Arial"/>
                <a:sym typeface="Arial"/>
              </a:defRPr>
            </a:pPr>
            <a:r>
              <a:t>Final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Make the computation happen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Boss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Blablabla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2007636"/>
            <a:ext cx="9405379" cy="341632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buSzPct val="100000"/>
              <a:buAutoNum type="arabicPeriod"/>
              <a:defRPr sz="2400"/>
            </a:pPr>
            <a:r>
              <a:rPr lang="en-IE" dirty="0"/>
              <a:t>Before </a:t>
            </a:r>
            <a:r>
              <a:rPr dirty="0"/>
              <a:t>Java 5</a:t>
            </a:r>
          </a:p>
          <a:p>
            <a:pPr marL="914400" lvl="1" indent="-457200">
              <a:buSzPct val="100000"/>
              <a:buFont typeface="Arial"/>
              <a:buChar char="•"/>
              <a:defRPr sz="2400"/>
            </a:pPr>
            <a:r>
              <a:rPr dirty="0"/>
              <a:t>Thread</a:t>
            </a:r>
            <a:r>
              <a:rPr lang="en-IE" dirty="0"/>
              <a:t>, </a:t>
            </a:r>
            <a:r>
              <a:rPr dirty="0"/>
              <a:t>Runnable</a:t>
            </a:r>
            <a:r>
              <a:rPr lang="en-IE" dirty="0"/>
              <a:t>, </a:t>
            </a:r>
            <a:r>
              <a:rPr dirty="0"/>
              <a:t>Synchronized</a:t>
            </a:r>
            <a:r>
              <a:rPr lang="en-IE" dirty="0"/>
              <a:t>, </a:t>
            </a:r>
            <a:r>
              <a:rPr dirty="0"/>
              <a:t>volatile</a:t>
            </a:r>
            <a:endParaRPr lang="en-IE" dirty="0"/>
          </a:p>
          <a:p>
            <a:pPr marL="914400" lvl="1" indent="-457200">
              <a:buSzPct val="100000"/>
              <a:buFont typeface="Arial"/>
              <a:buChar char="•"/>
              <a:defRPr sz="2400"/>
            </a:pPr>
            <a:endParaRPr dirty="0"/>
          </a:p>
          <a:p>
            <a:pPr marL="457200" indent="-457200">
              <a:buSzPct val="100000"/>
              <a:buAutoNum type="arabicPeriod"/>
              <a:defRPr sz="2400"/>
            </a:pPr>
            <a:r>
              <a:rPr lang="en-IE" dirty="0"/>
              <a:t>From </a:t>
            </a:r>
            <a:r>
              <a:rPr dirty="0"/>
              <a:t>Java 5</a:t>
            </a:r>
          </a:p>
          <a:p>
            <a:pPr marL="914400" lvl="1" indent="-457200">
              <a:buSzPct val="100000"/>
              <a:buFont typeface="Arial"/>
              <a:buChar char="•"/>
              <a:defRPr sz="2400"/>
            </a:pPr>
            <a:r>
              <a:rPr dirty="0"/>
              <a:t>Executor</a:t>
            </a:r>
            <a:r>
              <a:rPr lang="en-IE" dirty="0"/>
              <a:t>, </a:t>
            </a:r>
            <a:r>
              <a:rPr dirty="0" err="1"/>
              <a:t>ExecutorService</a:t>
            </a:r>
            <a:r>
              <a:rPr lang="en-IE" dirty="0"/>
              <a:t>, </a:t>
            </a:r>
            <a:r>
              <a:rPr dirty="0"/>
              <a:t>Future</a:t>
            </a:r>
            <a:r>
              <a:rPr lang="en-IE" dirty="0"/>
              <a:t>, </a:t>
            </a:r>
            <a:r>
              <a:rPr dirty="0" err="1"/>
              <a:t>ReentrantLock</a:t>
            </a:r>
            <a:endParaRPr lang="en-IE" dirty="0"/>
          </a:p>
          <a:p>
            <a:pPr marL="914400" lvl="1" indent="-457200">
              <a:buSzPct val="100000"/>
              <a:buFont typeface="Arial"/>
              <a:buChar char="•"/>
              <a:defRPr sz="2400"/>
            </a:pPr>
            <a:endParaRPr dirty="0"/>
          </a:p>
          <a:p>
            <a:pPr marL="457200" indent="-457200">
              <a:buSzPct val="100000"/>
              <a:buAutoNum type="arabicPeriod"/>
              <a:defRPr sz="2400"/>
            </a:pPr>
            <a:r>
              <a:rPr dirty="0"/>
              <a:t>Fork/Join framework from Java 7</a:t>
            </a:r>
            <a:endParaRPr lang="en-IE" dirty="0"/>
          </a:p>
          <a:p>
            <a:pPr marL="457200" indent="-457200">
              <a:buSzPct val="100000"/>
              <a:buAutoNum type="arabicPeriod"/>
              <a:defRPr sz="2400"/>
            </a:pPr>
            <a:endParaRPr lang="en-IE" dirty="0"/>
          </a:p>
          <a:p>
            <a:pPr marL="457200" indent="-457200">
              <a:buSzPct val="100000"/>
              <a:buAutoNum type="arabicPeriod"/>
              <a:defRPr sz="2400"/>
            </a:pPr>
            <a:r>
              <a:rPr lang="en-IE" dirty="0"/>
              <a:t>Out-of-box feature we can use? </a:t>
            </a:r>
            <a:r>
              <a:rPr lang="en-IE" dirty="0">
                <a:sym typeface="Wingdings" panose="05000000000000000000" pitchFamily="2" charset="2"/>
              </a:rPr>
              <a:t> </a:t>
            </a:r>
            <a:r>
              <a:rPr lang="en-IE" dirty="0" err="1">
                <a:sym typeface="Wingdings" panose="05000000000000000000" pitchFamily="2" charset="2"/>
              </a:rPr>
              <a:t>ParallelStream</a:t>
            </a:r>
            <a:endParaRPr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3" name="Rectangle 2"/>
          <p:cNvSpPr>
            <a:spLocks noChangeArrowheads="1"/>
          </p:cNvSpPr>
          <p:nvPr/>
        </p:nvSpPr>
        <p:spPr bwMode="auto">
          <a:xfrm>
            <a:off x="882595" y="2140372"/>
            <a:ext cx="93755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882595" y="3233834"/>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sequetial</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882595" y="4573517"/>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parallel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parallelStream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b="1" i="0" dirty="0">
                <a:solidFill>
                  <a:srgbClr val="000080"/>
                </a:solidFill>
              </a:rPr>
              <a:t>new </a:t>
            </a:r>
            <a:r>
              <a:rPr i="0" dirty="0" err="1">
                <a:solidFill>
                  <a:srgbClr val="000000"/>
                </a:solidFill>
              </a:rPr>
              <a:t>ArrayList</a:t>
            </a:r>
            <a:r>
              <a:rPr i="0" dirty="0">
                <a:solidFill>
                  <a:srgbClr val="000000"/>
                </a:solidFill>
              </a:rPr>
              <a:t>&lt;&gt;();</a:t>
            </a:r>
            <a:br>
              <a:rPr i="0" dirty="0">
                <a:solidFill>
                  <a:srgbClr val="000000"/>
                </a:solidFill>
              </a:rPr>
            </a:b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forEach</a:t>
            </a:r>
            <a:r>
              <a:rPr i="0" dirty="0">
                <a:solidFill>
                  <a:srgbClr val="000000"/>
                </a:solidFill>
              </a:rPr>
              <a:t>(person -&gt; </a:t>
            </a:r>
            <a:r>
              <a:rPr i="0" dirty="0" err="1">
                <a:solidFill>
                  <a:srgbClr val="660E7A"/>
                </a:solidFill>
              </a:rPr>
              <a:t>sortedPersons</a:t>
            </a:r>
            <a:r>
              <a:rPr i="0" dirty="0" err="1">
                <a:solidFill>
                  <a:srgbClr val="000000"/>
                </a:solidFill>
              </a:rPr>
              <a:t>.add</a:t>
            </a:r>
            <a:r>
              <a:rPr i="0" dirty="0">
                <a:solidFill>
                  <a:srgbClr val="000000"/>
                </a:solidFill>
              </a:rPr>
              <a:t>(person));</a:t>
            </a:r>
            <a:br>
              <a:rPr i="0" dirty="0">
                <a:solidFill>
                  <a:srgbClr val="000000"/>
                </a:solidFill>
              </a:rPr>
            </a:br>
            <a:endParaRPr i="0" dirty="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a:latin typeface="Courier New"/>
                <a:ea typeface="Courier New"/>
                <a:cs typeface="Courier New"/>
                <a:sym typeface="Courier New"/>
              </a:defRPr>
            </a:pPr>
            <a:r>
              <a:rPr dirty="0"/>
              <a:t>List&lt;Person&gt; persons = </a:t>
            </a:r>
            <a:r>
              <a:rPr dirty="0" err="1"/>
              <a:t>Arrays.</a:t>
            </a:r>
            <a:r>
              <a:rPr i="1" dirty="0" err="1"/>
              <a:t>asList</a:t>
            </a:r>
            <a:r>
              <a:rPr dirty="0"/>
              <a:t>(</a:t>
            </a:r>
            <a:br>
              <a:rPr dirty="0"/>
            </a:br>
            <a:r>
              <a:rPr dirty="0"/>
              <a:t>        </a:t>
            </a:r>
            <a:r>
              <a:rPr b="1" dirty="0">
                <a:solidFill>
                  <a:srgbClr val="000080"/>
                </a:solidFill>
              </a:rPr>
              <a:t>new </a:t>
            </a:r>
            <a:r>
              <a:rPr dirty="0"/>
              <a:t>Person(</a:t>
            </a:r>
            <a:r>
              <a:rPr b="1" dirty="0">
                <a:solidFill>
                  <a:srgbClr val="008000"/>
                </a:solidFill>
              </a:rPr>
              <a:t>"perter"</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ian</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jacob</a:t>
            </a:r>
            <a:r>
              <a:rPr b="1" dirty="0">
                <a:solidFill>
                  <a:srgbClr val="008000"/>
                </a:solidFill>
              </a:rPr>
              <a:t>"</a:t>
            </a:r>
            <a:r>
              <a:rPr dirty="0"/>
              <a:t>, </a:t>
            </a:r>
            <a:r>
              <a:rPr dirty="0">
                <a:solidFill>
                  <a:srgbClr val="0000FF"/>
                </a:solidFill>
              </a:rPr>
              <a:t>3</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angela</a:t>
            </a:r>
            <a:r>
              <a:rPr b="1" dirty="0">
                <a:solidFill>
                  <a:srgbClr val="008000"/>
                </a:solidFill>
              </a:rPr>
              <a:t>"</a:t>
            </a:r>
            <a:r>
              <a:rPr dirty="0"/>
              <a:t>, </a:t>
            </a:r>
            <a:r>
              <a:rPr dirty="0">
                <a:solidFill>
                  <a:srgbClr val="0000FF"/>
                </a:solidFill>
              </a:rPr>
              <a:t>28</a:t>
            </a:r>
            <a:r>
              <a:rPr dirty="0"/>
              <a:t>),</a:t>
            </a:r>
            <a:br>
              <a:rPr dirty="0"/>
            </a:br>
            <a:r>
              <a:rPr dirty="0"/>
              <a:t>        </a:t>
            </a:r>
            <a:r>
              <a:rPr b="1" dirty="0">
                <a:solidFill>
                  <a:srgbClr val="000080"/>
                </a:solidFill>
              </a:rPr>
              <a:t>new </a:t>
            </a:r>
            <a:r>
              <a:rPr dirty="0"/>
              <a:t>Person(</a:t>
            </a:r>
            <a:r>
              <a:rPr b="1" dirty="0">
                <a:solidFill>
                  <a:srgbClr val="008000"/>
                </a:solidFill>
              </a:rPr>
              <a:t>"mike"</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steve</a:t>
            </a:r>
            <a:r>
              <a:rPr b="1" dirty="0">
                <a:solidFill>
                  <a:srgbClr val="008000"/>
                </a:solidFill>
              </a:rPr>
              <a:t>"</a:t>
            </a:r>
            <a:r>
              <a:rPr dirty="0"/>
              <a:t>, </a:t>
            </a:r>
            <a:r>
              <a:rPr dirty="0">
                <a:solidFill>
                  <a:srgbClr val="0000FF"/>
                </a:solidFill>
              </a:rPr>
              <a:t>60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andy</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"jack"</a:t>
            </a:r>
            <a:r>
              <a:rPr dirty="0"/>
              <a:t>, </a:t>
            </a:r>
            <a:r>
              <a:rPr dirty="0">
                <a:solidFill>
                  <a:srgbClr val="0000FF"/>
                </a:solidFill>
              </a:rPr>
              <a:t>15</a:t>
            </a:r>
            <a:r>
              <a:rPr dirty="0"/>
              <a:t>));</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.collect(</a:t>
            </a:r>
            <a:r>
              <a:rPr i="0" dirty="0" err="1">
                <a:solidFill>
                  <a:srgbClr val="000000"/>
                </a:solidFill>
              </a:rPr>
              <a:t>Collectors.</a:t>
            </a:r>
            <a:r>
              <a:rPr dirty="0" err="1">
                <a:solidFill>
                  <a:srgbClr val="000000"/>
                </a:solidFill>
              </a:rPr>
              <a:t>toList</a:t>
            </a:r>
            <a:r>
              <a:rPr i="0" dirty="0">
                <a:solidFill>
                  <a:srgbClr val="000000"/>
                </a:solidFill>
              </a:rPr>
              <a:t>());</a:t>
            </a:r>
            <a:br>
              <a:rPr i="0" dirty="0">
                <a:solidFill>
                  <a:srgbClr val="000000"/>
                </a:solidFill>
              </a:rPr>
            </a:br>
            <a:endParaRPr i="0" dirty="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Person[]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toArray</a:t>
            </a:r>
            <a:r>
              <a:rPr i="0" dirty="0">
                <a:solidFill>
                  <a:srgbClr val="000000"/>
                </a:solidFill>
              </a:rPr>
              <a:t>(Person[]::new));</a:t>
            </a:r>
            <a:br>
              <a:rPr i="0" dirty="0">
                <a:solidFill>
                  <a:srgbClr val="000000"/>
                </a:solidFill>
              </a:rPr>
            </a:br>
            <a:endParaRPr i="0" dirty="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861575" y="1030452"/>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778203"/>
            <a:ext cx="7998646" cy="472529"/>
          </a:xfrm>
          <a:prstGeom prst="rect">
            <a:avLst/>
          </a:prstGeom>
        </p:spPr>
        <p:txBody>
          <a:bodyPr>
            <a:noAutofit/>
          </a:bodyPr>
          <a:lstStyle>
            <a:lvl1pPr defTabSz="594359">
              <a:spcBef>
                <a:spcPts val="600"/>
              </a:spcBef>
              <a:defRPr sz="2600"/>
            </a:lvl1pPr>
          </a:lstStyle>
          <a:p>
            <a:r>
              <a:rPr sz="4000" dirty="0"/>
              <a:t>Optional&lt;T&gt; with Value in it</a:t>
            </a:r>
          </a:p>
        </p:txBody>
      </p:sp>
      <p:sp>
        <p:nvSpPr>
          <p:cNvPr id="306" name="Shape 306"/>
          <p:cNvSpPr/>
          <p:nvPr/>
        </p:nvSpPr>
        <p:spPr>
          <a:xfrm>
            <a:off x="1008719" y="1998388"/>
            <a:ext cx="9575198" cy="36933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p:txBody>
      </p:sp>
      <p:sp>
        <p:nvSpPr>
          <p:cNvPr id="2" name="Rectangle 1"/>
          <p:cNvSpPr>
            <a:spLocks noChangeArrowheads="1"/>
          </p:cNvSpPr>
          <p:nvPr/>
        </p:nvSpPr>
        <p:spPr bwMode="auto">
          <a:xfrm>
            <a:off x="1008719" y="2846627"/>
            <a:ext cx="95751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08718" y="3694866"/>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008718" y="4627188"/>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2"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39" y="1061982"/>
            <a:ext cx="7998646" cy="472529"/>
          </a:xfrm>
          <a:prstGeom prst="rect">
            <a:avLst/>
          </a:prstGeom>
        </p:spPr>
        <p:txBody>
          <a:bodyPr>
            <a:noAutofit/>
          </a:bodyPr>
          <a:lstStyle>
            <a:lvl1pPr defTabSz="594359">
              <a:spcBef>
                <a:spcPts val="600"/>
              </a:spcBef>
              <a:defRPr sz="2600"/>
            </a:lvl1pPr>
          </a:lstStyle>
          <a:p>
            <a:r>
              <a:rPr sz="4000" dirty="0"/>
              <a:t>Optional&lt;T&gt; with Null</a:t>
            </a:r>
          </a:p>
        </p:txBody>
      </p:sp>
      <p:sp>
        <p:nvSpPr>
          <p:cNvPr id="309" name="Shape 309"/>
          <p:cNvSpPr/>
          <p:nvPr/>
        </p:nvSpPr>
        <p:spPr>
          <a:xfrm>
            <a:off x="724940" y="2201072"/>
            <a:ext cx="8387530" cy="36933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optionalNull</a:t>
            </a:r>
            <a:r>
              <a:rPr dirty="0"/>
              <a:t> = </a:t>
            </a:r>
            <a:r>
              <a:rPr dirty="0" err="1"/>
              <a:t>Optional.</a:t>
            </a:r>
            <a:r>
              <a:rPr i="1" dirty="0" err="1"/>
              <a:t>ofNullable</a:t>
            </a:r>
            <a:r>
              <a:rPr dirty="0"/>
              <a:t>(</a:t>
            </a:r>
            <a:r>
              <a:rPr b="1" dirty="0">
                <a:solidFill>
                  <a:srgbClr val="000080"/>
                </a:solidFill>
              </a:rPr>
              <a:t>null</a:t>
            </a:r>
            <a:r>
              <a:rPr dirty="0"/>
              <a:t>);</a:t>
            </a:r>
          </a:p>
        </p:txBody>
      </p:sp>
      <p:sp>
        <p:nvSpPr>
          <p:cNvPr id="3" name="Rectangle 2"/>
          <p:cNvSpPr>
            <a:spLocks noChangeArrowheads="1"/>
          </p:cNvSpPr>
          <p:nvPr/>
        </p:nvSpPr>
        <p:spPr bwMode="auto">
          <a:xfrm>
            <a:off x="724939" y="2959966"/>
            <a:ext cx="83875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24939" y="3718860"/>
            <a:ext cx="73532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724939" y="4385421"/>
            <a:ext cx="894457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24939" y="5144315"/>
            <a:ext cx="894457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optionalNull.orElseThrow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element in it"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 grpId="0" animBg="1"/>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799223"/>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24" name="Shape 324"/>
          <p:cNvSpPr/>
          <p:nvPr/>
        </p:nvSpPr>
        <p:spPr>
          <a:xfrm>
            <a:off x="976753" y="2194313"/>
            <a:ext cx="9722778"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85750" indent="-285750">
              <a:buSzPct val="100000"/>
              <a:buFont typeface="Arial"/>
              <a:buChar char="•"/>
              <a:defRPr sz="2400">
                <a:solidFill>
                  <a:srgbClr val="333333"/>
                </a:solidFill>
              </a:defRPr>
            </a:pPr>
            <a:r>
              <a:rPr sz="2000" dirty="0"/>
              <a:t>Null checks are not required.</a:t>
            </a:r>
          </a:p>
          <a:p>
            <a:pPr marL="285750" indent="-285750">
              <a:buSzPct val="100000"/>
              <a:buFont typeface="Arial"/>
              <a:buChar char="•"/>
              <a:defRPr sz="2400">
                <a:solidFill>
                  <a:srgbClr val="333333"/>
                </a:solidFill>
              </a:defRPr>
            </a:pPr>
            <a:r>
              <a:rPr lang="en-IE" sz="2000" dirty="0"/>
              <a:t>Much less likely to have </a:t>
            </a:r>
            <a:r>
              <a:rPr sz="2000" dirty="0"/>
              <a:t>NPE at run-time.</a:t>
            </a:r>
          </a:p>
          <a:p>
            <a:pPr marL="285750" indent="-285750">
              <a:buSzPct val="100000"/>
              <a:buFont typeface="Arial"/>
              <a:buChar char="•"/>
              <a:defRPr sz="2400">
                <a:solidFill>
                  <a:srgbClr val="333333"/>
                </a:solidFill>
              </a:defRPr>
            </a:pPr>
            <a:r>
              <a:rPr sz="2000" dirty="0"/>
              <a:t>Better readability.</a:t>
            </a:r>
          </a:p>
          <a:p>
            <a:pPr marL="285750" indent="-285750">
              <a:buSzPct val="100000"/>
              <a:buFont typeface="Arial"/>
              <a:buChar char="•"/>
              <a:defRPr sz="2400">
                <a:solidFill>
                  <a:srgbClr val="333333"/>
                </a:solidFill>
              </a:defRPr>
            </a:pPr>
            <a:r>
              <a:rPr sz="2000" dirty="0"/>
              <a:t>Better maintainability. </a:t>
            </a:r>
          </a:p>
        </p:txBody>
      </p:sp>
      <p:sp>
        <p:nvSpPr>
          <p:cNvPr id="2" name="Rectangle 1"/>
          <p:cNvSpPr/>
          <p:nvPr/>
        </p:nvSpPr>
        <p:spPr>
          <a:xfrm>
            <a:off x="892670" y="1563416"/>
            <a:ext cx="1548822" cy="584775"/>
          </a:xfrm>
          <a:prstGeom prst="rect">
            <a:avLst/>
          </a:prstGeom>
        </p:spPr>
        <p:txBody>
          <a:bodyPr wrap="none">
            <a:spAutoFit/>
          </a:bodyPr>
          <a:lstStyle/>
          <a:p>
            <a:r>
              <a:rPr lang="en-IE" sz="3200" dirty="0"/>
              <a:t>Benefits</a:t>
            </a:r>
          </a:p>
        </p:txBody>
      </p:sp>
      <p:sp>
        <p:nvSpPr>
          <p:cNvPr id="5" name="Rectangle 4"/>
          <p:cNvSpPr/>
          <p:nvPr/>
        </p:nvSpPr>
        <p:spPr>
          <a:xfrm>
            <a:off x="892670" y="3855538"/>
            <a:ext cx="1167307" cy="584775"/>
          </a:xfrm>
          <a:prstGeom prst="rect">
            <a:avLst/>
          </a:prstGeom>
        </p:spPr>
        <p:txBody>
          <a:bodyPr wrap="none">
            <a:spAutoFit/>
          </a:bodyPr>
          <a:lstStyle/>
          <a:p>
            <a:r>
              <a:rPr lang="en-IE" sz="3200" dirty="0"/>
              <a:t>But …</a:t>
            </a:r>
          </a:p>
        </p:txBody>
      </p:sp>
      <p:sp>
        <p:nvSpPr>
          <p:cNvPr id="3" name="Rectangle 2"/>
          <p:cNvSpPr/>
          <p:nvPr/>
        </p:nvSpPr>
        <p:spPr>
          <a:xfrm>
            <a:off x="976753" y="4518274"/>
            <a:ext cx="7841426" cy="1631216"/>
          </a:xfrm>
          <a:prstGeom prst="rect">
            <a:avLst/>
          </a:prstGeom>
        </p:spPr>
        <p:txBody>
          <a:bodyPr wrap="square">
            <a:spAutoFit/>
          </a:bodyPr>
          <a:lstStyle/>
          <a:p>
            <a:r>
              <a:rPr lang="en-IE" sz="2000" dirty="0"/>
              <a:t>Optional is not meant to be used in these contexts</a:t>
            </a:r>
          </a:p>
          <a:p>
            <a:pPr marL="342900" indent="-342900">
              <a:buFont typeface="Arial" panose="020B0604020202020204" pitchFamily="34" charset="0"/>
              <a:buChar char="•"/>
            </a:pPr>
            <a:r>
              <a:rPr lang="en-IE" sz="2000" dirty="0"/>
              <a:t>the domain model layer (not serializable)</a:t>
            </a:r>
          </a:p>
          <a:p>
            <a:pPr marL="342900" indent="-342900">
              <a:buFont typeface="Arial" panose="020B0604020202020204" pitchFamily="34" charset="0"/>
              <a:buChar char="•"/>
            </a:pPr>
            <a:r>
              <a:rPr lang="en-IE" sz="2000" dirty="0"/>
              <a:t>DTOs (same reason)</a:t>
            </a:r>
          </a:p>
          <a:p>
            <a:pPr marL="342900" indent="-342900">
              <a:buFont typeface="Arial" panose="020B0604020202020204" pitchFamily="34" charset="0"/>
              <a:buChar char="•"/>
            </a:pPr>
            <a:r>
              <a:rPr lang="en-IE" sz="2000" dirty="0"/>
              <a:t>input parameters of methods</a:t>
            </a:r>
          </a:p>
          <a:p>
            <a:pPr marL="342900" indent="-342900">
              <a:buFont typeface="Arial" panose="020B0604020202020204" pitchFamily="34" charset="0"/>
              <a:buChar char="•"/>
            </a:pPr>
            <a:r>
              <a:rPr lang="en-IE" sz="2000" dirty="0"/>
              <a:t>constructor parameters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724940" y="862286"/>
            <a:ext cx="7998646" cy="472529"/>
          </a:xfrm>
        </p:spPr>
        <p:txBody>
          <a:bodyPr>
            <a:noAutofit/>
          </a:bodyPr>
          <a:lstStyle/>
          <a:p>
            <a:r>
              <a:rPr lang="en-IE" dirty="0"/>
              <a:t>Adoption in TDP 4</a:t>
            </a:r>
          </a:p>
        </p:txBody>
      </p:sp>
      <p:sp>
        <p:nvSpPr>
          <p:cNvPr id="3" name="Text Placeholder 2"/>
          <p:cNvSpPr>
            <a:spLocks noGrp="1"/>
          </p:cNvSpPr>
          <p:nvPr>
            <p:ph type="body" idx="13"/>
          </p:nvPr>
        </p:nvSpPr>
        <p:spPr>
          <a:xfrm>
            <a:off x="830317" y="2133600"/>
            <a:ext cx="10499393" cy="3021104"/>
          </a:xfrm>
        </p:spPr>
        <p:txBody>
          <a:bodyPr/>
          <a:lstStyle/>
          <a:p>
            <a:r>
              <a:rPr lang="en-IE" dirty="0"/>
              <a:t>Three realistic scenarios</a:t>
            </a:r>
          </a:p>
          <a:p>
            <a:r>
              <a:rPr lang="en-IE" dirty="0"/>
              <a:t>Apply Lambda, Stream and Optional</a:t>
            </a:r>
          </a:p>
          <a:p>
            <a:r>
              <a:rPr lang="en-IE" dirty="0"/>
              <a:t>Initially not easy</a:t>
            </a:r>
          </a:p>
          <a:p>
            <a:r>
              <a:rPr lang="en-IE" dirty="0"/>
              <a:t>Complex Domain Model</a:t>
            </a:r>
          </a:p>
          <a:p>
            <a:pPr marL="0" indent="0">
              <a:buNone/>
            </a:pPr>
            <a:endParaRPr lang="en-IE" dirty="0"/>
          </a:p>
        </p:txBody>
      </p:sp>
    </p:spTree>
    <p:extLst>
      <p:ext uri="{BB962C8B-B14F-4D97-AF65-F5344CB8AC3E}">
        <p14:creationId xmlns:p14="http://schemas.microsoft.com/office/powerpoint/2010/main" val="136086970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39" y="925348"/>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1</a:t>
            </a:r>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t>Improved by using </a:t>
            </a:r>
            <a:r>
              <a:rPr b="1"/>
              <a:t>λ</a:t>
            </a:r>
            <a:r>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a:lnSpc>
                <a:spcPct val="90000"/>
              </a:lnSpc>
              <a:spcBef>
                <a:spcPts val="1000"/>
              </a:spcBef>
              <a:defRPr sz="4000">
                <a:solidFill>
                  <a:srgbClr val="414042"/>
                </a:solidFill>
              </a:defRPr>
            </a:lvl1pPr>
          </a:lstStyle>
          <a:p>
            <a:r>
              <a:rPr lang="en-IE" dirty="0"/>
              <a:t>Scenario 1 Adoption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39" y="799224"/>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2</a:t>
            </a:r>
          </a:p>
        </p:txBody>
      </p:sp>
      <p:sp>
        <p:nvSpPr>
          <p:cNvPr id="336" name="Shape 336"/>
          <p:cNvSpPr/>
          <p:nvPr/>
        </p:nvSpPr>
        <p:spPr>
          <a:xfrm>
            <a:off x="724939" y="1789357"/>
            <a:ext cx="10710315" cy="4278094"/>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dirty="0"/>
              <a:t>private static </a:t>
            </a:r>
            <a:r>
              <a:rPr b="0" dirty="0">
                <a:solidFill>
                  <a:srgbClr val="000000"/>
                </a:solidFill>
              </a:rPr>
              <a:t>List&lt;String&gt; </a:t>
            </a:r>
            <a:r>
              <a:rPr b="0" dirty="0" err="1">
                <a:solidFill>
                  <a:srgbClr val="000000"/>
                </a:solidFill>
              </a:rPr>
              <a:t>getAllPolicyCodeWithResCom</a:t>
            </a:r>
            <a:r>
              <a:rPr lang="en-IE" b="0" dirty="0">
                <a:solidFill>
                  <a:srgbClr val="000000"/>
                </a:solidFill>
              </a:rPr>
              <a:t>p</a:t>
            </a:r>
            <a:r>
              <a:rPr b="0" dirty="0">
                <a:solidFill>
                  <a:srgbClr val="000000"/>
                </a:solidFill>
              </a:rPr>
              <a:t>Sequence1BeforeJava8(List&lt;Reservation&gt; reservations) </a:t>
            </a:r>
          </a:p>
          <a:p>
            <a:pPr>
              <a:defRPr sz="1600">
                <a:latin typeface="Courier New"/>
                <a:ea typeface="Courier New"/>
                <a:cs typeface="Courier New"/>
                <a:sym typeface="Courier New"/>
              </a:defRPr>
            </a:pPr>
            <a:r>
              <a:rPr dirty="0"/>
              <a:t>{</a:t>
            </a:r>
            <a:br>
              <a:rPr dirty="0"/>
            </a:br>
            <a:br>
              <a:rPr dirty="0"/>
            </a:br>
            <a:r>
              <a:rPr dirty="0"/>
              <a:t>    List&lt;String&gt; </a:t>
            </a:r>
            <a:r>
              <a:rPr dirty="0" err="1"/>
              <a:t>policyCodes</a:t>
            </a:r>
            <a:r>
              <a:rPr dirty="0"/>
              <a:t> = </a:t>
            </a:r>
            <a:r>
              <a:rPr b="1" dirty="0">
                <a:solidFill>
                  <a:srgbClr val="000080"/>
                </a:solidFill>
              </a:rPr>
              <a:t>new </a:t>
            </a:r>
            <a:r>
              <a:rPr dirty="0" err="1"/>
              <a:t>ArrayList</a:t>
            </a:r>
            <a:r>
              <a:rPr dirty="0"/>
              <a:t>&lt;&gt;();</a:t>
            </a:r>
            <a:br>
              <a:rPr dirty="0"/>
            </a:br>
            <a:r>
              <a:rPr dirty="0"/>
              <a:t>    </a:t>
            </a:r>
            <a:r>
              <a:rPr b="1" dirty="0">
                <a:solidFill>
                  <a:srgbClr val="000080"/>
                </a:solidFill>
              </a:rPr>
              <a:t>for</a:t>
            </a:r>
            <a:r>
              <a:rPr dirty="0"/>
              <a:t>(Reservation </a:t>
            </a:r>
            <a:r>
              <a:rPr dirty="0" err="1"/>
              <a:t>reservation</a:t>
            </a:r>
            <a:r>
              <a:rPr dirty="0"/>
              <a:t> : reservations){</a:t>
            </a:r>
            <a:br>
              <a:rPr dirty="0"/>
            </a:br>
            <a:r>
              <a:rPr dirty="0"/>
              <a:t>        </a:t>
            </a:r>
            <a:r>
              <a:rPr b="1" dirty="0">
                <a:solidFill>
                  <a:srgbClr val="000080"/>
                </a:solidFill>
              </a:rPr>
              <a:t>for</a:t>
            </a:r>
            <a:r>
              <a:rPr dirty="0"/>
              <a:t>(</a:t>
            </a:r>
            <a:r>
              <a:rPr dirty="0" err="1"/>
              <a:t>ResComponent</a:t>
            </a:r>
            <a:r>
              <a:rPr dirty="0"/>
              <a:t> </a:t>
            </a:r>
            <a:r>
              <a:rPr dirty="0" err="1"/>
              <a:t>resComponent</a:t>
            </a:r>
            <a:r>
              <a:rPr dirty="0"/>
              <a:t> : </a:t>
            </a:r>
            <a:r>
              <a:rPr dirty="0" err="1"/>
              <a:t>reservation.getResComponents</a:t>
            </a:r>
            <a:r>
              <a:rPr dirty="0"/>
              <a:t>())</a:t>
            </a:r>
            <a:br>
              <a:rPr dirty="0"/>
            </a:br>
            <a:r>
              <a:rPr dirty="0"/>
              <a:t>            </a:t>
            </a:r>
            <a:r>
              <a:rPr b="1" dirty="0">
                <a:solidFill>
                  <a:srgbClr val="000080"/>
                </a:solidFill>
              </a:rPr>
              <a:t>if </a:t>
            </a:r>
            <a:r>
              <a:rPr dirty="0"/>
              <a:t>(</a:t>
            </a:r>
            <a:r>
              <a:rPr dirty="0" err="1"/>
              <a:t>resComponent.getSequence</a:t>
            </a:r>
            <a:r>
              <a:rPr dirty="0"/>
              <a:t>() == </a:t>
            </a:r>
            <a:r>
              <a:rPr dirty="0">
                <a:solidFill>
                  <a:srgbClr val="0000FF"/>
                </a:solidFill>
              </a:rPr>
              <a:t>1</a:t>
            </a:r>
            <a:r>
              <a:rPr dirty="0"/>
              <a:t>) {</a:t>
            </a:r>
            <a:br>
              <a:rPr dirty="0"/>
            </a:br>
            <a:r>
              <a:rPr dirty="0"/>
              <a:t>                </a:t>
            </a:r>
            <a:r>
              <a:rPr b="1" dirty="0">
                <a:solidFill>
                  <a:srgbClr val="000080"/>
                </a:solidFill>
              </a:rPr>
              <a:t>for </a:t>
            </a:r>
            <a:r>
              <a:rPr dirty="0"/>
              <a:t>(Policy </a:t>
            </a:r>
            <a:r>
              <a:rPr dirty="0" err="1"/>
              <a:t>policy</a:t>
            </a:r>
            <a:r>
              <a:rPr dirty="0"/>
              <a:t> : </a:t>
            </a:r>
            <a:r>
              <a:rPr dirty="0" err="1"/>
              <a:t>resComponent.getPolicies</a:t>
            </a:r>
            <a:r>
              <a:rPr dirty="0"/>
              <a:t>()) {</a:t>
            </a:r>
            <a:br>
              <a:rPr dirty="0"/>
            </a:br>
            <a:r>
              <a:rPr dirty="0"/>
              <a:t>                        </a:t>
            </a:r>
            <a:r>
              <a:rPr b="1" dirty="0">
                <a:solidFill>
                  <a:srgbClr val="000080"/>
                </a:solidFill>
              </a:rPr>
              <a:t>if</a:t>
            </a:r>
            <a:r>
              <a:rPr dirty="0"/>
              <a:t>(</a:t>
            </a:r>
            <a:r>
              <a:rPr dirty="0" err="1"/>
              <a:t>policy.getPolicyCode</a:t>
            </a:r>
            <a:r>
              <a:rPr dirty="0"/>
              <a:t>() != </a:t>
            </a:r>
            <a:r>
              <a:rPr b="1" dirty="0">
                <a:solidFill>
                  <a:srgbClr val="000080"/>
                </a:solidFill>
              </a:rPr>
              <a:t>null</a:t>
            </a:r>
            <a:r>
              <a:rPr dirty="0"/>
              <a:t>)</a:t>
            </a:r>
            <a:br>
              <a:rPr dirty="0"/>
            </a:br>
            <a:r>
              <a:rPr dirty="0"/>
              <a:t>                            </a:t>
            </a:r>
            <a:r>
              <a:rPr dirty="0" err="1"/>
              <a:t>policyCodes.add</a:t>
            </a:r>
            <a:r>
              <a:rPr dirty="0"/>
              <a:t>(</a:t>
            </a:r>
            <a:r>
              <a:rPr dirty="0" err="1"/>
              <a:t>policy.getPolicyCode</a:t>
            </a:r>
            <a:r>
              <a:rPr dirty="0"/>
              <a:t>());</a:t>
            </a:r>
            <a:br>
              <a:rPr dirty="0"/>
            </a:br>
            <a:r>
              <a:rPr dirty="0"/>
              <a:t>                }</a:t>
            </a:r>
            <a:br>
              <a:rPr dirty="0"/>
            </a:br>
            <a:r>
              <a:rPr dirty="0"/>
              <a:t>            }</a:t>
            </a:r>
            <a:br>
              <a:rPr dirty="0"/>
            </a:br>
            <a:r>
              <a:rPr dirty="0"/>
              <a:t>    }</a:t>
            </a:r>
            <a:br>
              <a:rPr dirty="0"/>
            </a:br>
            <a:r>
              <a:rPr dirty="0"/>
              <a:t>    </a:t>
            </a:r>
            <a:r>
              <a:rPr b="1" dirty="0">
                <a:solidFill>
                  <a:srgbClr val="000080"/>
                </a:solidFill>
              </a:rPr>
              <a:t>return </a:t>
            </a:r>
            <a:r>
              <a:rPr dirty="0" err="1"/>
              <a:t>policyCodes</a:t>
            </a:r>
            <a:r>
              <a:rPr dirty="0"/>
              <a:t>;</a:t>
            </a:r>
            <a:br>
              <a:rPr dirty="0"/>
            </a:br>
            <a:r>
              <a:rPr dirty="0"/>
              <a:t>}</a:t>
            </a:r>
            <a:br>
              <a:rPr dirty="0"/>
            </a:b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07086"/>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2 </a:t>
            </a:r>
            <a:r>
              <a:rPr lang="en-IE" sz="4000" dirty="0"/>
              <a:t>Adoption</a:t>
            </a:r>
            <a:endParaRPr sz="4000" dirty="0"/>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a:lnSpc>
                <a:spcPct val="90000"/>
              </a:lnSpc>
              <a:spcBef>
                <a:spcPts val="1000"/>
              </a:spcBef>
              <a:defRPr sz="2800">
                <a:solidFill>
                  <a:srgbClr val="414042"/>
                </a:solidFill>
              </a:defRPr>
            </a:pPr>
            <a:r>
              <a:t>Improved by using </a:t>
            </a:r>
            <a:r>
              <a:rPr b="1"/>
              <a:t>λ</a:t>
            </a:r>
            <a:r>
              <a:t>, Stream and Optional</a:t>
            </a:r>
          </a:p>
        </p:txBody>
      </p:sp>
      <p:sp>
        <p:nvSpPr>
          <p:cNvPr id="3" name="Rectangle 2"/>
          <p:cNvSpPr>
            <a:spLocks noChangeArrowheads="1"/>
          </p:cNvSpPr>
          <p:nvPr/>
        </p:nvSpPr>
        <p:spPr bwMode="auto">
          <a:xfrm>
            <a:off x="588580" y="2545551"/>
            <a:ext cx="10867698"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getAllPolicyCodeWithResComSequence1InJava8(List&lt;Reservation&gt; reservations)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3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.parallel()</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39" y="920587"/>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3</a:t>
            </a:r>
          </a:p>
        </p:txBody>
      </p:sp>
      <p:sp>
        <p:nvSpPr>
          <p:cNvPr id="343" name="Shape 343"/>
          <p:cNvSpPr/>
          <p:nvPr/>
        </p:nvSpPr>
        <p:spPr>
          <a:xfrm>
            <a:off x="724939" y="1693155"/>
            <a:ext cx="10205658" cy="86360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a:lnSpc>
                <a:spcPct val="90000"/>
              </a:lnSpc>
              <a:spcBef>
                <a:spcPts val="1000"/>
              </a:spcBef>
              <a:defRPr sz="2800">
                <a:solidFill>
                  <a:srgbClr val="414042"/>
                </a:solidFill>
              </a:defRPr>
            </a:lvl1pPr>
          </a:lstStyle>
          <a:p>
            <a:r>
              <a:t>Validate the reservation in request, in case there is no policy code in rescomponent, throw an AnyException</a:t>
            </a:r>
          </a:p>
        </p:txBody>
      </p:sp>
      <p:sp>
        <p:nvSpPr>
          <p:cNvPr id="2" name="Rectangle 1"/>
          <p:cNvSpPr>
            <a:spLocks noChangeArrowheads="1"/>
          </p:cNvSpPr>
          <p:nvPr/>
        </p:nvSpPr>
        <p:spPr bwMode="auto">
          <a:xfrm>
            <a:off x="724939" y="3156834"/>
            <a:ext cx="107523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validateAnyPolicyCodeInJava8(List&lt;Reservation&gt;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887" y="1755229"/>
            <a:ext cx="7219575" cy="4061698"/>
          </a:xfrm>
          <a:prstGeom prst="rect">
            <a:avLst/>
          </a:prstGeom>
        </p:spPr>
      </p:pic>
    </p:spTree>
    <p:extLst>
      <p:ext uri="{BB962C8B-B14F-4D97-AF65-F5344CB8AC3E}">
        <p14:creationId xmlns:p14="http://schemas.microsoft.com/office/powerpoint/2010/main" val="354363098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a:t>
            </a:r>
            <a:r>
              <a:rPr b="1" dirty="0">
                <a:solidFill>
                  <a:srgbClr val="000080"/>
                </a:solidFill>
              </a:rPr>
              <a:t>new </a:t>
            </a:r>
            <a:r>
              <a:rPr dirty="0"/>
              <a:t>Comparator&lt;String&gt;()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compare(String a, String b) {</a:t>
            </a:r>
            <a:br>
              <a:rPr dirty="0"/>
            </a:br>
            <a:r>
              <a:rPr dirty="0"/>
              <a:t>        </a:t>
            </a:r>
            <a:r>
              <a:rPr b="1" dirty="0">
                <a:solidFill>
                  <a:srgbClr val="000080"/>
                </a:solidFill>
              </a:rPr>
              <a:t>return </a:t>
            </a:r>
            <a:r>
              <a:rPr dirty="0" err="1"/>
              <a:t>b.compareTo</a:t>
            </a:r>
            <a:r>
              <a:rPr dirty="0"/>
              <a:t>(a);</a:t>
            </a:r>
            <a:br>
              <a:rPr dirty="0"/>
            </a:br>
            <a:r>
              <a:rPr dirty="0"/>
              <a:t>    }</a:t>
            </a:r>
            <a:br>
              <a:rPr dirty="0"/>
            </a:br>
            <a:r>
              <a:rPr dirty="0"/>
              <a:t>});</a:t>
            </a:r>
            <a:br>
              <a:rPr dirty="0"/>
            </a:br>
            <a:endParaRPr dirty="0"/>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(String a, String b) -&gt; </a:t>
            </a:r>
            <a:r>
              <a:rPr dirty="0" err="1"/>
              <a:t>b.compareTo</a:t>
            </a:r>
            <a:r>
              <a:rPr dirty="0"/>
              <a:t>(a));</a:t>
            </a:r>
            <a:br>
              <a:rPr dirty="0"/>
            </a:br>
            <a:br>
              <a:rPr dirty="0"/>
            </a:br>
            <a:r>
              <a:rPr dirty="0" err="1"/>
              <a:t>Collections.</a:t>
            </a:r>
            <a:r>
              <a:rPr i="1" dirty="0" err="1"/>
              <a:t>sort</a:t>
            </a:r>
            <a:r>
              <a:rPr dirty="0"/>
              <a:t>(names, (a, b) -&gt; </a:t>
            </a:r>
            <a:r>
              <a:rPr dirty="0" err="1"/>
              <a:t>b.compareTo</a:t>
            </a:r>
            <a:r>
              <a:rPr dirty="0"/>
              <a:t>(a));</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 xmlns:ma14="http://schemas.microsoft.com/office/mac/drawingml/2011/main"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10594702" cy="3282500"/>
          </a:xfrm>
          <a:prstGeom prst="rect">
            <a:avLst/>
          </a:prstGeom>
          <a:extLst>
            <a:ext uri="{C572A759-6A51-4108-AA02-DFA0A04FC94B}">
              <ma14:wrappingTextBoxFlag xmlns="" xmlns:ma14="http://schemas.microsoft.com/office/mac/drawingml/2011/main" val="1"/>
            </a:ext>
          </a:extLst>
        </p:spPr>
        <p:txBody>
          <a:bodyPr>
            <a:noAutofit/>
          </a:bodyPr>
          <a:lstStyle/>
          <a:p>
            <a:pPr>
              <a:defRPr sz="2000">
                <a:solidFill>
                  <a:srgbClr val="414042"/>
                </a:solidFill>
                <a:latin typeface="Arial"/>
                <a:ea typeface="Arial"/>
                <a:cs typeface="Arial"/>
                <a:sym typeface="Arial"/>
              </a:defRPr>
            </a:pPr>
            <a:r>
              <a:rPr sz="2400" dirty="0"/>
              <a:t>backward </a:t>
            </a:r>
            <a:r>
              <a:rPr sz="2400" dirty="0" err="1"/>
              <a:t>compatibl</a:t>
            </a:r>
            <a:r>
              <a:rPr lang="en-IE" sz="2400" dirty="0" err="1"/>
              <a:t>ity</a:t>
            </a:r>
            <a:endParaRPr sz="2400" dirty="0"/>
          </a:p>
          <a:p>
            <a:pPr>
              <a:defRPr sz="2000">
                <a:solidFill>
                  <a:srgbClr val="414042"/>
                </a:solidFill>
                <a:latin typeface="Arial"/>
                <a:ea typeface="Arial"/>
                <a:cs typeface="Arial"/>
                <a:sym typeface="Arial"/>
              </a:defRPr>
            </a:pPr>
            <a:r>
              <a:rPr lang="en-IE" sz="2400" dirty="0"/>
              <a:t>o</a:t>
            </a:r>
            <a:r>
              <a:rPr sz="2400" dirty="0" err="1"/>
              <a:t>ld</a:t>
            </a:r>
            <a:r>
              <a:rPr sz="2400" dirty="0"/>
              <a:t> interfaces can be used to leverage the lambda expression capability</a:t>
            </a:r>
            <a:endParaRPr lang="en-IE" sz="2400" dirty="0"/>
          </a:p>
          <a:p>
            <a:pPr>
              <a:defRPr sz="2000">
                <a:solidFill>
                  <a:srgbClr val="414042"/>
                </a:solidFill>
                <a:latin typeface="Arial"/>
                <a:ea typeface="Arial"/>
                <a:cs typeface="Arial"/>
                <a:sym typeface="Arial"/>
              </a:defRPr>
            </a:pPr>
            <a:r>
              <a:rPr sz="2400" dirty="0"/>
              <a:t>‘</a:t>
            </a:r>
            <a:r>
              <a:rPr sz="2400" dirty="0" err="1"/>
              <a:t>Iterable</a:t>
            </a:r>
            <a:r>
              <a:rPr sz="2400" dirty="0"/>
              <a:t>’ </a:t>
            </a:r>
            <a:r>
              <a:rPr lang="en-IE" sz="2400" dirty="0"/>
              <a:t>interface</a:t>
            </a:r>
            <a:endParaRPr sz="2400" dirty="0"/>
          </a:p>
          <a:p>
            <a:pPr marL="685800" lvl="1" indent="-228600">
              <a:spcBef>
                <a:spcPts val="500"/>
              </a:spcBef>
              <a:buFont typeface="Trebuchet MS"/>
              <a:buChar char="⁻"/>
              <a:defRPr sz="2000">
                <a:solidFill>
                  <a:srgbClr val="414042"/>
                </a:solidFill>
                <a:latin typeface="Arial"/>
                <a:ea typeface="Arial"/>
                <a:cs typeface="Arial"/>
                <a:sym typeface="Arial"/>
              </a:defRPr>
            </a:pPr>
            <a:r>
              <a:rPr sz="2400" dirty="0" err="1"/>
              <a:t>forEach</a:t>
            </a:r>
            <a:endParaRPr sz="2400" dirty="0"/>
          </a:p>
          <a:p>
            <a:pPr>
              <a:defRPr sz="2000">
                <a:solidFill>
                  <a:srgbClr val="414042"/>
                </a:solidFill>
                <a:latin typeface="Arial"/>
                <a:ea typeface="Arial"/>
                <a:cs typeface="Arial"/>
                <a:sym typeface="Arial"/>
              </a:defRPr>
            </a:pPr>
            <a:r>
              <a:rPr sz="2400" dirty="0"/>
              <a:t>‘Collection’</a:t>
            </a:r>
            <a:r>
              <a:rPr lang="en-IE" sz="2400" dirty="0"/>
              <a:t> interface</a:t>
            </a:r>
            <a:endParaRPr sz="2400" dirty="0"/>
          </a:p>
          <a:p>
            <a:pPr marL="685800" lvl="1" indent="-228600">
              <a:spcBef>
                <a:spcPts val="500"/>
              </a:spcBef>
              <a:buFont typeface="Trebuchet MS"/>
              <a:buChar char="⁻"/>
              <a:defRPr sz="2000">
                <a:solidFill>
                  <a:srgbClr val="414042"/>
                </a:solidFill>
                <a:latin typeface="Arial"/>
                <a:ea typeface="Arial"/>
                <a:cs typeface="Arial"/>
                <a:sym typeface="Arial"/>
              </a:defRPr>
            </a:pPr>
            <a:r>
              <a:rPr sz="2400" dirty="0"/>
              <a:t>stream</a:t>
            </a:r>
          </a:p>
          <a:p>
            <a:pPr marL="685800" lvl="1" indent="-228600">
              <a:spcBef>
                <a:spcPts val="500"/>
              </a:spcBef>
              <a:buFont typeface="Trebuchet MS"/>
              <a:buChar char="⁻"/>
              <a:defRPr sz="2000">
                <a:solidFill>
                  <a:srgbClr val="414042"/>
                </a:solidFill>
                <a:latin typeface="Arial"/>
                <a:ea typeface="Arial"/>
                <a:cs typeface="Arial"/>
                <a:sym typeface="Arial"/>
              </a:defRPr>
            </a:pPr>
            <a:r>
              <a:rPr sz="2400" dirty="0" err="1"/>
              <a:t>parallelStream</a:t>
            </a:r>
            <a:endParaRPr sz="24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519</TotalTime>
  <Words>1257</Words>
  <Application>Microsoft Office PowerPoint</Application>
  <PresentationFormat>Widescreen</PresentationFormat>
  <Paragraphs>213</Paragraphs>
  <Slides>45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192</cp:revision>
  <dcterms:modified xsi:type="dcterms:W3CDTF">2017-05-17T12:33:42Z</dcterms:modified>
</cp:coreProperties>
</file>