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87" r:id="rId3"/>
    <p:sldId id="307" r:id="rId4"/>
    <p:sldId id="308" r:id="rId5"/>
    <p:sldId id="299" r:id="rId6"/>
    <p:sldId id="300" r:id="rId7"/>
    <p:sldId id="355" r:id="rId8"/>
    <p:sldId id="293" r:id="rId9"/>
    <p:sldId id="302" r:id="rId10"/>
    <p:sldId id="303" r:id="rId11"/>
    <p:sldId id="338" r:id="rId12"/>
    <p:sldId id="346" r:id="rId13"/>
    <p:sldId id="349" r:id="rId14"/>
    <p:sldId id="350" r:id="rId15"/>
    <p:sldId id="351" r:id="rId16"/>
    <p:sldId id="339" r:id="rId17"/>
    <p:sldId id="340" r:id="rId18"/>
    <p:sldId id="305" r:id="rId19"/>
    <p:sldId id="306" r:id="rId20"/>
    <p:sldId id="313" r:id="rId21"/>
    <p:sldId id="312" r:id="rId22"/>
    <p:sldId id="314" r:id="rId23"/>
    <p:sldId id="315" r:id="rId24"/>
    <p:sldId id="358" r:id="rId25"/>
    <p:sldId id="356" r:id="rId26"/>
    <p:sldId id="317" r:id="rId27"/>
    <p:sldId id="322" r:id="rId28"/>
    <p:sldId id="348" r:id="rId29"/>
    <p:sldId id="318" r:id="rId30"/>
    <p:sldId id="352" r:id="rId31"/>
    <p:sldId id="353" r:id="rId32"/>
    <p:sldId id="354" r:id="rId33"/>
    <p:sldId id="357" r:id="rId34"/>
    <p:sldId id="323" r:id="rId35"/>
    <p:sldId id="324" r:id="rId36"/>
    <p:sldId id="319" r:id="rId37"/>
    <p:sldId id="320" r:id="rId38"/>
    <p:sldId id="341" r:id="rId39"/>
    <p:sldId id="342" r:id="rId40"/>
    <p:sldId id="343" r:id="rId41"/>
    <p:sldId id="344" r:id="rId42"/>
    <p:sldId id="325" r:id="rId43"/>
    <p:sldId id="326" r:id="rId44"/>
    <p:sldId id="327" r:id="rId45"/>
    <p:sldId id="328" r:id="rId46"/>
    <p:sldId id="329" r:id="rId47"/>
    <p:sldId id="330" r:id="rId48"/>
    <p:sldId id="331" r:id="rId49"/>
    <p:sldId id="332" r:id="rId50"/>
    <p:sldId id="333" r:id="rId51"/>
    <p:sldId id="334" r:id="rId52"/>
    <p:sldId id="336" r:id="rId53"/>
    <p:sldId id="337" r:id="rId54"/>
    <p:sldId id="359" r:id="rId55"/>
    <p:sldId id="360" r:id="rId56"/>
    <p:sldId id="361" r:id="rId57"/>
    <p:sldId id="295" r:id="rId58"/>
    <p:sldId id="29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ra Augustinovich" initials="PA" lastIdx="1" clrIdx="0">
    <p:extLst>
      <p:ext uri="{19B8F6BF-5375-455C-9EA6-DF929625EA0E}">
        <p15:presenceInfo xmlns:p15="http://schemas.microsoft.com/office/powerpoint/2012/main" userId="S-1-5-21-290221964-8607669-312552118-12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C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485" autoAdjust="0"/>
  </p:normalViewPr>
  <p:slideViewPr>
    <p:cSldViewPr snapToGrid="0">
      <p:cViewPr varScale="1">
        <p:scale>
          <a:sx n="68" d="100"/>
          <a:sy n="68" d="100"/>
        </p:scale>
        <p:origin x="2232" y="60"/>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59664-99B4-4163-A825-53E3BC2F8344}" type="datetimeFigureOut">
              <a:rPr lang="en-IE" smtClean="0"/>
              <a:t>02/05/2017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BE519-2016-4ED1-83D5-B6E38964F80D}" type="slidenum">
              <a:rPr lang="en-IE" smtClean="0"/>
              <a:t>‹#›</a:t>
            </a:fld>
            <a:endParaRPr lang="en-IE"/>
          </a:p>
        </p:txBody>
      </p:sp>
    </p:spTree>
    <p:extLst>
      <p:ext uri="{BB962C8B-B14F-4D97-AF65-F5344CB8AC3E}">
        <p14:creationId xmlns:p14="http://schemas.microsoft.com/office/powerpoint/2010/main" val="227056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lot of companies of</a:t>
            </a:r>
            <a:r>
              <a:rPr lang="en-IE" sz="1200" b="0" i="0" kern="1200" baseline="0" dirty="0">
                <a:solidFill>
                  <a:schemeClr val="tx1"/>
                </a:solidFill>
                <a:effectLst/>
                <a:latin typeface="+mn-lt"/>
                <a:ea typeface="+mn-ea"/>
                <a:cs typeface="+mn-cs"/>
              </a:rPr>
              <a:t> big size of code base might think </a:t>
            </a:r>
            <a:r>
              <a:rPr lang="en-IE" sz="1200" b="0" i="0" kern="1200" dirty="0">
                <a:solidFill>
                  <a:schemeClr val="tx1"/>
                </a:solidFill>
                <a:effectLst/>
                <a:latin typeface="+mn-lt"/>
                <a:ea typeface="+mn-ea"/>
                <a:cs typeface="+mn-cs"/>
              </a:rPr>
              <a:t>it's too hard or too risky to upgrade</a:t>
            </a:r>
            <a:r>
              <a:rPr lang="en-IE" sz="1200" b="0" i="0" kern="1200" baseline="0" dirty="0">
                <a:solidFill>
                  <a:schemeClr val="tx1"/>
                </a:solidFill>
                <a:effectLst/>
                <a:latin typeface="+mn-lt"/>
                <a:ea typeface="+mn-ea"/>
                <a:cs typeface="+mn-cs"/>
              </a:rPr>
              <a:t> to java 8</a:t>
            </a:r>
            <a:r>
              <a:rPr lang="en-IE" sz="1200" b="0" i="0" kern="1200" dirty="0">
                <a:solidFill>
                  <a:schemeClr val="tx1"/>
                </a:solidFill>
                <a:effectLst/>
                <a:latin typeface="+mn-lt"/>
                <a:ea typeface="+mn-ea"/>
                <a:cs typeface="+mn-cs"/>
              </a:rPr>
              <a:t>. But as you fall further behind, it just becomes even</a:t>
            </a:r>
            <a:r>
              <a:rPr lang="en-IE" sz="1200" b="0" i="0" kern="1200" baseline="0" dirty="0">
                <a:solidFill>
                  <a:schemeClr val="tx1"/>
                </a:solidFill>
                <a:effectLst/>
                <a:latin typeface="+mn-lt"/>
                <a:ea typeface="+mn-ea"/>
                <a:cs typeface="+mn-cs"/>
              </a:rPr>
              <a:t> </a:t>
            </a:r>
            <a:r>
              <a:rPr lang="en-IE" sz="1200" b="0" i="0" kern="1200" dirty="0">
                <a:solidFill>
                  <a:schemeClr val="tx1"/>
                </a:solidFill>
                <a:effectLst/>
                <a:latin typeface="+mn-lt"/>
                <a:ea typeface="+mn-ea"/>
                <a:cs typeface="+mn-cs"/>
              </a:rPr>
              <a:t>harder and riskier, and eventually you end up stuck with no upgrade path. This accumulation of technical debt slows down the entire development organization so keeping our stack current is a top priority here </a:t>
            </a:r>
            <a:endParaRPr lang="en-IE" dirty="0"/>
          </a:p>
        </p:txBody>
      </p:sp>
      <p:sp>
        <p:nvSpPr>
          <p:cNvPr id="4" name="Slide Number Placeholder 3"/>
          <p:cNvSpPr>
            <a:spLocks noGrp="1"/>
          </p:cNvSpPr>
          <p:nvPr>
            <p:ph type="sldNum" sz="quarter" idx="10"/>
          </p:nvPr>
        </p:nvSpPr>
        <p:spPr/>
        <p:txBody>
          <a:bodyPr/>
          <a:lstStyle/>
          <a:p>
            <a:fld id="{1350B8C9-AEF8-477D-8685-B9E42240D643}" type="slidenum">
              <a:rPr lang="en-IE" smtClean="0"/>
              <a:t>1</a:t>
            </a:fld>
            <a:endParaRPr lang="en-IE"/>
          </a:p>
        </p:txBody>
      </p:sp>
    </p:spTree>
    <p:extLst>
      <p:ext uri="{BB962C8B-B14F-4D97-AF65-F5344CB8AC3E}">
        <p14:creationId xmlns:p14="http://schemas.microsoft.com/office/powerpoint/2010/main" val="872026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18</a:t>
            </a:fld>
            <a:endParaRPr lang="en-IE"/>
          </a:p>
        </p:txBody>
      </p:sp>
    </p:spTree>
    <p:extLst>
      <p:ext uri="{BB962C8B-B14F-4D97-AF65-F5344CB8AC3E}">
        <p14:creationId xmlns:p14="http://schemas.microsoft.com/office/powerpoint/2010/main" val="2776342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19</a:t>
            </a:fld>
            <a:endParaRPr lang="en-IE"/>
          </a:p>
        </p:txBody>
      </p:sp>
    </p:spTree>
    <p:extLst>
      <p:ext uri="{BB962C8B-B14F-4D97-AF65-F5344CB8AC3E}">
        <p14:creationId xmlns:p14="http://schemas.microsoft.com/office/powerpoint/2010/main" val="281008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20</a:t>
            </a:fld>
            <a:endParaRPr lang="en-IE"/>
          </a:p>
        </p:txBody>
      </p:sp>
    </p:spTree>
    <p:extLst>
      <p:ext uri="{BB962C8B-B14F-4D97-AF65-F5344CB8AC3E}">
        <p14:creationId xmlns:p14="http://schemas.microsoft.com/office/powerpoint/2010/main" val="281641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21</a:t>
            </a:fld>
            <a:endParaRPr lang="en-IE"/>
          </a:p>
        </p:txBody>
      </p:sp>
    </p:spTree>
    <p:extLst>
      <p:ext uri="{BB962C8B-B14F-4D97-AF65-F5344CB8AC3E}">
        <p14:creationId xmlns:p14="http://schemas.microsoft.com/office/powerpoint/2010/main" val="220885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In my opinion Java 8 code is better because of following reasons:</a:t>
            </a:r>
          </a:p>
          <a:p>
            <a:r>
              <a:rPr lang="en-IE" sz="1200" b="0" i="0" kern="1200" dirty="0">
                <a:solidFill>
                  <a:schemeClr val="tx1"/>
                </a:solidFill>
                <a:effectLst/>
                <a:latin typeface="+mn-lt"/>
                <a:ea typeface="+mn-ea"/>
                <a:cs typeface="+mn-cs"/>
              </a:rPr>
              <a:t>Java 8 code clearly reflects developer intent of filtering, sorting, etc.</a:t>
            </a:r>
          </a:p>
          <a:p>
            <a:r>
              <a:rPr lang="en-IE" sz="1200" b="0" i="0" kern="1200" dirty="0">
                <a:solidFill>
                  <a:schemeClr val="tx1"/>
                </a:solidFill>
                <a:effectLst/>
                <a:latin typeface="+mn-lt"/>
                <a:ea typeface="+mn-ea"/>
                <a:cs typeface="+mn-cs"/>
              </a:rPr>
              <a:t>Developers express what they want to do rather than how they want do it by using a higher level abstraction in the form of the Stream API.</a:t>
            </a:r>
          </a:p>
          <a:p>
            <a:r>
              <a:rPr lang="en-IE" sz="1200" b="0" i="0" kern="1200" dirty="0">
                <a:solidFill>
                  <a:schemeClr val="tx1"/>
                </a:solidFill>
                <a:effectLst/>
                <a:latin typeface="+mn-lt"/>
                <a:ea typeface="+mn-ea"/>
                <a:cs typeface="+mn-cs"/>
              </a:rPr>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sz="1200" b="0" i="0" kern="1200" dirty="0">
                <a:solidFill>
                  <a:schemeClr val="tx1"/>
                </a:solidFill>
                <a:effectLst/>
                <a:latin typeface="+mn-lt"/>
                <a:ea typeface="+mn-ea"/>
                <a:cs typeface="+mn-cs"/>
              </a:rPr>
              <a:t>No boilerplate code is required to express data processing. Developers no longer have to write explicit for loops, or create temporary collections to store data. All is taken care by the Stream API itself.</a:t>
            </a:r>
          </a:p>
          <a:p>
            <a:r>
              <a:rPr lang="en-IE" sz="1200" b="0" i="0" kern="1200" dirty="0">
                <a:solidFill>
                  <a:schemeClr val="tx1"/>
                </a:solidFill>
                <a:effectLst/>
                <a:latin typeface="+mn-lt"/>
                <a:ea typeface="+mn-ea"/>
                <a:cs typeface="+mn-cs"/>
              </a:rPr>
              <a:t>Streams do not modify your underlying collection - they are non-mutating.</a:t>
            </a:r>
          </a:p>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22</a:t>
            </a:fld>
            <a:endParaRPr lang="en-IE"/>
          </a:p>
        </p:txBody>
      </p:sp>
    </p:spTree>
    <p:extLst>
      <p:ext uri="{BB962C8B-B14F-4D97-AF65-F5344CB8AC3E}">
        <p14:creationId xmlns:p14="http://schemas.microsoft.com/office/powerpoint/2010/main" val="2884364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23</a:t>
            </a:fld>
            <a:endParaRPr lang="en-IE"/>
          </a:p>
        </p:txBody>
      </p:sp>
    </p:spTree>
    <p:extLst>
      <p:ext uri="{BB962C8B-B14F-4D97-AF65-F5344CB8AC3E}">
        <p14:creationId xmlns:p14="http://schemas.microsoft.com/office/powerpoint/2010/main" val="314944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25</a:t>
            </a:fld>
            <a:endParaRPr lang="en-IE"/>
          </a:p>
        </p:txBody>
      </p:sp>
    </p:spTree>
    <p:extLst>
      <p:ext uri="{BB962C8B-B14F-4D97-AF65-F5344CB8AC3E}">
        <p14:creationId xmlns:p14="http://schemas.microsoft.com/office/powerpoint/2010/main" val="105378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26</a:t>
            </a:fld>
            <a:endParaRPr lang="en-IE"/>
          </a:p>
        </p:txBody>
      </p:sp>
    </p:spTree>
    <p:extLst>
      <p:ext uri="{BB962C8B-B14F-4D97-AF65-F5344CB8AC3E}">
        <p14:creationId xmlns:p14="http://schemas.microsoft.com/office/powerpoint/2010/main" val="2419203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27</a:t>
            </a:fld>
            <a:endParaRPr lang="en-IE"/>
          </a:p>
        </p:txBody>
      </p:sp>
    </p:spTree>
    <p:extLst>
      <p:ext uri="{BB962C8B-B14F-4D97-AF65-F5344CB8AC3E}">
        <p14:creationId xmlns:p14="http://schemas.microsoft.com/office/powerpoint/2010/main" val="968666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29</a:t>
            </a:fld>
            <a:endParaRPr lang="en-IE"/>
          </a:p>
        </p:txBody>
      </p:sp>
    </p:spTree>
    <p:extLst>
      <p:ext uri="{BB962C8B-B14F-4D97-AF65-F5344CB8AC3E}">
        <p14:creationId xmlns:p14="http://schemas.microsoft.com/office/powerpoint/2010/main" val="318301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3</a:t>
            </a:fld>
            <a:endParaRPr lang="en-IE"/>
          </a:p>
        </p:txBody>
      </p:sp>
    </p:spTree>
    <p:extLst>
      <p:ext uri="{BB962C8B-B14F-4D97-AF65-F5344CB8AC3E}">
        <p14:creationId xmlns:p14="http://schemas.microsoft.com/office/powerpoint/2010/main" val="1834751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Then</a:t>
            </a:r>
            <a:r>
              <a:rPr lang="en-IE" baseline="0" dirty="0"/>
              <a:t> 2 code examples will be followed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35</a:t>
            </a:fld>
            <a:endParaRPr lang="en-IE"/>
          </a:p>
        </p:txBody>
      </p:sp>
    </p:spTree>
    <p:extLst>
      <p:ext uri="{BB962C8B-B14F-4D97-AF65-F5344CB8AC3E}">
        <p14:creationId xmlns:p14="http://schemas.microsoft.com/office/powerpoint/2010/main" val="345415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If</a:t>
            </a:r>
            <a:r>
              <a:rPr lang="en-IE" baseline="0" dirty="0"/>
              <a:t> you don’t want to use the steam, why do I bother computing it for you</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37</a:t>
            </a:fld>
            <a:endParaRPr lang="en-IE"/>
          </a:p>
        </p:txBody>
      </p:sp>
    </p:spTree>
    <p:extLst>
      <p:ext uri="{BB962C8B-B14F-4D97-AF65-F5344CB8AC3E}">
        <p14:creationId xmlns:p14="http://schemas.microsoft.com/office/powerpoint/2010/main" val="720020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kern="1200" dirty="0">
                <a:solidFill>
                  <a:schemeClr val="tx1"/>
                </a:solidFill>
                <a:effectLst/>
                <a:latin typeface="+mn-lt"/>
                <a:ea typeface="+mn-ea"/>
                <a:cs typeface="+mn-cs"/>
              </a:rPr>
              <a:t>One of the main purposes of lambdas is use in parallel computing – which means that they’re really helpful when it comes to thread-safety.</a:t>
            </a:r>
            <a:br>
              <a:rPr lang="en-IE" sz="900" dirty="0"/>
            </a:br>
            <a:endParaRPr lang="en-IE" sz="900" dirty="0"/>
          </a:p>
        </p:txBody>
      </p:sp>
      <p:sp>
        <p:nvSpPr>
          <p:cNvPr id="4" name="Slide Number Placeholder 3"/>
          <p:cNvSpPr>
            <a:spLocks noGrp="1"/>
          </p:cNvSpPr>
          <p:nvPr>
            <p:ph type="sldNum" sz="quarter" idx="10"/>
          </p:nvPr>
        </p:nvSpPr>
        <p:spPr/>
        <p:txBody>
          <a:bodyPr/>
          <a:lstStyle/>
          <a:p>
            <a:fld id="{EEABE519-2016-4ED1-83D5-B6E38964F80D}" type="slidenum">
              <a:rPr lang="en-IE" smtClean="0"/>
              <a:t>38</a:t>
            </a:fld>
            <a:endParaRPr lang="en-IE"/>
          </a:p>
        </p:txBody>
      </p:sp>
    </p:spTree>
    <p:extLst>
      <p:ext uri="{BB962C8B-B14F-4D97-AF65-F5344CB8AC3E}">
        <p14:creationId xmlns:p14="http://schemas.microsoft.com/office/powerpoint/2010/main" val="253835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Till now I have covered the</a:t>
            </a:r>
            <a:r>
              <a:rPr lang="en-IE" baseline="0" dirty="0"/>
              <a:t> stream</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41</a:t>
            </a:fld>
            <a:endParaRPr lang="en-IE"/>
          </a:p>
        </p:txBody>
      </p:sp>
    </p:spTree>
    <p:extLst>
      <p:ext uri="{BB962C8B-B14F-4D97-AF65-F5344CB8AC3E}">
        <p14:creationId xmlns:p14="http://schemas.microsoft.com/office/powerpoint/2010/main" val="297309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Some</a:t>
            </a:r>
            <a:r>
              <a:rPr lang="en-IE" baseline="0" dirty="0"/>
              <a:t> example where real exception needs to be thrown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51</a:t>
            </a:fld>
            <a:endParaRPr lang="en-IE"/>
          </a:p>
        </p:txBody>
      </p:sp>
    </p:spTree>
    <p:extLst>
      <p:ext uri="{BB962C8B-B14F-4D97-AF65-F5344CB8AC3E}">
        <p14:creationId xmlns:p14="http://schemas.microsoft.com/office/powerpoint/2010/main" val="234675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57</a:t>
            </a:fld>
            <a:endParaRPr lang="en-IE"/>
          </a:p>
        </p:txBody>
      </p:sp>
    </p:spTree>
    <p:extLst>
      <p:ext uri="{BB962C8B-B14F-4D97-AF65-F5344CB8AC3E}">
        <p14:creationId xmlns:p14="http://schemas.microsoft.com/office/powerpoint/2010/main" val="4278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4</a:t>
            </a:fld>
            <a:endParaRPr lang="en-IE"/>
          </a:p>
        </p:txBody>
      </p:sp>
    </p:spTree>
    <p:extLst>
      <p:ext uri="{BB962C8B-B14F-4D97-AF65-F5344CB8AC3E}">
        <p14:creationId xmlns:p14="http://schemas.microsoft.com/office/powerpoint/2010/main" val="357857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5</a:t>
            </a:fld>
            <a:endParaRPr lang="en-IE"/>
          </a:p>
        </p:txBody>
      </p:sp>
    </p:spTree>
    <p:extLst>
      <p:ext uri="{BB962C8B-B14F-4D97-AF65-F5344CB8AC3E}">
        <p14:creationId xmlns:p14="http://schemas.microsoft.com/office/powerpoint/2010/main" val="172839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6</a:t>
            </a:fld>
            <a:endParaRPr lang="en-IE"/>
          </a:p>
        </p:txBody>
      </p:sp>
    </p:spTree>
    <p:extLst>
      <p:ext uri="{BB962C8B-B14F-4D97-AF65-F5344CB8AC3E}">
        <p14:creationId xmlns:p14="http://schemas.microsoft.com/office/powerpoint/2010/main" val="260670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7</a:t>
            </a:fld>
            <a:endParaRPr lang="en-IE"/>
          </a:p>
        </p:txBody>
      </p:sp>
    </p:spTree>
    <p:extLst>
      <p:ext uri="{BB962C8B-B14F-4D97-AF65-F5344CB8AC3E}">
        <p14:creationId xmlns:p14="http://schemas.microsoft.com/office/powerpoint/2010/main" val="175832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8</a:t>
            </a:fld>
            <a:endParaRPr lang="en-IE"/>
          </a:p>
        </p:txBody>
      </p:sp>
    </p:spTree>
    <p:extLst>
      <p:ext uri="{BB962C8B-B14F-4D97-AF65-F5344CB8AC3E}">
        <p14:creationId xmlns:p14="http://schemas.microsoft.com/office/powerpoint/2010/main" val="71457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9</a:t>
            </a:fld>
            <a:endParaRPr lang="en-IE"/>
          </a:p>
        </p:txBody>
      </p:sp>
    </p:spTree>
    <p:extLst>
      <p:ext uri="{BB962C8B-B14F-4D97-AF65-F5344CB8AC3E}">
        <p14:creationId xmlns:p14="http://schemas.microsoft.com/office/powerpoint/2010/main" val="263020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10</a:t>
            </a:fld>
            <a:endParaRPr lang="en-IE"/>
          </a:p>
        </p:txBody>
      </p:sp>
    </p:spTree>
    <p:extLst>
      <p:ext uri="{BB962C8B-B14F-4D97-AF65-F5344CB8AC3E}">
        <p14:creationId xmlns:p14="http://schemas.microsoft.com/office/powerpoint/2010/main" val="382424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02/05/2017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4312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02/05/2017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79252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02/05/2017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89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06067" y="228600"/>
            <a:ext cx="11386267" cy="6219031"/>
          </a:xfrm>
          <a:prstGeom prst="rect">
            <a:avLst/>
          </a:prstGeom>
        </p:spPr>
      </p:pic>
      <p:sp>
        <p:nvSpPr>
          <p:cNvPr id="4" name="Date Placeholder 3"/>
          <p:cNvSpPr>
            <a:spLocks noGrp="1"/>
          </p:cNvSpPr>
          <p:nvPr>
            <p:ph type="dt" sz="half" idx="10"/>
          </p:nvPr>
        </p:nvSpPr>
        <p:spPr/>
        <p:txBody>
          <a:bodyPr/>
          <a:lstStyle/>
          <a:p>
            <a:fld id="{37CB99B7-D747-43A6-A568-D9922FEFD07D}" type="datetime1">
              <a:rPr lang="en-IE" smtClean="0"/>
              <a:t>02/05/2017</a:t>
            </a:fld>
            <a:endParaRPr lang="en-IE" dirty="0"/>
          </a:p>
        </p:txBody>
      </p:sp>
      <p:sp>
        <p:nvSpPr>
          <p:cNvPr id="5" name="Footer Placeholder 4"/>
          <p:cNvSpPr>
            <a:spLocks noGrp="1"/>
          </p:cNvSpPr>
          <p:nvPr>
            <p:ph type="ftr" sz="quarter" idx="11"/>
          </p:nvPr>
        </p:nvSpPr>
        <p:spPr/>
        <p:txBody>
          <a:bodyPr/>
          <a:lstStyle/>
          <a:p>
            <a:r>
              <a:rPr lang="en-IE"/>
              <a:t>© 2016 Datalex</a:t>
            </a:r>
            <a:endParaRPr lang="en-IE" dirty="0"/>
          </a:p>
        </p:txBody>
      </p:sp>
      <p:sp>
        <p:nvSpPr>
          <p:cNvPr id="14" name="Rectangle 13"/>
          <p:cNvSpPr/>
          <p:nvPr userDrawn="1"/>
        </p:nvSpPr>
        <p:spPr>
          <a:xfrm>
            <a:off x="306066" y="228600"/>
            <a:ext cx="11386267" cy="1924050"/>
          </a:xfrm>
          <a:prstGeom prst="rect">
            <a:avLst/>
          </a:prstGeom>
          <a:solidFill>
            <a:schemeClr val="tx1">
              <a:lumMod val="65000"/>
              <a:lumOff val="3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2000" dirty="0"/>
          </a:p>
        </p:txBody>
      </p:sp>
      <p:sp>
        <p:nvSpPr>
          <p:cNvPr id="15"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chemeClr val="bg1"/>
                </a:solidFill>
                <a:latin typeface="+mn-lt"/>
              </a:defRPr>
            </a:lvl1pPr>
          </a:lstStyle>
          <a:p>
            <a:pPr lvl="0"/>
            <a:r>
              <a:rPr lang="en-US" dirty="0"/>
              <a:t>Insert presentation/section title</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36366" y="419630"/>
            <a:ext cx="2535001" cy="1176241"/>
          </a:xfrm>
          <a:prstGeom prst="rect">
            <a:avLst/>
          </a:prstGeom>
        </p:spPr>
      </p:pic>
      <p:sp>
        <p:nvSpPr>
          <p:cNvPr id="18" name="Text Placeholder 17"/>
          <p:cNvSpPr>
            <a:spLocks noGrp="1"/>
          </p:cNvSpPr>
          <p:nvPr>
            <p:ph type="body" sz="quarter" idx="13" hasCustomPrompt="1"/>
          </p:nvPr>
        </p:nvSpPr>
        <p:spPr>
          <a:xfrm>
            <a:off x="724939" y="1317265"/>
            <a:ext cx="7998647" cy="501025"/>
          </a:xfrm>
        </p:spPr>
        <p:txBody>
          <a:bodyPr>
            <a:normAutofit/>
          </a:bodyPr>
          <a:lstStyle>
            <a:lvl1pPr marL="0" indent="0">
              <a:buNone/>
              <a:defRPr sz="2600">
                <a:solidFill>
                  <a:schemeClr val="bg1"/>
                </a:solidFill>
                <a:latin typeface="+mn-lt"/>
                <a:cs typeface="Arial" panose="020B0604020202020204" pitchFamily="34" charset="0"/>
              </a:defRPr>
            </a:lvl1pPr>
          </a:lstStyle>
          <a:p>
            <a:pPr lvl="0"/>
            <a:r>
              <a:rPr lang="en-US" dirty="0"/>
              <a:t>Insert sub-title or presenter name</a:t>
            </a:r>
            <a:endParaRPr lang="en-IE" dirty="0"/>
          </a:p>
        </p:txBody>
      </p:sp>
    </p:spTree>
    <p:extLst>
      <p:ext uri="{BB962C8B-B14F-4D97-AF65-F5344CB8AC3E}">
        <p14:creationId xmlns:p14="http://schemas.microsoft.com/office/powerpoint/2010/main" val="22914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3">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06067" y="228600"/>
            <a:ext cx="11386267" cy="6219031"/>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Date Placeholder 2"/>
          <p:cNvSpPr>
            <a:spLocks noGrp="1"/>
          </p:cNvSpPr>
          <p:nvPr>
            <p:ph type="dt" sz="half" idx="10"/>
          </p:nvPr>
        </p:nvSpPr>
        <p:spPr/>
        <p:txBody>
          <a:bodyPr/>
          <a:lstStyle/>
          <a:p>
            <a:fld id="{9C39236A-F0DD-467D-A9D0-F6CA7742131B}" type="datetime1">
              <a:rPr lang="en-IE" smtClean="0"/>
              <a:t>02/05/2017</a:t>
            </a:fld>
            <a:endParaRPr lang="en-IE"/>
          </a:p>
        </p:txBody>
      </p:sp>
      <p:sp>
        <p:nvSpPr>
          <p:cNvPr id="4" name="Footer Placeholder 3"/>
          <p:cNvSpPr>
            <a:spLocks noGrp="1"/>
          </p:cNvSpPr>
          <p:nvPr>
            <p:ph type="ftr" sz="quarter" idx="11"/>
          </p:nvPr>
        </p:nvSpPr>
        <p:spPr/>
        <p:txBody>
          <a:bodyPr/>
          <a:lstStyle/>
          <a:p>
            <a:r>
              <a:rPr lang="en-IE"/>
              <a:t>© 2016 Datalex</a:t>
            </a:r>
          </a:p>
        </p:txBody>
      </p:sp>
      <p:sp>
        <p:nvSpPr>
          <p:cNvPr id="8"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rgbClr val="414042"/>
                </a:solidFill>
                <a:latin typeface="Calibri" panose="020F0502020204030204" pitchFamily="34" charset="0"/>
              </a:defRPr>
            </a:lvl1pPr>
          </a:lstStyle>
          <a:p>
            <a:pPr lvl="0"/>
            <a:r>
              <a:rPr lang="en-US" dirty="0"/>
              <a:t>Insert title</a:t>
            </a:r>
          </a:p>
        </p:txBody>
      </p:sp>
      <p:sp>
        <p:nvSpPr>
          <p:cNvPr id="6" name="Text Placeholder 5"/>
          <p:cNvSpPr>
            <a:spLocks noGrp="1"/>
          </p:cNvSpPr>
          <p:nvPr>
            <p:ph type="body" sz="quarter" idx="13" hasCustomPrompt="1"/>
          </p:nvPr>
        </p:nvSpPr>
        <p:spPr>
          <a:xfrm>
            <a:off x="724940" y="1987819"/>
            <a:ext cx="10709873" cy="3282498"/>
          </a:xfrm>
        </p:spPr>
        <p:txBody>
          <a:bodyPr/>
          <a:lstStyle>
            <a:lvl1pPr>
              <a:defRPr>
                <a:solidFill>
                  <a:srgbClr val="414042"/>
                </a:solidFill>
                <a:latin typeface="Arial" panose="020B0604020202020204" pitchFamily="34" charset="0"/>
                <a:cs typeface="Arial" panose="020B0604020202020204" pitchFamily="34" charset="0"/>
              </a:defRPr>
            </a:lvl1pPr>
            <a:lvl2pPr marL="6858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rgbClr val="414042"/>
                </a:solidFill>
                <a:latin typeface="Arial" panose="020B0604020202020204" pitchFamily="34" charset="0"/>
                <a:cs typeface="Arial" panose="020B0604020202020204" pitchFamily="34" charset="0"/>
              </a:defRPr>
            </a:lvl3pPr>
            <a:lvl4pPr marL="16002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4pPr>
            <a:lvl5pPr marL="2057400" indent="-228600">
              <a:buFont typeface="Wingdings" panose="05000000000000000000" pitchFamily="2" charset="2"/>
              <a:buChar char="Ø"/>
              <a:defRPr>
                <a:solidFill>
                  <a:srgbClr val="414042"/>
                </a:solidFill>
                <a:latin typeface="Arial" panose="020B0604020202020204" pitchFamily="34" charset="0"/>
                <a:cs typeface="Arial" panose="020B0604020202020204" pitchFamily="34" charset="0"/>
              </a:defRPr>
            </a:lvl5pPr>
          </a:lstStyle>
          <a:p>
            <a:pPr lvl="0"/>
            <a:r>
              <a:rPr lang="en-US" dirty="0"/>
              <a:t>Insert bullet list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6365" y="405405"/>
            <a:ext cx="2535001" cy="1208303"/>
          </a:xfrm>
          <a:prstGeom prst="rect">
            <a:avLst/>
          </a:prstGeom>
        </p:spPr>
      </p:pic>
    </p:spTree>
    <p:extLst>
      <p:ext uri="{BB962C8B-B14F-4D97-AF65-F5344CB8AC3E}">
        <p14:creationId xmlns:p14="http://schemas.microsoft.com/office/powerpoint/2010/main" val="164844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02/05/2017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06380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90DC6-E618-4EBD-94E7-9E755CAEB9C1}" type="datetimeFigureOut">
              <a:rPr lang="en-IE" smtClean="0"/>
              <a:t>02/05/2017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97723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A0490DC6-E618-4EBD-94E7-9E755CAEB9C1}" type="datetimeFigureOut">
              <a:rPr lang="en-IE" smtClean="0"/>
              <a:t>02/05/2017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18387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A0490DC6-E618-4EBD-94E7-9E755CAEB9C1}" type="datetimeFigureOut">
              <a:rPr lang="en-IE" smtClean="0"/>
              <a:t>02/05/2017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99267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0490DC6-E618-4EBD-94E7-9E755CAEB9C1}" type="datetimeFigureOut">
              <a:rPr lang="en-IE" smtClean="0"/>
              <a:t>02/05/2017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52393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90DC6-E618-4EBD-94E7-9E755CAEB9C1}" type="datetimeFigureOut">
              <a:rPr lang="en-IE" smtClean="0"/>
              <a:t>02/05/2017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5205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02/05/2017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6542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02/05/2017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385739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0DC6-E618-4EBD-94E7-9E755CAEB9C1}" type="datetimeFigureOut">
              <a:rPr lang="en-IE" smtClean="0"/>
              <a:t>02/05/2017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2E1C-18AA-4576-A072-7C864F7BEEC9}" type="slidenum">
              <a:rPr lang="en-IE" smtClean="0"/>
              <a:t>‹#›</a:t>
            </a:fld>
            <a:endParaRPr lang="en-IE"/>
          </a:p>
        </p:txBody>
      </p:sp>
    </p:spTree>
    <p:extLst>
      <p:ext uri="{BB962C8B-B14F-4D97-AF65-F5344CB8AC3E}">
        <p14:creationId xmlns:p14="http://schemas.microsoft.com/office/powerpoint/2010/main" val="330419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TDP, Stream it and Lambda it</a:t>
            </a:r>
          </a:p>
        </p:txBody>
      </p:sp>
      <p:sp>
        <p:nvSpPr>
          <p:cNvPr id="3" name="Text Placeholder 2"/>
          <p:cNvSpPr>
            <a:spLocks noGrp="1"/>
          </p:cNvSpPr>
          <p:nvPr>
            <p:ph type="body" sz="quarter" idx="13"/>
          </p:nvPr>
        </p:nvSpPr>
        <p:spPr/>
        <p:txBody>
          <a:bodyPr/>
          <a:lstStyle/>
          <a:p>
            <a:r>
              <a:rPr lang="en-IE" dirty="0"/>
              <a:t>May, 2017</a:t>
            </a:r>
          </a:p>
        </p:txBody>
      </p:sp>
    </p:spTree>
    <p:extLst>
      <p:ext uri="{BB962C8B-B14F-4D97-AF65-F5344CB8AC3E}">
        <p14:creationId xmlns:p14="http://schemas.microsoft.com/office/powerpoint/2010/main" val="322254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a:t>Functional 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marL="0" indent="0">
              <a:buNone/>
            </a:pPr>
            <a:r>
              <a:rPr lang="en-IE" sz="3200" dirty="0"/>
              <a:t>Examples in J2SE API?</a:t>
            </a:r>
          </a:p>
          <a:p>
            <a:pPr marL="0" indent="0">
              <a:buNone/>
            </a:pPr>
            <a:r>
              <a:rPr lang="en-IE" sz="3200" dirty="0"/>
              <a:t> </a:t>
            </a:r>
            <a:endParaRPr lang="en-IE" dirty="0"/>
          </a:p>
          <a:p>
            <a:pPr lvl="1">
              <a:buFont typeface="Wingdings" panose="05000000000000000000" pitchFamily="2" charset="2"/>
              <a:buChar char="Ø"/>
            </a:pPr>
            <a:r>
              <a:rPr lang="en-IE" sz="2800" dirty="0"/>
              <a:t> Runnable</a:t>
            </a:r>
          </a:p>
          <a:p>
            <a:pPr lvl="1">
              <a:buFont typeface="Wingdings" panose="05000000000000000000" pitchFamily="2" charset="2"/>
              <a:buChar char="Ø"/>
            </a:pPr>
            <a:r>
              <a:rPr lang="en-IE" sz="2800" dirty="0"/>
              <a:t> Callable</a:t>
            </a:r>
          </a:p>
          <a:p>
            <a:pPr lvl="1">
              <a:buFont typeface="Wingdings" panose="05000000000000000000" pitchFamily="2" charset="2"/>
              <a:buChar char="Ø"/>
            </a:pPr>
            <a:r>
              <a:rPr lang="en-IE" sz="2800" dirty="0"/>
              <a:t> Comparator</a:t>
            </a:r>
          </a:p>
          <a:p>
            <a:pPr lvl="1">
              <a:buFont typeface="Wingdings" panose="05000000000000000000" pitchFamily="2" charset="2"/>
              <a:buChar char="Ø"/>
            </a:pPr>
            <a:r>
              <a:rPr lang="en-IE" sz="2800" dirty="0"/>
              <a:t> Consumer</a:t>
            </a:r>
          </a:p>
          <a:p>
            <a:pPr lvl="1">
              <a:buFont typeface="Wingdings" panose="05000000000000000000" pitchFamily="2" charset="2"/>
              <a:buChar char="Ø"/>
            </a:pPr>
            <a:r>
              <a:rPr lang="en-IE" sz="2800" dirty="0"/>
              <a:t> Predicate</a:t>
            </a:r>
          </a:p>
        </p:txBody>
      </p:sp>
    </p:spTree>
    <p:extLst>
      <p:ext uri="{BB962C8B-B14F-4D97-AF65-F5344CB8AC3E}">
        <p14:creationId xmlns:p14="http://schemas.microsoft.com/office/powerpoint/2010/main" val="339555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Method Reference</a:t>
            </a:r>
          </a:p>
        </p:txBody>
      </p:sp>
      <p:sp>
        <p:nvSpPr>
          <p:cNvPr id="3" name="Text Placeholder 2"/>
          <p:cNvSpPr>
            <a:spLocks noGrp="1"/>
          </p:cNvSpPr>
          <p:nvPr>
            <p:ph type="body" sz="quarter" idx="13"/>
          </p:nvPr>
        </p:nvSpPr>
        <p:spPr/>
        <p:txBody>
          <a:bodyPr/>
          <a:lstStyle/>
          <a:p>
            <a:r>
              <a:rPr lang="en-US" dirty="0"/>
              <a:t>A method reference is used to refer to a (static or instance) method without invoking it</a:t>
            </a:r>
          </a:p>
          <a:p>
            <a:r>
              <a:rPr lang="en-US" dirty="0"/>
              <a:t>A constructor reference is similarly used to refer to a constructor without creating a new instance of the named class or array type.</a:t>
            </a:r>
          </a:p>
          <a:p>
            <a:r>
              <a:rPr lang="en-US" dirty="0"/>
              <a:t>Specified with the </a:t>
            </a:r>
            <a:r>
              <a:rPr lang="en-US" b="1" dirty="0"/>
              <a:t>::</a:t>
            </a:r>
            <a:r>
              <a:rPr lang="en-US" dirty="0"/>
              <a:t> (double colon) operator</a:t>
            </a:r>
          </a:p>
          <a:p>
            <a:r>
              <a:rPr lang="en-US" dirty="0"/>
              <a:t>Brief and clearly expressive way to implement functional interfaces</a:t>
            </a:r>
            <a:endParaRPr lang="en-IE" dirty="0"/>
          </a:p>
        </p:txBody>
      </p:sp>
    </p:spTree>
    <p:extLst>
      <p:ext uri="{BB962C8B-B14F-4D97-AF65-F5344CB8AC3E}">
        <p14:creationId xmlns:p14="http://schemas.microsoft.com/office/powerpoint/2010/main" val="191603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775678289"/>
              </p:ext>
            </p:extLst>
          </p:nvPr>
        </p:nvGraphicFramePr>
        <p:xfrm>
          <a:off x="877340" y="2219692"/>
          <a:ext cx="10475604" cy="3657124"/>
        </p:xfrm>
        <a:graphic>
          <a:graphicData uri="http://schemas.openxmlformats.org/drawingml/2006/table">
            <a:tbl>
              <a:tblPr firstRow="1" bandRow="1">
                <a:tableStyleId>{5C22544A-7EE6-4342-B048-85BDC9FD1C3A}</a:tableStyleId>
              </a:tblPr>
              <a:tblGrid>
                <a:gridCol w="5237802">
                  <a:extLst>
                    <a:ext uri="{9D8B030D-6E8A-4147-A177-3AD203B41FA5}">
                      <a16:colId xmlns:a16="http://schemas.microsoft.com/office/drawing/2014/main" val="1130432326"/>
                    </a:ext>
                  </a:extLst>
                </a:gridCol>
                <a:gridCol w="5237802">
                  <a:extLst>
                    <a:ext uri="{9D8B030D-6E8A-4147-A177-3AD203B41FA5}">
                      <a16:colId xmlns:a16="http://schemas.microsoft.com/office/drawing/2014/main" val="3527947072"/>
                    </a:ext>
                  </a:extLst>
                </a:gridCol>
              </a:tblGrid>
              <a:tr h="698812">
                <a:tc>
                  <a:txBody>
                    <a:bodyPr/>
                    <a:lstStyle/>
                    <a:p>
                      <a:pPr algn="ctr"/>
                      <a:r>
                        <a:rPr lang="en-IE" dirty="0"/>
                        <a:t>Type</a:t>
                      </a:r>
                    </a:p>
                  </a:txBody>
                  <a:tcPr/>
                </a:tc>
                <a:tc>
                  <a:txBody>
                    <a:bodyPr/>
                    <a:lstStyle/>
                    <a:p>
                      <a:pPr algn="ctr"/>
                      <a:r>
                        <a:rPr lang="en-IE" dirty="0"/>
                        <a:t>Example</a:t>
                      </a:r>
                    </a:p>
                  </a:txBody>
                  <a:tcPr/>
                </a:tc>
                <a:extLst>
                  <a:ext uri="{0D108BD9-81ED-4DB2-BD59-A6C34878D82A}">
                    <a16:rowId xmlns:a16="http://schemas.microsoft.com/office/drawing/2014/main" val="843763914"/>
                  </a:ext>
                </a:extLst>
              </a:tr>
              <a:tr h="698812">
                <a:tc>
                  <a:txBody>
                    <a:bodyPr/>
                    <a:lstStyle/>
                    <a:p>
                      <a:r>
                        <a:rPr lang="en-IE" dirty="0"/>
                        <a:t>Reference to a static method</a:t>
                      </a:r>
                    </a:p>
                  </a:txBody>
                  <a:tcPr anchor="ctr"/>
                </a:tc>
                <a:tc>
                  <a:txBody>
                    <a:bodyPr/>
                    <a:lstStyle/>
                    <a:p>
                      <a:r>
                        <a:rPr lang="en-IE" dirty="0" err="1"/>
                        <a:t>System.out</a:t>
                      </a:r>
                      <a:r>
                        <a:rPr lang="en-IE" dirty="0"/>
                        <a:t>::</a:t>
                      </a:r>
                      <a:r>
                        <a:rPr lang="en-IE" dirty="0" err="1"/>
                        <a:t>println</a:t>
                      </a:r>
                      <a:endParaRPr lang="en-IE" dirty="0"/>
                    </a:p>
                  </a:txBody>
                  <a:tcPr anchor="ctr"/>
                </a:tc>
                <a:extLst>
                  <a:ext uri="{0D108BD9-81ED-4DB2-BD59-A6C34878D82A}">
                    <a16:rowId xmlns:a16="http://schemas.microsoft.com/office/drawing/2014/main" val="220732192"/>
                  </a:ext>
                </a:extLst>
              </a:tr>
              <a:tr h="780344">
                <a:tc>
                  <a:txBody>
                    <a:bodyPr/>
                    <a:lstStyle/>
                    <a:p>
                      <a:r>
                        <a:rPr lang="en-IE" dirty="0"/>
                        <a:t>Reference to an instance method of a particular object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abc</a:t>
                      </a:r>
                      <a:r>
                        <a:rPr lang="en-US" dirty="0"/>
                        <a:t>"::length </a:t>
                      </a:r>
                    </a:p>
                  </a:txBody>
                  <a:tcPr anchor="ctr"/>
                </a:tc>
                <a:extLst>
                  <a:ext uri="{0D108BD9-81ED-4DB2-BD59-A6C34878D82A}">
                    <a16:rowId xmlns:a16="http://schemas.microsoft.com/office/drawing/2014/main" val="2510951083"/>
                  </a:ext>
                </a:extLst>
              </a:tr>
              <a:tr h="780344">
                <a:tc>
                  <a:txBody>
                    <a:bodyPr/>
                    <a:lstStyle/>
                    <a:p>
                      <a:r>
                        <a:rPr lang="en-IE" dirty="0"/>
                        <a:t>Reference to an instance method of an arbitrary object of a particular type</a:t>
                      </a:r>
                    </a:p>
                  </a:txBody>
                  <a:tcPr anchor="ctr"/>
                </a:tc>
                <a:tc>
                  <a:txBody>
                    <a:bodyPr/>
                    <a:lstStyle/>
                    <a:p>
                      <a:r>
                        <a:rPr lang="en-IE" dirty="0"/>
                        <a:t>String[] </a:t>
                      </a:r>
                      <a:r>
                        <a:rPr lang="en-IE" dirty="0" err="1"/>
                        <a:t>stringArray</a:t>
                      </a:r>
                      <a:r>
                        <a:rPr lang="en-IE" dirty="0"/>
                        <a:t> = { "Barbara", "James", "Mary"}; </a:t>
                      </a:r>
                      <a:r>
                        <a:rPr lang="en-IE" dirty="0" err="1"/>
                        <a:t>Arrays.sort</a:t>
                      </a:r>
                      <a:r>
                        <a:rPr lang="en-IE" dirty="0"/>
                        <a:t>(</a:t>
                      </a:r>
                      <a:r>
                        <a:rPr lang="en-IE" dirty="0" err="1"/>
                        <a:t>stringArray</a:t>
                      </a:r>
                      <a:r>
                        <a:rPr lang="en-IE" dirty="0"/>
                        <a:t>, String::</a:t>
                      </a:r>
                      <a:r>
                        <a:rPr lang="en-IE" dirty="0" err="1"/>
                        <a:t>compareToIgnoreCase</a:t>
                      </a:r>
                      <a:r>
                        <a:rPr lang="en-IE" dirty="0"/>
                        <a:t>);</a:t>
                      </a:r>
                    </a:p>
                  </a:txBody>
                  <a:tcPr anchor="ctr"/>
                </a:tc>
                <a:extLst>
                  <a:ext uri="{0D108BD9-81ED-4DB2-BD59-A6C34878D82A}">
                    <a16:rowId xmlns:a16="http://schemas.microsoft.com/office/drawing/2014/main" val="1947253097"/>
                  </a:ext>
                </a:extLst>
              </a:tr>
              <a:tr h="698812">
                <a:tc>
                  <a:txBody>
                    <a:bodyPr/>
                    <a:lstStyle/>
                    <a:p>
                      <a:r>
                        <a:rPr lang="en-IE" dirty="0"/>
                        <a:t>Reference to a constructor</a:t>
                      </a:r>
                    </a:p>
                  </a:txBody>
                  <a:tcPr anchor="ctr"/>
                </a:tc>
                <a:tc>
                  <a:txBody>
                    <a:bodyPr/>
                    <a:lstStyle/>
                    <a:p>
                      <a:pPr marL="0" indent="0">
                        <a:buNone/>
                      </a:pPr>
                      <a:r>
                        <a:rPr lang="en-US" dirty="0" err="1"/>
                        <a:t>ArrayList</a:t>
                      </a:r>
                      <a:r>
                        <a:rPr lang="en-US" dirty="0"/>
                        <a:t>::new </a:t>
                      </a:r>
                    </a:p>
                  </a:txBody>
                  <a:tcPr anchor="ctr"/>
                </a:tc>
                <a:extLst>
                  <a:ext uri="{0D108BD9-81ED-4DB2-BD59-A6C34878D82A}">
                    <a16:rowId xmlns:a16="http://schemas.microsoft.com/office/drawing/2014/main" val="3635156522"/>
                  </a:ext>
                </a:extLst>
              </a:tr>
            </a:tbl>
          </a:graphicData>
        </a:graphic>
      </p:graphicFrame>
      <p:sp>
        <p:nvSpPr>
          <p:cNvPr id="11" name="Text Placeholder 1"/>
          <p:cNvSpPr>
            <a:spLocks noGrp="1"/>
          </p:cNvSpPr>
          <p:nvPr>
            <p:ph type="body" sz="quarter" idx="12"/>
          </p:nvPr>
        </p:nvSpPr>
        <p:spPr>
          <a:xfrm>
            <a:off x="877340" y="772948"/>
            <a:ext cx="7998646" cy="472528"/>
          </a:xfrm>
        </p:spPr>
        <p:txBody>
          <a:bodyPr/>
          <a:lstStyle/>
          <a:p>
            <a:r>
              <a:rPr lang="en-IE" dirty="0"/>
              <a:t>Method Reference Examples</a:t>
            </a:r>
          </a:p>
        </p:txBody>
      </p:sp>
    </p:spTree>
    <p:extLst>
      <p:ext uri="{BB962C8B-B14F-4D97-AF65-F5344CB8AC3E}">
        <p14:creationId xmlns:p14="http://schemas.microsoft.com/office/powerpoint/2010/main" val="398461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Default Method</a:t>
            </a:r>
          </a:p>
        </p:txBody>
      </p:sp>
      <p:sp>
        <p:nvSpPr>
          <p:cNvPr id="3" name="Text Placeholder 2"/>
          <p:cNvSpPr>
            <a:spLocks noGrp="1"/>
          </p:cNvSpPr>
          <p:nvPr>
            <p:ph type="body" sz="quarter" idx="13"/>
          </p:nvPr>
        </p:nvSpPr>
        <p:spPr>
          <a:xfrm>
            <a:off x="724940" y="1987819"/>
            <a:ext cx="9641685" cy="3282498"/>
          </a:xfrm>
        </p:spPr>
        <p:txBody>
          <a:bodyPr>
            <a:normAutofit/>
          </a:bodyPr>
          <a:lstStyle/>
          <a:p>
            <a:r>
              <a:rPr lang="en-IE" sz="2000" dirty="0"/>
              <a:t>added for backward compatible</a:t>
            </a:r>
          </a:p>
          <a:p>
            <a:r>
              <a:rPr lang="en-IE" sz="2000" dirty="0"/>
              <a:t>old interfaces can be used to leverage the lambda expression capability</a:t>
            </a:r>
          </a:p>
          <a:p>
            <a:r>
              <a:rPr lang="en-IE" sz="2000" dirty="0"/>
              <a:t>‘</a:t>
            </a:r>
            <a:r>
              <a:rPr lang="en-IE" sz="2000" dirty="0" err="1"/>
              <a:t>Iterable</a:t>
            </a:r>
            <a:r>
              <a:rPr lang="en-IE" sz="2000" dirty="0"/>
              <a:t>’ </a:t>
            </a:r>
          </a:p>
          <a:p>
            <a:pPr lvl="1"/>
            <a:r>
              <a:rPr lang="en-IE" sz="2000" dirty="0" err="1"/>
              <a:t>forEach</a:t>
            </a:r>
            <a:endParaRPr lang="en-IE" sz="2000" dirty="0"/>
          </a:p>
          <a:p>
            <a:r>
              <a:rPr lang="en-IE" sz="2000" dirty="0"/>
              <a:t>‘Collection’</a:t>
            </a:r>
          </a:p>
          <a:p>
            <a:pPr lvl="1"/>
            <a:r>
              <a:rPr lang="en-IE" sz="2000" dirty="0" err="1"/>
              <a:t>removeIf</a:t>
            </a:r>
            <a:endParaRPr lang="en-IE" sz="2000" dirty="0"/>
          </a:p>
          <a:p>
            <a:pPr lvl="1"/>
            <a:r>
              <a:rPr lang="en-IE" sz="2000" dirty="0"/>
              <a:t>stream</a:t>
            </a:r>
          </a:p>
          <a:p>
            <a:pPr lvl="1"/>
            <a:r>
              <a:rPr lang="en-IE" sz="2000" dirty="0" err="1"/>
              <a:t>parallelStream</a:t>
            </a:r>
            <a:endParaRPr lang="en-IE" sz="2000" dirty="0"/>
          </a:p>
        </p:txBody>
      </p:sp>
    </p:spTree>
    <p:extLst>
      <p:ext uri="{BB962C8B-B14F-4D97-AF65-F5344CB8AC3E}">
        <p14:creationId xmlns:p14="http://schemas.microsoft.com/office/powerpoint/2010/main" val="37442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Multiple Defaults</a:t>
            </a:r>
          </a:p>
          <a:p>
            <a:endParaRPr lang="en-IE" dirty="0"/>
          </a:p>
        </p:txBody>
      </p:sp>
      <p:sp>
        <p:nvSpPr>
          <p:cNvPr id="5" name="Rectangle 1"/>
          <p:cNvSpPr>
            <a:spLocks noChangeArrowheads="1"/>
          </p:cNvSpPr>
          <p:nvPr/>
        </p:nvSpPr>
        <p:spPr bwMode="auto">
          <a:xfrm>
            <a:off x="848230" y="2039138"/>
            <a:ext cx="7998646"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vehicle!"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four 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50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Multiple Defaults</a:t>
            </a:r>
          </a:p>
          <a:p>
            <a:endParaRPr lang="en-IE" dirty="0"/>
          </a:p>
        </p:txBody>
      </p:sp>
      <p:sp>
        <p:nvSpPr>
          <p:cNvPr id="6" name="Rectangle 1"/>
          <p:cNvSpPr>
            <a:spLocks noChangeArrowheads="1"/>
          </p:cNvSpPr>
          <p:nvPr/>
        </p:nvSpPr>
        <p:spPr bwMode="auto">
          <a:xfrm>
            <a:off x="724940" y="1919976"/>
            <a:ext cx="84396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24939" y="4139239"/>
            <a:ext cx="843960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vehicle and four wheeler!"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943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Final or Effectively Final</a:t>
            </a:r>
            <a:endParaRPr lang="en-IE" dirty="0"/>
          </a:p>
        </p:txBody>
      </p:sp>
      <p:sp>
        <p:nvSpPr>
          <p:cNvPr id="4" name="Content Placeholder 2"/>
          <p:cNvSpPr txBox="1">
            <a:spLocks/>
          </p:cNvSpPr>
          <p:nvPr/>
        </p:nvSpPr>
        <p:spPr>
          <a:xfrm>
            <a:off x="724939" y="1733764"/>
            <a:ext cx="10453343" cy="4512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For both lambda bodies and inner classes, local variables in the enclosing context can only be referenced if they are final or </a:t>
            </a:r>
            <a:r>
              <a:rPr lang="en-US" i="1" dirty="0"/>
              <a:t>effectively final</a:t>
            </a:r>
            <a:r>
              <a:rPr lang="en-US" dirty="0"/>
              <a:t>. </a:t>
            </a:r>
          </a:p>
          <a:p>
            <a:pPr>
              <a:lnSpc>
                <a:spcPct val="150000"/>
              </a:lnSpc>
            </a:pPr>
            <a:r>
              <a:rPr lang="en-US" dirty="0"/>
              <a:t>A variable is </a:t>
            </a:r>
            <a:r>
              <a:rPr lang="en-US" i="1" dirty="0"/>
              <a:t>effectively final</a:t>
            </a:r>
            <a:r>
              <a:rPr lang="en-US" dirty="0"/>
              <a:t> if it is never assigned to after its initialization.</a:t>
            </a:r>
          </a:p>
          <a:p>
            <a:pPr>
              <a:lnSpc>
                <a:spcPct val="150000"/>
              </a:lnSpc>
            </a:pPr>
            <a:r>
              <a:rPr lang="en-US" dirty="0"/>
              <a:t>No longer need to litter code with </a:t>
            </a:r>
            <a:r>
              <a:rPr lang="en-US" b="1" dirty="0"/>
              <a:t>final</a:t>
            </a:r>
            <a:r>
              <a:rPr lang="en-US" dirty="0"/>
              <a:t> keyword</a:t>
            </a:r>
            <a:endParaRPr lang="en-US" b="1" dirty="0"/>
          </a:p>
        </p:txBody>
      </p:sp>
    </p:spTree>
    <p:extLst>
      <p:ext uri="{BB962C8B-B14F-4D97-AF65-F5344CB8AC3E}">
        <p14:creationId xmlns:p14="http://schemas.microsoft.com/office/powerpoint/2010/main" val="423322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p:txBody>
          <a:bodyPr/>
          <a:lstStyle/>
          <a:p>
            <a:r>
              <a:rPr lang="en-US" dirty="0"/>
              <a:t>Final or Effectively Final</a:t>
            </a:r>
            <a:endParaRPr lang="en-IE" dirty="0"/>
          </a:p>
        </p:txBody>
      </p:sp>
      <p:sp>
        <p:nvSpPr>
          <p:cNvPr id="5" name="Rectangle 1"/>
          <p:cNvSpPr>
            <a:spLocks noChangeArrowheads="1"/>
          </p:cNvSpPr>
          <p:nvPr/>
        </p:nvSpPr>
        <p:spPr bwMode="auto">
          <a:xfrm>
            <a:off x="724940" y="2058252"/>
            <a:ext cx="773069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24940" y="3828120"/>
            <a:ext cx="7730691"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724940" y="5297753"/>
            <a:ext cx="7730691" cy="646331"/>
          </a:xfrm>
          <a:prstGeom prst="rect">
            <a:avLst/>
          </a:prstGeom>
        </p:spPr>
        <p:txBody>
          <a:bodyPr wrap="square">
            <a:spAutoFit/>
          </a:bodyPr>
          <a:lstStyle/>
          <a:p>
            <a:r>
              <a:rPr lang="en-IE" dirty="0"/>
              <a:t>Error:(43, 66) java: local variables referenced from a lambda expression must be final or effectively final</a:t>
            </a:r>
          </a:p>
        </p:txBody>
      </p:sp>
      <p:cxnSp>
        <p:nvCxnSpPr>
          <p:cNvPr id="11" name="Straight Arrow Connector 10"/>
          <p:cNvCxnSpPr>
            <a:stCxn id="14" idx="1"/>
            <a:endCxn id="5" idx="3"/>
          </p:cNvCxnSpPr>
          <p:nvPr/>
        </p:nvCxnSpPr>
        <p:spPr>
          <a:xfrm flipH="1">
            <a:off x="8455631" y="2643028"/>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87838" y="2458362"/>
            <a:ext cx="1623317" cy="369332"/>
          </a:xfrm>
          <a:prstGeom prst="rect">
            <a:avLst/>
          </a:prstGeom>
          <a:noFill/>
        </p:spPr>
        <p:txBody>
          <a:bodyPr wrap="square" rtlCol="0">
            <a:spAutoFit/>
          </a:bodyPr>
          <a:lstStyle/>
          <a:p>
            <a:r>
              <a:rPr lang="en-IE" dirty="0"/>
              <a:t>Effective final</a:t>
            </a:r>
          </a:p>
        </p:txBody>
      </p:sp>
      <p:cxnSp>
        <p:nvCxnSpPr>
          <p:cNvPr id="18" name="Straight Arrow Connector 17"/>
          <p:cNvCxnSpPr/>
          <p:nvPr/>
        </p:nvCxnSpPr>
        <p:spPr>
          <a:xfrm flipH="1">
            <a:off x="8455631" y="4503506"/>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87838" y="4328257"/>
            <a:ext cx="1623317" cy="923330"/>
          </a:xfrm>
          <a:prstGeom prst="rect">
            <a:avLst/>
          </a:prstGeom>
          <a:noFill/>
        </p:spPr>
        <p:txBody>
          <a:bodyPr wrap="square" rtlCol="0">
            <a:spAutoFit/>
          </a:bodyPr>
          <a:lstStyle/>
          <a:p>
            <a:r>
              <a:rPr lang="en-IE" dirty="0"/>
              <a:t>Non effective </a:t>
            </a:r>
            <a:r>
              <a:rPr lang="en-IE" dirty="0" err="1"/>
              <a:t>final,compile</a:t>
            </a:r>
            <a:r>
              <a:rPr lang="en-IE" dirty="0"/>
              <a:t> error incur</a:t>
            </a:r>
          </a:p>
        </p:txBody>
      </p:sp>
      <p:cxnSp>
        <p:nvCxnSpPr>
          <p:cNvPr id="21" name="Straight Arrow Connector 20"/>
          <p:cNvCxnSpPr/>
          <p:nvPr/>
        </p:nvCxnSpPr>
        <p:spPr>
          <a:xfrm flipH="1">
            <a:off x="8455631" y="5045041"/>
            <a:ext cx="832208" cy="42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57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733" y="1766454"/>
            <a:ext cx="4394510" cy="4164508"/>
          </a:xfrm>
          <a:prstGeom prst="rect">
            <a:avLst/>
          </a:prstGeom>
        </p:spPr>
      </p:pic>
    </p:spTree>
    <p:extLst>
      <p:ext uri="{BB962C8B-B14F-4D97-AF65-F5344CB8AC3E}">
        <p14:creationId xmlns:p14="http://schemas.microsoft.com/office/powerpoint/2010/main" val="142713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What is Stream</a:t>
            </a:r>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r>
              <a:rPr lang="en-IE" dirty="0"/>
              <a:t>SQL-Like Operation</a:t>
            </a:r>
          </a:p>
          <a:p>
            <a:r>
              <a:rPr lang="en-IE" dirty="0"/>
              <a:t>Declarative </a:t>
            </a:r>
          </a:p>
          <a:p>
            <a:r>
              <a:rPr lang="en-IE" dirty="0"/>
              <a:t>Lazy evaluation</a:t>
            </a:r>
          </a:p>
          <a:p>
            <a:r>
              <a:rPr lang="en-IE" dirty="0"/>
              <a:t>Promote immutability</a:t>
            </a:r>
          </a:p>
          <a:p>
            <a:r>
              <a:rPr lang="en-IE" dirty="0"/>
              <a:t>Easier parallelization</a:t>
            </a:r>
          </a:p>
          <a:p>
            <a:r>
              <a:rPr lang="en-IE" dirty="0"/>
              <a:t>Clean and concise code</a:t>
            </a:r>
          </a:p>
        </p:txBody>
      </p:sp>
    </p:spTree>
    <p:extLst>
      <p:ext uri="{BB962C8B-B14F-4D97-AF65-F5344CB8AC3E}">
        <p14:creationId xmlns:p14="http://schemas.microsoft.com/office/powerpoint/2010/main" val="280901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hr-HR" dirty="0"/>
              <a:t>Agenda</a:t>
            </a:r>
            <a:endParaRPr lang="en-US" dirty="0"/>
          </a:p>
        </p:txBody>
      </p:sp>
      <p:sp>
        <p:nvSpPr>
          <p:cNvPr id="3"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l-GR" b="1" dirty="0"/>
              <a:t>λ</a:t>
            </a:r>
            <a:r>
              <a:rPr lang="en-US" dirty="0"/>
              <a:t> Expression</a:t>
            </a:r>
          </a:p>
          <a:p>
            <a:pPr>
              <a:lnSpc>
                <a:spcPct val="150000"/>
              </a:lnSpc>
            </a:pPr>
            <a:r>
              <a:rPr lang="en-US" dirty="0"/>
              <a:t>Stream API in a nut shell</a:t>
            </a:r>
          </a:p>
          <a:p>
            <a:pPr>
              <a:lnSpc>
                <a:spcPct val="150000"/>
              </a:lnSpc>
            </a:pPr>
            <a:r>
              <a:rPr lang="en-US" dirty="0"/>
              <a:t>Optional, remedy for NPE</a:t>
            </a:r>
          </a:p>
          <a:p>
            <a:pPr>
              <a:lnSpc>
                <a:spcPct val="150000"/>
              </a:lnSpc>
            </a:pPr>
            <a:r>
              <a:rPr lang="en-US" dirty="0"/>
              <a:t>Adoption in TDP 4</a:t>
            </a:r>
          </a:p>
        </p:txBody>
      </p:sp>
    </p:spTree>
    <p:extLst>
      <p:ext uri="{BB962C8B-B14F-4D97-AF65-F5344CB8AC3E}">
        <p14:creationId xmlns:p14="http://schemas.microsoft.com/office/powerpoint/2010/main" val="381125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sz="5400" dirty="0"/>
              <a:t>Question?</a:t>
            </a:r>
          </a:p>
          <a:p>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pPr marL="0" indent="0">
              <a:buNone/>
            </a:pPr>
            <a:endParaRPr lang="en-IE" sz="2400" dirty="0">
              <a:latin typeface="+mn-lt"/>
            </a:endParaRPr>
          </a:p>
          <a:p>
            <a:pPr marL="457200" indent="-457200">
              <a:buAutoNum type="arabicPeriod"/>
            </a:pPr>
            <a:r>
              <a:rPr lang="en-IE" sz="2400" dirty="0">
                <a:latin typeface="+mn-lt"/>
              </a:rPr>
              <a:t>Given a collection of Transactions : List&lt;Transaction&gt; transactions</a:t>
            </a:r>
          </a:p>
          <a:p>
            <a:pPr marL="457200" indent="-457200">
              <a:buFont typeface="Arial" panose="020B0604020202020204" pitchFamily="34" charset="0"/>
              <a:buAutoNum type="arabicPeriod"/>
            </a:pPr>
            <a:r>
              <a:rPr lang="en-IE" sz="2400" dirty="0">
                <a:latin typeface="+mn-lt"/>
              </a:rPr>
              <a:t>Find out all transactions of type grocery </a:t>
            </a:r>
          </a:p>
          <a:p>
            <a:pPr marL="457200" indent="-457200">
              <a:buFont typeface="Arial" panose="020B0604020202020204" pitchFamily="34" charset="0"/>
              <a:buAutoNum type="arabicPeriod"/>
            </a:pPr>
            <a:r>
              <a:rPr lang="en-IE" sz="2400" dirty="0">
                <a:latin typeface="+mn-lt"/>
              </a:rPr>
              <a:t>Sort them in decreasing order of transaction value </a:t>
            </a:r>
          </a:p>
          <a:p>
            <a:pPr marL="457200" indent="-457200">
              <a:buFont typeface="Arial" panose="020B0604020202020204" pitchFamily="34" charset="0"/>
              <a:buAutoNum type="arabicPeriod"/>
            </a:pPr>
            <a:r>
              <a:rPr lang="en-IE" sz="2400" dirty="0">
                <a:latin typeface="+mn-lt"/>
              </a:rPr>
              <a:t>Return a list of transaction IDs : List&lt;Integer&gt; </a:t>
            </a:r>
            <a:r>
              <a:rPr lang="en-IE" sz="2400" dirty="0" err="1">
                <a:latin typeface="+mn-lt"/>
              </a:rPr>
              <a:t>transactionIds</a:t>
            </a:r>
            <a:endParaRPr lang="en-IE" sz="2400" dirty="0">
              <a:latin typeface="+mn-lt"/>
            </a:endParaRPr>
          </a:p>
        </p:txBody>
      </p:sp>
    </p:spTree>
    <p:extLst>
      <p:ext uri="{BB962C8B-B14F-4D97-AF65-F5344CB8AC3E}">
        <p14:creationId xmlns:p14="http://schemas.microsoft.com/office/powerpoint/2010/main" val="337394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before Java 8</a:t>
            </a:r>
            <a:endParaRPr lang="en-US" dirty="0"/>
          </a:p>
          <a:p>
            <a:endParaRPr lang="en-IE" dirty="0"/>
          </a:p>
        </p:txBody>
      </p:sp>
      <p:sp>
        <p:nvSpPr>
          <p:cNvPr id="4" name="Rectangle 1"/>
          <p:cNvSpPr>
            <a:spLocks noChangeArrowheads="1"/>
          </p:cNvSpPr>
          <p:nvPr/>
        </p:nvSpPr>
        <p:spPr bwMode="auto">
          <a:xfrm>
            <a:off x="935664" y="1770658"/>
            <a:ext cx="8198287"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the GROCERY type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transactions){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lang="en-US" altLang="en-US" sz="1400" dirty="0">
                <a:solidFill>
                  <a:srgbClr val="000000"/>
                </a:solidFill>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 by value in descending order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Comparator&lt;Transaction&gt;()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compare(Transaction t1, Transaction t2)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t2.getValue().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(t1.getValue());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to another List of Integer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39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Boilerplate Code</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541" y="1696558"/>
            <a:ext cx="5857875" cy="4400550"/>
          </a:xfrm>
          <a:prstGeom prst="rect">
            <a:avLst/>
          </a:prstGeom>
        </p:spPr>
      </p:pic>
    </p:spTree>
    <p:extLst>
      <p:ext uri="{BB962C8B-B14F-4D97-AF65-F5344CB8AC3E}">
        <p14:creationId xmlns:p14="http://schemas.microsoft.com/office/powerpoint/2010/main" val="252888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with Stream</a:t>
            </a:r>
            <a:endParaRPr lang="en-US" dirty="0"/>
          </a:p>
          <a:p>
            <a:endParaRPr lang="en-IE" dirty="0"/>
          </a:p>
        </p:txBody>
      </p:sp>
      <p:sp>
        <p:nvSpPr>
          <p:cNvPr id="5" name="Rectangle 2"/>
          <p:cNvSpPr>
            <a:spLocks noChangeArrowheads="1"/>
          </p:cNvSpPr>
          <p:nvPr/>
        </p:nvSpPr>
        <p:spPr bwMode="auto">
          <a:xfrm>
            <a:off x="810665" y="2959332"/>
            <a:ext cx="86948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89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Solution Comparison</a:t>
            </a:r>
          </a:p>
        </p:txBody>
      </p:sp>
      <p:graphicFrame>
        <p:nvGraphicFramePr>
          <p:cNvPr id="4" name="Table 3"/>
          <p:cNvGraphicFramePr>
            <a:graphicFrameLocks noGrp="1"/>
          </p:cNvGraphicFramePr>
          <p:nvPr>
            <p:extLst>
              <p:ext uri="{D42A27DB-BD31-4B8C-83A1-F6EECF244321}">
                <p14:modId xmlns:p14="http://schemas.microsoft.com/office/powerpoint/2010/main" val="22168005"/>
              </p:ext>
            </p:extLst>
          </p:nvPr>
        </p:nvGraphicFramePr>
        <p:xfrm>
          <a:off x="724940" y="1631850"/>
          <a:ext cx="10388537" cy="4389120"/>
        </p:xfrm>
        <a:graphic>
          <a:graphicData uri="http://schemas.openxmlformats.org/drawingml/2006/table">
            <a:tbl>
              <a:tblPr firstRow="1" bandRow="1">
                <a:tableStyleId>{5C22544A-7EE6-4342-B048-85BDC9FD1C3A}</a:tableStyleId>
              </a:tblPr>
              <a:tblGrid>
                <a:gridCol w="5206255">
                  <a:extLst>
                    <a:ext uri="{9D8B030D-6E8A-4147-A177-3AD203B41FA5}">
                      <a16:colId xmlns:a16="http://schemas.microsoft.com/office/drawing/2014/main" val="3382024380"/>
                    </a:ext>
                  </a:extLst>
                </a:gridCol>
                <a:gridCol w="5182282">
                  <a:extLst>
                    <a:ext uri="{9D8B030D-6E8A-4147-A177-3AD203B41FA5}">
                      <a16:colId xmlns:a16="http://schemas.microsoft.com/office/drawing/2014/main" val="1588220975"/>
                    </a:ext>
                  </a:extLst>
                </a:gridCol>
              </a:tblGrid>
              <a:tr h="351695">
                <a:tc>
                  <a:txBody>
                    <a:bodyPr/>
                    <a:lstStyle/>
                    <a:p>
                      <a:r>
                        <a:rPr lang="en-IE" dirty="0"/>
                        <a:t>Old</a:t>
                      </a:r>
                      <a:r>
                        <a:rPr lang="en-IE" baseline="0" dirty="0"/>
                        <a:t> Solution with Collection</a:t>
                      </a:r>
                      <a:endParaRPr lang="en-IE" dirty="0"/>
                    </a:p>
                  </a:txBody>
                  <a:tcPr/>
                </a:tc>
                <a:tc>
                  <a:txBody>
                    <a:bodyPr/>
                    <a:lstStyle/>
                    <a:p>
                      <a:r>
                        <a:rPr lang="en-IE" dirty="0"/>
                        <a:t>New Solution</a:t>
                      </a:r>
                      <a:r>
                        <a:rPr lang="en-IE" baseline="0" dirty="0"/>
                        <a:t> with Stream</a:t>
                      </a:r>
                      <a:endParaRPr lang="en-IE" dirty="0"/>
                    </a:p>
                  </a:txBody>
                  <a:tcPr/>
                </a:tc>
                <a:extLst>
                  <a:ext uri="{0D108BD9-81ED-4DB2-BD59-A6C34878D82A}">
                    <a16:rowId xmlns:a16="http://schemas.microsoft.com/office/drawing/2014/main" val="4037199145"/>
                  </a:ext>
                </a:extLst>
              </a:tr>
              <a:tr h="2961101">
                <a:tc>
                  <a:txBody>
                    <a:bodyPr/>
                    <a:lstStyle/>
                    <a:p>
                      <a:pPr lvl="0" eaLnBrk="0" fontAlgn="base" hangingPunct="0">
                        <a:spcBef>
                          <a:spcPct val="0"/>
                        </a:spcBef>
                        <a:spcAft>
                          <a:spcPct val="0"/>
                        </a:spcAft>
                      </a:pP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the GROCERY type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transactions){</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TransactionType.GROCERY</a:t>
                      </a:r>
                      <a:r>
                        <a:rPr lang="en-US" altLang="en-US" sz="1200" dirty="0">
                          <a:solidFill>
                            <a:srgbClr val="000000"/>
                          </a:solidFill>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groceryTransactions.add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 by value in descending order</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Comparator&lt;Transaction&gt;()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compare(Transaction t1, Transaction t2)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t2.getValue().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(t1.getValue());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to another List of Integer</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transactionIds.add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E" dirty="0"/>
                    </a:p>
                  </a:txBody>
                  <a:tcPr/>
                </a:tc>
                <a:tc>
                  <a:txBody>
                    <a:bodyPr/>
                    <a:lstStyle/>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transactionsIds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transactions</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.filter(t -&gt;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TransactionType.GROCERY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comparing</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(Transaction::</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getValue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).reversed())</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.map(Transaction::</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lang="en-IE" sz="1200" dirty="0"/>
                    </a:p>
                  </a:txBody>
                  <a:tcPr/>
                </a:tc>
                <a:extLst>
                  <a:ext uri="{0D108BD9-81ED-4DB2-BD59-A6C34878D82A}">
                    <a16:rowId xmlns:a16="http://schemas.microsoft.com/office/drawing/2014/main" val="3783005868"/>
                  </a:ext>
                </a:extLst>
              </a:tr>
            </a:tbl>
          </a:graphicData>
        </a:graphic>
      </p:graphicFrame>
    </p:spTree>
    <p:extLst>
      <p:ext uri="{BB962C8B-B14F-4D97-AF65-F5344CB8AC3E}">
        <p14:creationId xmlns:p14="http://schemas.microsoft.com/office/powerpoint/2010/main" val="146692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with Stream</a:t>
            </a:r>
            <a:endParaRPr lang="en-US" dirty="0"/>
          </a:p>
          <a:p>
            <a:endParaRPr lang="en-I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617" y="2945565"/>
            <a:ext cx="8088669" cy="1847850"/>
          </a:xfrm>
          <a:prstGeom prst="rect">
            <a:avLst/>
          </a:prstGeom>
        </p:spPr>
      </p:pic>
    </p:spTree>
    <p:extLst>
      <p:ext uri="{BB962C8B-B14F-4D97-AF65-F5344CB8AC3E}">
        <p14:creationId xmlns:p14="http://schemas.microsoft.com/office/powerpoint/2010/main" val="375218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585" y="1714927"/>
            <a:ext cx="6195365" cy="4295453"/>
          </a:xfrm>
          <a:prstGeom prst="rect">
            <a:avLst/>
          </a:prstGeom>
        </p:spPr>
      </p:pic>
    </p:spTree>
    <p:extLst>
      <p:ext uri="{BB962C8B-B14F-4D97-AF65-F5344CB8AC3E}">
        <p14:creationId xmlns:p14="http://schemas.microsoft.com/office/powerpoint/2010/main" val="2917917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b="1" dirty="0"/>
              <a:t>How to understand Stream</a:t>
            </a:r>
            <a:endParaRPr lang="en-IE" dirty="0"/>
          </a:p>
        </p:txBody>
      </p:sp>
      <p:sp>
        <p:nvSpPr>
          <p:cNvPr id="4" name="Text Placeholder 3"/>
          <p:cNvSpPr>
            <a:spLocks noGrp="1"/>
          </p:cNvSpPr>
          <p:nvPr>
            <p:ph type="body" sz="quarter" idx="13"/>
          </p:nvPr>
        </p:nvSpPr>
        <p:spPr>
          <a:xfrm>
            <a:off x="724941" y="1987818"/>
            <a:ext cx="8439608" cy="4279417"/>
          </a:xfrm>
        </p:spPr>
        <p:txBody>
          <a:bodyPr>
            <a:noAutofit/>
          </a:bodyPr>
          <a:lstStyle/>
          <a:p>
            <a:r>
              <a:rPr lang="en-IE" sz="1800" dirty="0"/>
              <a:t>Source</a:t>
            </a:r>
          </a:p>
          <a:p>
            <a:pPr lvl="1"/>
            <a:r>
              <a:rPr lang="en-IE" sz="1800" dirty="0"/>
              <a:t>Sequence of elements, arrays, collection, list, set</a:t>
            </a:r>
          </a:p>
          <a:p>
            <a:r>
              <a:rPr lang="en-IE" sz="1800" dirty="0"/>
              <a:t>Flows</a:t>
            </a:r>
          </a:p>
          <a:p>
            <a:pPr lvl="1"/>
            <a:r>
              <a:rPr lang="en-IE" sz="1800" dirty="0"/>
              <a:t>Intermediate operation</a:t>
            </a:r>
          </a:p>
          <a:p>
            <a:pPr lvl="1"/>
            <a:r>
              <a:rPr lang="en-IE" sz="1800" dirty="0"/>
              <a:t>Aggregate operation</a:t>
            </a:r>
          </a:p>
          <a:p>
            <a:pPr lvl="1"/>
            <a:r>
              <a:rPr lang="en-IE" sz="1800" dirty="0"/>
              <a:t>Pipelining</a:t>
            </a:r>
          </a:p>
          <a:p>
            <a:pPr lvl="1"/>
            <a:r>
              <a:rPr lang="en-IE" sz="1800" dirty="0"/>
              <a:t>Internal iteration</a:t>
            </a:r>
          </a:p>
          <a:p>
            <a:pPr lvl="1"/>
            <a:r>
              <a:rPr lang="en-IE" sz="1800" dirty="0"/>
              <a:t>Lazy evaluation</a:t>
            </a:r>
          </a:p>
          <a:p>
            <a:r>
              <a:rPr lang="en-IE" sz="1800" dirty="0"/>
              <a:t>Sink</a:t>
            </a:r>
          </a:p>
          <a:p>
            <a:pPr lvl="1"/>
            <a:r>
              <a:rPr lang="en-IE" sz="1800" dirty="0"/>
              <a:t>Final operation</a:t>
            </a:r>
          </a:p>
          <a:p>
            <a:pPr lvl="1"/>
            <a:r>
              <a:rPr lang="en-IE" sz="1800" dirty="0"/>
              <a:t>Make the computation happen</a:t>
            </a:r>
          </a:p>
          <a:p>
            <a:pPr lvl="1"/>
            <a:r>
              <a:rPr lang="en-IE" sz="1800" dirty="0"/>
              <a:t>Boss</a:t>
            </a:r>
          </a:p>
        </p:txBody>
      </p:sp>
    </p:spTree>
    <p:extLst>
      <p:ext uri="{BB962C8B-B14F-4D97-AF65-F5344CB8AC3E}">
        <p14:creationId xmlns:p14="http://schemas.microsoft.com/office/powerpoint/2010/main" val="104631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IE" dirty="0"/>
              <a:t>Method Pipelining</a:t>
            </a:r>
          </a:p>
        </p:txBody>
      </p:sp>
      <p:sp>
        <p:nvSpPr>
          <p:cNvPr id="6" name="Rectangle 5"/>
          <p:cNvSpPr/>
          <p:nvPr/>
        </p:nvSpPr>
        <p:spPr>
          <a:xfrm>
            <a:off x="724940" y="2299515"/>
            <a:ext cx="10217038" cy="2308324"/>
          </a:xfrm>
          <a:prstGeom prst="rect">
            <a:avLst/>
          </a:prstGeom>
        </p:spPr>
        <p:txBody>
          <a:bodyPr wrap="square">
            <a:spAutoFit/>
          </a:bodyPr>
          <a:lstStyle/>
          <a:p>
            <a:pPr marL="285750" indent="-285750">
              <a:buFont typeface="Arial" panose="020B0604020202020204" pitchFamily="34" charset="0"/>
              <a:buChar char="•"/>
            </a:pPr>
            <a:r>
              <a:rPr lang="en-IE" sz="2400" dirty="0"/>
              <a:t>Unix-like command pipelining</a:t>
            </a:r>
          </a:p>
          <a:p>
            <a:pPr marL="285750" indent="-285750">
              <a:buFont typeface="Arial" panose="020B0604020202020204" pitchFamily="34" charset="0"/>
              <a:buChar char="•"/>
            </a:pPr>
            <a:r>
              <a:rPr lang="en-IE" sz="2400" dirty="0"/>
              <a:t>A pipeline is a sequence of processes </a:t>
            </a:r>
          </a:p>
          <a:p>
            <a:pPr marL="285750" indent="-285750">
              <a:buFont typeface="Arial" panose="020B0604020202020204" pitchFamily="34" charset="0"/>
              <a:buChar char="•"/>
            </a:pPr>
            <a:r>
              <a:rPr lang="en-IE" sz="2400" dirty="0"/>
              <a:t>Chained together by their standard streams</a:t>
            </a:r>
          </a:p>
          <a:p>
            <a:pPr marL="285750" indent="-285750">
              <a:buFont typeface="Arial" panose="020B0604020202020204" pitchFamily="34" charset="0"/>
              <a:buChar char="•"/>
            </a:pPr>
            <a:r>
              <a:rPr lang="en-IE" sz="2400" dirty="0"/>
              <a:t>Output of each process (</a:t>
            </a:r>
            <a:r>
              <a:rPr lang="en-IE" sz="2400" dirty="0" err="1"/>
              <a:t>stdout</a:t>
            </a:r>
            <a:r>
              <a:rPr lang="en-IE" sz="2400" dirty="0"/>
              <a:t>) feeds directly as input (</a:t>
            </a:r>
            <a:r>
              <a:rPr lang="en-IE" sz="2400" dirty="0" err="1"/>
              <a:t>stdin</a:t>
            </a:r>
            <a:r>
              <a:rPr lang="en-IE" sz="2400" dirty="0"/>
              <a:t>) to the next one</a:t>
            </a:r>
          </a:p>
          <a:p>
            <a:pPr marL="285750" indent="-285750">
              <a:buFont typeface="Arial" panose="020B0604020202020204" pitchFamily="34" charset="0"/>
              <a:buChar char="•"/>
            </a:pPr>
            <a:r>
              <a:rPr lang="en-IE" sz="2400" dirty="0"/>
              <a:t>Each process is doing one job, and it is doing it really good</a:t>
            </a:r>
          </a:p>
          <a:p>
            <a:pPr marL="285750" indent="-285750">
              <a:buFont typeface="Arial" panose="020B0604020202020204" pitchFamily="34" charset="0"/>
              <a:buChar char="•"/>
            </a:pPr>
            <a:endParaRPr lang="en-IE" sz="2400" dirty="0"/>
          </a:p>
        </p:txBody>
      </p:sp>
      <p:sp>
        <p:nvSpPr>
          <p:cNvPr id="7" name="Rectangle 1"/>
          <p:cNvSpPr>
            <a:spLocks noChangeArrowheads="1"/>
          </p:cNvSpPr>
          <p:nvPr/>
        </p:nvSpPr>
        <p:spPr bwMode="auto">
          <a:xfrm>
            <a:off x="796859" y="4539125"/>
            <a:ext cx="4802557" cy="70788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ls -l | grep key | less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ls –l | grep key | </a:t>
            </a:r>
            <a:r>
              <a:rPr lang="en-US" altLang="en-US" sz="2000" dirty="0" err="1">
                <a:solidFill>
                  <a:srgbClr val="000000"/>
                </a:solidFill>
                <a:latin typeface="Courier New" panose="02070309020205020404" pitchFamily="49" charset="0"/>
                <a:cs typeface="Courier New" panose="02070309020205020404" pitchFamily="49" charset="0"/>
              </a:rPr>
              <a:t>wc</a:t>
            </a:r>
            <a:r>
              <a:rPr lang="en-US" altLang="en-US" sz="2000" dirty="0">
                <a:solidFill>
                  <a:srgbClr val="000000"/>
                </a:solidFill>
                <a:latin typeface="Courier New" panose="02070309020205020404" pitchFamily="49" charset="0"/>
                <a:cs typeface="Courier New" panose="02070309020205020404" pitchFamily="49" charset="0"/>
              </a:rPr>
              <a:t> -l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91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Assembly Line</a:t>
            </a:r>
            <a:endParaRPr lang="en-US" dirty="0"/>
          </a:p>
          <a:p>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585" y="2159550"/>
            <a:ext cx="6105525" cy="3448050"/>
          </a:xfrm>
          <a:prstGeom prst="rect">
            <a:avLst/>
          </a:prstGeom>
        </p:spPr>
      </p:pic>
    </p:spTree>
    <p:extLst>
      <p:ext uri="{BB962C8B-B14F-4D97-AF65-F5344CB8AC3E}">
        <p14:creationId xmlns:p14="http://schemas.microsoft.com/office/powerpoint/2010/main" val="157545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13" y="2388945"/>
            <a:ext cx="7291345" cy="2342355"/>
          </a:xfrm>
          <a:prstGeom prst="rect">
            <a:avLst/>
          </a:prstGeom>
        </p:spPr>
      </p:pic>
    </p:spTree>
    <p:extLst>
      <p:ext uri="{BB962C8B-B14F-4D97-AF65-F5344CB8AC3E}">
        <p14:creationId xmlns:p14="http://schemas.microsoft.com/office/powerpoint/2010/main" val="143913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7407" y="831563"/>
            <a:ext cx="7998646" cy="472528"/>
          </a:xfrm>
        </p:spPr>
        <p:txBody>
          <a:bodyPr/>
          <a:lstStyle/>
          <a:p>
            <a:r>
              <a:rPr lang="en-IE" dirty="0"/>
              <a:t>Stream Operations</a:t>
            </a:r>
          </a:p>
        </p:txBody>
      </p:sp>
      <p:sp>
        <p:nvSpPr>
          <p:cNvPr id="4" name="Content Placeholder 2"/>
          <p:cNvSpPr txBox="1">
            <a:spLocks/>
          </p:cNvSpPr>
          <p:nvPr/>
        </p:nvSpPr>
        <p:spPr>
          <a:xfrm>
            <a:off x="817407" y="2239767"/>
            <a:ext cx="9189622" cy="37117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An intermediate operation keeps a stream open for further operations. Intermediate operations are lazy.</a:t>
            </a:r>
          </a:p>
          <a:p>
            <a:pPr algn="just">
              <a:lnSpc>
                <a:spcPct val="100000"/>
              </a:lnSpc>
            </a:pPr>
            <a:r>
              <a:rPr lang="en-US" dirty="0">
                <a:cs typeface="Lucida Console"/>
              </a:rPr>
              <a:t>A terminal operation must be the final operation on a stream. Once a terminal operation is invoked, the stream is consumed and is no longer usable.</a:t>
            </a:r>
          </a:p>
        </p:txBody>
      </p:sp>
    </p:spTree>
    <p:extLst>
      <p:ext uri="{BB962C8B-B14F-4D97-AF65-F5344CB8AC3E}">
        <p14:creationId xmlns:p14="http://schemas.microsoft.com/office/powerpoint/2010/main" val="132994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Intermediate Operations</a:t>
            </a:r>
          </a:p>
        </p:txBody>
      </p:sp>
      <p:sp>
        <p:nvSpPr>
          <p:cNvPr id="4" name="Content Placeholder 2"/>
          <p:cNvSpPr txBox="1">
            <a:spLocks/>
          </p:cNvSpPr>
          <p:nvPr/>
        </p:nvSpPr>
        <p:spPr>
          <a:xfrm>
            <a:off x="724939" y="1972639"/>
            <a:ext cx="9025235" cy="4132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filter</a:t>
            </a:r>
            <a:r>
              <a:rPr lang="en-US" dirty="0"/>
              <a:t> excludes all elements that don’t match a Predicate.</a:t>
            </a:r>
          </a:p>
          <a:p>
            <a:endParaRPr lang="en-US" dirty="0"/>
          </a:p>
          <a:p>
            <a:r>
              <a:rPr lang="en-US" b="1" dirty="0"/>
              <a:t>map</a:t>
            </a:r>
            <a:r>
              <a:rPr lang="en-US" dirty="0"/>
              <a:t> performs a one-to-one transformation of elements using a Function.</a:t>
            </a:r>
          </a:p>
          <a:p>
            <a:endParaRPr lang="en-US" dirty="0"/>
          </a:p>
          <a:p>
            <a:r>
              <a:rPr lang="en-US" b="1" dirty="0"/>
              <a:t>sorted</a:t>
            </a:r>
            <a:r>
              <a:rPr lang="en-US" dirty="0"/>
              <a:t> sort all the elements according to a the Comparable implementation of the element type or according to a Comparator</a:t>
            </a:r>
          </a:p>
        </p:txBody>
      </p:sp>
    </p:spTree>
    <p:extLst>
      <p:ext uri="{BB962C8B-B14F-4D97-AF65-F5344CB8AC3E}">
        <p14:creationId xmlns:p14="http://schemas.microsoft.com/office/powerpoint/2010/main" val="2970700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cs typeface="Lucida Console"/>
              </a:rPr>
              <a:t>Terminal Operation</a:t>
            </a:r>
            <a:endParaRPr lang="en-IE" dirty="0"/>
          </a:p>
        </p:txBody>
      </p:sp>
      <p:sp>
        <p:nvSpPr>
          <p:cNvPr id="4" name="Content Placeholder 2"/>
          <p:cNvSpPr txBox="1">
            <a:spLocks/>
          </p:cNvSpPr>
          <p:nvPr/>
        </p:nvSpPr>
        <p:spPr>
          <a:xfrm>
            <a:off x="724939" y="1972639"/>
            <a:ext cx="9025235" cy="4132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t>forEach</a:t>
            </a:r>
            <a:r>
              <a:rPr lang="en-US" dirty="0"/>
              <a:t> </a:t>
            </a:r>
            <a:r>
              <a:rPr lang="en-IE" dirty="0"/>
              <a:t>performs an action for each element of this stream</a:t>
            </a:r>
            <a:endParaRPr lang="en-US" dirty="0"/>
          </a:p>
          <a:p>
            <a:pPr marL="0" indent="0" algn="just">
              <a:buNone/>
            </a:pPr>
            <a:endParaRPr lang="en-US" dirty="0"/>
          </a:p>
          <a:p>
            <a:pPr algn="just"/>
            <a:r>
              <a:rPr lang="en-US" b="1" dirty="0"/>
              <a:t>collect</a:t>
            </a:r>
            <a:r>
              <a:rPr lang="en-US" dirty="0"/>
              <a:t> </a:t>
            </a:r>
            <a:r>
              <a:rPr lang="en-IE" dirty="0"/>
              <a:t>performs a mutable reduction operation on the elements of this stream using a Collector</a:t>
            </a:r>
          </a:p>
          <a:p>
            <a:pPr algn="just"/>
            <a:endParaRPr lang="en-IE" dirty="0"/>
          </a:p>
          <a:p>
            <a:pPr algn="just"/>
            <a:r>
              <a:rPr lang="en-US" b="1" dirty="0"/>
              <a:t>reduce</a:t>
            </a:r>
            <a:r>
              <a:rPr lang="en-US" dirty="0"/>
              <a:t> </a:t>
            </a:r>
            <a:r>
              <a:rPr lang="en-IE" dirty="0"/>
              <a:t>performs a reduction on the elements of this stream, using the provided identity value and an associative accumulation function, and returns the reduced value</a:t>
            </a:r>
            <a:endParaRPr lang="en-US" dirty="0"/>
          </a:p>
        </p:txBody>
      </p:sp>
    </p:spTree>
    <p:extLst>
      <p:ext uri="{BB962C8B-B14F-4D97-AF65-F5344CB8AC3E}">
        <p14:creationId xmlns:p14="http://schemas.microsoft.com/office/powerpoint/2010/main" val="725281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err="1"/>
              <a:t>Bla</a:t>
            </a:r>
            <a:r>
              <a:rPr lang="en-IE" dirty="0"/>
              <a:t> </a:t>
            </a:r>
            <a:r>
              <a:rPr lang="en-IE" dirty="0" err="1"/>
              <a:t>bla</a:t>
            </a:r>
            <a:r>
              <a:rPr lang="en-IE" dirty="0"/>
              <a:t> </a:t>
            </a:r>
            <a:r>
              <a:rPr lang="en-IE" dirty="0" err="1"/>
              <a:t>bla</a:t>
            </a:r>
            <a:r>
              <a:rPr lang="en-IE" dirty="0"/>
              <a:t>, no more theory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4257081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Programming</a:t>
            </a:r>
          </a:p>
          <a:p>
            <a:endParaRPr lang="en-IE" dirty="0"/>
          </a:p>
        </p:txBody>
      </p:sp>
      <p:sp>
        <p:nvSpPr>
          <p:cNvPr id="4" name="Rectangle 3"/>
          <p:cNvSpPr/>
          <p:nvPr/>
        </p:nvSpPr>
        <p:spPr>
          <a:xfrm>
            <a:off x="724940" y="1755387"/>
            <a:ext cx="9405379" cy="4154984"/>
          </a:xfrm>
          <a:prstGeom prst="rect">
            <a:avLst/>
          </a:prstGeom>
        </p:spPr>
        <p:txBody>
          <a:bodyPr wrap="square">
            <a:spAutoFit/>
          </a:bodyPr>
          <a:lstStyle/>
          <a:p>
            <a:pPr marL="457200" indent="-457200">
              <a:buAutoNum type="arabicPeriod"/>
            </a:pPr>
            <a:r>
              <a:rPr lang="en-IE" sz="2400" dirty="0"/>
              <a:t>Pure Thread Management before Java 5</a:t>
            </a:r>
          </a:p>
          <a:p>
            <a:pPr marL="914400" lvl="1" indent="-457200">
              <a:buFont typeface="Arial" panose="020B0604020202020204" pitchFamily="34" charset="0"/>
              <a:buChar char="•"/>
            </a:pPr>
            <a:r>
              <a:rPr lang="en-IE" sz="2400" dirty="0"/>
              <a:t>Thread</a:t>
            </a:r>
          </a:p>
          <a:p>
            <a:pPr marL="914400" lvl="1" indent="-457200">
              <a:buFont typeface="Arial" panose="020B0604020202020204" pitchFamily="34" charset="0"/>
              <a:buChar char="•"/>
            </a:pPr>
            <a:r>
              <a:rPr lang="en-IE" sz="2400" dirty="0"/>
              <a:t>Runnable</a:t>
            </a:r>
          </a:p>
          <a:p>
            <a:pPr marL="914400" lvl="1" indent="-457200">
              <a:buFont typeface="Arial" panose="020B0604020202020204" pitchFamily="34" charset="0"/>
              <a:buChar char="•"/>
            </a:pPr>
            <a:r>
              <a:rPr lang="en-IE" sz="2400" dirty="0"/>
              <a:t>Synchronized</a:t>
            </a:r>
          </a:p>
          <a:p>
            <a:pPr marL="914400" lvl="1" indent="-457200">
              <a:buFont typeface="Arial" panose="020B0604020202020204" pitchFamily="34" charset="0"/>
              <a:buChar char="•"/>
            </a:pPr>
            <a:r>
              <a:rPr lang="en-IE" sz="2400" dirty="0"/>
              <a:t>volatile</a:t>
            </a:r>
          </a:p>
          <a:p>
            <a:pPr marL="457200" indent="-457200">
              <a:buAutoNum type="arabicPeriod"/>
            </a:pPr>
            <a:r>
              <a:rPr lang="en-IE" sz="2400" dirty="0"/>
              <a:t>Taking advantage of </a:t>
            </a:r>
            <a:r>
              <a:rPr lang="en-IE" sz="2400" dirty="0" err="1"/>
              <a:t>java.util.currency</a:t>
            </a:r>
            <a:r>
              <a:rPr lang="en-IE" sz="2400" dirty="0"/>
              <a:t> package from Java 5</a:t>
            </a:r>
          </a:p>
          <a:p>
            <a:pPr marL="914400" lvl="1" indent="-457200">
              <a:buFont typeface="Arial" panose="020B0604020202020204" pitchFamily="34" charset="0"/>
              <a:buChar char="•"/>
            </a:pPr>
            <a:r>
              <a:rPr lang="en-IE" sz="2400" dirty="0"/>
              <a:t>Executor</a:t>
            </a:r>
          </a:p>
          <a:p>
            <a:pPr marL="914400" lvl="1" indent="-457200">
              <a:buFont typeface="Arial" panose="020B0604020202020204" pitchFamily="34" charset="0"/>
              <a:buChar char="•"/>
            </a:pPr>
            <a:r>
              <a:rPr lang="en-IE" sz="2400" dirty="0" err="1"/>
              <a:t>ExecutorService</a:t>
            </a:r>
            <a:endParaRPr lang="en-IE" sz="2400" dirty="0"/>
          </a:p>
          <a:p>
            <a:pPr marL="914400" lvl="1" indent="-457200">
              <a:buFont typeface="Arial" panose="020B0604020202020204" pitchFamily="34" charset="0"/>
              <a:buChar char="•"/>
            </a:pPr>
            <a:r>
              <a:rPr lang="en-IE" sz="2400" dirty="0"/>
              <a:t>Future</a:t>
            </a:r>
          </a:p>
          <a:p>
            <a:pPr marL="914400" lvl="1" indent="-457200">
              <a:buFont typeface="Arial" panose="020B0604020202020204" pitchFamily="34" charset="0"/>
              <a:buChar char="•"/>
            </a:pPr>
            <a:r>
              <a:rPr lang="en-IE" sz="2400" dirty="0" err="1"/>
              <a:t>ReentrantLock</a:t>
            </a:r>
            <a:endParaRPr lang="en-IE" sz="2400" dirty="0"/>
          </a:p>
          <a:p>
            <a:pPr marL="457200" indent="-457200">
              <a:buAutoNum type="arabicPeriod"/>
            </a:pPr>
            <a:r>
              <a:rPr lang="en-IE" sz="2400" dirty="0"/>
              <a:t>Fork/Join framework from Java 7</a:t>
            </a:r>
          </a:p>
        </p:txBody>
      </p:sp>
    </p:spTree>
    <p:extLst>
      <p:ext uri="{BB962C8B-B14F-4D97-AF65-F5344CB8AC3E}">
        <p14:creationId xmlns:p14="http://schemas.microsoft.com/office/powerpoint/2010/main" val="4142940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Stream</a:t>
            </a:r>
          </a:p>
        </p:txBody>
      </p:sp>
      <p:sp>
        <p:nvSpPr>
          <p:cNvPr id="4" name="Rectangle 1"/>
          <p:cNvSpPr>
            <a:spLocks noChangeArrowheads="1"/>
          </p:cNvSpPr>
          <p:nvPr/>
        </p:nvSpPr>
        <p:spPr bwMode="auto">
          <a:xfrm>
            <a:off x="873304" y="1936799"/>
            <a:ext cx="857892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 in parallel</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numbers.parallelStream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129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16" y="1677083"/>
            <a:ext cx="6250293" cy="4031355"/>
          </a:xfrm>
          <a:prstGeom prst="rect">
            <a:avLst/>
          </a:prstGeom>
        </p:spPr>
      </p:pic>
    </p:spTree>
    <p:extLst>
      <p:ext uri="{BB962C8B-B14F-4D97-AF65-F5344CB8AC3E}">
        <p14:creationId xmlns:p14="http://schemas.microsoft.com/office/powerpoint/2010/main" val="530120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321" y="1721319"/>
            <a:ext cx="7602875" cy="4128763"/>
          </a:xfrm>
          <a:prstGeom prst="rect">
            <a:avLst/>
          </a:prstGeom>
        </p:spPr>
      </p:pic>
    </p:spTree>
    <p:extLst>
      <p:ext uri="{BB962C8B-B14F-4D97-AF65-F5344CB8AC3E}">
        <p14:creationId xmlns:p14="http://schemas.microsoft.com/office/powerpoint/2010/main" val="3087926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4" name="Rectangle 1"/>
          <p:cNvSpPr>
            <a:spLocks noChangeArrowheads="1"/>
          </p:cNvSpPr>
          <p:nvPr/>
        </p:nvSpPr>
        <p:spPr bwMode="auto">
          <a:xfrm>
            <a:off x="820084" y="4578134"/>
            <a:ext cx="7808360"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 -&gt; </a:t>
            </a:r>
            <a:r>
              <a:rPr kumimoji="0" lang="en-US" altLang="en-US" sz="13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20083" y="189453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List&lt;Person&gt; persons = Arrays.</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41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39008" y="958173"/>
            <a:ext cx="7998646" cy="472528"/>
          </a:xfrm>
        </p:spPr>
        <p:txBody>
          <a:bodyPr/>
          <a:lstStyle/>
          <a:p>
            <a:r>
              <a:rPr lang="en-IE" sz="3600" dirty="0"/>
              <a:t>Banging the head against the wall pattern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155" y="2021956"/>
            <a:ext cx="4030895" cy="4030895"/>
          </a:xfrm>
          <a:prstGeom prst="rect">
            <a:avLst/>
          </a:prstGeom>
        </p:spPr>
      </p:pic>
    </p:spTree>
    <p:extLst>
      <p:ext uri="{BB962C8B-B14F-4D97-AF65-F5344CB8AC3E}">
        <p14:creationId xmlns:p14="http://schemas.microsoft.com/office/powerpoint/2010/main" val="127656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6" name="Rectangle 5"/>
          <p:cNvSpPr/>
          <p:nvPr/>
        </p:nvSpPr>
        <p:spPr>
          <a:xfrm>
            <a:off x="1158949" y="2530549"/>
            <a:ext cx="7868093" cy="2800767"/>
          </a:xfrm>
          <a:prstGeom prst="rect">
            <a:avLst/>
          </a:prstGeom>
        </p:spPr>
        <p:txBody>
          <a:bodyPr wrap="square">
            <a:spAutoFit/>
          </a:bodyPr>
          <a:lstStyle/>
          <a:p>
            <a:r>
              <a:rPr lang="en-IE" sz="4400" dirty="0">
                <a:latin typeface="Aldhabi" panose="01000000000000000000" pitchFamily="2" charset="-78"/>
                <a:cs typeface="Aldhabi" panose="01000000000000000000" pitchFamily="2" charset="-78"/>
              </a:rPr>
              <a:t>(type1 arg1, type2 arg2...) -&gt; { body }</a:t>
            </a:r>
          </a:p>
          <a:p>
            <a:endParaRPr lang="en-IE" sz="4400" dirty="0">
              <a:latin typeface="Aldhabi" panose="01000000000000000000" pitchFamily="2" charset="-78"/>
              <a:cs typeface="Aldhabi" panose="01000000000000000000" pitchFamily="2" charset="-78"/>
            </a:endParaRPr>
          </a:p>
          <a:p>
            <a:r>
              <a:rPr lang="en-IE" sz="4400" dirty="0">
                <a:latin typeface="Aldhabi" panose="01000000000000000000" pitchFamily="2" charset="-78"/>
                <a:cs typeface="Aldhabi" panose="01000000000000000000" pitchFamily="2" charset="-78"/>
              </a:rPr>
              <a:t>(arg1, arg2...) -&gt; { body }</a:t>
            </a:r>
          </a:p>
          <a:p>
            <a:endParaRPr lang="en-IE" sz="4400" dirty="0"/>
          </a:p>
        </p:txBody>
      </p:sp>
    </p:spTree>
    <p:extLst>
      <p:ext uri="{BB962C8B-B14F-4D97-AF65-F5344CB8AC3E}">
        <p14:creationId xmlns:p14="http://schemas.microsoft.com/office/powerpoint/2010/main" val="2704466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10872" y="831563"/>
            <a:ext cx="7998646" cy="472528"/>
          </a:xfrm>
        </p:spPr>
        <p:txBody>
          <a:bodyPr/>
          <a:lstStyle/>
          <a:p>
            <a:r>
              <a:rPr lang="en-IE" dirty="0"/>
              <a:t>Mutation Anti 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95" y="2048980"/>
            <a:ext cx="5824020" cy="3287753"/>
          </a:xfrm>
          <a:prstGeom prst="rect">
            <a:avLst/>
          </a:prstGeom>
        </p:spPr>
      </p:pic>
    </p:spTree>
    <p:extLst>
      <p:ext uri="{BB962C8B-B14F-4D97-AF65-F5344CB8AC3E}">
        <p14:creationId xmlns:p14="http://schemas.microsoft.com/office/powerpoint/2010/main" val="1078965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5" name="Rectangle 2"/>
          <p:cNvSpPr>
            <a:spLocks noChangeArrowheads="1"/>
          </p:cNvSpPr>
          <p:nvPr/>
        </p:nvSpPr>
        <p:spPr bwMode="auto">
          <a:xfrm>
            <a:off x="820081" y="159658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persons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20082" y="3942694"/>
            <a:ext cx="780835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//immutable sort, good practice</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8441" y="3942694"/>
            <a:ext cx="1202103" cy="1169550"/>
          </a:xfrm>
          <a:prstGeom prst="rect">
            <a:avLst/>
          </a:prstGeom>
        </p:spPr>
      </p:pic>
      <p:sp>
        <p:nvSpPr>
          <p:cNvPr id="7" name="Rectangle 1"/>
          <p:cNvSpPr>
            <a:spLocks noChangeArrowheads="1"/>
          </p:cNvSpPr>
          <p:nvPr/>
        </p:nvSpPr>
        <p:spPr bwMode="auto">
          <a:xfrm>
            <a:off x="820081" y="5112244"/>
            <a:ext cx="780835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//immutable sort, good practice</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toArray</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(Person[]::new));</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8440" y="5112244"/>
            <a:ext cx="1202103" cy="1169550"/>
          </a:xfrm>
          <a:prstGeom prst="rect">
            <a:avLst/>
          </a:prstGeom>
        </p:spPr>
      </p:pic>
    </p:spTree>
    <p:extLst>
      <p:ext uri="{BB962C8B-B14F-4D97-AF65-F5344CB8AC3E}">
        <p14:creationId xmlns:p14="http://schemas.microsoft.com/office/powerpoint/2010/main" val="367788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a:t>
            </a:r>
          </a:p>
          <a:p>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389" y="1610206"/>
            <a:ext cx="4067603" cy="4613824"/>
          </a:xfrm>
          <a:prstGeom prst="rect">
            <a:avLst/>
          </a:prstGeom>
        </p:spPr>
      </p:pic>
    </p:spTree>
    <p:extLst>
      <p:ext uri="{BB962C8B-B14F-4D97-AF65-F5344CB8AC3E}">
        <p14:creationId xmlns:p14="http://schemas.microsoft.com/office/powerpoint/2010/main" val="4171006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61" y="1962150"/>
            <a:ext cx="4031965" cy="4031965"/>
          </a:xfrm>
          <a:prstGeom prst="rect">
            <a:avLst/>
          </a:prstGeom>
        </p:spPr>
      </p:pic>
    </p:spTree>
    <p:extLst>
      <p:ext uri="{BB962C8B-B14F-4D97-AF65-F5344CB8AC3E}">
        <p14:creationId xmlns:p14="http://schemas.microsoft.com/office/powerpoint/2010/main" val="376261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How to deal with it</a:t>
            </a:r>
          </a:p>
          <a:p>
            <a:endParaRPr lang="en-I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40" y="2182134"/>
            <a:ext cx="6580142" cy="3478927"/>
          </a:xfrm>
          <a:prstGeom prst="rect">
            <a:avLst/>
          </a:prstGeom>
        </p:spPr>
      </p:pic>
    </p:spTree>
    <p:extLst>
      <p:ext uri="{BB962C8B-B14F-4D97-AF65-F5344CB8AC3E}">
        <p14:creationId xmlns:p14="http://schemas.microsoft.com/office/powerpoint/2010/main" val="3960203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Optional&lt;T&gt;</a:t>
            </a:r>
          </a:p>
          <a:p>
            <a:endParaRPr lang="en-IE" b="1" dirty="0"/>
          </a:p>
        </p:txBody>
      </p:sp>
      <p:sp>
        <p:nvSpPr>
          <p:cNvPr id="7" name="Rectangle 6"/>
          <p:cNvSpPr/>
          <p:nvPr/>
        </p:nvSpPr>
        <p:spPr>
          <a:xfrm>
            <a:off x="976045" y="2333873"/>
            <a:ext cx="9226193" cy="3539430"/>
          </a:xfrm>
          <a:prstGeom prst="rect">
            <a:avLst/>
          </a:prstGeom>
        </p:spPr>
        <p:txBody>
          <a:bodyPr wrap="square">
            <a:spAutoFit/>
          </a:bodyPr>
          <a:lstStyle/>
          <a:p>
            <a:pPr marL="457200" indent="-457200">
              <a:buFont typeface="Arial" panose="020B0604020202020204" pitchFamily="34" charset="0"/>
              <a:buChar char="•"/>
            </a:pPr>
            <a:r>
              <a:rPr lang="en-US" sz="2800" dirty="0"/>
              <a:t>A container which may or may not contain a non-null value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Common methods</a:t>
            </a:r>
          </a:p>
          <a:p>
            <a:pPr marL="914400" lvl="1" indent="-457200">
              <a:buFont typeface="Wingdings" panose="05000000000000000000" pitchFamily="2" charset="2"/>
              <a:buChar char="ü"/>
            </a:pPr>
            <a:r>
              <a:rPr lang="en-US" sz="2800" dirty="0" err="1"/>
              <a:t>isPresent</a:t>
            </a:r>
            <a:r>
              <a:rPr lang="en-US" sz="2800" dirty="0"/>
              <a:t>() – returns true if value is present</a:t>
            </a:r>
          </a:p>
          <a:p>
            <a:pPr marL="914400" lvl="1" indent="-457200">
              <a:buFont typeface="Wingdings" panose="05000000000000000000" pitchFamily="2" charset="2"/>
              <a:buChar char="ü"/>
            </a:pPr>
            <a:r>
              <a:rPr lang="en-US" sz="2800" dirty="0"/>
              <a:t>g</a:t>
            </a:r>
            <a:r>
              <a:rPr lang="en-US" sz="2800"/>
              <a:t>et</a:t>
            </a:r>
            <a:r>
              <a:rPr lang="en-US" sz="2800" dirty="0"/>
              <a:t>() – returns value if present</a:t>
            </a:r>
          </a:p>
          <a:p>
            <a:pPr marL="914400" lvl="1" indent="-457200">
              <a:buFont typeface="Wingdings" panose="05000000000000000000" pitchFamily="2" charset="2"/>
              <a:buChar char="ü"/>
            </a:pPr>
            <a:r>
              <a:rPr lang="en-US" sz="2800" dirty="0" err="1"/>
              <a:t>orElse</a:t>
            </a:r>
            <a:r>
              <a:rPr lang="en-US" sz="2800" dirty="0"/>
              <a:t>(T other) – returns value if present, or other</a:t>
            </a:r>
          </a:p>
          <a:p>
            <a:pPr marL="914400" lvl="1" indent="-457200">
              <a:buFont typeface="Wingdings" panose="05000000000000000000" pitchFamily="2" charset="2"/>
              <a:buChar char="ü"/>
            </a:pPr>
            <a:r>
              <a:rPr lang="en-US" sz="2800" dirty="0" err="1"/>
              <a:t>ifPresent</a:t>
            </a:r>
            <a:r>
              <a:rPr lang="en-US" sz="2800" dirty="0"/>
              <a:t>(Consumer) – runs the lambda if value is present</a:t>
            </a:r>
          </a:p>
        </p:txBody>
      </p:sp>
    </p:spTree>
    <p:extLst>
      <p:ext uri="{BB962C8B-B14F-4D97-AF65-F5344CB8AC3E}">
        <p14:creationId xmlns:p14="http://schemas.microsoft.com/office/powerpoint/2010/main" val="2175023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Value in it</a:t>
            </a:r>
          </a:p>
          <a:p>
            <a:endParaRPr lang="en-IE" b="1" dirty="0"/>
          </a:p>
        </p:txBody>
      </p:sp>
      <p:sp>
        <p:nvSpPr>
          <p:cNvPr id="5" name="Rectangle 2"/>
          <p:cNvSpPr>
            <a:spLocks noChangeArrowheads="1"/>
          </p:cNvSpPr>
          <p:nvPr/>
        </p:nvSpPr>
        <p:spPr bwMode="auto">
          <a:xfrm>
            <a:off x="724940" y="1783093"/>
            <a:ext cx="9384832"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E"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 an</a:t>
            </a:r>
            <a:r>
              <a:rPr kumimoji="0" lang="en-IE"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instance of Optional Object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Check</a:t>
            </a:r>
            <a:r>
              <a:rPr kumimoji="0" lang="en-US"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if there is a value in it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the value</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If it contains no value, return fallback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executed only if there is value in it</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530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arn(inVertic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arn(inVertical)">
                                      <p:cBhvr>
                                        <p:cTn id="12" dur="500"/>
                                        <p:tgtEl>
                                          <p:spTgt spid="5">
                                            <p:txEl>
                                              <p:pRg st="4" end="4"/>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arn(inVertical)">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barn(inVertical)">
                                      <p:cBhvr>
                                        <p:cTn id="20" dur="500"/>
                                        <p:tgtEl>
                                          <p:spTgt spid="5">
                                            <p:txEl>
                                              <p:pRg st="6" end="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arn(inVertical)">
                                      <p:cBhvr>
                                        <p:cTn id="23" dur="500"/>
                                        <p:tgtEl>
                                          <p:spTgt spid="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barn(inVertical)">
                                      <p:cBhvr>
                                        <p:cTn id="28" dur="500"/>
                                        <p:tgtEl>
                                          <p:spTgt spid="5">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arn(inVertical)">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Null</a:t>
            </a:r>
          </a:p>
          <a:p>
            <a:endParaRPr lang="en-IE" b="1" dirty="0"/>
          </a:p>
        </p:txBody>
      </p:sp>
      <p:sp>
        <p:nvSpPr>
          <p:cNvPr id="2" name="Rectangle 1"/>
          <p:cNvSpPr>
            <a:spLocks noChangeArrowheads="1"/>
          </p:cNvSpPr>
          <p:nvPr/>
        </p:nvSpPr>
        <p:spPr bwMode="auto">
          <a:xfrm>
            <a:off x="724939" y="2301795"/>
            <a:ext cx="1030950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E"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an instance</a:t>
            </a:r>
            <a:r>
              <a:rPr kumimoji="0" lang="en-IE" altLang="zh-CN"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with NULL </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ofNullable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Returns false since there is no value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fallback since there is no value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i="1" dirty="0">
                <a:solidFill>
                  <a:srgbClr val="808080"/>
                </a:solidFill>
                <a:latin typeface="Courier New" panose="02070309020205020404" pitchFamily="49" charset="0"/>
                <a:cs typeface="Courier New" panose="02070309020205020404" pitchFamily="49" charset="0"/>
              </a:rPr>
              <a:t>// no output, no NPE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09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arn(inVertic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08" y="2960033"/>
            <a:ext cx="9811260" cy="2557190"/>
          </a:xfrm>
          <a:prstGeom prst="rect">
            <a:avLst/>
          </a:prstGeom>
        </p:spPr>
      </p:pic>
      <p:sp>
        <p:nvSpPr>
          <p:cNvPr id="7" name="Rectangle 6"/>
          <p:cNvSpPr/>
          <p:nvPr/>
        </p:nvSpPr>
        <p:spPr>
          <a:xfrm>
            <a:off x="795010" y="2083354"/>
            <a:ext cx="3537892" cy="461665"/>
          </a:xfrm>
          <a:prstGeom prst="rect">
            <a:avLst/>
          </a:prstGeom>
        </p:spPr>
        <p:txBody>
          <a:bodyPr wrap="none">
            <a:spAutoFit/>
          </a:bodyPr>
          <a:lstStyle/>
          <a:p>
            <a:r>
              <a:rPr lang="en-IE" sz="2400" dirty="0"/>
              <a:t>Simplified TDP Reservation</a:t>
            </a:r>
          </a:p>
        </p:txBody>
      </p:sp>
    </p:spTree>
    <p:extLst>
      <p:ext uri="{BB962C8B-B14F-4D97-AF65-F5344CB8AC3E}">
        <p14:creationId xmlns:p14="http://schemas.microsoft.com/office/powerpoint/2010/main" val="2961888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795010" y="2083354"/>
            <a:ext cx="6737294" cy="461665"/>
          </a:xfrm>
          <a:prstGeom prst="rect">
            <a:avLst/>
          </a:prstGeom>
        </p:spPr>
        <p:txBody>
          <a:bodyPr wrap="none">
            <a:spAutoFit/>
          </a:bodyPr>
          <a:lstStyle/>
          <a:p>
            <a:r>
              <a:rPr lang="en-IE" sz="2400" dirty="0"/>
              <a:t>Get the Policy Name of a Reservation ? Before Java 8</a:t>
            </a:r>
          </a:p>
        </p:txBody>
      </p:sp>
      <p:sp>
        <p:nvSpPr>
          <p:cNvPr id="2" name="Rectangle 1"/>
          <p:cNvSpPr>
            <a:spLocks noChangeArrowheads="1"/>
          </p:cNvSpPr>
          <p:nvPr/>
        </p:nvSpPr>
        <p:spPr bwMode="auto">
          <a:xfrm>
            <a:off x="857481" y="2829845"/>
            <a:ext cx="999100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86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3" name="Rectangle 1"/>
          <p:cNvSpPr>
            <a:spLocks noChangeArrowheads="1"/>
          </p:cNvSpPr>
          <p:nvPr/>
        </p:nvSpPr>
        <p:spPr bwMode="auto">
          <a:xfrm>
            <a:off x="956930" y="1930123"/>
            <a:ext cx="1040497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names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“Thomas"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“Andy"</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“Shaojie"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956930" y="2721318"/>
            <a:ext cx="1040497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7 code</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 names)</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956930" y="4168761"/>
            <a:ext cx="1040497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-&gt;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56930" y="5359359"/>
            <a:ext cx="1040497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method reference</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IE"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a:t>
            </a:r>
            <a:r>
              <a:rPr kumimoji="0" lang="en-IE"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IE"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576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846380" y="2003027"/>
            <a:ext cx="6150979" cy="461665"/>
          </a:xfrm>
          <a:prstGeom prst="rect">
            <a:avLst/>
          </a:prstGeom>
        </p:spPr>
        <p:txBody>
          <a:bodyPr wrap="none">
            <a:spAutoFit/>
          </a:bodyPr>
          <a:lstStyle/>
          <a:p>
            <a:r>
              <a:rPr lang="en-IE" sz="2400" dirty="0"/>
              <a:t>Get the Policy Name of a Reservation ? In Java 8</a:t>
            </a:r>
          </a:p>
        </p:txBody>
      </p:sp>
      <p:sp>
        <p:nvSpPr>
          <p:cNvPr id="3" name="Rectangle 1"/>
          <p:cNvSpPr>
            <a:spLocks noChangeArrowheads="1"/>
          </p:cNvSpPr>
          <p:nvPr/>
        </p:nvSpPr>
        <p:spPr bwMode="auto">
          <a:xfrm>
            <a:off x="846380" y="2965891"/>
            <a:ext cx="1030107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0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Benefits</a:t>
            </a:r>
          </a:p>
          <a:p>
            <a:endParaRPr lang="en-IE" b="1" dirty="0"/>
          </a:p>
        </p:txBody>
      </p:sp>
      <p:sp>
        <p:nvSpPr>
          <p:cNvPr id="3" name="Rectangle 2"/>
          <p:cNvSpPr/>
          <p:nvPr/>
        </p:nvSpPr>
        <p:spPr>
          <a:xfrm>
            <a:off x="829608" y="1822371"/>
            <a:ext cx="789397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Null checks are not required.</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NPE at run-time.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We can develop clean and neat APIs.</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Boiler plate code.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readability.</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maintainability. </a:t>
            </a:r>
          </a:p>
          <a:p>
            <a:pPr>
              <a:lnSpc>
                <a:spcPct val="150000"/>
              </a:lnSpc>
            </a:pPr>
            <a:br>
              <a:rPr lang="en-IE" dirty="0">
                <a:latin typeface="Calibri" panose="020F0502020204030204" pitchFamily="34" charset="0"/>
              </a:rPr>
            </a:br>
            <a:endParaRPr lang="en-IE" dirty="0">
              <a:latin typeface="Calibri" panose="020F0502020204030204" pitchFamily="34" charset="0"/>
            </a:endParaRPr>
          </a:p>
        </p:txBody>
      </p:sp>
    </p:spTree>
    <p:extLst>
      <p:ext uri="{BB962C8B-B14F-4D97-AF65-F5344CB8AC3E}">
        <p14:creationId xmlns:p14="http://schemas.microsoft.com/office/powerpoint/2010/main" val="4293017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Practice 1 in TDP </a:t>
            </a:r>
          </a:p>
        </p:txBody>
      </p:sp>
      <p:sp>
        <p:nvSpPr>
          <p:cNvPr id="3" name="Rectangle 1"/>
          <p:cNvSpPr>
            <a:spLocks noChangeArrowheads="1"/>
          </p:cNvSpPr>
          <p:nvPr/>
        </p:nvSpPr>
        <p:spPr bwMode="auto">
          <a:xfrm>
            <a:off x="724940" y="1855099"/>
            <a:ext cx="1047964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resCompGroup.getGroupMemberCount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lang="en-US" altLang="en-US" sz="1300" dirty="0" err="1">
                <a:solidFill>
                  <a:srgbClr val="000000"/>
                </a:solidFill>
                <a:latin typeface="Courier New" panose="02070309020205020404" pitchFamily="49" charset="0"/>
                <a:cs typeface="Courier New" panose="02070309020205020404" pitchFamily="49" charset="0"/>
              </a:rPr>
              <a:t>.hasPrimaryComponent</a:t>
            </a: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groupMember.hasResComponentSequence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groupMember.getResComponentSequence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9699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4940" y="2130849"/>
            <a:ext cx="7998646" cy="472528"/>
          </a:xfrm>
        </p:spPr>
        <p:txBody>
          <a:bodyPr/>
          <a:lstStyle/>
          <a:p>
            <a:r>
              <a:rPr lang="en-IE" sz="2800" dirty="0"/>
              <a:t>Improved by using </a:t>
            </a:r>
            <a:r>
              <a:rPr lang="el-GR" sz="2800" b="1" dirty="0"/>
              <a:t>λ</a:t>
            </a:r>
            <a:r>
              <a:rPr lang="en-IE" sz="2800" dirty="0"/>
              <a:t>, Stream and Optional</a:t>
            </a:r>
          </a:p>
          <a:p>
            <a:endParaRPr lang="en-IE" sz="2800" dirty="0"/>
          </a:p>
        </p:txBody>
      </p:sp>
      <p:sp>
        <p:nvSpPr>
          <p:cNvPr id="4" name="Rectangle 1"/>
          <p:cNvSpPr>
            <a:spLocks noChangeArrowheads="1"/>
          </p:cNvSpPr>
          <p:nvPr/>
        </p:nvSpPr>
        <p:spPr bwMode="auto">
          <a:xfrm>
            <a:off x="724940" y="2963006"/>
            <a:ext cx="1079813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gm.hasPrimaryComponent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gm.getResComponentSequence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findFirst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 Placeholder 1"/>
          <p:cNvSpPr>
            <a:spLocks noGrp="1"/>
          </p:cNvSpPr>
          <p:nvPr>
            <p:ph type="body" sz="quarter" idx="12"/>
          </p:nvPr>
        </p:nvSpPr>
        <p:spPr>
          <a:xfrm>
            <a:off x="724940" y="1044572"/>
            <a:ext cx="7998646" cy="472528"/>
          </a:xfrm>
        </p:spPr>
        <p:txBody>
          <a:bodyPr/>
          <a:lstStyle/>
          <a:p>
            <a:r>
              <a:rPr lang="en-IE" dirty="0"/>
              <a:t>Practice 1 in TDP </a:t>
            </a:r>
          </a:p>
        </p:txBody>
      </p:sp>
    </p:spTree>
    <p:extLst>
      <p:ext uri="{BB962C8B-B14F-4D97-AF65-F5344CB8AC3E}">
        <p14:creationId xmlns:p14="http://schemas.microsoft.com/office/powerpoint/2010/main" val="3835584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Practice 2 in TDP </a:t>
            </a:r>
          </a:p>
        </p:txBody>
      </p:sp>
      <p:sp>
        <p:nvSpPr>
          <p:cNvPr id="4" name="Rectangle 1"/>
          <p:cNvSpPr>
            <a:spLocks noChangeArrowheads="1"/>
          </p:cNvSpPr>
          <p:nvPr/>
        </p:nvSpPr>
        <p:spPr bwMode="auto">
          <a:xfrm>
            <a:off x="724940" y="1789357"/>
            <a:ext cx="10269416"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a:t>
            </a:r>
            <a:r>
              <a:rPr kumimoji="0" lang="en-US" altLang="en-US" sz="16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getAllPolicyCodeWithResComSequence1BeforeJava8(List&lt;Reservation&gt; reservations)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reservations){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resComponent.getSequence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(Policy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policyCodes.add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07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4940" y="866074"/>
            <a:ext cx="7998646" cy="472528"/>
          </a:xfrm>
        </p:spPr>
        <p:txBody>
          <a:bodyPr/>
          <a:lstStyle/>
          <a:p>
            <a:r>
              <a:rPr lang="en-IE" dirty="0"/>
              <a:t>Practice 2 in TDP </a:t>
            </a:r>
          </a:p>
        </p:txBody>
      </p:sp>
      <p:sp>
        <p:nvSpPr>
          <p:cNvPr id="5" name="Text Placeholder 1"/>
          <p:cNvSpPr>
            <a:spLocks noGrp="1"/>
          </p:cNvSpPr>
          <p:nvPr>
            <p:ph type="body" sz="quarter" idx="12"/>
          </p:nvPr>
        </p:nvSpPr>
        <p:spPr>
          <a:xfrm>
            <a:off x="724940" y="1693157"/>
            <a:ext cx="7998646" cy="472528"/>
          </a:xfrm>
        </p:spPr>
        <p:txBody>
          <a:bodyPr/>
          <a:lstStyle/>
          <a:p>
            <a:r>
              <a:rPr lang="en-IE" sz="2800" dirty="0"/>
              <a:t>Improved by using </a:t>
            </a:r>
            <a:r>
              <a:rPr lang="el-GR" sz="2800" b="1" dirty="0"/>
              <a:t>λ</a:t>
            </a:r>
            <a:r>
              <a:rPr lang="en-IE" sz="2800" dirty="0"/>
              <a:t>, Stream and Optional</a:t>
            </a:r>
          </a:p>
          <a:p>
            <a:endParaRPr lang="en-IE" sz="2800" dirty="0"/>
          </a:p>
        </p:txBody>
      </p:sp>
      <p:sp>
        <p:nvSpPr>
          <p:cNvPr id="3" name="Rectangle 1"/>
          <p:cNvSpPr>
            <a:spLocks noChangeArrowheads="1"/>
          </p:cNvSpPr>
          <p:nvPr/>
        </p:nvSpPr>
        <p:spPr bwMode="auto">
          <a:xfrm>
            <a:off x="598331" y="2402268"/>
            <a:ext cx="1102158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getAllPolicyCodeWithResComSequence1InJava8(List&lt;Reservation&gt; reservations)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.parallel()</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(Collection::stream)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(Collection::stream)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909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Practice </a:t>
            </a:r>
            <a:r>
              <a:rPr lang="en-US" altLang="zh-CN" dirty="0"/>
              <a:t>3</a:t>
            </a:r>
            <a:r>
              <a:rPr lang="en-IE" dirty="0"/>
              <a:t> in TDP </a:t>
            </a:r>
          </a:p>
        </p:txBody>
      </p:sp>
      <p:sp>
        <p:nvSpPr>
          <p:cNvPr id="5" name="Text Placeholder 1"/>
          <p:cNvSpPr>
            <a:spLocks noGrp="1"/>
          </p:cNvSpPr>
          <p:nvPr>
            <p:ph type="body" sz="quarter" idx="12"/>
          </p:nvPr>
        </p:nvSpPr>
        <p:spPr>
          <a:xfrm>
            <a:off x="724939" y="1693156"/>
            <a:ext cx="10205658" cy="895299"/>
          </a:xfrm>
        </p:spPr>
        <p:txBody>
          <a:bodyPr/>
          <a:lstStyle/>
          <a:p>
            <a:r>
              <a:rPr lang="en-IE" sz="2800" dirty="0" err="1"/>
              <a:t>Valida</a:t>
            </a:r>
            <a:r>
              <a:rPr lang="en-IE" sz="2800" dirty="0"/>
              <a:t> the reservation in request, in case there is no policy code in </a:t>
            </a:r>
            <a:r>
              <a:rPr lang="en-IE" sz="2800" dirty="0" err="1"/>
              <a:t>rescomponent</a:t>
            </a:r>
            <a:r>
              <a:rPr lang="en-IE" sz="2800" dirty="0"/>
              <a:t>, throw an </a:t>
            </a:r>
            <a:r>
              <a:rPr lang="en-IE" sz="2800" dirty="0" err="1"/>
              <a:t>AnyException</a:t>
            </a:r>
            <a:endParaRPr lang="en-IE" sz="2800" dirty="0"/>
          </a:p>
        </p:txBody>
      </p:sp>
      <p:sp>
        <p:nvSpPr>
          <p:cNvPr id="3" name="Rectangle 1"/>
          <p:cNvSpPr>
            <a:spLocks noChangeArrowheads="1"/>
          </p:cNvSpPr>
          <p:nvPr/>
        </p:nvSpPr>
        <p:spPr bwMode="auto">
          <a:xfrm>
            <a:off x="724939" y="3048524"/>
            <a:ext cx="1082463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validateAnyPolicyCodeInJava8(List&lt;Reservation&gt; reservations)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reservations.stream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(Collection::stream)</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(Collection::stream)</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getPolicyCode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findAny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orElseThrow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policy code"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69660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933" y="2100832"/>
            <a:ext cx="7620000" cy="3914775"/>
          </a:xfrm>
          <a:prstGeom prst="rect">
            <a:avLst/>
          </a:prstGeom>
        </p:spPr>
      </p:pic>
      <p:sp>
        <p:nvSpPr>
          <p:cNvPr id="7" name="Rectangle 6"/>
          <p:cNvSpPr/>
          <p:nvPr/>
        </p:nvSpPr>
        <p:spPr>
          <a:xfrm>
            <a:off x="3545373" y="771852"/>
            <a:ext cx="5093254" cy="923330"/>
          </a:xfrm>
          <a:prstGeom prst="rect">
            <a:avLst/>
          </a:prstGeom>
          <a:noFill/>
        </p:spPr>
        <p:txBody>
          <a:bodyPr wrap="none" lIns="91440" tIns="45720" rIns="91440" bIns="45720">
            <a:spAutoFit/>
          </a:bodyPr>
          <a:lstStyle/>
          <a:p>
            <a:pPr algn="ctr"/>
            <a:r>
              <a:rPr lang="en-US" sz="5400" b="1" dirty="0"/>
              <a:t>More Enjoyable!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9799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6312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a:t>
            </a:r>
            <a:r>
              <a:rPr lang="en-IE" dirty="0"/>
              <a:t>under the hood</a:t>
            </a:r>
            <a:endParaRPr lang="en-US" dirty="0"/>
          </a:p>
          <a:p>
            <a:endParaRPr lang="en-IE" dirty="0"/>
          </a:p>
        </p:txBody>
      </p:sp>
      <p:sp>
        <p:nvSpPr>
          <p:cNvPr id="7" name="Rectangle 2"/>
          <p:cNvSpPr>
            <a:spLocks noChangeArrowheads="1"/>
          </p:cNvSpPr>
          <p:nvPr/>
        </p:nvSpPr>
        <p:spPr bwMode="auto">
          <a:xfrm>
            <a:off x="888486" y="1948375"/>
            <a:ext cx="9226470"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Comparator&lt;String&gt;()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compare(String a, String b)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888486" y="4434195"/>
            <a:ext cx="922647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 b)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52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a:t>
            </a:r>
            <a:r>
              <a:rPr lang="en-IE" dirty="0"/>
              <a:t>under the hood</a:t>
            </a:r>
            <a:endParaRPr lang="en-US" dirty="0"/>
          </a:p>
          <a:p>
            <a:endParaRPr lang="en-IE" dirty="0"/>
          </a:p>
        </p:txBody>
      </p:sp>
      <p:sp>
        <p:nvSpPr>
          <p:cNvPr id="4" name="Rectangle 4"/>
          <p:cNvSpPr>
            <a:spLocks noChangeArrowheads="1"/>
          </p:cNvSpPr>
          <p:nvPr/>
        </p:nvSpPr>
        <p:spPr bwMode="auto">
          <a:xfrm>
            <a:off x="810665" y="2006227"/>
            <a:ext cx="1004776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runnable1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Thread(runnable1).start();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810665" y="4947465"/>
            <a:ext cx="1004776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runnable2 = ()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Thread(runnable2).start();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42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99" y="3162326"/>
            <a:ext cx="2527224" cy="2516236"/>
          </a:xfrm>
          <a:prstGeom prst="rect">
            <a:avLst/>
          </a:prstGeom>
        </p:spPr>
      </p:pic>
      <p:sp>
        <p:nvSpPr>
          <p:cNvPr id="9"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n-IE" dirty="0"/>
              <a:t>Anonymous function</a:t>
            </a:r>
          </a:p>
          <a:p>
            <a:pPr>
              <a:lnSpc>
                <a:spcPct val="150000"/>
              </a:lnSpc>
            </a:pPr>
            <a:r>
              <a:rPr lang="en-IE" dirty="0"/>
              <a:t>Method without a declaration</a:t>
            </a:r>
          </a:p>
          <a:p>
            <a:pPr>
              <a:lnSpc>
                <a:spcPct val="150000"/>
              </a:lnSpc>
            </a:pPr>
            <a:r>
              <a:rPr lang="en-IE" dirty="0"/>
              <a:t>Instance of a functional interface</a:t>
            </a:r>
          </a:p>
          <a:p>
            <a:pPr>
              <a:lnSpc>
                <a:spcPct val="150000"/>
              </a:lnSpc>
            </a:pPr>
            <a:r>
              <a:rPr lang="en-IE" dirty="0"/>
              <a:t>Function is a first class citizen </a:t>
            </a:r>
          </a:p>
        </p:txBody>
      </p:sp>
    </p:spTree>
    <p:extLst>
      <p:ext uri="{BB962C8B-B14F-4D97-AF65-F5344CB8AC3E}">
        <p14:creationId xmlns:p14="http://schemas.microsoft.com/office/powerpoint/2010/main" val="318748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a:t>Functional 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a:lnSpc>
                <a:spcPct val="150000"/>
              </a:lnSpc>
            </a:pPr>
            <a:r>
              <a:rPr lang="en-IE" sz="2400" dirty="0"/>
              <a:t>Functional Interface @</a:t>
            </a:r>
            <a:r>
              <a:rPr lang="en-IE" sz="2400" dirty="0" err="1"/>
              <a:t>FunctionalInterface</a:t>
            </a:r>
            <a:endParaRPr lang="en-IE" sz="2400" dirty="0"/>
          </a:p>
          <a:p>
            <a:pPr>
              <a:lnSpc>
                <a:spcPct val="150000"/>
              </a:lnSpc>
            </a:pPr>
            <a:r>
              <a:rPr lang="en-IE" sz="2400" dirty="0"/>
              <a:t>Single Abstract Method (SMA) interface </a:t>
            </a:r>
          </a:p>
          <a:p>
            <a:pPr>
              <a:lnSpc>
                <a:spcPct val="150000"/>
              </a:lnSpc>
            </a:pPr>
            <a:r>
              <a:rPr lang="en-IE" sz="2400" dirty="0"/>
              <a:t>Could have default method with implementation</a:t>
            </a:r>
          </a:p>
          <a:p>
            <a:pPr>
              <a:lnSpc>
                <a:spcPct val="150000"/>
              </a:lnSpc>
            </a:pPr>
            <a:endParaRPr lang="en-IE" sz="3200" dirty="0"/>
          </a:p>
          <a:p>
            <a:endParaRPr lang="en-IE" sz="3200" dirty="0"/>
          </a:p>
        </p:txBody>
      </p:sp>
    </p:spTree>
    <p:extLst>
      <p:ext uri="{BB962C8B-B14F-4D97-AF65-F5344CB8AC3E}">
        <p14:creationId xmlns:p14="http://schemas.microsoft.com/office/powerpoint/2010/main" val="3746007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8932</TotalTime>
  <Words>1470</Words>
  <Application>Microsoft Office PowerPoint</Application>
  <PresentationFormat>Widescreen</PresentationFormat>
  <Paragraphs>287</Paragraphs>
  <Slides>58</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SimSun</vt:lpstr>
      <vt:lpstr>Aldhabi</vt:lpstr>
      <vt:lpstr>Arial</vt:lpstr>
      <vt:lpstr>Calibri</vt:lpstr>
      <vt:lpstr>Calibri Light</vt:lpstr>
      <vt:lpstr>Courier New</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Katrina Collins;jan.douglas@datalex.com</dc:creator>
  <cp:lastModifiedBy>Shaojie Xu</cp:lastModifiedBy>
  <cp:revision>627</cp:revision>
  <dcterms:created xsi:type="dcterms:W3CDTF">2016-10-31T20:36:37Z</dcterms:created>
  <dcterms:modified xsi:type="dcterms:W3CDTF">2017-05-02T13:03:01Z</dcterms:modified>
</cp:coreProperties>
</file>