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56" r:id="rId2"/>
    <p:sldId id="257" r:id="rId3"/>
    <p:sldId id="258" r:id="rId4"/>
    <p:sldId id="259" r:id="rId5"/>
    <p:sldId id="260" r:id="rId6"/>
    <p:sldId id="262" r:id="rId7"/>
    <p:sldId id="263"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1" r:id="rId23"/>
    <p:sldId id="282" r:id="rId24"/>
    <p:sldId id="310" r:id="rId25"/>
    <p:sldId id="283" r:id="rId26"/>
    <p:sldId id="284"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301" r:id="rId40"/>
    <p:sldId id="302" r:id="rId41"/>
    <p:sldId id="303" r:id="rId42"/>
    <p:sldId id="304" r:id="rId43"/>
    <p:sldId id="305" r:id="rId44"/>
    <p:sldId id="306" r:id="rId45"/>
    <p:sldId id="307" r:id="rId46"/>
    <p:sldId id="308" r:id="rId4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8" autoAdjust="0"/>
    <p:restoredTop sz="79977" autoAdjust="0"/>
  </p:normalViewPr>
  <p:slideViewPr>
    <p:cSldViewPr snapToGrid="0">
      <p:cViewPr varScale="1">
        <p:scale>
          <a:sx n="91" d="100"/>
          <a:sy n="91" d="100"/>
        </p:scale>
        <p:origin x="121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144" name="Shape 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381000" y="685800"/>
            <a:ext cx="6096000" cy="3429000"/>
          </a:xfrm>
          <a:prstGeom prst="rect">
            <a:avLst/>
          </a:prstGeom>
        </p:spPr>
        <p:txBody>
          <a:bodyPr/>
          <a:lstStyle/>
          <a:p>
            <a:endParaRPr/>
          </a:p>
        </p:txBody>
      </p:sp>
      <p:sp>
        <p:nvSpPr>
          <p:cNvPr id="149" name="Shape 149"/>
          <p:cNvSpPr>
            <a:spLocks noGrp="1"/>
          </p:cNvSpPr>
          <p:nvPr>
            <p:ph type="body" sz="quarter" idx="1"/>
          </p:nvPr>
        </p:nvSpPr>
        <p:spPr>
          <a:prstGeom prst="rect">
            <a:avLst/>
          </a:prstGeom>
        </p:spPr>
        <p:txBody>
          <a:bodyPr/>
          <a:lstStyle/>
          <a:p>
            <a:r>
              <a:t>A lot of companies of big size of code base might think it's too hard or too risky to upgrade to java 8. But as you fall further behind, it just becomes even harder and riskier, and eventually you end up stuck with no upgrade path. This accumulation of technical debt slows down the entire development organization so keeping our stack current is a top priority here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Once a terminal operation is invoked, the stream is consumed and is no longer usable</a:t>
            </a:r>
          </a:p>
        </p:txBody>
      </p:sp>
    </p:spTree>
    <p:extLst>
      <p:ext uri="{BB962C8B-B14F-4D97-AF65-F5344CB8AC3E}">
        <p14:creationId xmlns:p14="http://schemas.microsoft.com/office/powerpoint/2010/main" val="620718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1609176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a:spLocks noGrp="1" noRot="1" noChangeAspect="1"/>
          </p:cNvSpPr>
          <p:nvPr>
            <p:ph type="sldImg"/>
          </p:nvPr>
        </p:nvSpPr>
        <p:spPr>
          <a:xfrm>
            <a:off x="381000" y="685800"/>
            <a:ext cx="6096000" cy="3429000"/>
          </a:xfrm>
          <a:prstGeom prst="rect">
            <a:avLst/>
          </a:prstGeom>
        </p:spPr>
        <p:txBody>
          <a:bodyPr/>
          <a:lstStyle/>
          <a:p>
            <a:endParaRPr/>
          </a:p>
        </p:txBody>
      </p:sp>
      <p:sp>
        <p:nvSpPr>
          <p:cNvPr id="259" name="Shape 259"/>
          <p:cNvSpPr>
            <a:spLocks noGrp="1"/>
          </p:cNvSpPr>
          <p:nvPr>
            <p:ph type="body" sz="quarter" idx="1"/>
          </p:nvPr>
        </p:nvSpPr>
        <p:spPr>
          <a:prstGeom prst="rect">
            <a:avLst/>
          </a:prstGeom>
        </p:spPr>
        <p:txBody>
          <a:bodyPr/>
          <a:lstStyle/>
          <a:p>
            <a:r>
              <a:rPr dirty="0"/>
              <a:t>Then 2 code examples will be followed </a:t>
            </a:r>
            <a:endParaRPr lang="en-IE" dirty="0"/>
          </a:p>
          <a:p>
            <a:pPr marL="228600" indent="-228600">
              <a:buAutoNum type="arabicPeriod"/>
            </a:pPr>
            <a:r>
              <a:rPr lang="en-IE" dirty="0"/>
              <a:t>Test the time saving </a:t>
            </a:r>
          </a:p>
          <a:p>
            <a:pPr marL="228600" indent="-228600">
              <a:buAutoNum type="arabicPeriod"/>
            </a:pPr>
            <a:r>
              <a:rPr lang="en-IE" dirty="0"/>
              <a:t>Show</a:t>
            </a:r>
            <a:r>
              <a:rPr lang="en-IE" baseline="0" dirty="0"/>
              <a:t> the parallel stream what it is doing under the hood</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a:spLocks noGrp="1" noRot="1" noChangeAspect="1"/>
          </p:cNvSpPr>
          <p:nvPr>
            <p:ph type="sldImg"/>
          </p:nvPr>
        </p:nvSpPr>
        <p:spPr>
          <a:xfrm>
            <a:off x="381000" y="685800"/>
            <a:ext cx="6096000" cy="3429000"/>
          </a:xfrm>
          <a:prstGeom prst="rect">
            <a:avLst/>
          </a:prstGeom>
        </p:spPr>
        <p:txBody>
          <a:bodyPr/>
          <a:lstStyle/>
          <a:p>
            <a:endParaRPr/>
          </a:p>
        </p:txBody>
      </p:sp>
      <p:sp>
        <p:nvSpPr>
          <p:cNvPr id="267" name="Shape 267"/>
          <p:cNvSpPr>
            <a:spLocks noGrp="1"/>
          </p:cNvSpPr>
          <p:nvPr>
            <p:ph type="body" sz="quarter" idx="1"/>
          </p:nvPr>
        </p:nvSpPr>
        <p:spPr>
          <a:prstGeom prst="rect">
            <a:avLst/>
          </a:prstGeom>
        </p:spPr>
        <p:txBody>
          <a:bodyPr/>
          <a:lstStyle/>
          <a:p>
            <a:r>
              <a:t>If you don’t want to use the steam, why do I bother computing it for you</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noRot="1" noChangeAspect="1"/>
          </p:cNvSpPr>
          <p:nvPr>
            <p:ph type="sldImg"/>
          </p:nvPr>
        </p:nvSpPr>
        <p:spPr>
          <a:xfrm>
            <a:off x="381000" y="685800"/>
            <a:ext cx="6096000" cy="3429000"/>
          </a:xfrm>
          <a:prstGeom prst="rect">
            <a:avLst/>
          </a:prstGeom>
        </p:spPr>
        <p:txBody>
          <a:bodyPr/>
          <a:lstStyle/>
          <a:p>
            <a:endParaRPr/>
          </a:p>
        </p:txBody>
      </p:sp>
      <p:sp>
        <p:nvSpPr>
          <p:cNvPr id="273" name="Shape 273"/>
          <p:cNvSpPr>
            <a:spLocks noGrp="1"/>
          </p:cNvSpPr>
          <p:nvPr>
            <p:ph type="body" sz="quarter" idx="1"/>
          </p:nvPr>
        </p:nvSpPr>
        <p:spPr>
          <a:prstGeom prst="rect">
            <a:avLst/>
          </a:prstGeom>
        </p:spPr>
        <p:txBody>
          <a:bodyPr/>
          <a:lstStyle/>
          <a:p>
            <a:pPr>
              <a:defRPr sz="900"/>
            </a:pPr>
            <a:r>
              <a:t>One of the main purposes of lambdas is use in parallel computing – which means that they’re really helpful when it comes to thread-safety.</a:t>
            </a:r>
            <a:b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hape 287"/>
          <p:cNvSpPr>
            <a:spLocks noGrp="1" noRot="1" noChangeAspect="1"/>
          </p:cNvSpPr>
          <p:nvPr>
            <p:ph type="sldImg"/>
          </p:nvPr>
        </p:nvSpPr>
        <p:spPr>
          <a:prstGeom prst="rect">
            <a:avLst/>
          </a:prstGeom>
        </p:spPr>
        <p:txBody>
          <a:bodyPr/>
          <a:lstStyle/>
          <a:p>
            <a:endParaRPr/>
          </a:p>
        </p:txBody>
      </p:sp>
      <p:sp>
        <p:nvSpPr>
          <p:cNvPr id="288" name="Shape 288"/>
          <p:cNvSpPr>
            <a:spLocks noGrp="1"/>
          </p:cNvSpPr>
          <p:nvPr>
            <p:ph type="body" sz="quarter" idx="1"/>
          </p:nvPr>
        </p:nvSpPr>
        <p:spPr>
          <a:prstGeom prst="rect">
            <a:avLst/>
          </a:prstGeom>
        </p:spPr>
        <p:txBody>
          <a:bodyPr/>
          <a:lstStyle/>
          <a:p>
            <a:r>
              <a:t>Till now I have covered the stream</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Shape 325"/>
          <p:cNvSpPr>
            <a:spLocks noGrp="1" noRot="1" noChangeAspect="1"/>
          </p:cNvSpPr>
          <p:nvPr>
            <p:ph type="sldImg"/>
          </p:nvPr>
        </p:nvSpPr>
        <p:spPr>
          <a:prstGeom prst="rect">
            <a:avLst/>
          </a:prstGeom>
        </p:spPr>
        <p:txBody>
          <a:bodyPr/>
          <a:lstStyle/>
          <a:p>
            <a:endParaRPr/>
          </a:p>
        </p:txBody>
      </p:sp>
      <p:sp>
        <p:nvSpPr>
          <p:cNvPr id="326" name="Shape 326"/>
          <p:cNvSpPr>
            <a:spLocks noGrp="1"/>
          </p:cNvSpPr>
          <p:nvPr>
            <p:ph type="body" sz="quarter" idx="1"/>
          </p:nvPr>
        </p:nvSpPr>
        <p:spPr>
          <a:prstGeom prst="rect">
            <a:avLst/>
          </a:prstGeom>
        </p:spPr>
        <p:txBody>
          <a:bodyPr/>
          <a:lstStyle/>
          <a:p>
            <a:r>
              <a:t>Some example where real exception needs to be thrown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381000" y="685800"/>
            <a:ext cx="6096000" cy="3429000"/>
          </a:xfrm>
          <a:prstGeom prst="rect">
            <a:avLst/>
          </a:prstGeom>
        </p:spPr>
        <p:txBody>
          <a:bodyPr/>
          <a:lstStyle/>
          <a:p>
            <a:endParaRPr/>
          </a:p>
        </p:txBody>
      </p:sp>
      <p:sp>
        <p:nvSpPr>
          <p:cNvPr id="157" name="Shape 157"/>
          <p:cNvSpPr>
            <a:spLocks noGrp="1"/>
          </p:cNvSpPr>
          <p:nvPr>
            <p:ph type="body" sz="quarter" idx="1"/>
          </p:nvPr>
        </p:nvSpPr>
        <p:spPr>
          <a:prstGeom prst="rect">
            <a:avLst/>
          </a:prstGeom>
        </p:spPr>
        <p:txBody>
          <a:bodyPr/>
          <a:lstStyle/>
          <a:p>
            <a:r>
              <a:t>lambdas as an instance of an interface type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xfrm>
            <a:off x="381000" y="685800"/>
            <a:ext cx="6096000" cy="3429000"/>
          </a:xfrm>
          <a:prstGeom prst="rect">
            <a:avLst/>
          </a:prstGeom>
        </p:spPr>
        <p:txBody>
          <a:bodyPr/>
          <a:lstStyle/>
          <a:p>
            <a:endParaRPr/>
          </a:p>
        </p:txBody>
      </p:sp>
      <p:sp>
        <p:nvSpPr>
          <p:cNvPr id="177" name="Shape 177"/>
          <p:cNvSpPr>
            <a:spLocks noGrp="1"/>
          </p:cNvSpPr>
          <p:nvPr>
            <p:ph type="body" sz="quarter" idx="1"/>
          </p:nvPr>
        </p:nvSpPr>
        <p:spPr>
          <a:prstGeom prst="rect">
            <a:avLst/>
          </a:prstGeom>
        </p:spPr>
        <p:txBody>
          <a:bodyPr/>
          <a:lstStyle/>
          <a:p>
            <a:r>
              <a:t>lambdas as an instance of an interface type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Lambda</a:t>
            </a:r>
            <a:r>
              <a:rPr lang="en-IE" baseline="0" dirty="0"/>
              <a:t> Expression section finished, question?</a:t>
            </a:r>
            <a:endParaRPr lang="en-IE" dirty="0"/>
          </a:p>
        </p:txBody>
      </p:sp>
    </p:spTree>
    <p:extLst>
      <p:ext uri="{BB962C8B-B14F-4D97-AF65-F5344CB8AC3E}">
        <p14:creationId xmlns:p14="http://schemas.microsoft.com/office/powerpoint/2010/main" val="2515621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noRot="1" noChangeAspect="1"/>
          </p:cNvSpPr>
          <p:nvPr>
            <p:ph type="sldImg"/>
          </p:nvPr>
        </p:nvSpPr>
        <p:spPr>
          <a:xfrm>
            <a:off x="381000" y="685800"/>
            <a:ext cx="6096000" cy="3429000"/>
          </a:xfrm>
          <a:prstGeom prst="rect">
            <a:avLst/>
          </a:prstGeom>
        </p:spPr>
        <p:txBody>
          <a:bodyPr/>
          <a:lstStyle/>
          <a:p>
            <a:endParaRPr/>
          </a:p>
        </p:txBody>
      </p:sp>
      <p:sp>
        <p:nvSpPr>
          <p:cNvPr id="223" name="Shape 223"/>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In my opinion Java 8 code is better because of following reasons:</a:t>
            </a:r>
          </a:p>
          <a:p>
            <a:r>
              <a:rPr lang="en-IE" dirty="0"/>
              <a:t>Java 8 code clearly reflects developer intent of filtering, sorting, etc.</a:t>
            </a:r>
          </a:p>
          <a:p>
            <a:r>
              <a:rPr lang="en-IE" dirty="0"/>
              <a:t>Developers express what they want to do rather than how they want do it by using a higher level abstraction in the form of the Stream API.</a:t>
            </a:r>
          </a:p>
          <a:p>
            <a:r>
              <a:rPr lang="en-IE" dirty="0"/>
              <a:t>The Stream API provides a unified language for data processing. Now developers will have a common vocabulary when talking about data processing. When two developers talk about a filter function, you can be sure that they both are applying a data filtering operation.</a:t>
            </a:r>
          </a:p>
          <a:p>
            <a:r>
              <a:rPr lang="en-IE" dirty="0"/>
              <a:t>No boilerplate code is required to express data processing. Developers no longer have to write explicit for loops, or create temporary collections to store data. All is taken care by the Stream API itself.</a:t>
            </a:r>
          </a:p>
          <a:p>
            <a:r>
              <a:rPr lang="en-IE" dirty="0"/>
              <a:t>Streams do not modify your underlying collection - they are non-mutating.</a:t>
            </a:r>
          </a:p>
          <a:p>
            <a:endParaRPr lang="en-IE" dirty="0"/>
          </a:p>
        </p:txBody>
      </p:sp>
    </p:spTree>
    <p:extLst>
      <p:ext uri="{BB962C8B-B14F-4D97-AF65-F5344CB8AC3E}">
        <p14:creationId xmlns:p14="http://schemas.microsoft.com/office/powerpoint/2010/main" val="1588673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hape 233"/>
          <p:cNvSpPr>
            <a:spLocks noGrp="1" noRot="1" noChangeAspect="1"/>
          </p:cNvSpPr>
          <p:nvPr>
            <p:ph type="sldImg"/>
          </p:nvPr>
        </p:nvSpPr>
        <p:spPr>
          <a:xfrm>
            <a:off x="381000" y="685800"/>
            <a:ext cx="6096000" cy="3429000"/>
          </a:xfrm>
          <a:prstGeom prst="rect">
            <a:avLst/>
          </a:prstGeom>
        </p:spPr>
        <p:txBody>
          <a:bodyPr/>
          <a:lstStyle/>
          <a:p>
            <a:endParaRPr/>
          </a:p>
        </p:txBody>
      </p:sp>
      <p:sp>
        <p:nvSpPr>
          <p:cNvPr id="234" name="Shape 234"/>
          <p:cNvSpPr>
            <a:spLocks noGrp="1"/>
          </p:cNvSpPr>
          <p:nvPr>
            <p:ph type="body" sz="quarter" idx="1"/>
          </p:nvPr>
        </p:nvSpPr>
        <p:spPr>
          <a:prstGeom prst="rect">
            <a:avLst/>
          </a:prstGeom>
        </p:spPr>
        <p:txBody>
          <a:bodyPr/>
          <a:lstStyle/>
          <a:p>
            <a:r>
              <a:t>a sequence of elements from a source that supports aggregate operations.” Streams consume from a source such as collections, arrays, or I/O resources. Streams support the common operations from functional programing languages, such as map, filter, reduce, find, sorted, etc</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xfrm>
            <a:off x="381000" y="685800"/>
            <a:ext cx="6096000" cy="3429000"/>
          </a:xfrm>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r>
              <a:t>a sequence of elements from a source that supports aggregate operations.” Streams consume from a source such as collections, arrays, or I/O resources. Streams support the common operations from functional programing languages, such as map, filter, reduce, find, sorted, etc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intermediate operation keeps a stream open for further operations. Intermediate operations are lazy</a:t>
            </a:r>
          </a:p>
        </p:txBody>
      </p:sp>
    </p:spTree>
    <p:extLst>
      <p:ext uri="{BB962C8B-B14F-4D97-AF65-F5344CB8AC3E}">
        <p14:creationId xmlns:p14="http://schemas.microsoft.com/office/powerpoint/2010/main" val="3446656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Shape 12"/>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8724900" y="365125"/>
            <a:ext cx="2628900" cy="5811838"/>
          </a:xfrm>
          <a:prstGeom prst="rect">
            <a:avLst/>
          </a:prstGeom>
        </p:spPr>
        <p:txBody>
          <a:bodyPr/>
          <a:lstStyle/>
          <a:p>
            <a:r>
              <a:t>Title Text</a:t>
            </a:r>
          </a:p>
        </p:txBody>
      </p:sp>
      <p:sp>
        <p:nvSpPr>
          <p:cNvPr id="102" name="Shape 102"/>
          <p:cNvSpPr>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1">
    <p:spTree>
      <p:nvGrpSpPr>
        <p:cNvPr id="1" name=""/>
        <p:cNvGrpSpPr/>
        <p:nvPr/>
      </p:nvGrpSpPr>
      <p:grpSpPr>
        <a:xfrm>
          <a:off x="0" y="0"/>
          <a:ext cx="0" cy="0"/>
          <a:chOff x="0" y="0"/>
          <a:chExt cx="0" cy="0"/>
        </a:xfrm>
      </p:grpSpPr>
      <p:pic>
        <p:nvPicPr>
          <p:cNvPr id="110" name="image1.jpg"/>
          <p:cNvPicPr>
            <a:picLocks noChangeAspect="1"/>
          </p:cNvPicPr>
          <p:nvPr/>
        </p:nvPicPr>
        <p:blipFill>
          <a:blip r:embed="rId2">
            <a:extLst/>
          </a:blip>
          <a:stretch>
            <a:fillRect/>
          </a:stretch>
        </p:blipFill>
        <p:spPr>
          <a:xfrm>
            <a:off x="306067" y="228600"/>
            <a:ext cx="11386268" cy="6219031"/>
          </a:xfrm>
          <a:prstGeom prst="rect">
            <a:avLst/>
          </a:prstGeom>
          <a:ln w="12700">
            <a:miter lim="400000"/>
          </a:ln>
        </p:spPr>
      </p:pic>
      <p:sp>
        <p:nvSpPr>
          <p:cNvPr id="111" name="Shape 111"/>
          <p:cNvSpPr/>
          <p:nvPr/>
        </p:nvSpPr>
        <p:spPr>
          <a:xfrm>
            <a:off x="306066" y="228600"/>
            <a:ext cx="11386268" cy="1924050"/>
          </a:xfrm>
          <a:prstGeom prst="rect">
            <a:avLst/>
          </a:prstGeom>
          <a:solidFill>
            <a:srgbClr val="595959">
              <a:alpha val="52999"/>
            </a:srgbClr>
          </a:solidFill>
          <a:ln w="12700">
            <a:miter lim="400000"/>
          </a:ln>
        </p:spPr>
        <p:txBody>
          <a:bodyPr lIns="45719" rIns="45719" anchor="ctr"/>
          <a:lstStyle/>
          <a:p>
            <a:pPr algn="ctr" defTabSz="609492">
              <a:defRPr sz="2000">
                <a:solidFill>
                  <a:srgbClr val="FFFFFF"/>
                </a:solidFill>
              </a:defRPr>
            </a:pPr>
            <a:endParaRPr/>
          </a:p>
        </p:txBody>
      </p:sp>
      <p:sp>
        <p:nvSpPr>
          <p:cNvPr id="112" name="Shape 112"/>
          <p:cNvSpPr>
            <a:spLocks noGrp="1"/>
          </p:cNvSpPr>
          <p:nvPr>
            <p:ph type="body" sz="quarter" idx="1"/>
          </p:nvPr>
        </p:nvSpPr>
        <p:spPr>
          <a:xfrm>
            <a:off x="724940" y="620548"/>
            <a:ext cx="7998646" cy="472529"/>
          </a:xfrm>
          <a:prstGeom prst="rect">
            <a:avLst/>
          </a:prstGeom>
        </p:spPr>
        <p:txBody>
          <a:bodyPr/>
          <a:lstStyle>
            <a:lvl1pPr marL="0" indent="0">
              <a:buSzTx/>
              <a:buFontTx/>
              <a:buNone/>
              <a:defRPr sz="4000">
                <a:solidFill>
                  <a:srgbClr val="FFFFFF"/>
                </a:solidFill>
              </a:defRPr>
            </a:lvl1pPr>
            <a:lvl2pPr marL="838200" indent="-381000">
              <a:buFontTx/>
              <a:defRPr sz="4000">
                <a:solidFill>
                  <a:srgbClr val="FFFFFF"/>
                </a:solidFill>
              </a:defRPr>
            </a:lvl2pPr>
            <a:lvl3pPr marL="1371600" indent="-457200">
              <a:buFontTx/>
              <a:defRPr sz="4000">
                <a:solidFill>
                  <a:srgbClr val="FFFFFF"/>
                </a:solidFill>
              </a:defRPr>
            </a:lvl3pPr>
            <a:lvl4pPr marL="1879600" indent="-508000">
              <a:buFontTx/>
              <a:defRPr sz="4000">
                <a:solidFill>
                  <a:srgbClr val="FFFFFF"/>
                </a:solidFill>
              </a:defRPr>
            </a:lvl4pPr>
            <a:lvl5pPr marL="2336800" indent="-508000">
              <a:buFontTx/>
              <a:defRPr sz="40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pic>
        <p:nvPicPr>
          <p:cNvPr id="113" name="image2.png"/>
          <p:cNvPicPr>
            <a:picLocks noChangeAspect="1"/>
          </p:cNvPicPr>
          <p:nvPr/>
        </p:nvPicPr>
        <p:blipFill>
          <a:blip r:embed="rId3">
            <a:extLst/>
          </a:blip>
          <a:stretch>
            <a:fillRect/>
          </a:stretch>
        </p:blipFill>
        <p:spPr>
          <a:xfrm>
            <a:off x="9036366" y="419630"/>
            <a:ext cx="2535002" cy="1176242"/>
          </a:xfrm>
          <a:prstGeom prst="rect">
            <a:avLst/>
          </a:prstGeom>
          <a:ln w="12700">
            <a:miter lim="400000"/>
          </a:ln>
        </p:spPr>
      </p:pic>
      <p:sp>
        <p:nvSpPr>
          <p:cNvPr id="114" name="Shape 114"/>
          <p:cNvSpPr>
            <a:spLocks noGrp="1"/>
          </p:cNvSpPr>
          <p:nvPr>
            <p:ph type="body" sz="quarter" idx="13"/>
          </p:nvPr>
        </p:nvSpPr>
        <p:spPr>
          <a:xfrm>
            <a:off x="724939" y="1317265"/>
            <a:ext cx="7998646" cy="501026"/>
          </a:xfrm>
          <a:prstGeom prst="rect">
            <a:avLst/>
          </a:prstGeom>
        </p:spPr>
        <p:txBody>
          <a:bodyPr/>
          <a:lstStyle/>
          <a:p>
            <a:pPr marL="0" indent="0">
              <a:buSzTx/>
              <a:buFontTx/>
              <a:buNone/>
              <a:defRPr sz="2600">
                <a:solidFill>
                  <a:srgbClr val="FFFFFF"/>
                </a:solidFill>
              </a:defRPr>
            </a:pPr>
            <a:endParaRPr/>
          </a:p>
        </p:txBody>
      </p:sp>
      <p:sp>
        <p:nvSpPr>
          <p:cNvPr id="115" name="Shape 115"/>
          <p:cNvSpPr>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ullets 3">
    <p:spTree>
      <p:nvGrpSpPr>
        <p:cNvPr id="1" name=""/>
        <p:cNvGrpSpPr/>
        <p:nvPr/>
      </p:nvGrpSpPr>
      <p:grpSpPr>
        <a:xfrm>
          <a:off x="0" y="0"/>
          <a:ext cx="0" cy="0"/>
          <a:chOff x="0" y="0"/>
          <a:chExt cx="0" cy="0"/>
        </a:xfrm>
      </p:grpSpPr>
      <p:sp>
        <p:nvSpPr>
          <p:cNvPr id="122" name="Shape 122"/>
          <p:cNvSpPr/>
          <p:nvPr/>
        </p:nvSpPr>
        <p:spPr>
          <a:xfrm>
            <a:off x="306067" y="228599"/>
            <a:ext cx="11386268" cy="6219033"/>
          </a:xfrm>
          <a:prstGeom prst="rect">
            <a:avLst/>
          </a:prstGeom>
          <a:solidFill>
            <a:srgbClr val="EEEEEE"/>
          </a:solidFill>
          <a:ln w="12700">
            <a:miter lim="400000"/>
          </a:ln>
        </p:spPr>
        <p:txBody>
          <a:bodyPr lIns="45719" rIns="45719" anchor="ctr"/>
          <a:lstStyle/>
          <a:p>
            <a:pPr algn="ctr">
              <a:defRPr>
                <a:solidFill>
                  <a:srgbClr val="FFFFFF"/>
                </a:solidFill>
              </a:defRPr>
            </a:pPr>
            <a:endParaRPr/>
          </a:p>
        </p:txBody>
      </p:sp>
      <p:sp>
        <p:nvSpPr>
          <p:cNvPr id="123" name="Shape 123"/>
          <p:cNvSpPr>
            <a:spLocks noGrp="1"/>
          </p:cNvSpPr>
          <p:nvPr>
            <p:ph type="body" sz="quarter" idx="1"/>
          </p:nvPr>
        </p:nvSpPr>
        <p:spPr>
          <a:xfrm>
            <a:off x="724940" y="620548"/>
            <a:ext cx="7998646" cy="472529"/>
          </a:xfrm>
          <a:prstGeom prst="rect">
            <a:avLst/>
          </a:prstGeom>
        </p:spPr>
        <p:txBody>
          <a:bodyPr/>
          <a:lstStyle>
            <a:lvl1pPr marL="0" indent="0">
              <a:buSzTx/>
              <a:buFontTx/>
              <a:buNone/>
              <a:defRPr sz="4000">
                <a:solidFill>
                  <a:srgbClr val="414042"/>
                </a:solidFill>
              </a:defRPr>
            </a:lvl1pPr>
            <a:lvl2pPr marL="838200" indent="-381000">
              <a:buFontTx/>
              <a:defRPr sz="4000">
                <a:solidFill>
                  <a:srgbClr val="414042"/>
                </a:solidFill>
              </a:defRPr>
            </a:lvl2pPr>
            <a:lvl3pPr marL="1371600" indent="-457200">
              <a:buFontTx/>
              <a:defRPr sz="4000">
                <a:solidFill>
                  <a:srgbClr val="414042"/>
                </a:solidFill>
              </a:defRPr>
            </a:lvl3pPr>
            <a:lvl4pPr marL="1879600" indent="-508000">
              <a:buFontTx/>
              <a:defRPr sz="4000">
                <a:solidFill>
                  <a:srgbClr val="414042"/>
                </a:solidFill>
              </a:defRPr>
            </a:lvl4pPr>
            <a:lvl5pPr marL="2336800" indent="-508000">
              <a:buFontTx/>
              <a:defRPr sz="4000">
                <a:solidFill>
                  <a:srgbClr val="414042"/>
                </a:solidFill>
              </a:defRPr>
            </a:lvl5pPr>
          </a:lstStyle>
          <a:p>
            <a:r>
              <a:t>Body Level One</a:t>
            </a:r>
          </a:p>
          <a:p>
            <a:pPr lvl="1"/>
            <a:r>
              <a:t>Body Level Two</a:t>
            </a:r>
          </a:p>
          <a:p>
            <a:pPr lvl="2"/>
            <a:r>
              <a:t>Body Level Three</a:t>
            </a:r>
          </a:p>
          <a:p>
            <a:pPr lvl="3"/>
            <a:r>
              <a:t>Body Level Four</a:t>
            </a:r>
          </a:p>
          <a:p>
            <a:pPr lvl="4"/>
            <a:r>
              <a:t>Body Level Five</a:t>
            </a:r>
          </a:p>
        </p:txBody>
      </p:sp>
      <p:sp>
        <p:nvSpPr>
          <p:cNvPr id="124" name="Shape 124"/>
          <p:cNvSpPr>
            <a:spLocks noGrp="1"/>
          </p:cNvSpPr>
          <p:nvPr>
            <p:ph type="body" idx="13"/>
          </p:nvPr>
        </p:nvSpPr>
        <p:spPr>
          <a:xfrm>
            <a:off x="724940" y="1987818"/>
            <a:ext cx="10709873" cy="3282500"/>
          </a:xfrm>
          <a:prstGeom prst="rect">
            <a:avLst/>
          </a:prstGeom>
        </p:spPr>
        <p:txBody>
          <a:bodyPr/>
          <a:lstStyle/>
          <a:p>
            <a:pPr>
              <a:defRPr>
                <a:solidFill>
                  <a:srgbClr val="414042"/>
                </a:solidFill>
                <a:latin typeface="Arial"/>
                <a:ea typeface="Arial"/>
                <a:cs typeface="Arial"/>
                <a:sym typeface="Arial"/>
              </a:defRPr>
            </a:pPr>
            <a:endParaRPr/>
          </a:p>
        </p:txBody>
      </p:sp>
      <p:pic>
        <p:nvPicPr>
          <p:cNvPr id="125" name="image3.png"/>
          <p:cNvPicPr>
            <a:picLocks noChangeAspect="1"/>
          </p:cNvPicPr>
          <p:nvPr/>
        </p:nvPicPr>
        <p:blipFill>
          <a:blip r:embed="rId2">
            <a:extLst/>
          </a:blip>
          <a:stretch>
            <a:fillRect/>
          </a:stretch>
        </p:blipFill>
        <p:spPr>
          <a:xfrm>
            <a:off x="9036364" y="405405"/>
            <a:ext cx="2535002" cy="1208303"/>
          </a:xfrm>
          <a:prstGeom prst="rect">
            <a:avLst/>
          </a:prstGeom>
          <a:ln w="12700">
            <a:miter lim="400000"/>
          </a:ln>
        </p:spPr>
      </p:pic>
      <p:sp>
        <p:nvSpPr>
          <p:cNvPr id="126" name="Shape 126"/>
          <p:cNvSpPr>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ullets 3">
    <p:spTree>
      <p:nvGrpSpPr>
        <p:cNvPr id="1" name=""/>
        <p:cNvGrpSpPr/>
        <p:nvPr/>
      </p:nvGrpSpPr>
      <p:grpSpPr>
        <a:xfrm>
          <a:off x="0" y="0"/>
          <a:ext cx="0" cy="0"/>
          <a:chOff x="0" y="0"/>
          <a:chExt cx="0" cy="0"/>
        </a:xfrm>
      </p:grpSpPr>
      <p:sp>
        <p:nvSpPr>
          <p:cNvPr id="133" name="Shape 133"/>
          <p:cNvSpPr/>
          <p:nvPr/>
        </p:nvSpPr>
        <p:spPr>
          <a:xfrm>
            <a:off x="306067" y="228599"/>
            <a:ext cx="11386268" cy="6219033"/>
          </a:xfrm>
          <a:prstGeom prst="rect">
            <a:avLst/>
          </a:prstGeom>
          <a:solidFill>
            <a:srgbClr val="EEEEEE"/>
          </a:solidFill>
          <a:ln w="12700">
            <a:miter lim="400000"/>
          </a:ln>
        </p:spPr>
        <p:txBody>
          <a:bodyPr lIns="45719" rIns="45719" anchor="ctr"/>
          <a:lstStyle/>
          <a:p>
            <a:pPr algn="ctr">
              <a:defRPr>
                <a:solidFill>
                  <a:srgbClr val="FFFFFF"/>
                </a:solidFill>
              </a:defRPr>
            </a:pPr>
            <a:endParaRPr/>
          </a:p>
        </p:txBody>
      </p:sp>
      <p:sp>
        <p:nvSpPr>
          <p:cNvPr id="134" name="Shape 134"/>
          <p:cNvSpPr>
            <a:spLocks noGrp="1"/>
          </p:cNvSpPr>
          <p:nvPr>
            <p:ph type="body" sz="quarter" idx="1"/>
          </p:nvPr>
        </p:nvSpPr>
        <p:spPr>
          <a:xfrm>
            <a:off x="724940" y="620548"/>
            <a:ext cx="7998646" cy="472529"/>
          </a:xfrm>
          <a:prstGeom prst="rect">
            <a:avLst/>
          </a:prstGeom>
        </p:spPr>
        <p:txBody>
          <a:bodyPr/>
          <a:lstStyle>
            <a:lvl1pPr marL="0" indent="0">
              <a:buSzTx/>
              <a:buFontTx/>
              <a:buNone/>
              <a:defRPr sz="4000">
                <a:solidFill>
                  <a:srgbClr val="414042"/>
                </a:solidFill>
              </a:defRPr>
            </a:lvl1pPr>
            <a:lvl2pPr marL="838200" indent="-381000">
              <a:buFontTx/>
              <a:defRPr sz="4000">
                <a:solidFill>
                  <a:srgbClr val="414042"/>
                </a:solidFill>
              </a:defRPr>
            </a:lvl2pPr>
            <a:lvl3pPr marL="1371600" indent="-457200">
              <a:buFontTx/>
              <a:defRPr sz="4000">
                <a:solidFill>
                  <a:srgbClr val="414042"/>
                </a:solidFill>
              </a:defRPr>
            </a:lvl3pPr>
            <a:lvl4pPr marL="1879600" indent="-508000">
              <a:buFontTx/>
              <a:defRPr sz="4000">
                <a:solidFill>
                  <a:srgbClr val="414042"/>
                </a:solidFill>
              </a:defRPr>
            </a:lvl4pPr>
            <a:lvl5pPr marL="2336800" indent="-508000">
              <a:buFontTx/>
              <a:defRPr sz="4000">
                <a:solidFill>
                  <a:srgbClr val="414042"/>
                </a:solidFill>
              </a:defRPr>
            </a:lvl5pPr>
          </a:lstStyle>
          <a:p>
            <a:r>
              <a:t>Body Level One</a:t>
            </a:r>
          </a:p>
          <a:p>
            <a:pPr lvl="1"/>
            <a:r>
              <a:t>Body Level Two</a:t>
            </a:r>
          </a:p>
          <a:p>
            <a:pPr lvl="2"/>
            <a:r>
              <a:t>Body Level Three</a:t>
            </a:r>
          </a:p>
          <a:p>
            <a:pPr lvl="3"/>
            <a:r>
              <a:t>Body Level Four</a:t>
            </a:r>
          </a:p>
          <a:p>
            <a:pPr lvl="4"/>
            <a:r>
              <a:t>Body Level Five</a:t>
            </a:r>
          </a:p>
        </p:txBody>
      </p:sp>
      <p:sp>
        <p:nvSpPr>
          <p:cNvPr id="135" name="Shape 135"/>
          <p:cNvSpPr>
            <a:spLocks noGrp="1"/>
          </p:cNvSpPr>
          <p:nvPr>
            <p:ph type="body" idx="13"/>
          </p:nvPr>
        </p:nvSpPr>
        <p:spPr>
          <a:xfrm>
            <a:off x="724940" y="1987818"/>
            <a:ext cx="10709873" cy="3282500"/>
          </a:xfrm>
          <a:prstGeom prst="rect">
            <a:avLst/>
          </a:prstGeom>
        </p:spPr>
        <p:txBody>
          <a:bodyPr/>
          <a:lstStyle/>
          <a:p>
            <a:pPr>
              <a:defRPr>
                <a:solidFill>
                  <a:srgbClr val="414042"/>
                </a:solidFill>
                <a:latin typeface="Arial"/>
                <a:ea typeface="Arial"/>
                <a:cs typeface="Arial"/>
                <a:sym typeface="Arial"/>
              </a:defRPr>
            </a:pPr>
            <a:endParaRPr/>
          </a:p>
        </p:txBody>
      </p:sp>
      <p:pic>
        <p:nvPicPr>
          <p:cNvPr id="136" name="image3.png"/>
          <p:cNvPicPr>
            <a:picLocks noChangeAspect="1"/>
          </p:cNvPicPr>
          <p:nvPr/>
        </p:nvPicPr>
        <p:blipFill>
          <a:blip r:embed="rId2">
            <a:extLst/>
          </a:blip>
          <a:stretch>
            <a:fillRect/>
          </a:stretch>
        </p:blipFill>
        <p:spPr>
          <a:xfrm>
            <a:off x="9036364" y="405405"/>
            <a:ext cx="2535002" cy="1208303"/>
          </a:xfrm>
          <a:prstGeom prst="rect">
            <a:avLst/>
          </a:prstGeom>
          <a:ln w="12700">
            <a:miter lim="400000"/>
          </a:ln>
        </p:spPr>
      </p:pic>
      <p:sp>
        <p:nvSpPr>
          <p:cNvPr id="137" name="Shape 137"/>
          <p:cNvSpPr>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Shape 30"/>
          <p:cNvSpPr>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839787" y="365125"/>
            <a:ext cx="10515601" cy="1325563"/>
          </a:xfrm>
          <a:prstGeom prst="rect">
            <a:avLst/>
          </a:prstGeom>
        </p:spPr>
        <p:txBody>
          <a:bodyPr/>
          <a:lstStyle/>
          <a:p>
            <a:r>
              <a:t>Title Text</a:t>
            </a:r>
          </a:p>
        </p:txBody>
      </p:sp>
      <p:sp>
        <p:nvSpPr>
          <p:cNvPr id="48" name="Shape 48"/>
          <p:cNvSpPr>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Shape 73"/>
          <p:cNvSpPr>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Shape 74"/>
          <p:cNvSpPr>
            <a:spLocks noGrp="1"/>
          </p:cNvSpPr>
          <p:nvPr>
            <p:ph type="body" sz="quarter" idx="13"/>
          </p:nvPr>
        </p:nvSpPr>
        <p:spPr>
          <a:xfrm>
            <a:off x="839787" y="2057400"/>
            <a:ext cx="3932238" cy="3811588"/>
          </a:xfrm>
          <a:prstGeom prst="rect">
            <a:avLst/>
          </a:prstGeom>
        </p:spPr>
        <p:txBody>
          <a:bodyPr/>
          <a:lstStyle/>
          <a:p>
            <a:pPr marL="0" indent="0">
              <a:buSzTx/>
              <a:buFontTx/>
              <a:buNone/>
              <a:defRPr sz="1600"/>
            </a:pPr>
            <a:endParaRPr/>
          </a:p>
        </p:txBody>
      </p:sp>
      <p:sp>
        <p:nvSpPr>
          <p:cNvPr id="75" name="Shape 7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Shape 83"/>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Shape 84"/>
          <p:cNvSpPr>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3" name="Shape 3"/>
          <p:cNvSpPr>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rPr dirty="0"/>
              <a:t>TDP</a:t>
            </a:r>
            <a:r>
              <a:rPr lang="en-IE" dirty="0"/>
              <a:t> 4 &amp; Java 8</a:t>
            </a:r>
            <a:r>
              <a:rPr dirty="0"/>
              <a:t>, Stream it and Lambda it</a:t>
            </a:r>
          </a:p>
        </p:txBody>
      </p:sp>
      <p:sp>
        <p:nvSpPr>
          <p:cNvPr id="147" name="Shape 147"/>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lvl1pPr marL="0" indent="0">
              <a:buSzTx/>
              <a:buFontTx/>
              <a:buNone/>
              <a:defRPr sz="2600">
                <a:solidFill>
                  <a:srgbClr val="FFFFFF"/>
                </a:solidFill>
              </a:defRPr>
            </a:lvl1pPr>
          </a:lstStyle>
          <a:p>
            <a:r>
              <a:t>May, 2017</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400" dirty="0"/>
              <a:t>Multiple Defaults</a:t>
            </a:r>
          </a:p>
        </p:txBody>
      </p:sp>
      <p:sp>
        <p:nvSpPr>
          <p:cNvPr id="195" name="Shape 195"/>
          <p:cNvSpPr/>
          <p:nvPr/>
        </p:nvSpPr>
        <p:spPr>
          <a:xfrm>
            <a:off x="724939" y="1989418"/>
            <a:ext cx="8439610" cy="1615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b="1">
                <a:solidFill>
                  <a:srgbClr val="000080"/>
                </a:solidFill>
                <a:latin typeface="Courier New"/>
                <a:ea typeface="Courier New"/>
                <a:cs typeface="Courier New"/>
                <a:sym typeface="Courier New"/>
              </a:defRPr>
            </a:pPr>
            <a:r>
              <a:t>class </a:t>
            </a:r>
            <a:r>
              <a:rPr b="0">
                <a:solidFill>
                  <a:srgbClr val="000000"/>
                </a:solidFill>
              </a:rPr>
              <a:t>Car </a:t>
            </a:r>
            <a:r>
              <a:t>implements </a:t>
            </a:r>
            <a:r>
              <a:rPr b="0">
                <a:solidFill>
                  <a:srgbClr val="000000"/>
                </a:solidFill>
              </a:rPr>
              <a:t>Vehicle, FourWheeler {</a:t>
            </a:r>
            <a:br>
              <a:rPr b="0">
                <a:solidFill>
                  <a:srgbClr val="000000"/>
                </a:solidFill>
              </a:rPr>
            </a:br>
            <a:r>
              <a:rPr b="0">
                <a:solidFill>
                  <a:srgbClr val="000000"/>
                </a:solidFill>
              </a:rPr>
              <a:t>    </a:t>
            </a:r>
            <a:r>
              <a:t>public void </a:t>
            </a:r>
            <a:r>
              <a:rPr b="0">
                <a:solidFill>
                  <a:srgbClr val="000000"/>
                </a:solidFill>
              </a:rPr>
              <a:t>print(){</a:t>
            </a:r>
            <a:br>
              <a:rPr b="0">
                <a:solidFill>
                  <a:srgbClr val="000000"/>
                </a:solidFill>
              </a:rPr>
            </a:br>
            <a:r>
              <a:rPr b="0">
                <a:solidFill>
                  <a:srgbClr val="000000"/>
                </a:solidFill>
              </a:rPr>
              <a:t>        Vehicle.</a:t>
            </a:r>
            <a:r>
              <a:t>super</a:t>
            </a:r>
            <a:r>
              <a:rPr b="0">
                <a:solidFill>
                  <a:srgbClr val="000000"/>
                </a:solidFill>
              </a:rPr>
              <a:t>.print();</a:t>
            </a:r>
            <a:br>
              <a:rPr b="0">
                <a:solidFill>
                  <a:srgbClr val="000000"/>
                </a:solidFill>
              </a:rPr>
            </a:br>
            <a:r>
              <a:rPr b="0">
                <a:solidFill>
                  <a:srgbClr val="000000"/>
                </a:solidFill>
              </a:rPr>
              <a:t>    }</a:t>
            </a:r>
            <a:br>
              <a:rPr b="0">
                <a:solidFill>
                  <a:srgbClr val="000000"/>
                </a:solidFill>
              </a:rPr>
            </a:br>
            <a:r>
              <a:rPr b="0">
                <a:solidFill>
                  <a:srgbClr val="000000"/>
                </a:solidFill>
              </a:rPr>
              <a:t>}</a:t>
            </a:r>
            <a:br>
              <a:rPr b="0">
                <a:solidFill>
                  <a:srgbClr val="000000"/>
                </a:solidFill>
              </a:rPr>
            </a:br>
            <a:endParaRPr b="0">
              <a:solidFill>
                <a:srgbClr val="000000"/>
              </a:solidFill>
            </a:endParaRPr>
          </a:p>
        </p:txBody>
      </p:sp>
      <p:sp>
        <p:nvSpPr>
          <p:cNvPr id="196" name="Shape 196"/>
          <p:cNvSpPr/>
          <p:nvPr/>
        </p:nvSpPr>
        <p:spPr>
          <a:xfrm>
            <a:off x="724939" y="4201359"/>
            <a:ext cx="8439609" cy="16916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600" b="1">
                <a:solidFill>
                  <a:srgbClr val="000080"/>
                </a:solidFill>
                <a:latin typeface="Courier New"/>
                <a:ea typeface="Courier New"/>
                <a:cs typeface="Courier New"/>
                <a:sym typeface="Courier New"/>
              </a:defRPr>
            </a:pPr>
            <a:r>
              <a:t>class </a:t>
            </a:r>
            <a:r>
              <a:rPr b="0">
                <a:solidFill>
                  <a:srgbClr val="000000"/>
                </a:solidFill>
              </a:rPr>
              <a:t>Car </a:t>
            </a:r>
            <a:r>
              <a:t>implements </a:t>
            </a:r>
            <a:r>
              <a:rPr b="0">
                <a:solidFill>
                  <a:srgbClr val="000000"/>
                </a:solidFill>
              </a:rPr>
              <a:t>Vehicle, FourWheeler {</a:t>
            </a:r>
            <a:br>
              <a:rPr b="0">
                <a:solidFill>
                  <a:srgbClr val="000000"/>
                </a:solidFill>
              </a:rPr>
            </a:br>
            <a:r>
              <a:rPr b="0">
                <a:solidFill>
                  <a:srgbClr val="000000"/>
                </a:solidFill>
              </a:rPr>
              <a:t>    </a:t>
            </a:r>
            <a:r>
              <a:t>public void </a:t>
            </a:r>
            <a:r>
              <a:rPr b="0">
                <a:solidFill>
                  <a:srgbClr val="000000"/>
                </a:solidFill>
              </a:rPr>
              <a:t>print(){</a:t>
            </a:r>
            <a:br>
              <a:rPr b="0">
                <a:solidFill>
                  <a:srgbClr val="000000"/>
                </a:solidFill>
              </a:rPr>
            </a:br>
            <a:r>
              <a:rPr b="0">
                <a:solidFill>
                  <a:srgbClr val="000000"/>
                </a:solidFill>
              </a:rPr>
              <a:t>        System.</a:t>
            </a:r>
            <a:r>
              <a:rPr i="1">
                <a:solidFill>
                  <a:srgbClr val="660E7A"/>
                </a:solidFill>
              </a:rPr>
              <a:t>out</a:t>
            </a:r>
            <a:r>
              <a:rPr b="0">
                <a:solidFill>
                  <a:srgbClr val="000000"/>
                </a:solidFill>
              </a:rPr>
              <a:t>.println(</a:t>
            </a:r>
            <a:r>
              <a:rPr>
                <a:solidFill>
                  <a:srgbClr val="008000"/>
                </a:solidFill>
              </a:rPr>
              <a:t>"I am a vehicle and four wheeler!"</a:t>
            </a:r>
            <a:r>
              <a:rPr b="0">
                <a:solidFill>
                  <a:srgbClr val="000000"/>
                </a:solidFill>
              </a:rPr>
              <a:t>);</a:t>
            </a:r>
            <a:br>
              <a:rPr b="0">
                <a:solidFill>
                  <a:srgbClr val="000000"/>
                </a:solidFill>
              </a:rPr>
            </a:br>
            <a:r>
              <a:rPr b="0">
                <a:solidFill>
                  <a:srgbClr val="000000"/>
                </a:solidFill>
              </a:rPr>
              <a:t>    }</a:t>
            </a:r>
            <a:br>
              <a:rPr b="0">
                <a:solidFill>
                  <a:srgbClr val="000000"/>
                </a:solidFill>
              </a:rPr>
            </a:br>
            <a:r>
              <a:rPr b="0">
                <a:solidFill>
                  <a:srgbClr val="000000"/>
                </a:solidFill>
              </a:rPr>
              <a:t>}</a:t>
            </a:r>
            <a:br>
              <a:rPr b="0">
                <a:solidFill>
                  <a:srgbClr val="000000"/>
                </a:solidFill>
              </a:rPr>
            </a:br>
            <a:br>
              <a:rPr b="0">
                <a:solidFill>
                  <a:srgbClr val="000000"/>
                </a:solidFill>
              </a:rPr>
            </a:br>
            <a:endParaRPr b="0">
              <a:solidFill>
                <a:srgbClr val="000000"/>
              </a:solidFill>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a:spLocks noGrp="1"/>
          </p:cNvSpPr>
          <p:nvPr>
            <p:ph type="body" sz="quarter" idx="1"/>
          </p:nvPr>
        </p:nvSpPr>
        <p:spPr>
          <a:xfrm>
            <a:off x="724938" y="862286"/>
            <a:ext cx="7998646" cy="472529"/>
          </a:xfrm>
          <a:prstGeom prst="rect">
            <a:avLst/>
          </a:prstGeom>
        </p:spPr>
        <p:txBody>
          <a:bodyPr>
            <a:noAutofit/>
          </a:bodyPr>
          <a:lstStyle>
            <a:lvl1pPr defTabSz="594359">
              <a:spcBef>
                <a:spcPts val="600"/>
              </a:spcBef>
              <a:defRPr sz="2600"/>
            </a:lvl1pPr>
          </a:lstStyle>
          <a:p>
            <a:r>
              <a:rPr sz="4400" dirty="0"/>
              <a:t>Final or Effectively Final</a:t>
            </a:r>
          </a:p>
        </p:txBody>
      </p:sp>
      <p:sp>
        <p:nvSpPr>
          <p:cNvPr id="199" name="Shape 199"/>
          <p:cNvSpPr/>
          <p:nvPr/>
        </p:nvSpPr>
        <p:spPr>
          <a:xfrm>
            <a:off x="724938" y="1733763"/>
            <a:ext cx="10453345" cy="3799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28600" indent="-228600">
              <a:lnSpc>
                <a:spcPct val="150000"/>
              </a:lnSpc>
              <a:spcBef>
                <a:spcPts val="1000"/>
              </a:spcBef>
              <a:buSzPct val="100000"/>
              <a:buFont typeface="Arial"/>
              <a:buChar char="•"/>
              <a:defRPr sz="2800"/>
            </a:pPr>
            <a:r>
              <a:rPr dirty="0"/>
              <a:t>For both lambda bodies and inner classes, local variables in the enclosing context can only be referenced if they are final or </a:t>
            </a:r>
            <a:r>
              <a:rPr i="1" dirty="0"/>
              <a:t>effectively final</a:t>
            </a:r>
            <a:r>
              <a:rPr dirty="0"/>
              <a:t>. </a:t>
            </a:r>
          </a:p>
          <a:p>
            <a:pPr marL="228600" indent="-228600">
              <a:lnSpc>
                <a:spcPct val="150000"/>
              </a:lnSpc>
              <a:spcBef>
                <a:spcPts val="1000"/>
              </a:spcBef>
              <a:buSzPct val="100000"/>
              <a:buFont typeface="Arial"/>
              <a:buChar char="•"/>
              <a:defRPr sz="2800"/>
            </a:pPr>
            <a:r>
              <a:rPr dirty="0"/>
              <a:t>A variable is </a:t>
            </a:r>
            <a:r>
              <a:rPr i="1" dirty="0"/>
              <a:t>effectively final</a:t>
            </a:r>
            <a:r>
              <a:rPr dirty="0"/>
              <a:t> if it is never assigned to after its initialization.</a:t>
            </a:r>
          </a:p>
          <a:p>
            <a:pPr marL="228600" indent="-228600">
              <a:lnSpc>
                <a:spcPct val="150000"/>
              </a:lnSpc>
              <a:spcBef>
                <a:spcPts val="1000"/>
              </a:spcBef>
              <a:buSzPct val="100000"/>
              <a:buFont typeface="Arial"/>
              <a:buChar char="•"/>
              <a:defRPr sz="2800"/>
            </a:pPr>
            <a:r>
              <a:rPr dirty="0"/>
              <a:t>No longer need to litter code with </a:t>
            </a:r>
            <a:r>
              <a:rPr b="1" dirty="0"/>
              <a:t>final</a:t>
            </a:r>
            <a:r>
              <a:rPr dirty="0"/>
              <a:t> keyword</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body" sz="quarter" idx="1"/>
          </p:nvPr>
        </p:nvSpPr>
        <p:spPr>
          <a:xfrm>
            <a:off x="724940" y="936920"/>
            <a:ext cx="7998646" cy="472529"/>
          </a:xfrm>
          <a:prstGeom prst="rect">
            <a:avLst/>
          </a:prstGeom>
        </p:spPr>
        <p:txBody>
          <a:bodyPr>
            <a:noAutofit/>
          </a:bodyPr>
          <a:lstStyle>
            <a:lvl1pPr defTabSz="594359">
              <a:spcBef>
                <a:spcPts val="600"/>
              </a:spcBef>
              <a:defRPr sz="2600"/>
            </a:lvl1pPr>
          </a:lstStyle>
          <a:p>
            <a:r>
              <a:rPr sz="4400" dirty="0"/>
              <a:t>Final or Effectively Final</a:t>
            </a:r>
          </a:p>
        </p:txBody>
      </p:sp>
      <p:sp>
        <p:nvSpPr>
          <p:cNvPr id="202" name="Shape 202"/>
          <p:cNvSpPr/>
          <p:nvPr/>
        </p:nvSpPr>
        <p:spPr>
          <a:xfrm>
            <a:off x="724940" y="2121057"/>
            <a:ext cx="7730691" cy="10439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300" b="1">
                <a:solidFill>
                  <a:srgbClr val="000080"/>
                </a:solidFill>
                <a:latin typeface="Courier New"/>
                <a:ea typeface="Courier New"/>
                <a:cs typeface="Courier New"/>
                <a:sym typeface="Courier New"/>
              </a:defRPr>
            </a:pPr>
            <a:r>
              <a:t>int </a:t>
            </a:r>
            <a:r>
              <a:rPr b="0">
                <a:solidFill>
                  <a:srgbClr val="000000"/>
                </a:solidFill>
              </a:rPr>
              <a:t>zero = </a:t>
            </a:r>
            <a:r>
              <a:rPr b="0">
                <a:solidFill>
                  <a:srgbClr val="0000FF"/>
                </a:solidFill>
              </a:rPr>
              <a:t>0</a:t>
            </a:r>
            <a:r>
              <a:rPr b="0">
                <a:solidFill>
                  <a:srgbClr val="000000"/>
                </a:solidFill>
              </a:rPr>
              <a:t>;</a:t>
            </a:r>
            <a:br>
              <a:rPr b="0">
                <a:solidFill>
                  <a:srgbClr val="000000"/>
                </a:solidFill>
              </a:rPr>
            </a:br>
            <a:r>
              <a:rPr b="0">
                <a:solidFill>
                  <a:srgbClr val="000000"/>
                </a:solidFill>
              </a:rPr>
              <a:t>List&lt;Person&gt; sortedPersons = persons.stream()</a:t>
            </a:r>
            <a:br>
              <a:rPr b="0">
                <a:solidFill>
                  <a:srgbClr val="000000"/>
                </a:solidFill>
              </a:rPr>
            </a:br>
            <a:r>
              <a:rPr b="0">
                <a:solidFill>
                  <a:srgbClr val="000000"/>
                </a:solidFill>
              </a:rPr>
              <a:t>        .sorted((p1, p2) -&gt; (p1.getAge() - p2.getAge() &gt; </a:t>
            </a:r>
            <a:r>
              <a:rPr b="0">
                <a:solidFill>
                  <a:srgbClr val="660E7A"/>
                </a:solidFill>
              </a:rPr>
              <a:t>zero </a:t>
            </a:r>
            <a:r>
              <a:rPr b="0">
                <a:solidFill>
                  <a:srgbClr val="000000"/>
                </a:solidFill>
              </a:rPr>
              <a:t>? </a:t>
            </a:r>
            <a:r>
              <a:rPr b="0">
                <a:solidFill>
                  <a:srgbClr val="0000FF"/>
                </a:solidFill>
              </a:rPr>
              <a:t>1 </a:t>
            </a:r>
            <a:r>
              <a:rPr b="0">
                <a:solidFill>
                  <a:srgbClr val="000000"/>
                </a:solidFill>
              </a:rPr>
              <a:t>: -</a:t>
            </a:r>
            <a:r>
              <a:rPr b="0">
                <a:solidFill>
                  <a:srgbClr val="0000FF"/>
                </a:solidFill>
              </a:rPr>
              <a:t>1</a:t>
            </a:r>
            <a:r>
              <a:rPr b="0">
                <a:solidFill>
                  <a:srgbClr val="000000"/>
                </a:solidFill>
              </a:rPr>
              <a:t>))</a:t>
            </a:r>
            <a:br>
              <a:rPr b="0">
                <a:solidFill>
                  <a:srgbClr val="000000"/>
                </a:solidFill>
              </a:rPr>
            </a:br>
            <a:r>
              <a:rPr b="0">
                <a:solidFill>
                  <a:srgbClr val="000000"/>
                </a:solidFill>
              </a:rPr>
              <a:t>        .collect(Collectors.</a:t>
            </a:r>
            <a:r>
              <a:rPr b="0" i="1">
                <a:solidFill>
                  <a:srgbClr val="000000"/>
                </a:solidFill>
              </a:rPr>
              <a:t>toList</a:t>
            </a:r>
            <a:r>
              <a:rPr b="0">
                <a:solidFill>
                  <a:srgbClr val="000000"/>
                </a:solidFill>
              </a:rPr>
              <a:t>());</a:t>
            </a:r>
            <a:br>
              <a:rPr b="0">
                <a:solidFill>
                  <a:srgbClr val="000000"/>
                </a:solidFill>
              </a:rPr>
            </a:br>
            <a:endParaRPr b="0">
              <a:solidFill>
                <a:srgbClr val="000000"/>
              </a:solidFill>
            </a:endParaRPr>
          </a:p>
        </p:txBody>
      </p:sp>
      <p:sp>
        <p:nvSpPr>
          <p:cNvPr id="203" name="Shape 203"/>
          <p:cNvSpPr/>
          <p:nvPr/>
        </p:nvSpPr>
        <p:spPr>
          <a:xfrm>
            <a:off x="724940" y="3895702"/>
            <a:ext cx="7730691" cy="1234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300" b="1">
                <a:solidFill>
                  <a:srgbClr val="000080"/>
                </a:solidFill>
                <a:latin typeface="Courier New"/>
                <a:ea typeface="Courier New"/>
                <a:cs typeface="Courier New"/>
                <a:sym typeface="Courier New"/>
              </a:defRPr>
            </a:pPr>
            <a:r>
              <a:t>int </a:t>
            </a:r>
            <a:r>
              <a:rPr b="0">
                <a:solidFill>
                  <a:srgbClr val="000000"/>
                </a:solidFill>
              </a:rPr>
              <a:t>zero = </a:t>
            </a:r>
            <a:r>
              <a:rPr b="0">
                <a:solidFill>
                  <a:srgbClr val="0000FF"/>
                </a:solidFill>
              </a:rPr>
              <a:t>0</a:t>
            </a:r>
            <a:r>
              <a:rPr b="0">
                <a:solidFill>
                  <a:srgbClr val="000000"/>
                </a:solidFill>
              </a:rPr>
              <a:t>;</a:t>
            </a:r>
            <a:br>
              <a:rPr b="0">
                <a:solidFill>
                  <a:srgbClr val="000000"/>
                </a:solidFill>
              </a:rPr>
            </a:br>
            <a:r>
              <a:rPr b="0">
                <a:solidFill>
                  <a:srgbClr val="000000"/>
                </a:solidFill>
              </a:rPr>
              <a:t>zero = </a:t>
            </a:r>
            <a:r>
              <a:rPr b="0">
                <a:solidFill>
                  <a:srgbClr val="0000FF"/>
                </a:solidFill>
              </a:rPr>
              <a:t>0</a:t>
            </a:r>
            <a:r>
              <a:rPr b="0">
                <a:solidFill>
                  <a:srgbClr val="000000"/>
                </a:solidFill>
              </a:rPr>
              <a:t>;</a:t>
            </a:r>
            <a:br>
              <a:rPr b="0">
                <a:solidFill>
                  <a:srgbClr val="000000"/>
                </a:solidFill>
              </a:rPr>
            </a:br>
            <a:r>
              <a:rPr b="0">
                <a:solidFill>
                  <a:srgbClr val="000000"/>
                </a:solidFill>
              </a:rPr>
              <a:t>List&lt;Person&gt; sortedPersons = persons.stream()</a:t>
            </a:r>
            <a:br>
              <a:rPr b="0">
                <a:solidFill>
                  <a:srgbClr val="000000"/>
                </a:solidFill>
              </a:rPr>
            </a:br>
            <a:r>
              <a:rPr b="0">
                <a:solidFill>
                  <a:srgbClr val="000000"/>
                </a:solidFill>
              </a:rPr>
              <a:t>        .sorted((p1, p2) -&gt; (p1.getAge() - p2.getAge() &gt; </a:t>
            </a:r>
            <a:r>
              <a:rPr b="0">
                <a:solidFill>
                  <a:srgbClr val="660E7A"/>
                </a:solidFill>
              </a:rPr>
              <a:t>zero </a:t>
            </a:r>
            <a:r>
              <a:rPr b="0">
                <a:solidFill>
                  <a:srgbClr val="000000"/>
                </a:solidFill>
              </a:rPr>
              <a:t>? </a:t>
            </a:r>
            <a:r>
              <a:rPr b="0">
                <a:solidFill>
                  <a:srgbClr val="0000FF"/>
                </a:solidFill>
              </a:rPr>
              <a:t>1 </a:t>
            </a:r>
            <a:r>
              <a:rPr b="0">
                <a:solidFill>
                  <a:srgbClr val="000000"/>
                </a:solidFill>
              </a:rPr>
              <a:t>: -</a:t>
            </a:r>
            <a:r>
              <a:rPr b="0">
                <a:solidFill>
                  <a:srgbClr val="0000FF"/>
                </a:solidFill>
              </a:rPr>
              <a:t>1</a:t>
            </a:r>
            <a:r>
              <a:rPr b="0">
                <a:solidFill>
                  <a:srgbClr val="000000"/>
                </a:solidFill>
              </a:rPr>
              <a:t>))</a:t>
            </a:r>
            <a:br>
              <a:rPr b="0">
                <a:solidFill>
                  <a:srgbClr val="000000"/>
                </a:solidFill>
              </a:rPr>
            </a:br>
            <a:r>
              <a:rPr b="0">
                <a:solidFill>
                  <a:srgbClr val="000000"/>
                </a:solidFill>
              </a:rPr>
              <a:t>        .collect(Collectors.</a:t>
            </a:r>
            <a:r>
              <a:rPr b="0" i="1">
                <a:solidFill>
                  <a:srgbClr val="000000"/>
                </a:solidFill>
              </a:rPr>
              <a:t>toList</a:t>
            </a:r>
            <a:r>
              <a:rPr b="0">
                <a:solidFill>
                  <a:srgbClr val="000000"/>
                </a:solidFill>
              </a:rPr>
              <a:t>());</a:t>
            </a:r>
            <a:br>
              <a:rPr b="0">
                <a:solidFill>
                  <a:srgbClr val="000000"/>
                </a:solidFill>
              </a:rPr>
            </a:br>
            <a:endParaRPr b="0">
              <a:solidFill>
                <a:srgbClr val="000000"/>
              </a:solidFill>
            </a:endParaRPr>
          </a:p>
        </p:txBody>
      </p:sp>
      <p:sp>
        <p:nvSpPr>
          <p:cNvPr id="204" name="Shape 204"/>
          <p:cNvSpPr/>
          <p:nvPr/>
        </p:nvSpPr>
        <p:spPr>
          <a:xfrm>
            <a:off x="724940" y="5297752"/>
            <a:ext cx="7730691" cy="624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t>Error:(43, 66) java: local variables referenced from a lambda expression must be final or effectively final</a:t>
            </a:r>
          </a:p>
        </p:txBody>
      </p:sp>
      <p:cxnSp>
        <p:nvCxnSpPr>
          <p:cNvPr id="205" name="Connector 205"/>
          <p:cNvCxnSpPr>
            <a:stCxn id="206" idx="1"/>
          </p:cNvCxnSpPr>
          <p:nvPr/>
        </p:nvCxnSpPr>
        <p:spPr>
          <a:xfrm flipH="1" flipV="1">
            <a:off x="8455631" y="2592138"/>
            <a:ext cx="832206" cy="18518"/>
          </a:xfrm>
          <a:prstGeom prst="straightConnector1">
            <a:avLst/>
          </a:prstGeom>
          <a:ln w="6350">
            <a:solidFill>
              <a:schemeClr val="accent1"/>
            </a:solidFill>
            <a:miter/>
            <a:tailEnd type="triangle"/>
          </a:ln>
        </p:spPr>
      </p:cxnSp>
      <p:sp>
        <p:nvSpPr>
          <p:cNvPr id="206" name="Shape 206"/>
          <p:cNvSpPr/>
          <p:nvPr/>
        </p:nvSpPr>
        <p:spPr>
          <a:xfrm>
            <a:off x="9287837" y="2431585"/>
            <a:ext cx="1623318" cy="3581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rPr dirty="0"/>
              <a:t>Effective final</a:t>
            </a:r>
          </a:p>
        </p:txBody>
      </p:sp>
      <p:sp>
        <p:nvSpPr>
          <p:cNvPr id="207" name="Shape 207"/>
          <p:cNvSpPr/>
          <p:nvPr/>
        </p:nvSpPr>
        <p:spPr>
          <a:xfrm flipH="1">
            <a:off x="8455631" y="4503506"/>
            <a:ext cx="832207" cy="1"/>
          </a:xfrm>
          <a:prstGeom prst="line">
            <a:avLst/>
          </a:prstGeom>
          <a:ln w="6350">
            <a:solidFill>
              <a:schemeClr val="accent1"/>
            </a:solidFill>
            <a:miter/>
            <a:tailEnd type="triangle"/>
          </a:ln>
        </p:spPr>
        <p:txBody>
          <a:bodyPr lIns="45719" rIns="45719"/>
          <a:lstStyle/>
          <a:p>
            <a:endParaRPr/>
          </a:p>
        </p:txBody>
      </p:sp>
      <p:sp>
        <p:nvSpPr>
          <p:cNvPr id="208" name="Shape 208"/>
          <p:cNvSpPr/>
          <p:nvPr/>
        </p:nvSpPr>
        <p:spPr>
          <a:xfrm>
            <a:off x="9287837" y="4328257"/>
            <a:ext cx="1623318" cy="891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t>Non effective final,compile error incur</a:t>
            </a:r>
          </a:p>
        </p:txBody>
      </p:sp>
      <p:sp>
        <p:nvSpPr>
          <p:cNvPr id="209" name="Shape 209"/>
          <p:cNvSpPr/>
          <p:nvPr/>
        </p:nvSpPr>
        <p:spPr>
          <a:xfrm flipH="1">
            <a:off x="8455630" y="5045040"/>
            <a:ext cx="832209" cy="427962"/>
          </a:xfrm>
          <a:prstGeom prst="line">
            <a:avLst/>
          </a:prstGeom>
          <a:ln w="6350">
            <a:solidFill>
              <a:schemeClr val="accent1"/>
            </a:solidFill>
            <a:miter/>
            <a:tailEnd type="triangle"/>
          </a:ln>
        </p:spPr>
        <p:txBody>
          <a:bodyPr lIns="45719" rIns="45719"/>
          <a:lstStyle/>
          <a:p>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400" dirty="0"/>
              <a:t>Stream</a:t>
            </a:r>
          </a:p>
        </p:txBody>
      </p:sp>
      <p:pic>
        <p:nvPicPr>
          <p:cNvPr id="212" name="image6.jpg"/>
          <p:cNvPicPr>
            <a:picLocks noChangeAspect="1"/>
          </p:cNvPicPr>
          <p:nvPr/>
        </p:nvPicPr>
        <p:blipFill>
          <a:blip r:embed="rId2">
            <a:extLst/>
          </a:blip>
          <a:stretch>
            <a:fillRect/>
          </a:stretch>
        </p:blipFill>
        <p:spPr>
          <a:xfrm>
            <a:off x="2612732" y="1766453"/>
            <a:ext cx="4394512" cy="4164509"/>
          </a:xfrm>
          <a:prstGeom prst="rect">
            <a:avLst/>
          </a:prstGeom>
          <a:ln w="12700">
            <a:miter lim="400000"/>
          </a:ln>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p:cNvSpPr>
          <p:nvPr>
            <p:ph type="body" sz="quarter" idx="1"/>
          </p:nvPr>
        </p:nvSpPr>
        <p:spPr>
          <a:xfrm>
            <a:off x="852706" y="1242958"/>
            <a:ext cx="7998646" cy="472529"/>
          </a:xfrm>
          <a:prstGeom prst="rect">
            <a:avLst/>
          </a:prstGeom>
        </p:spPr>
        <p:txBody>
          <a:bodyPr>
            <a:noAutofit/>
          </a:bodyPr>
          <a:lstStyle>
            <a:lvl1pPr defTabSz="438911">
              <a:spcBef>
                <a:spcPts val="400"/>
              </a:spcBef>
              <a:defRPr sz="2592"/>
            </a:lvl1pPr>
          </a:lstStyle>
          <a:p>
            <a:r>
              <a:rPr lang="en-IE" sz="4400" dirty="0"/>
              <a:t>Scenario</a:t>
            </a:r>
            <a:endParaRPr sz="4400" dirty="0"/>
          </a:p>
        </p:txBody>
      </p:sp>
      <p:sp>
        <p:nvSpPr>
          <p:cNvPr id="215" name="Shape 215"/>
          <p:cNvSpPr>
            <a:spLocks noGrp="1"/>
          </p:cNvSpPr>
          <p:nvPr>
            <p:ph type="body" idx="13"/>
          </p:nvPr>
        </p:nvSpPr>
        <p:spPr>
          <a:xfrm>
            <a:off x="1073886" y="2094614"/>
            <a:ext cx="9356653" cy="4093536"/>
          </a:xfrm>
          <a:prstGeom prst="rect">
            <a:avLst/>
          </a:prstGeom>
          <a:extLst>
            <a:ext uri="{C572A759-6A51-4108-AA02-DFA0A04FC94B}">
              <ma14:wrappingTextBoxFlag xmlns:ma14="http://schemas.microsoft.com/office/mac/drawingml/2011/main" xmlns="" val="1"/>
            </a:ext>
          </a:extLst>
        </p:spPr>
        <p:txBody>
          <a:bodyPr/>
          <a:lstStyle/>
          <a:p>
            <a:pPr marL="0" indent="0">
              <a:buSzTx/>
              <a:buNone/>
              <a:defRPr sz="2400">
                <a:solidFill>
                  <a:srgbClr val="414042"/>
                </a:solidFill>
              </a:defRPr>
            </a:pPr>
            <a:endParaRPr/>
          </a:p>
          <a:p>
            <a:pPr marL="457200" indent="-457200">
              <a:buFontTx/>
              <a:buAutoNum type="arabicPeriod"/>
              <a:defRPr sz="2400">
                <a:solidFill>
                  <a:srgbClr val="414042"/>
                </a:solidFill>
              </a:defRPr>
            </a:pPr>
            <a:r>
              <a:t>Given a collection of Transactions : List&lt;Transaction&gt; transactions</a:t>
            </a:r>
          </a:p>
          <a:p>
            <a:pPr marL="457200" indent="-457200">
              <a:buFontTx/>
              <a:buAutoNum type="arabicPeriod"/>
              <a:defRPr sz="2400">
                <a:solidFill>
                  <a:srgbClr val="414042"/>
                </a:solidFill>
              </a:defRPr>
            </a:pPr>
            <a:r>
              <a:t>Find out all transactions of type grocery </a:t>
            </a:r>
          </a:p>
          <a:p>
            <a:pPr marL="457200" indent="-457200">
              <a:buFontTx/>
              <a:buAutoNum type="arabicPeriod"/>
              <a:defRPr sz="2400">
                <a:solidFill>
                  <a:srgbClr val="414042"/>
                </a:solidFill>
              </a:defRPr>
            </a:pPr>
            <a:r>
              <a:t>Sort them in decreasing order of transaction value </a:t>
            </a:r>
          </a:p>
          <a:p>
            <a:pPr marL="457200" indent="-457200">
              <a:buFontTx/>
              <a:buAutoNum type="arabicPeriod"/>
              <a:defRPr sz="2400">
                <a:solidFill>
                  <a:srgbClr val="414042"/>
                </a:solidFill>
              </a:defRPr>
            </a:pPr>
            <a:r>
              <a:t>Return a list of transaction IDs : List&lt;Integer&gt; transactionIds</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400" b="0" dirty="0"/>
              <a:t>Solution before Java 8</a:t>
            </a:r>
          </a:p>
        </p:txBody>
      </p:sp>
      <p:sp>
        <p:nvSpPr>
          <p:cNvPr id="218" name="Shape 218"/>
          <p:cNvSpPr/>
          <p:nvPr/>
        </p:nvSpPr>
        <p:spPr>
          <a:xfrm>
            <a:off x="935663" y="1770658"/>
            <a:ext cx="8744365" cy="4401205"/>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square" lIns="45719" rIns="45719" anchor="ctr">
            <a:spAutoFit/>
          </a:bodyPr>
          <a:lstStyle/>
          <a:p>
            <a:pPr>
              <a:defRPr sz="1400" i="1">
                <a:solidFill>
                  <a:srgbClr val="808080"/>
                </a:solidFill>
                <a:latin typeface="Courier New"/>
                <a:ea typeface="Courier New"/>
                <a:cs typeface="Courier New"/>
                <a:sym typeface="Courier New"/>
              </a:defRPr>
            </a:pPr>
            <a:r>
              <a:rPr dirty="0"/>
              <a:t>// find the GROCERY type</a:t>
            </a:r>
            <a:br>
              <a:rPr dirty="0"/>
            </a:br>
            <a:r>
              <a:rPr b="1" i="0" dirty="0">
                <a:solidFill>
                  <a:srgbClr val="000080"/>
                </a:solidFill>
              </a:rPr>
              <a:t>for</a:t>
            </a:r>
            <a:r>
              <a:rPr i="0" dirty="0">
                <a:solidFill>
                  <a:srgbClr val="000000"/>
                </a:solidFill>
              </a:rPr>
              <a:t>(Transaction t: transactions){</a:t>
            </a:r>
            <a:br>
              <a:rPr i="0" dirty="0">
                <a:solidFill>
                  <a:srgbClr val="000000"/>
                </a:solidFill>
              </a:rPr>
            </a:br>
            <a:r>
              <a:rPr i="0" dirty="0">
                <a:solidFill>
                  <a:srgbClr val="000000"/>
                </a:solidFill>
              </a:rPr>
              <a:t>    </a:t>
            </a:r>
            <a:r>
              <a:rPr b="1" i="0" dirty="0">
                <a:solidFill>
                  <a:srgbClr val="000080"/>
                </a:solidFill>
              </a:rPr>
              <a:t>if</a:t>
            </a:r>
            <a:r>
              <a:rPr i="0" dirty="0">
                <a:solidFill>
                  <a:srgbClr val="000000"/>
                </a:solidFill>
              </a:rPr>
              <a:t>(</a:t>
            </a:r>
            <a:r>
              <a:rPr i="0" dirty="0" err="1">
                <a:solidFill>
                  <a:srgbClr val="000000"/>
                </a:solidFill>
              </a:rPr>
              <a:t>t.getType</a:t>
            </a:r>
            <a:r>
              <a:rPr i="0" dirty="0">
                <a:solidFill>
                  <a:srgbClr val="000000"/>
                </a:solidFill>
              </a:rPr>
              <a:t>() == </a:t>
            </a:r>
            <a:r>
              <a:rPr i="0" dirty="0" err="1">
                <a:solidFill>
                  <a:srgbClr val="000000"/>
                </a:solidFill>
              </a:rPr>
              <a:t>TransactionType.GROCERY</a:t>
            </a:r>
            <a:r>
              <a:rPr i="0" dirty="0">
                <a:solidFill>
                  <a:srgbClr val="000000"/>
                </a:solidFill>
              </a:rPr>
              <a:t>){</a:t>
            </a:r>
            <a:br>
              <a:rPr i="0" dirty="0">
                <a:solidFill>
                  <a:srgbClr val="000000"/>
                </a:solidFill>
              </a:rPr>
            </a:br>
            <a:r>
              <a:rPr i="0" dirty="0">
                <a:solidFill>
                  <a:srgbClr val="000000"/>
                </a:solidFill>
              </a:rPr>
              <a:t>        </a:t>
            </a:r>
            <a:r>
              <a:rPr i="0" dirty="0" err="1">
                <a:solidFill>
                  <a:srgbClr val="000000"/>
                </a:solidFill>
              </a:rPr>
              <a:t>groceryTransactions.add</a:t>
            </a:r>
            <a:r>
              <a:rPr i="0" dirty="0">
                <a:solidFill>
                  <a:srgbClr val="000000"/>
                </a:solidFill>
              </a:rPr>
              <a:t>(t);</a:t>
            </a:r>
            <a:br>
              <a:rPr i="0" dirty="0">
                <a:solidFill>
                  <a:srgbClr val="000000"/>
                </a:solidFill>
              </a:rPr>
            </a:br>
            <a:r>
              <a:rPr i="0" dirty="0">
                <a:solidFill>
                  <a:srgbClr val="000000"/>
                </a:solidFill>
              </a:rPr>
              <a:t>    }</a:t>
            </a:r>
            <a:br>
              <a:rPr i="0" dirty="0">
                <a:solidFill>
                  <a:srgbClr val="000000"/>
                </a:solidFill>
              </a:rPr>
            </a:br>
            <a:r>
              <a:rPr i="0" dirty="0">
                <a:solidFill>
                  <a:srgbClr val="000000"/>
                </a:solidFill>
              </a:rPr>
              <a:t>}</a:t>
            </a:r>
          </a:p>
          <a:p>
            <a:pPr>
              <a:defRPr sz="1400">
                <a:latin typeface="Courier New"/>
                <a:ea typeface="Courier New"/>
                <a:cs typeface="Courier New"/>
                <a:sym typeface="Courier New"/>
              </a:defRPr>
            </a:pPr>
            <a:br>
              <a:rPr dirty="0"/>
            </a:br>
            <a:r>
              <a:rPr i="1" dirty="0">
                <a:solidFill>
                  <a:srgbClr val="808080"/>
                </a:solidFill>
              </a:rPr>
              <a:t>// sort by value in descending order</a:t>
            </a:r>
            <a:br>
              <a:rPr i="1" dirty="0">
                <a:solidFill>
                  <a:srgbClr val="808080"/>
                </a:solidFill>
              </a:rPr>
            </a:br>
            <a:r>
              <a:rPr dirty="0" err="1"/>
              <a:t>Collections.</a:t>
            </a:r>
            <a:r>
              <a:rPr i="1" dirty="0" err="1"/>
              <a:t>sort</a:t>
            </a:r>
            <a:r>
              <a:rPr dirty="0"/>
              <a:t>(</a:t>
            </a:r>
            <a:r>
              <a:rPr dirty="0" err="1"/>
              <a:t>groceryTransactions</a:t>
            </a:r>
            <a:r>
              <a:rPr dirty="0"/>
              <a:t>, </a:t>
            </a:r>
            <a:r>
              <a:rPr b="1" dirty="0">
                <a:solidFill>
                  <a:srgbClr val="000080"/>
                </a:solidFill>
              </a:rPr>
              <a:t>new </a:t>
            </a:r>
            <a:r>
              <a:rPr dirty="0"/>
              <a:t>Comparator&lt;Transaction&gt;() {</a:t>
            </a:r>
            <a:br>
              <a:rPr dirty="0"/>
            </a:br>
            <a:r>
              <a:rPr dirty="0"/>
              <a:t>    </a:t>
            </a:r>
            <a:r>
              <a:rPr dirty="0">
                <a:solidFill>
                  <a:srgbClr val="808000"/>
                </a:solidFill>
              </a:rPr>
              <a:t>@Override</a:t>
            </a:r>
            <a:br>
              <a:rPr dirty="0">
                <a:solidFill>
                  <a:srgbClr val="808000"/>
                </a:solidFill>
              </a:rPr>
            </a:br>
            <a:r>
              <a:rPr dirty="0">
                <a:solidFill>
                  <a:srgbClr val="808000"/>
                </a:solidFill>
              </a:rPr>
              <a:t>    </a:t>
            </a:r>
            <a:r>
              <a:rPr b="1" dirty="0">
                <a:solidFill>
                  <a:srgbClr val="000080"/>
                </a:solidFill>
              </a:rPr>
              <a:t>public </a:t>
            </a:r>
            <a:r>
              <a:rPr b="1" dirty="0" err="1">
                <a:solidFill>
                  <a:srgbClr val="000080"/>
                </a:solidFill>
              </a:rPr>
              <a:t>int</a:t>
            </a:r>
            <a:r>
              <a:rPr b="1" dirty="0">
                <a:solidFill>
                  <a:srgbClr val="000080"/>
                </a:solidFill>
              </a:rPr>
              <a:t> </a:t>
            </a:r>
            <a:r>
              <a:rPr dirty="0"/>
              <a:t>compare(Transaction t1, Transaction t2) {</a:t>
            </a:r>
            <a:br>
              <a:rPr dirty="0"/>
            </a:br>
            <a:r>
              <a:rPr dirty="0"/>
              <a:t>        </a:t>
            </a:r>
            <a:r>
              <a:rPr b="1" dirty="0">
                <a:solidFill>
                  <a:srgbClr val="000080"/>
                </a:solidFill>
              </a:rPr>
              <a:t>return </a:t>
            </a:r>
            <a:r>
              <a:rPr dirty="0"/>
              <a:t>t2.getValue().</a:t>
            </a:r>
            <a:r>
              <a:rPr dirty="0" err="1"/>
              <a:t>compareTo</a:t>
            </a:r>
            <a:r>
              <a:rPr dirty="0"/>
              <a:t>(t1.getValue());</a:t>
            </a:r>
            <a:br>
              <a:rPr dirty="0"/>
            </a:br>
            <a:r>
              <a:rPr dirty="0"/>
              <a:t>    }</a:t>
            </a:r>
            <a:br>
              <a:rPr dirty="0"/>
            </a:br>
            <a:r>
              <a:rPr dirty="0"/>
              <a:t>});</a:t>
            </a:r>
          </a:p>
          <a:p>
            <a:pPr>
              <a:defRPr sz="1400">
                <a:latin typeface="Courier New"/>
                <a:ea typeface="Courier New"/>
                <a:cs typeface="Courier New"/>
                <a:sym typeface="Courier New"/>
              </a:defRPr>
            </a:pPr>
            <a:br>
              <a:rPr dirty="0"/>
            </a:br>
            <a:r>
              <a:rPr i="1" dirty="0">
                <a:solidFill>
                  <a:srgbClr val="808080"/>
                </a:solidFill>
              </a:rPr>
              <a:t>// add to another List of Integer</a:t>
            </a:r>
            <a:br>
              <a:rPr i="1" dirty="0">
                <a:solidFill>
                  <a:srgbClr val="808080"/>
                </a:solidFill>
              </a:rPr>
            </a:br>
            <a:r>
              <a:rPr dirty="0"/>
              <a:t>List&lt;Integer&gt; </a:t>
            </a:r>
            <a:r>
              <a:rPr dirty="0" err="1"/>
              <a:t>transactionIds</a:t>
            </a:r>
            <a:r>
              <a:rPr dirty="0"/>
              <a:t> = </a:t>
            </a:r>
            <a:r>
              <a:rPr b="1" dirty="0">
                <a:solidFill>
                  <a:srgbClr val="000080"/>
                </a:solidFill>
              </a:rPr>
              <a:t>new </a:t>
            </a:r>
            <a:r>
              <a:rPr dirty="0" err="1"/>
              <a:t>ArrayList</a:t>
            </a:r>
            <a:r>
              <a:rPr dirty="0"/>
              <a:t>&lt;&gt;();</a:t>
            </a:r>
            <a:br>
              <a:rPr dirty="0"/>
            </a:br>
            <a:r>
              <a:rPr b="1" dirty="0">
                <a:solidFill>
                  <a:srgbClr val="000080"/>
                </a:solidFill>
              </a:rPr>
              <a:t>for</a:t>
            </a:r>
            <a:r>
              <a:rPr dirty="0"/>
              <a:t>(Transaction t: </a:t>
            </a:r>
            <a:r>
              <a:rPr dirty="0" err="1"/>
              <a:t>groceryTransactions</a:t>
            </a:r>
            <a:r>
              <a:rPr dirty="0"/>
              <a:t>){</a:t>
            </a:r>
            <a:br>
              <a:rPr dirty="0"/>
            </a:br>
            <a:r>
              <a:rPr dirty="0"/>
              <a:t>    </a:t>
            </a:r>
            <a:r>
              <a:rPr dirty="0" err="1"/>
              <a:t>transactionIds.add</a:t>
            </a:r>
            <a:r>
              <a:rPr dirty="0"/>
              <a:t>(</a:t>
            </a:r>
            <a:r>
              <a:rPr dirty="0" err="1"/>
              <a:t>t.getId</a:t>
            </a:r>
            <a:r>
              <a:rPr dirty="0"/>
              <a:t>());</a:t>
            </a:r>
            <a:br>
              <a:rPr dirty="0"/>
            </a:br>
            <a:r>
              <a:rPr dirty="0"/>
              <a:t>}</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hape 220"/>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400" b="0" dirty="0"/>
              <a:t>Boilerplate Code</a:t>
            </a:r>
          </a:p>
        </p:txBody>
      </p:sp>
      <p:pic>
        <p:nvPicPr>
          <p:cNvPr id="221" name="image7.jpg"/>
          <p:cNvPicPr>
            <a:picLocks noChangeAspect="1"/>
          </p:cNvPicPr>
          <p:nvPr/>
        </p:nvPicPr>
        <p:blipFill>
          <a:blip r:embed="rId3">
            <a:extLst/>
          </a:blip>
          <a:stretch>
            <a:fillRect/>
          </a:stretch>
        </p:blipFill>
        <p:spPr>
          <a:xfrm>
            <a:off x="2082540" y="1696558"/>
            <a:ext cx="5857876" cy="4400551"/>
          </a:xfrm>
          <a:prstGeom prst="rect">
            <a:avLst/>
          </a:prstGeom>
          <a:ln w="12700">
            <a:miter lim="400000"/>
          </a:ln>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400" b="0" dirty="0"/>
              <a:t>Solution with Stream</a:t>
            </a:r>
          </a:p>
        </p:txBody>
      </p:sp>
      <p:sp>
        <p:nvSpPr>
          <p:cNvPr id="226" name="Shape 226"/>
          <p:cNvSpPr/>
          <p:nvPr/>
        </p:nvSpPr>
        <p:spPr>
          <a:xfrm>
            <a:off x="957809" y="2552046"/>
            <a:ext cx="9752232" cy="1600438"/>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square" lIns="45719" rIns="45719" anchor="ctr">
            <a:spAutoFit/>
          </a:bodyPr>
          <a:lstStyle/>
          <a:p>
            <a:pPr>
              <a:defRPr sz="1400">
                <a:latin typeface="Courier New"/>
                <a:ea typeface="Courier New"/>
                <a:cs typeface="Courier New"/>
                <a:sym typeface="Courier New"/>
              </a:defRPr>
            </a:pPr>
            <a:endParaRPr dirty="0"/>
          </a:p>
          <a:p>
            <a:pPr>
              <a:defRPr sz="1400">
                <a:latin typeface="Courier New"/>
                <a:ea typeface="Courier New"/>
                <a:cs typeface="Courier New"/>
                <a:sym typeface="Courier New"/>
              </a:defRPr>
            </a:pPr>
            <a:r>
              <a:rPr dirty="0"/>
              <a:t>    List&lt;Integer&gt; </a:t>
            </a:r>
            <a:r>
              <a:rPr dirty="0" err="1"/>
              <a:t>transactionsIds</a:t>
            </a:r>
            <a:r>
              <a:rPr dirty="0"/>
              <a:t> =</a:t>
            </a:r>
            <a:r>
              <a:rPr lang="en-IE" dirty="0"/>
              <a:t> </a:t>
            </a:r>
            <a:r>
              <a:rPr dirty="0" err="1"/>
              <a:t>transactions.stream</a:t>
            </a:r>
            <a:r>
              <a:rPr dirty="0"/>
              <a:t>()</a:t>
            </a:r>
            <a:br>
              <a:rPr dirty="0"/>
            </a:br>
            <a:r>
              <a:rPr dirty="0"/>
              <a:t>                		</a:t>
            </a:r>
            <a:r>
              <a:rPr lang="en-IE" dirty="0"/>
              <a:t>	</a:t>
            </a:r>
            <a:r>
              <a:rPr dirty="0"/>
              <a:t>.filter(t -&gt; </a:t>
            </a:r>
            <a:r>
              <a:rPr dirty="0" err="1"/>
              <a:t>t.getType</a:t>
            </a:r>
            <a:r>
              <a:rPr dirty="0"/>
              <a:t>() == </a:t>
            </a:r>
            <a:r>
              <a:rPr dirty="0" err="1"/>
              <a:t>TransactionType.GROCERY</a:t>
            </a:r>
            <a:r>
              <a:rPr dirty="0"/>
              <a:t>)</a:t>
            </a:r>
            <a:br>
              <a:rPr dirty="0"/>
            </a:br>
            <a:r>
              <a:rPr dirty="0"/>
              <a:t>                		</a:t>
            </a:r>
            <a:r>
              <a:rPr lang="en-IE" dirty="0"/>
              <a:t>	</a:t>
            </a:r>
            <a:r>
              <a:rPr dirty="0"/>
              <a:t>.sorted(</a:t>
            </a:r>
            <a:r>
              <a:rPr i="1" dirty="0"/>
              <a:t>comparing</a:t>
            </a:r>
            <a:r>
              <a:rPr dirty="0"/>
              <a:t>(Transaction::</a:t>
            </a:r>
            <a:r>
              <a:rPr dirty="0" err="1"/>
              <a:t>getValue</a:t>
            </a:r>
            <a:r>
              <a:rPr dirty="0"/>
              <a:t>).reversed())</a:t>
            </a:r>
            <a:br>
              <a:rPr dirty="0"/>
            </a:br>
            <a:r>
              <a:rPr dirty="0"/>
              <a:t>                		</a:t>
            </a:r>
            <a:r>
              <a:rPr lang="en-IE" dirty="0"/>
              <a:t>	</a:t>
            </a:r>
            <a:r>
              <a:rPr dirty="0"/>
              <a:t>.map(Transaction::</a:t>
            </a:r>
            <a:r>
              <a:rPr dirty="0" err="1"/>
              <a:t>getId</a:t>
            </a:r>
            <a:r>
              <a:rPr dirty="0"/>
              <a:t>)</a:t>
            </a:r>
            <a:br>
              <a:rPr dirty="0"/>
            </a:br>
            <a:r>
              <a:rPr dirty="0"/>
              <a:t>                		</a:t>
            </a:r>
            <a:r>
              <a:rPr lang="en-IE" dirty="0"/>
              <a:t>	</a:t>
            </a:r>
            <a:r>
              <a:rPr dirty="0"/>
              <a:t>.collect(</a:t>
            </a:r>
            <a:r>
              <a:rPr i="1" dirty="0" err="1"/>
              <a:t>toList</a:t>
            </a:r>
            <a:r>
              <a:rPr dirty="0"/>
              <a:t>());</a:t>
            </a:r>
            <a:br>
              <a:rPr dirty="0"/>
            </a:br>
            <a:endParaRPr dirty="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400" dirty="0"/>
              <a:t>Solution Comparison</a:t>
            </a:r>
          </a:p>
        </p:txBody>
      </p:sp>
      <p:graphicFrame>
        <p:nvGraphicFramePr>
          <p:cNvPr id="229" name="Table 229"/>
          <p:cNvGraphicFramePr/>
          <p:nvPr/>
        </p:nvGraphicFramePr>
        <p:xfrm>
          <a:off x="724940" y="1631850"/>
          <a:ext cx="10388537" cy="4114800"/>
        </p:xfrm>
        <a:graphic>
          <a:graphicData uri="http://schemas.openxmlformats.org/drawingml/2006/table">
            <a:tbl>
              <a:tblPr firstRow="1" bandRow="1">
                <a:tableStyleId>{4C3C2611-4C71-4FC5-86AE-919BDF0F9419}</a:tableStyleId>
              </a:tblPr>
              <a:tblGrid>
                <a:gridCol w="5206255">
                  <a:extLst>
                    <a:ext uri="{9D8B030D-6E8A-4147-A177-3AD203B41FA5}">
                      <a16:colId xmlns:a16="http://schemas.microsoft.com/office/drawing/2014/main" val="20000"/>
                    </a:ext>
                  </a:extLst>
                </a:gridCol>
                <a:gridCol w="5182282">
                  <a:extLst>
                    <a:ext uri="{9D8B030D-6E8A-4147-A177-3AD203B41FA5}">
                      <a16:colId xmlns:a16="http://schemas.microsoft.com/office/drawing/2014/main" val="20001"/>
                    </a:ext>
                  </a:extLst>
                </a:gridCol>
              </a:tblGrid>
              <a:tr h="351695">
                <a:tc>
                  <a:txBody>
                    <a:bodyPr/>
                    <a:lstStyle/>
                    <a:p>
                      <a:pPr algn="l">
                        <a:defRPr sz="1800" b="0">
                          <a:solidFill>
                            <a:srgbClr val="000000"/>
                          </a:solidFill>
                        </a:defRPr>
                      </a:pPr>
                      <a:r>
                        <a:rPr b="1">
                          <a:solidFill>
                            <a:srgbClr val="FFFFFF"/>
                          </a:solidFill>
                        </a:rPr>
                        <a:t>Old Solution with Collection</a:t>
                      </a:r>
                    </a:p>
                  </a:txBody>
                  <a:tcPr marL="45720" marR="45720" horzOverflow="overflow"/>
                </a:tc>
                <a:tc>
                  <a:txBody>
                    <a:bodyPr/>
                    <a:lstStyle/>
                    <a:p>
                      <a:pPr algn="l">
                        <a:defRPr sz="1800" b="0">
                          <a:solidFill>
                            <a:srgbClr val="000000"/>
                          </a:solidFill>
                        </a:defRPr>
                      </a:pPr>
                      <a:r>
                        <a:rPr b="1">
                          <a:solidFill>
                            <a:srgbClr val="FFFFFF"/>
                          </a:solidFill>
                        </a:rPr>
                        <a:t>New Solution with Stream</a:t>
                      </a:r>
                    </a:p>
                  </a:txBody>
                  <a:tcPr marL="45720" marR="45720" horzOverflow="overflow"/>
                </a:tc>
                <a:extLst>
                  <a:ext uri="{0D108BD9-81ED-4DB2-BD59-A6C34878D82A}">
                    <a16:rowId xmlns:a16="http://schemas.microsoft.com/office/drawing/2014/main" val="10000"/>
                  </a:ext>
                </a:extLst>
              </a:tr>
              <a:tr h="2961101">
                <a:tc>
                  <a:txBody>
                    <a:bodyPr/>
                    <a:lstStyle/>
                    <a:p>
                      <a:pPr algn="l">
                        <a:defRPr i="1">
                          <a:solidFill>
                            <a:srgbClr val="808080"/>
                          </a:solidFill>
                          <a:latin typeface="Courier New"/>
                          <a:ea typeface="Courier New"/>
                          <a:cs typeface="Courier New"/>
                          <a:sym typeface="Courier New"/>
                        </a:defRPr>
                      </a:pPr>
                      <a:r>
                        <a:t>// find the GROCERY type</a:t>
                      </a:r>
                      <a:br/>
                      <a:r>
                        <a:rPr b="1" i="0">
                          <a:solidFill>
                            <a:srgbClr val="000080"/>
                          </a:solidFill>
                        </a:rPr>
                        <a:t>for</a:t>
                      </a:r>
                      <a:r>
                        <a:rPr i="0">
                          <a:solidFill>
                            <a:srgbClr val="000000"/>
                          </a:solidFill>
                        </a:rPr>
                        <a:t>(Transaction t: transactions){</a:t>
                      </a:r>
                      <a:br>
                        <a:rPr i="0">
                          <a:solidFill>
                            <a:srgbClr val="000000"/>
                          </a:solidFill>
                        </a:rPr>
                      </a:br>
                      <a:r>
                        <a:rPr i="0">
                          <a:solidFill>
                            <a:srgbClr val="000000"/>
                          </a:solidFill>
                        </a:rPr>
                        <a:t>    </a:t>
                      </a:r>
                      <a:r>
                        <a:rPr b="1" i="0">
                          <a:solidFill>
                            <a:srgbClr val="000080"/>
                          </a:solidFill>
                        </a:rPr>
                        <a:t>if</a:t>
                      </a:r>
                      <a:r>
                        <a:rPr i="0">
                          <a:solidFill>
                            <a:srgbClr val="000000"/>
                          </a:solidFill>
                        </a:rPr>
                        <a:t>(t.getType() == TransactionType.GROCERY){</a:t>
                      </a:r>
                      <a:br>
                        <a:rPr i="0">
                          <a:solidFill>
                            <a:srgbClr val="000000"/>
                          </a:solidFill>
                        </a:rPr>
                      </a:br>
                      <a:r>
                        <a:rPr i="0">
                          <a:solidFill>
                            <a:srgbClr val="000000"/>
                          </a:solidFill>
                        </a:rPr>
                        <a:t>        groceryTransactions.add(t);</a:t>
                      </a:r>
                      <a:br>
                        <a:rPr i="0">
                          <a:solidFill>
                            <a:srgbClr val="000000"/>
                          </a:solidFill>
                        </a:rPr>
                      </a:br>
                      <a:r>
                        <a:rPr i="0">
                          <a:solidFill>
                            <a:srgbClr val="000000"/>
                          </a:solidFill>
                        </a:rPr>
                        <a:t>    }</a:t>
                      </a:r>
                      <a:br>
                        <a:rPr i="0">
                          <a:solidFill>
                            <a:srgbClr val="000000"/>
                          </a:solidFill>
                        </a:rPr>
                      </a:br>
                      <a:r>
                        <a:rPr i="0">
                          <a:solidFill>
                            <a:srgbClr val="000000"/>
                          </a:solidFill>
                        </a:rPr>
                        <a:t>}</a:t>
                      </a:r>
                      <a:br>
                        <a:rPr i="0">
                          <a:solidFill>
                            <a:srgbClr val="000000"/>
                          </a:solidFill>
                        </a:rPr>
                      </a:br>
                      <a:r>
                        <a:t>// sort by value in descending order</a:t>
                      </a:r>
                      <a:br/>
                      <a:r>
                        <a:rPr i="0">
                          <a:solidFill>
                            <a:srgbClr val="000000"/>
                          </a:solidFill>
                        </a:rPr>
                        <a:t>Collections.</a:t>
                      </a:r>
                      <a:r>
                        <a:rPr>
                          <a:solidFill>
                            <a:srgbClr val="000000"/>
                          </a:solidFill>
                        </a:rPr>
                        <a:t>sort</a:t>
                      </a:r>
                      <a:r>
                        <a:rPr i="0">
                          <a:solidFill>
                            <a:srgbClr val="000000"/>
                          </a:solidFill>
                        </a:rPr>
                        <a:t>(groceryTransactions, </a:t>
                      </a:r>
                      <a:r>
                        <a:rPr b="1" i="0">
                          <a:solidFill>
                            <a:srgbClr val="000080"/>
                          </a:solidFill>
                        </a:rPr>
                        <a:t>new </a:t>
                      </a:r>
                      <a:r>
                        <a:rPr i="0">
                          <a:solidFill>
                            <a:srgbClr val="000000"/>
                          </a:solidFill>
                        </a:rPr>
                        <a:t>Comparator&lt;Transaction&gt;() {</a:t>
                      </a:r>
                      <a:br>
                        <a:rPr i="0">
                          <a:solidFill>
                            <a:srgbClr val="000000"/>
                          </a:solidFill>
                        </a:rPr>
                      </a:br>
                      <a:r>
                        <a:rPr i="0">
                          <a:solidFill>
                            <a:srgbClr val="000000"/>
                          </a:solidFill>
                        </a:rPr>
                        <a:t>    </a:t>
                      </a:r>
                      <a:r>
                        <a:rPr i="0">
                          <a:solidFill>
                            <a:srgbClr val="808000"/>
                          </a:solidFill>
                        </a:rPr>
                        <a:t>@Override</a:t>
                      </a:r>
                      <a:br>
                        <a:rPr i="0">
                          <a:solidFill>
                            <a:srgbClr val="808000"/>
                          </a:solidFill>
                        </a:rPr>
                      </a:br>
                      <a:r>
                        <a:rPr i="0">
                          <a:solidFill>
                            <a:srgbClr val="808000"/>
                          </a:solidFill>
                        </a:rPr>
                        <a:t>    </a:t>
                      </a:r>
                      <a:r>
                        <a:rPr b="1" i="0">
                          <a:solidFill>
                            <a:srgbClr val="000080"/>
                          </a:solidFill>
                        </a:rPr>
                        <a:t>public int </a:t>
                      </a:r>
                      <a:r>
                        <a:rPr i="0">
                          <a:solidFill>
                            <a:srgbClr val="000000"/>
                          </a:solidFill>
                        </a:rPr>
                        <a:t>compare(Transaction t1, Transaction t2) {</a:t>
                      </a:r>
                      <a:br>
                        <a:rPr i="0">
                          <a:solidFill>
                            <a:srgbClr val="000000"/>
                          </a:solidFill>
                        </a:rPr>
                      </a:br>
                      <a:r>
                        <a:rPr i="0">
                          <a:solidFill>
                            <a:srgbClr val="000000"/>
                          </a:solidFill>
                        </a:rPr>
                        <a:t>        </a:t>
                      </a:r>
                      <a:r>
                        <a:rPr b="1" i="0">
                          <a:solidFill>
                            <a:srgbClr val="000080"/>
                          </a:solidFill>
                        </a:rPr>
                        <a:t>return </a:t>
                      </a:r>
                      <a:r>
                        <a:rPr i="0">
                          <a:solidFill>
                            <a:srgbClr val="000000"/>
                          </a:solidFill>
                        </a:rPr>
                        <a:t>t2.getValue().compareTo(t1.getValue());</a:t>
                      </a:r>
                      <a:br>
                        <a:rPr i="0">
                          <a:solidFill>
                            <a:srgbClr val="000000"/>
                          </a:solidFill>
                        </a:rPr>
                      </a:br>
                      <a:r>
                        <a:rPr i="0">
                          <a:solidFill>
                            <a:srgbClr val="000000"/>
                          </a:solidFill>
                        </a:rPr>
                        <a:t>    }</a:t>
                      </a:r>
                      <a:br>
                        <a:rPr i="0">
                          <a:solidFill>
                            <a:srgbClr val="000000"/>
                          </a:solidFill>
                        </a:rPr>
                      </a:br>
                      <a:r>
                        <a:rPr i="0">
                          <a:solidFill>
                            <a:srgbClr val="000000"/>
                          </a:solidFill>
                        </a:rPr>
                        <a:t>});</a:t>
                      </a:r>
                      <a:br>
                        <a:rPr i="0">
                          <a:solidFill>
                            <a:srgbClr val="000000"/>
                          </a:solidFill>
                        </a:rPr>
                      </a:br>
                      <a:r>
                        <a:t>// add to another List of Integer</a:t>
                      </a:r>
                      <a:br/>
                      <a:r>
                        <a:rPr i="0">
                          <a:solidFill>
                            <a:srgbClr val="000000"/>
                          </a:solidFill>
                        </a:rPr>
                        <a:t>List&lt;Integer&gt; transactionIds = </a:t>
                      </a:r>
                      <a:r>
                        <a:rPr b="1" i="0">
                          <a:solidFill>
                            <a:srgbClr val="000080"/>
                          </a:solidFill>
                        </a:rPr>
                        <a:t>new </a:t>
                      </a:r>
                      <a:r>
                        <a:rPr i="0">
                          <a:solidFill>
                            <a:srgbClr val="000000"/>
                          </a:solidFill>
                        </a:rPr>
                        <a:t>ArrayList&lt;&gt;();</a:t>
                      </a:r>
                      <a:br>
                        <a:rPr i="0">
                          <a:solidFill>
                            <a:srgbClr val="000000"/>
                          </a:solidFill>
                        </a:rPr>
                      </a:br>
                      <a:r>
                        <a:rPr b="1" i="0">
                          <a:solidFill>
                            <a:srgbClr val="000080"/>
                          </a:solidFill>
                        </a:rPr>
                        <a:t>for</a:t>
                      </a:r>
                      <a:r>
                        <a:rPr i="0">
                          <a:solidFill>
                            <a:srgbClr val="000000"/>
                          </a:solidFill>
                        </a:rPr>
                        <a:t>(Transaction t: groceryTransactions){ transactionIds.add(t.getId());</a:t>
                      </a:r>
                      <a:br>
                        <a:rPr i="0">
                          <a:solidFill>
                            <a:srgbClr val="000000"/>
                          </a:solidFill>
                        </a:rPr>
                      </a:br>
                      <a:r>
                        <a:rPr i="0">
                          <a:solidFill>
                            <a:srgbClr val="000000"/>
                          </a:solidFill>
                        </a:rPr>
                        <a:t>}</a:t>
                      </a:r>
                      <a:endParaRPr>
                        <a:latin typeface="Arial"/>
                        <a:ea typeface="Arial"/>
                        <a:cs typeface="Arial"/>
                        <a:sym typeface="Arial"/>
                      </a:endParaRPr>
                    </a:p>
                  </a:txBody>
                  <a:tcPr marL="45720" marR="45720" horzOverflow="overflow"/>
                </a:tc>
                <a:tc>
                  <a:txBody>
                    <a:bodyPr/>
                    <a:lstStyle/>
                    <a:p>
                      <a:pPr algn="l">
                        <a:defRPr>
                          <a:latin typeface="Courier New"/>
                          <a:ea typeface="Courier New"/>
                          <a:cs typeface="Courier New"/>
                          <a:sym typeface="Courier New"/>
                        </a:defRPr>
                      </a:pPr>
                      <a:r>
                        <a:t>List&lt;Integer&gt; transactionsIds = transactions</a:t>
                      </a:r>
                    </a:p>
                    <a:p>
                      <a:pPr algn="l">
                        <a:defRPr>
                          <a:latin typeface="Courier New"/>
                          <a:ea typeface="Courier New"/>
                          <a:cs typeface="Courier New"/>
                          <a:sym typeface="Courier New"/>
                        </a:defRPr>
                      </a:pPr>
                      <a:r>
                        <a:t>          .stream()</a:t>
                      </a:r>
                    </a:p>
                    <a:p>
                      <a:pPr algn="l">
                        <a:defRPr>
                          <a:latin typeface="Courier New"/>
                          <a:ea typeface="Courier New"/>
                          <a:cs typeface="Courier New"/>
                          <a:sym typeface="Courier New"/>
                        </a:defRPr>
                      </a:pPr>
                      <a:r>
                        <a:t>          .filter(t -&gt; t.getType() </a:t>
                      </a:r>
                    </a:p>
                    <a:p>
                      <a:pPr algn="l">
                        <a:defRPr>
                          <a:latin typeface="Courier New"/>
                          <a:ea typeface="Courier New"/>
                          <a:cs typeface="Courier New"/>
                          <a:sym typeface="Courier New"/>
                        </a:defRPr>
                      </a:pPr>
                      <a:r>
                        <a:t>                      == TransactionType.GROCERY)</a:t>
                      </a:r>
                      <a:br/>
                      <a:r>
                        <a:t>          .sorted(</a:t>
                      </a:r>
                      <a:r>
                        <a:rPr i="1"/>
                        <a:t>comparing</a:t>
                      </a:r>
                    </a:p>
                    <a:p>
                      <a:pPr algn="l">
                        <a:defRPr>
                          <a:latin typeface="Courier New"/>
                          <a:ea typeface="Courier New"/>
                          <a:cs typeface="Courier New"/>
                          <a:sym typeface="Courier New"/>
                        </a:defRPr>
                      </a:pPr>
                      <a:r>
                        <a:t>                (Transaction::getValue).reversed())</a:t>
                      </a:r>
                    </a:p>
                    <a:p>
                      <a:pPr algn="l">
                        <a:defRPr>
                          <a:latin typeface="Courier New"/>
                          <a:ea typeface="Courier New"/>
                          <a:cs typeface="Courier New"/>
                          <a:sym typeface="Courier New"/>
                        </a:defRPr>
                      </a:pPr>
                      <a:r>
                        <a:t>          .map(Transaction::getId)</a:t>
                      </a:r>
                    </a:p>
                    <a:p>
                      <a:pPr algn="l">
                        <a:defRPr>
                          <a:latin typeface="Courier New"/>
                          <a:ea typeface="Courier New"/>
                          <a:cs typeface="Courier New"/>
                          <a:sym typeface="Courier New"/>
                        </a:defRPr>
                      </a:pPr>
                      <a:r>
                        <a:t>          .collect(</a:t>
                      </a:r>
                      <a:r>
                        <a:rPr i="1"/>
                        <a:t>toList</a:t>
                      </a:r>
                      <a:r>
                        <a:t>());</a:t>
                      </a:r>
                    </a:p>
                  </a:txBody>
                  <a:tcPr marL="45720" marR="45720" horzOverflow="overflow"/>
                </a:tc>
                <a:extLst>
                  <a:ext uri="{0D108BD9-81ED-4DB2-BD59-A6C34878D82A}">
                    <a16:rowId xmlns:a16="http://schemas.microsoft.com/office/drawing/2014/main" val="10001"/>
                  </a:ext>
                </a:extLst>
              </a:tr>
            </a:tbl>
          </a:graphicData>
        </a:graphic>
      </p:graphicFrame>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lang="en-IE" sz="4400" b="0" dirty="0"/>
              <a:t>Step by Step</a:t>
            </a:r>
            <a:endParaRPr sz="4400" b="0" dirty="0"/>
          </a:p>
        </p:txBody>
      </p:sp>
      <p:pic>
        <p:nvPicPr>
          <p:cNvPr id="232" name="image9.jpg"/>
          <p:cNvPicPr>
            <a:picLocks noChangeAspect="1"/>
          </p:cNvPicPr>
          <p:nvPr/>
        </p:nvPicPr>
        <p:blipFill>
          <a:blip r:embed="rId3">
            <a:extLst/>
          </a:blip>
          <a:stretch>
            <a:fillRect/>
          </a:stretch>
        </p:blipFill>
        <p:spPr>
          <a:xfrm>
            <a:off x="1892585" y="1714926"/>
            <a:ext cx="6195365" cy="4295454"/>
          </a:xfrm>
          <a:prstGeom prst="rect">
            <a:avLst/>
          </a:prstGeom>
          <a:ln w="12700">
            <a:miter lim="400000"/>
          </a:ln>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400" dirty="0"/>
              <a:t>Agenda</a:t>
            </a:r>
          </a:p>
        </p:txBody>
      </p:sp>
      <p:sp>
        <p:nvSpPr>
          <p:cNvPr id="152" name="Shape 152"/>
          <p:cNvSpPr>
            <a:spLocks noGrp="1"/>
          </p:cNvSpPr>
          <p:nvPr>
            <p:ph type="body" idx="13"/>
          </p:nvPr>
        </p:nvSpPr>
        <p:spPr>
          <a:xfrm>
            <a:off x="724940" y="1911176"/>
            <a:ext cx="10709873" cy="4308392"/>
          </a:xfrm>
          <a:prstGeom prst="rect">
            <a:avLst/>
          </a:prstGeom>
          <a:extLst>
            <a:ext uri="{C572A759-6A51-4108-AA02-DFA0A04FC94B}">
              <ma14:wrappingTextBoxFlag xmlns:ma14="http://schemas.microsoft.com/office/mac/drawingml/2011/main" xmlns="" val="1"/>
            </a:ext>
          </a:extLst>
        </p:spPr>
        <p:txBody>
          <a:bodyPr/>
          <a:lstStyle/>
          <a:p>
            <a:pPr>
              <a:lnSpc>
                <a:spcPct val="150000"/>
              </a:lnSpc>
              <a:defRPr b="1">
                <a:solidFill>
                  <a:srgbClr val="414042"/>
                </a:solidFill>
                <a:latin typeface="Arial"/>
                <a:ea typeface="Arial"/>
                <a:cs typeface="Arial"/>
                <a:sym typeface="Arial"/>
              </a:defRPr>
            </a:pPr>
            <a:r>
              <a:rPr dirty="0"/>
              <a:t>λ</a:t>
            </a:r>
            <a:r>
              <a:rPr b="0" dirty="0"/>
              <a:t> Expression</a:t>
            </a:r>
          </a:p>
          <a:p>
            <a:pPr>
              <a:lnSpc>
                <a:spcPct val="150000"/>
              </a:lnSpc>
              <a:defRPr>
                <a:solidFill>
                  <a:srgbClr val="414042"/>
                </a:solidFill>
                <a:latin typeface="Arial"/>
                <a:ea typeface="Arial"/>
                <a:cs typeface="Arial"/>
                <a:sym typeface="Arial"/>
              </a:defRPr>
            </a:pPr>
            <a:r>
              <a:rPr dirty="0"/>
              <a:t>Stream API in a nut shell</a:t>
            </a:r>
          </a:p>
          <a:p>
            <a:pPr>
              <a:lnSpc>
                <a:spcPct val="150000"/>
              </a:lnSpc>
              <a:defRPr>
                <a:solidFill>
                  <a:srgbClr val="414042"/>
                </a:solidFill>
                <a:latin typeface="Arial"/>
                <a:ea typeface="Arial"/>
                <a:cs typeface="Arial"/>
                <a:sym typeface="Arial"/>
              </a:defRPr>
            </a:pPr>
            <a:r>
              <a:rPr dirty="0"/>
              <a:t>Optional, remedy for NPE</a:t>
            </a:r>
          </a:p>
          <a:p>
            <a:pPr>
              <a:lnSpc>
                <a:spcPct val="150000"/>
              </a:lnSpc>
              <a:defRPr>
                <a:solidFill>
                  <a:srgbClr val="414042"/>
                </a:solidFill>
                <a:latin typeface="Arial"/>
                <a:ea typeface="Arial"/>
                <a:cs typeface="Arial"/>
                <a:sym typeface="Arial"/>
              </a:defRPr>
            </a:pPr>
            <a:r>
              <a:rPr dirty="0"/>
              <a:t>Adoption in TDP 4</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a:spLocks noGrp="1"/>
          </p:cNvSpPr>
          <p:nvPr>
            <p:ph type="body" sz="quarter" idx="1"/>
          </p:nvPr>
        </p:nvSpPr>
        <p:spPr>
          <a:xfrm>
            <a:off x="724940" y="1009430"/>
            <a:ext cx="7998646" cy="472529"/>
          </a:xfrm>
          <a:prstGeom prst="rect">
            <a:avLst/>
          </a:prstGeom>
        </p:spPr>
        <p:txBody>
          <a:bodyPr>
            <a:noAutofit/>
          </a:bodyPr>
          <a:lstStyle>
            <a:lvl1pPr defTabSz="594359">
              <a:spcBef>
                <a:spcPts val="600"/>
              </a:spcBef>
              <a:defRPr sz="2600" b="1"/>
            </a:lvl1pPr>
          </a:lstStyle>
          <a:p>
            <a:r>
              <a:rPr sz="4400" b="0" dirty="0"/>
              <a:t>How to understand Stream</a:t>
            </a:r>
          </a:p>
        </p:txBody>
      </p:sp>
      <p:sp>
        <p:nvSpPr>
          <p:cNvPr id="237" name="Shape 237"/>
          <p:cNvSpPr>
            <a:spLocks noGrp="1"/>
          </p:cNvSpPr>
          <p:nvPr>
            <p:ph type="body" idx="13"/>
          </p:nvPr>
        </p:nvSpPr>
        <p:spPr>
          <a:xfrm>
            <a:off x="724940" y="1987818"/>
            <a:ext cx="8439610" cy="4279418"/>
          </a:xfrm>
          <a:prstGeom prst="rect">
            <a:avLst/>
          </a:prstGeom>
          <a:extLst>
            <a:ext uri="{C572A759-6A51-4108-AA02-DFA0A04FC94B}">
              <ma14:wrappingTextBoxFlag xmlns:ma14="http://schemas.microsoft.com/office/mac/drawingml/2011/main" xmlns="" val="1"/>
            </a:ext>
          </a:extLst>
        </p:spPr>
        <p:txBody>
          <a:bodyPr/>
          <a:lstStyle/>
          <a:p>
            <a:pPr>
              <a:defRPr sz="1800">
                <a:solidFill>
                  <a:srgbClr val="414042"/>
                </a:solidFill>
                <a:latin typeface="Arial"/>
                <a:ea typeface="Arial"/>
                <a:cs typeface="Arial"/>
                <a:sym typeface="Arial"/>
              </a:defRPr>
            </a:pPr>
            <a:r>
              <a:t>Source</a:t>
            </a:r>
          </a:p>
          <a:p>
            <a:pPr marL="685800" lvl="1" indent="-228600">
              <a:spcBef>
                <a:spcPts val="500"/>
              </a:spcBef>
              <a:buFont typeface="Trebuchet MS"/>
              <a:buChar char="⁻"/>
              <a:defRPr sz="1800">
                <a:solidFill>
                  <a:srgbClr val="414042"/>
                </a:solidFill>
                <a:latin typeface="Arial"/>
                <a:ea typeface="Arial"/>
                <a:cs typeface="Arial"/>
                <a:sym typeface="Arial"/>
              </a:defRPr>
            </a:pPr>
            <a:r>
              <a:t>Sequence of elements, arrays, collection, list, set</a:t>
            </a:r>
            <a:endParaRPr sz="2400"/>
          </a:p>
          <a:p>
            <a:pPr>
              <a:defRPr sz="1800">
                <a:solidFill>
                  <a:srgbClr val="414042"/>
                </a:solidFill>
                <a:latin typeface="Arial"/>
                <a:ea typeface="Arial"/>
                <a:cs typeface="Arial"/>
                <a:sym typeface="Arial"/>
              </a:defRPr>
            </a:pPr>
            <a:r>
              <a:t>Flows</a:t>
            </a:r>
          </a:p>
          <a:p>
            <a:pPr marL="685800" lvl="1" indent="-228600">
              <a:spcBef>
                <a:spcPts val="500"/>
              </a:spcBef>
              <a:buFont typeface="Trebuchet MS"/>
              <a:buChar char="⁻"/>
              <a:defRPr sz="1800">
                <a:solidFill>
                  <a:srgbClr val="414042"/>
                </a:solidFill>
                <a:latin typeface="Arial"/>
                <a:ea typeface="Arial"/>
                <a:cs typeface="Arial"/>
                <a:sym typeface="Arial"/>
              </a:defRPr>
            </a:pPr>
            <a:r>
              <a:t>Intermediate operation</a:t>
            </a:r>
            <a:endParaRPr sz="2400"/>
          </a:p>
          <a:p>
            <a:pPr marL="685800" lvl="1" indent="-228600">
              <a:spcBef>
                <a:spcPts val="500"/>
              </a:spcBef>
              <a:buFont typeface="Trebuchet MS"/>
              <a:buChar char="⁻"/>
              <a:defRPr sz="1800">
                <a:solidFill>
                  <a:srgbClr val="414042"/>
                </a:solidFill>
                <a:latin typeface="Arial"/>
                <a:ea typeface="Arial"/>
                <a:cs typeface="Arial"/>
                <a:sym typeface="Arial"/>
              </a:defRPr>
            </a:pPr>
            <a:r>
              <a:t>Aggregate operation</a:t>
            </a:r>
            <a:endParaRPr sz="2400"/>
          </a:p>
          <a:p>
            <a:pPr marL="685800" lvl="1" indent="-228600">
              <a:spcBef>
                <a:spcPts val="500"/>
              </a:spcBef>
              <a:buFont typeface="Trebuchet MS"/>
              <a:buChar char="⁻"/>
              <a:defRPr sz="1800">
                <a:solidFill>
                  <a:srgbClr val="414042"/>
                </a:solidFill>
                <a:latin typeface="Arial"/>
                <a:ea typeface="Arial"/>
                <a:cs typeface="Arial"/>
                <a:sym typeface="Arial"/>
              </a:defRPr>
            </a:pPr>
            <a:r>
              <a:t>Pipelining</a:t>
            </a:r>
            <a:endParaRPr sz="2400"/>
          </a:p>
          <a:p>
            <a:pPr marL="685800" lvl="1" indent="-228600">
              <a:spcBef>
                <a:spcPts val="500"/>
              </a:spcBef>
              <a:buFont typeface="Trebuchet MS"/>
              <a:buChar char="⁻"/>
              <a:defRPr sz="1800">
                <a:solidFill>
                  <a:srgbClr val="414042"/>
                </a:solidFill>
                <a:latin typeface="Arial"/>
                <a:ea typeface="Arial"/>
                <a:cs typeface="Arial"/>
                <a:sym typeface="Arial"/>
              </a:defRPr>
            </a:pPr>
            <a:r>
              <a:t>Internal iteration</a:t>
            </a:r>
            <a:endParaRPr sz="2400"/>
          </a:p>
          <a:p>
            <a:pPr marL="685800" lvl="1" indent="-228600">
              <a:spcBef>
                <a:spcPts val="500"/>
              </a:spcBef>
              <a:buFont typeface="Trebuchet MS"/>
              <a:buChar char="⁻"/>
              <a:defRPr sz="1800">
                <a:solidFill>
                  <a:srgbClr val="414042"/>
                </a:solidFill>
                <a:latin typeface="Arial"/>
                <a:ea typeface="Arial"/>
                <a:cs typeface="Arial"/>
                <a:sym typeface="Arial"/>
              </a:defRPr>
            </a:pPr>
            <a:r>
              <a:t>Lazy evaluation</a:t>
            </a:r>
            <a:endParaRPr sz="2400"/>
          </a:p>
          <a:p>
            <a:pPr>
              <a:defRPr sz="1800">
                <a:solidFill>
                  <a:srgbClr val="414042"/>
                </a:solidFill>
                <a:latin typeface="Arial"/>
                <a:ea typeface="Arial"/>
                <a:cs typeface="Arial"/>
                <a:sym typeface="Arial"/>
              </a:defRPr>
            </a:pPr>
            <a:r>
              <a:t>Sink</a:t>
            </a:r>
          </a:p>
          <a:p>
            <a:pPr marL="685800" lvl="1" indent="-228600">
              <a:spcBef>
                <a:spcPts val="500"/>
              </a:spcBef>
              <a:buFont typeface="Trebuchet MS"/>
              <a:buChar char="⁻"/>
              <a:defRPr sz="1800">
                <a:solidFill>
                  <a:srgbClr val="414042"/>
                </a:solidFill>
                <a:latin typeface="Arial"/>
                <a:ea typeface="Arial"/>
                <a:cs typeface="Arial"/>
                <a:sym typeface="Arial"/>
              </a:defRPr>
            </a:pPr>
            <a:r>
              <a:t>Final operation</a:t>
            </a:r>
            <a:endParaRPr sz="2400"/>
          </a:p>
          <a:p>
            <a:pPr marL="685800" lvl="1" indent="-228600">
              <a:spcBef>
                <a:spcPts val="500"/>
              </a:spcBef>
              <a:buFont typeface="Trebuchet MS"/>
              <a:buChar char="⁻"/>
              <a:defRPr sz="1800">
                <a:solidFill>
                  <a:srgbClr val="414042"/>
                </a:solidFill>
                <a:latin typeface="Arial"/>
                <a:ea typeface="Arial"/>
                <a:cs typeface="Arial"/>
                <a:sym typeface="Arial"/>
              </a:defRPr>
            </a:pPr>
            <a:r>
              <a:t>Make the computation happen</a:t>
            </a:r>
            <a:endParaRPr sz="2400"/>
          </a:p>
          <a:p>
            <a:pPr marL="685800" lvl="1" indent="-228600">
              <a:spcBef>
                <a:spcPts val="500"/>
              </a:spcBef>
              <a:buFont typeface="Trebuchet MS"/>
              <a:buChar char="⁻"/>
              <a:defRPr sz="1800">
                <a:solidFill>
                  <a:srgbClr val="414042"/>
                </a:solidFill>
                <a:latin typeface="Arial"/>
                <a:ea typeface="Arial"/>
                <a:cs typeface="Arial"/>
                <a:sym typeface="Arial"/>
              </a:defRPr>
            </a:pPr>
            <a:r>
              <a:t>Boss</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hape 239"/>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400" b="0" dirty="0"/>
              <a:t>Assembly Line</a:t>
            </a:r>
          </a:p>
        </p:txBody>
      </p:sp>
      <p:pic>
        <p:nvPicPr>
          <p:cNvPr id="240" name="image10.gif"/>
          <p:cNvPicPr>
            <a:picLocks/>
          </p:cNvPicPr>
          <p:nvPr/>
        </p:nvPicPr>
        <p:blipFill>
          <a:blip r:embed="rId3">
            <a:extLst/>
          </a:blip>
          <a:stretch>
            <a:fillRect/>
          </a:stretch>
        </p:blipFill>
        <p:spPr>
          <a:xfrm>
            <a:off x="1565584" y="2159549"/>
            <a:ext cx="6105526" cy="3448051"/>
          </a:xfrm>
          <a:prstGeom prst="rect">
            <a:avLst/>
          </a:prstGeom>
          <a:ln w="12700">
            <a:miter lim="400000"/>
          </a:ln>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a:spLocks noGrp="1"/>
          </p:cNvSpPr>
          <p:nvPr>
            <p:ph type="body" sz="quarter" idx="1"/>
          </p:nvPr>
        </p:nvSpPr>
        <p:spPr>
          <a:xfrm>
            <a:off x="640857" y="914838"/>
            <a:ext cx="7998646" cy="472529"/>
          </a:xfrm>
          <a:prstGeom prst="rect">
            <a:avLst/>
          </a:prstGeom>
        </p:spPr>
        <p:txBody>
          <a:bodyPr>
            <a:noAutofit/>
          </a:bodyPr>
          <a:lstStyle>
            <a:lvl1pPr defTabSz="594359">
              <a:spcBef>
                <a:spcPts val="600"/>
              </a:spcBef>
              <a:defRPr sz="2600"/>
            </a:lvl1pPr>
          </a:lstStyle>
          <a:p>
            <a:r>
              <a:rPr sz="4400" dirty="0"/>
              <a:t>Intermediate Operations</a:t>
            </a:r>
          </a:p>
        </p:txBody>
      </p:sp>
      <p:sp>
        <p:nvSpPr>
          <p:cNvPr id="248" name="Shape 248"/>
          <p:cNvSpPr/>
          <p:nvPr/>
        </p:nvSpPr>
        <p:spPr>
          <a:xfrm>
            <a:off x="724938" y="1972639"/>
            <a:ext cx="9025237" cy="393192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28600" indent="-228600">
              <a:lnSpc>
                <a:spcPct val="90000"/>
              </a:lnSpc>
              <a:spcBef>
                <a:spcPts val="1000"/>
              </a:spcBef>
              <a:buSzPct val="100000"/>
              <a:buFont typeface="Arial"/>
              <a:buChar char="•"/>
              <a:defRPr sz="2800" b="1"/>
            </a:pPr>
            <a:r>
              <a:t>filter</a:t>
            </a:r>
            <a:r>
              <a:rPr b="0"/>
              <a:t> excludes all elements that don’t match a Predicate.</a:t>
            </a:r>
          </a:p>
          <a:p>
            <a:pPr marL="228600" indent="-228600">
              <a:lnSpc>
                <a:spcPct val="90000"/>
              </a:lnSpc>
              <a:spcBef>
                <a:spcPts val="1000"/>
              </a:spcBef>
              <a:buSzPct val="100000"/>
              <a:buFont typeface="Arial"/>
              <a:buChar char="•"/>
              <a:defRPr sz="2800"/>
            </a:pPr>
            <a:endParaRPr b="0"/>
          </a:p>
          <a:p>
            <a:pPr marL="228600" indent="-228600">
              <a:lnSpc>
                <a:spcPct val="90000"/>
              </a:lnSpc>
              <a:spcBef>
                <a:spcPts val="1000"/>
              </a:spcBef>
              <a:buSzPct val="100000"/>
              <a:buFont typeface="Arial"/>
              <a:buChar char="•"/>
              <a:defRPr sz="2800" b="1"/>
            </a:pPr>
            <a:r>
              <a:t>map</a:t>
            </a:r>
            <a:r>
              <a:rPr b="0"/>
              <a:t> performs a one-to-one transformation of elements using a Function.</a:t>
            </a:r>
          </a:p>
          <a:p>
            <a:pPr marL="228600" indent="-228600">
              <a:lnSpc>
                <a:spcPct val="90000"/>
              </a:lnSpc>
              <a:spcBef>
                <a:spcPts val="1000"/>
              </a:spcBef>
              <a:buSzPct val="100000"/>
              <a:buFont typeface="Arial"/>
              <a:buChar char="•"/>
              <a:defRPr sz="2800"/>
            </a:pPr>
            <a:endParaRPr b="0"/>
          </a:p>
          <a:p>
            <a:pPr marL="228600" indent="-228600">
              <a:lnSpc>
                <a:spcPct val="90000"/>
              </a:lnSpc>
              <a:spcBef>
                <a:spcPts val="1000"/>
              </a:spcBef>
              <a:buSzPct val="100000"/>
              <a:buFont typeface="Arial"/>
              <a:buChar char="•"/>
              <a:defRPr sz="2800" b="1"/>
            </a:pPr>
            <a:r>
              <a:t>sorted</a:t>
            </a:r>
            <a:r>
              <a:rPr b="0"/>
              <a:t> sort all the elements according to a the Comparable implementation of the element type or according to a Comparator</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p:cNvSpPr>
          <p:nvPr>
            <p:ph type="body" sz="quarter" idx="1"/>
          </p:nvPr>
        </p:nvSpPr>
        <p:spPr>
          <a:xfrm>
            <a:off x="724938" y="883307"/>
            <a:ext cx="7998646" cy="472529"/>
          </a:xfrm>
          <a:prstGeom prst="rect">
            <a:avLst/>
          </a:prstGeom>
        </p:spPr>
        <p:txBody>
          <a:bodyPr>
            <a:noAutofit/>
          </a:bodyPr>
          <a:lstStyle>
            <a:lvl1pPr defTabSz="594359">
              <a:spcBef>
                <a:spcPts val="600"/>
              </a:spcBef>
              <a:defRPr sz="2600"/>
            </a:lvl1pPr>
          </a:lstStyle>
          <a:p>
            <a:r>
              <a:rPr sz="4400" dirty="0"/>
              <a:t>Terminal Operation</a:t>
            </a:r>
          </a:p>
        </p:txBody>
      </p:sp>
      <p:sp>
        <p:nvSpPr>
          <p:cNvPr id="251" name="Shape 251"/>
          <p:cNvSpPr/>
          <p:nvPr/>
        </p:nvSpPr>
        <p:spPr>
          <a:xfrm>
            <a:off x="724938" y="1972639"/>
            <a:ext cx="9025237" cy="429768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28600" indent="-228600" algn="just">
              <a:lnSpc>
                <a:spcPct val="90000"/>
              </a:lnSpc>
              <a:spcBef>
                <a:spcPts val="1000"/>
              </a:spcBef>
              <a:buSzPct val="100000"/>
              <a:buFont typeface="Arial"/>
              <a:buChar char="•"/>
              <a:defRPr sz="2800" b="1"/>
            </a:pPr>
            <a:r>
              <a:rPr dirty="0" err="1"/>
              <a:t>forEach</a:t>
            </a:r>
            <a:r>
              <a:rPr b="0" dirty="0"/>
              <a:t> performs an action for each element of this stream</a:t>
            </a:r>
          </a:p>
          <a:p>
            <a:pPr algn="just">
              <a:lnSpc>
                <a:spcPct val="90000"/>
              </a:lnSpc>
              <a:spcBef>
                <a:spcPts val="1000"/>
              </a:spcBef>
              <a:defRPr sz="2800"/>
            </a:pPr>
            <a:endParaRPr b="0" dirty="0"/>
          </a:p>
          <a:p>
            <a:pPr marL="228600" indent="-228600" algn="just">
              <a:lnSpc>
                <a:spcPct val="90000"/>
              </a:lnSpc>
              <a:spcBef>
                <a:spcPts val="1000"/>
              </a:spcBef>
              <a:buSzPct val="100000"/>
              <a:buFont typeface="Arial"/>
              <a:buChar char="•"/>
              <a:defRPr sz="2800" b="1"/>
            </a:pPr>
            <a:r>
              <a:rPr dirty="0"/>
              <a:t>collect</a:t>
            </a:r>
            <a:r>
              <a:rPr b="0" dirty="0"/>
              <a:t> performs a mutable reduction operation on the elements of this stream using a Collector</a:t>
            </a:r>
          </a:p>
          <a:p>
            <a:pPr marL="228600" indent="-228600" algn="just">
              <a:lnSpc>
                <a:spcPct val="90000"/>
              </a:lnSpc>
              <a:spcBef>
                <a:spcPts val="1000"/>
              </a:spcBef>
              <a:buSzPct val="100000"/>
              <a:buFont typeface="Arial"/>
              <a:buChar char="•"/>
              <a:defRPr sz="2800"/>
            </a:pPr>
            <a:endParaRPr b="0" dirty="0"/>
          </a:p>
          <a:p>
            <a:pPr marL="228600" indent="-228600" algn="just">
              <a:lnSpc>
                <a:spcPct val="90000"/>
              </a:lnSpc>
              <a:spcBef>
                <a:spcPts val="1000"/>
              </a:spcBef>
              <a:buSzPct val="100000"/>
              <a:buFont typeface="Arial"/>
              <a:buChar char="•"/>
              <a:defRPr sz="2800" b="1"/>
            </a:pPr>
            <a:r>
              <a:rPr dirty="0"/>
              <a:t>reduce</a:t>
            </a:r>
            <a:r>
              <a:rPr b="0" dirty="0"/>
              <a:t> performs a reduction on the elements of this stream, using the provided identity value and an associative accumulation function, and returns the reduced value</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lang="en-IE" sz="4000" dirty="0" err="1"/>
              <a:t>Bla</a:t>
            </a:r>
            <a:r>
              <a:rPr lang="en-IE" sz="4000" dirty="0"/>
              <a:t> </a:t>
            </a:r>
            <a:r>
              <a:rPr lang="en-IE" sz="4000" dirty="0" err="1"/>
              <a:t>bla</a:t>
            </a:r>
            <a:r>
              <a:rPr lang="en-IE" sz="4000" dirty="0"/>
              <a:t> </a:t>
            </a:r>
            <a:r>
              <a:rPr lang="en-IE" sz="4000" dirty="0" err="1"/>
              <a:t>bla</a:t>
            </a:r>
            <a:r>
              <a:rPr lang="en-IE" sz="4000" dirty="0"/>
              <a:t>, Boring theory</a:t>
            </a:r>
            <a:endParaRPr sz="4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051" y="1839863"/>
            <a:ext cx="5994799" cy="3941958"/>
          </a:xfrm>
          <a:prstGeom prst="rect">
            <a:avLst/>
          </a:prstGeom>
        </p:spPr>
      </p:pic>
    </p:spTree>
    <p:extLst>
      <p:ext uri="{BB962C8B-B14F-4D97-AF65-F5344CB8AC3E}">
        <p14:creationId xmlns:p14="http://schemas.microsoft.com/office/powerpoint/2010/main" val="1363959145"/>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000" dirty="0"/>
              <a:t>Parallel Programming</a:t>
            </a:r>
          </a:p>
        </p:txBody>
      </p:sp>
      <p:sp>
        <p:nvSpPr>
          <p:cNvPr id="254" name="Shape 254"/>
          <p:cNvSpPr/>
          <p:nvPr/>
        </p:nvSpPr>
        <p:spPr>
          <a:xfrm>
            <a:off x="724940" y="1755387"/>
            <a:ext cx="9405379" cy="4003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indent="-457200">
              <a:buSzPct val="100000"/>
              <a:buAutoNum type="arabicPeriod"/>
              <a:defRPr sz="2400"/>
            </a:pPr>
            <a:r>
              <a:t>Pure Thread Management before Java 5</a:t>
            </a:r>
          </a:p>
          <a:p>
            <a:pPr marL="914400" lvl="1" indent="-457200">
              <a:buSzPct val="100000"/>
              <a:buFont typeface="Arial"/>
              <a:buChar char="•"/>
              <a:defRPr sz="2400"/>
            </a:pPr>
            <a:r>
              <a:t>Thread</a:t>
            </a:r>
          </a:p>
          <a:p>
            <a:pPr marL="914400" lvl="1" indent="-457200">
              <a:buSzPct val="100000"/>
              <a:buFont typeface="Arial"/>
              <a:buChar char="•"/>
              <a:defRPr sz="2400"/>
            </a:pPr>
            <a:r>
              <a:t>Runnable</a:t>
            </a:r>
          </a:p>
          <a:p>
            <a:pPr marL="914400" lvl="1" indent="-457200">
              <a:buSzPct val="100000"/>
              <a:buFont typeface="Arial"/>
              <a:buChar char="•"/>
              <a:defRPr sz="2400"/>
            </a:pPr>
            <a:r>
              <a:t>Synchronized</a:t>
            </a:r>
          </a:p>
          <a:p>
            <a:pPr marL="914400" lvl="1" indent="-457200">
              <a:buSzPct val="100000"/>
              <a:buFont typeface="Arial"/>
              <a:buChar char="•"/>
              <a:defRPr sz="2400"/>
            </a:pPr>
            <a:r>
              <a:t>volatile</a:t>
            </a:r>
          </a:p>
          <a:p>
            <a:pPr marL="457200" indent="-457200">
              <a:buSzPct val="100000"/>
              <a:buAutoNum type="arabicPeriod"/>
              <a:defRPr sz="2400"/>
            </a:pPr>
            <a:r>
              <a:t>Taking advantage of java.util.currency package from Java 5</a:t>
            </a:r>
          </a:p>
          <a:p>
            <a:pPr marL="914400" lvl="1" indent="-457200">
              <a:buSzPct val="100000"/>
              <a:buFont typeface="Arial"/>
              <a:buChar char="•"/>
              <a:defRPr sz="2400"/>
            </a:pPr>
            <a:r>
              <a:t>Executor</a:t>
            </a:r>
          </a:p>
          <a:p>
            <a:pPr marL="914400" lvl="1" indent="-457200">
              <a:buSzPct val="100000"/>
              <a:buFont typeface="Arial"/>
              <a:buChar char="•"/>
              <a:defRPr sz="2400"/>
            </a:pPr>
            <a:r>
              <a:t>ExecutorService</a:t>
            </a:r>
          </a:p>
          <a:p>
            <a:pPr marL="914400" lvl="1" indent="-457200">
              <a:buSzPct val="100000"/>
              <a:buFont typeface="Arial"/>
              <a:buChar char="•"/>
              <a:defRPr sz="2400"/>
            </a:pPr>
            <a:r>
              <a:t>Future</a:t>
            </a:r>
          </a:p>
          <a:p>
            <a:pPr marL="914400" lvl="1" indent="-457200">
              <a:buSzPct val="100000"/>
              <a:buFont typeface="Arial"/>
              <a:buChar char="•"/>
              <a:defRPr sz="2400"/>
            </a:pPr>
            <a:r>
              <a:t>ReentrantLock</a:t>
            </a:r>
          </a:p>
          <a:p>
            <a:pPr marL="457200" indent="-457200">
              <a:buSzPct val="100000"/>
              <a:buAutoNum type="arabicPeriod"/>
              <a:defRPr sz="2400"/>
            </a:pPr>
            <a:r>
              <a:t>Fork/Join framework from Java 7</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000" dirty="0"/>
              <a:t>Parallel Stream</a:t>
            </a:r>
          </a:p>
        </p:txBody>
      </p:sp>
      <p:sp>
        <p:nvSpPr>
          <p:cNvPr id="257" name="Shape 257"/>
          <p:cNvSpPr/>
          <p:nvPr/>
        </p:nvSpPr>
        <p:spPr>
          <a:xfrm>
            <a:off x="873303" y="1936799"/>
            <a:ext cx="9037952" cy="3693319"/>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square" lIns="45719" rIns="45719" anchor="ctr">
            <a:spAutoFit/>
          </a:bodyPr>
          <a:lstStyle/>
          <a:p>
            <a:pPr>
              <a:defRPr>
                <a:latin typeface="Courier New"/>
                <a:ea typeface="Courier New"/>
                <a:cs typeface="Courier New"/>
                <a:sym typeface="Courier New"/>
              </a:defRPr>
            </a:pPr>
            <a:r>
              <a:rPr dirty="0"/>
              <a:t>List&lt;Integer&gt; numbers = </a:t>
            </a:r>
            <a:r>
              <a:rPr dirty="0" err="1"/>
              <a:t>Arrays.</a:t>
            </a:r>
            <a:r>
              <a:rPr i="1" dirty="0" err="1"/>
              <a:t>asList</a:t>
            </a:r>
            <a:r>
              <a:rPr dirty="0"/>
              <a:t>(</a:t>
            </a:r>
            <a:r>
              <a:rPr dirty="0">
                <a:solidFill>
                  <a:srgbClr val="0000FF"/>
                </a:solidFill>
              </a:rPr>
              <a:t>0</a:t>
            </a:r>
            <a:r>
              <a:rPr dirty="0"/>
              <a:t>,</a:t>
            </a:r>
            <a:r>
              <a:rPr dirty="0">
                <a:solidFill>
                  <a:srgbClr val="0000FF"/>
                </a:solidFill>
              </a:rPr>
              <a:t>4</a:t>
            </a:r>
            <a:r>
              <a:rPr dirty="0"/>
              <a:t>,</a:t>
            </a:r>
            <a:r>
              <a:rPr dirty="0">
                <a:solidFill>
                  <a:srgbClr val="0000FF"/>
                </a:solidFill>
              </a:rPr>
              <a:t>5</a:t>
            </a:r>
            <a:r>
              <a:rPr dirty="0"/>
              <a:t>,</a:t>
            </a:r>
            <a:r>
              <a:rPr dirty="0">
                <a:solidFill>
                  <a:srgbClr val="0000FF"/>
                </a:solidFill>
              </a:rPr>
              <a:t>6</a:t>
            </a:r>
            <a:r>
              <a:rPr dirty="0"/>
              <a:t>,</a:t>
            </a:r>
            <a:r>
              <a:rPr dirty="0">
                <a:solidFill>
                  <a:srgbClr val="0000FF"/>
                </a:solidFill>
              </a:rPr>
              <a:t>2</a:t>
            </a:r>
            <a:r>
              <a:rPr dirty="0"/>
              <a:t>,</a:t>
            </a:r>
            <a:r>
              <a:rPr dirty="0">
                <a:solidFill>
                  <a:srgbClr val="0000FF"/>
                </a:solidFill>
              </a:rPr>
              <a:t>3</a:t>
            </a:r>
            <a:r>
              <a:rPr dirty="0"/>
              <a:t>,</a:t>
            </a:r>
            <a:r>
              <a:rPr dirty="0">
                <a:solidFill>
                  <a:srgbClr val="0000FF"/>
                </a:solidFill>
              </a:rPr>
              <a:t>1</a:t>
            </a:r>
            <a:r>
              <a:rPr dirty="0"/>
              <a:t>,</a:t>
            </a:r>
            <a:r>
              <a:rPr dirty="0">
                <a:solidFill>
                  <a:srgbClr val="0000FF"/>
                </a:solidFill>
              </a:rPr>
              <a:t>8</a:t>
            </a:r>
            <a:r>
              <a:rPr dirty="0"/>
              <a:t>,</a:t>
            </a:r>
            <a:r>
              <a:rPr dirty="0">
                <a:solidFill>
                  <a:srgbClr val="0000FF"/>
                </a:solidFill>
              </a:rPr>
              <a:t>7</a:t>
            </a:r>
            <a:r>
              <a:rPr dirty="0"/>
              <a:t>,</a:t>
            </a:r>
            <a:r>
              <a:rPr dirty="0">
                <a:solidFill>
                  <a:srgbClr val="0000FF"/>
                </a:solidFill>
              </a:rPr>
              <a:t>9</a:t>
            </a:r>
            <a:r>
              <a:rPr dirty="0"/>
              <a:t>,</a:t>
            </a:r>
            <a:r>
              <a:rPr dirty="0">
                <a:solidFill>
                  <a:srgbClr val="0000FF"/>
                </a:solidFill>
              </a:rPr>
              <a:t>56</a:t>
            </a:r>
            <a:r>
              <a:rPr dirty="0"/>
              <a:t>,</a:t>
            </a:r>
            <a:r>
              <a:rPr dirty="0">
                <a:solidFill>
                  <a:srgbClr val="0000FF"/>
                </a:solidFill>
              </a:rPr>
              <a:t>17</a:t>
            </a:r>
            <a:r>
              <a:rPr dirty="0"/>
              <a:t>,</a:t>
            </a:r>
            <a:r>
              <a:rPr dirty="0">
                <a:solidFill>
                  <a:srgbClr val="0000FF"/>
                </a:solidFill>
              </a:rPr>
              <a:t>29</a:t>
            </a:r>
            <a:r>
              <a:rPr dirty="0"/>
              <a:t>);</a:t>
            </a:r>
            <a:br>
              <a:rPr dirty="0"/>
            </a:br>
            <a:br>
              <a:rPr dirty="0"/>
            </a:br>
            <a:r>
              <a:rPr i="1" dirty="0">
                <a:solidFill>
                  <a:srgbClr val="808080"/>
                </a:solidFill>
              </a:rPr>
              <a:t>// </a:t>
            </a:r>
            <a:r>
              <a:rPr lang="en-IE" i="1" dirty="0" err="1">
                <a:solidFill>
                  <a:srgbClr val="808080"/>
                </a:solidFill>
              </a:rPr>
              <a:t>sequetial</a:t>
            </a:r>
            <a:r>
              <a:rPr i="1" dirty="0">
                <a:solidFill>
                  <a:srgbClr val="808080"/>
                </a:solidFill>
              </a:rPr>
              <a:t> sorting</a:t>
            </a:r>
            <a:br>
              <a:rPr i="1" dirty="0">
                <a:solidFill>
                  <a:srgbClr val="808080"/>
                </a:solidFill>
              </a:rPr>
            </a:br>
            <a:r>
              <a:rPr dirty="0" err="1"/>
              <a:t>numbers.stream</a:t>
            </a:r>
            <a:r>
              <a:rPr dirty="0"/>
              <a:t>()</a:t>
            </a:r>
            <a:br>
              <a:rPr dirty="0"/>
            </a:br>
            <a:r>
              <a:rPr dirty="0"/>
              <a:t>        .sorted()</a:t>
            </a:r>
            <a:br>
              <a:rPr dirty="0"/>
            </a:br>
            <a:r>
              <a:rPr dirty="0"/>
              <a:t>        .</a:t>
            </a:r>
            <a:r>
              <a:rPr dirty="0" err="1"/>
              <a:t>forEach</a:t>
            </a:r>
            <a:r>
              <a:rPr dirty="0"/>
              <a:t>(</a:t>
            </a:r>
            <a:r>
              <a:rPr dirty="0" err="1"/>
              <a:t>System.</a:t>
            </a:r>
            <a:r>
              <a:rPr b="1" i="1" dirty="0" err="1">
                <a:solidFill>
                  <a:srgbClr val="660E7A"/>
                </a:solidFill>
              </a:rPr>
              <a:t>out</a:t>
            </a:r>
            <a:r>
              <a:rPr dirty="0"/>
              <a:t>::</a:t>
            </a:r>
            <a:r>
              <a:rPr dirty="0" err="1"/>
              <a:t>println</a:t>
            </a:r>
            <a:r>
              <a:rPr dirty="0"/>
              <a:t>);</a:t>
            </a:r>
            <a:br>
              <a:rPr dirty="0"/>
            </a:br>
            <a:br>
              <a:rPr dirty="0"/>
            </a:br>
            <a:r>
              <a:rPr i="1" dirty="0">
                <a:solidFill>
                  <a:srgbClr val="808080"/>
                </a:solidFill>
              </a:rPr>
              <a:t>// </a:t>
            </a:r>
            <a:r>
              <a:rPr lang="en-IE" i="1" dirty="0">
                <a:solidFill>
                  <a:srgbClr val="808080"/>
                </a:solidFill>
              </a:rPr>
              <a:t>parallel</a:t>
            </a:r>
            <a:r>
              <a:rPr i="1" dirty="0">
                <a:solidFill>
                  <a:srgbClr val="808080"/>
                </a:solidFill>
              </a:rPr>
              <a:t> </a:t>
            </a:r>
            <a:r>
              <a:rPr i="1" dirty="0" err="1">
                <a:solidFill>
                  <a:srgbClr val="808080"/>
                </a:solidFill>
              </a:rPr>
              <a:t>sortin</a:t>
            </a:r>
            <a:r>
              <a:rPr lang="en-IE" i="1" dirty="0">
                <a:solidFill>
                  <a:srgbClr val="808080"/>
                </a:solidFill>
              </a:rPr>
              <a:t>g</a:t>
            </a:r>
            <a:br>
              <a:rPr i="1" dirty="0">
                <a:solidFill>
                  <a:srgbClr val="808080"/>
                </a:solidFill>
              </a:rPr>
            </a:br>
            <a:r>
              <a:rPr dirty="0" err="1"/>
              <a:t>numbers.parallelStream</a:t>
            </a:r>
            <a:r>
              <a:rPr dirty="0"/>
              <a:t>()</a:t>
            </a:r>
            <a:br>
              <a:rPr dirty="0"/>
            </a:br>
            <a:r>
              <a:rPr dirty="0"/>
              <a:t>        .sorted()</a:t>
            </a:r>
            <a:br>
              <a:rPr dirty="0"/>
            </a:br>
            <a:r>
              <a:rPr dirty="0"/>
              <a:t>        .</a:t>
            </a:r>
            <a:r>
              <a:rPr dirty="0" err="1"/>
              <a:t>forEach</a:t>
            </a:r>
            <a:r>
              <a:rPr dirty="0"/>
              <a:t>(</a:t>
            </a:r>
            <a:r>
              <a:rPr dirty="0" err="1"/>
              <a:t>System.</a:t>
            </a:r>
            <a:r>
              <a:rPr b="1" i="1" dirty="0" err="1">
                <a:solidFill>
                  <a:srgbClr val="660E7A"/>
                </a:solidFill>
              </a:rPr>
              <a:t>out</a:t>
            </a:r>
            <a:r>
              <a:rPr dirty="0"/>
              <a:t>::</a:t>
            </a:r>
            <a:r>
              <a:rPr dirty="0" err="1"/>
              <a:t>println</a:t>
            </a:r>
            <a:r>
              <a:rPr dirty="0"/>
              <a:t>);</a:t>
            </a:r>
            <a:br>
              <a:rPr dirty="0"/>
            </a:br>
            <a:endParaRPr dirty="0"/>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000" dirty="0"/>
              <a:t>Stream vs Collection</a:t>
            </a:r>
          </a:p>
        </p:txBody>
      </p:sp>
      <p:pic>
        <p:nvPicPr>
          <p:cNvPr id="265" name="image13.jpg"/>
          <p:cNvPicPr>
            <a:picLocks noChangeAspect="1"/>
          </p:cNvPicPr>
          <p:nvPr/>
        </p:nvPicPr>
        <p:blipFill>
          <a:blip r:embed="rId3">
            <a:extLst/>
          </a:blip>
          <a:stretch>
            <a:fillRect/>
          </a:stretch>
        </p:blipFill>
        <p:spPr>
          <a:xfrm>
            <a:off x="986320" y="1721318"/>
            <a:ext cx="7602876" cy="4128765"/>
          </a:xfrm>
          <a:prstGeom prst="rect">
            <a:avLst/>
          </a:prstGeom>
          <a:ln w="12700">
            <a:miter lim="400000"/>
          </a:ln>
        </p:spPr>
      </p:pic>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000" dirty="0"/>
              <a:t>Avoid Mutation</a:t>
            </a:r>
          </a:p>
        </p:txBody>
      </p:sp>
      <p:sp>
        <p:nvSpPr>
          <p:cNvPr id="270" name="Shape 270"/>
          <p:cNvSpPr/>
          <p:nvPr/>
        </p:nvSpPr>
        <p:spPr>
          <a:xfrm>
            <a:off x="820084" y="4645717"/>
            <a:ext cx="7808360" cy="1234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300" i="1">
                <a:solidFill>
                  <a:srgbClr val="808080"/>
                </a:solidFill>
                <a:latin typeface="Courier New"/>
                <a:ea typeface="Courier New"/>
                <a:cs typeface="Courier New"/>
                <a:sym typeface="Courier New"/>
              </a:defRPr>
            </a:pPr>
            <a:br/>
            <a:r>
              <a:rPr i="0">
                <a:solidFill>
                  <a:srgbClr val="000000"/>
                </a:solidFill>
              </a:rPr>
              <a:t>List&lt;Person&gt; sortedPersons = </a:t>
            </a:r>
            <a:r>
              <a:rPr b="1" i="0">
                <a:solidFill>
                  <a:srgbClr val="000080"/>
                </a:solidFill>
              </a:rPr>
              <a:t>new </a:t>
            </a:r>
            <a:r>
              <a:rPr i="0">
                <a:solidFill>
                  <a:srgbClr val="000000"/>
                </a:solidFill>
              </a:rPr>
              <a:t>ArrayList&lt;&gt;();</a:t>
            </a:r>
            <a:br>
              <a:rPr i="0">
                <a:solidFill>
                  <a:srgbClr val="000000"/>
                </a:solidFill>
              </a:rPr>
            </a:br>
            <a:r>
              <a:rPr i="0">
                <a:solidFill>
                  <a:srgbClr val="000000"/>
                </a:solidFill>
              </a:rPr>
              <a:t>persons.stream()</a:t>
            </a:r>
            <a:br>
              <a:rPr i="0">
                <a:solidFill>
                  <a:srgbClr val="000000"/>
                </a:solidFill>
              </a:rPr>
            </a:br>
            <a:r>
              <a:rPr i="0">
                <a:solidFill>
                  <a:srgbClr val="000000"/>
                </a:solidFill>
              </a:rPr>
              <a:t>        .sorted((p1, p2) -&gt; (p1.getAge() - p2.getAge() &gt; </a:t>
            </a:r>
            <a:r>
              <a:rPr i="0">
                <a:solidFill>
                  <a:srgbClr val="0000FF"/>
                </a:solidFill>
              </a:rPr>
              <a:t>0 </a:t>
            </a:r>
            <a:r>
              <a:rPr i="0">
                <a:solidFill>
                  <a:srgbClr val="000000"/>
                </a:solidFill>
              </a:rPr>
              <a:t>? </a:t>
            </a:r>
            <a:r>
              <a:rPr i="0">
                <a:solidFill>
                  <a:srgbClr val="0000FF"/>
                </a:solidFill>
              </a:rPr>
              <a:t>1 </a:t>
            </a:r>
            <a:r>
              <a:rPr i="0">
                <a:solidFill>
                  <a:srgbClr val="000000"/>
                </a:solidFill>
              </a:rPr>
              <a:t>: -</a:t>
            </a:r>
            <a:r>
              <a:rPr i="0">
                <a:solidFill>
                  <a:srgbClr val="0000FF"/>
                </a:solidFill>
              </a:rPr>
              <a:t>1</a:t>
            </a:r>
            <a:r>
              <a:rPr i="0">
                <a:solidFill>
                  <a:srgbClr val="000000"/>
                </a:solidFill>
              </a:rPr>
              <a:t>))</a:t>
            </a:r>
            <a:br>
              <a:rPr i="0">
                <a:solidFill>
                  <a:srgbClr val="000000"/>
                </a:solidFill>
              </a:rPr>
            </a:br>
            <a:r>
              <a:rPr i="0">
                <a:solidFill>
                  <a:srgbClr val="000000"/>
                </a:solidFill>
              </a:rPr>
              <a:t>        .forEach(person -&gt; </a:t>
            </a:r>
            <a:r>
              <a:rPr i="0">
                <a:solidFill>
                  <a:srgbClr val="660E7A"/>
                </a:solidFill>
              </a:rPr>
              <a:t>sortedPersons</a:t>
            </a:r>
            <a:r>
              <a:rPr i="0">
                <a:solidFill>
                  <a:srgbClr val="000000"/>
                </a:solidFill>
              </a:rPr>
              <a:t>.add(person));</a:t>
            </a:r>
            <a:br>
              <a:rPr i="0">
                <a:solidFill>
                  <a:srgbClr val="000000"/>
                </a:solidFill>
              </a:rPr>
            </a:br>
            <a:endParaRPr i="0">
              <a:solidFill>
                <a:srgbClr val="000000"/>
              </a:solidFill>
            </a:endParaRPr>
          </a:p>
        </p:txBody>
      </p:sp>
      <p:sp>
        <p:nvSpPr>
          <p:cNvPr id="271" name="Shape 271"/>
          <p:cNvSpPr/>
          <p:nvPr/>
        </p:nvSpPr>
        <p:spPr>
          <a:xfrm>
            <a:off x="820083" y="1981223"/>
            <a:ext cx="7808360" cy="1996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300">
                <a:latin typeface="Courier New"/>
                <a:ea typeface="Courier New"/>
                <a:cs typeface="Courier New"/>
                <a:sym typeface="Courier New"/>
              </a:defRPr>
            </a:pPr>
            <a:r>
              <a:t>List&lt;Person&gt; persons = Arrays.</a:t>
            </a:r>
            <a:r>
              <a:rPr i="1"/>
              <a:t>asList</a:t>
            </a:r>
            <a:r>
              <a:t>(</a:t>
            </a:r>
            <a:br/>
            <a:r>
              <a:t>        </a:t>
            </a:r>
            <a:r>
              <a:rPr b="1">
                <a:solidFill>
                  <a:srgbClr val="000080"/>
                </a:solidFill>
              </a:rPr>
              <a:t>new </a:t>
            </a:r>
            <a:r>
              <a:t>Person(</a:t>
            </a:r>
            <a:r>
              <a:rPr b="1">
                <a:solidFill>
                  <a:srgbClr val="008000"/>
                </a:solidFill>
              </a:rPr>
              <a:t>"perter"</a:t>
            </a:r>
            <a:r>
              <a:t>, </a:t>
            </a:r>
            <a:r>
              <a:rPr>
                <a:solidFill>
                  <a:srgbClr val="0000FF"/>
                </a:solidFill>
              </a:rPr>
              <a:t>24</a:t>
            </a:r>
            <a:r>
              <a:t>),</a:t>
            </a:r>
            <a:br/>
            <a:r>
              <a:t>        </a:t>
            </a:r>
            <a:r>
              <a:rPr b="1">
                <a:solidFill>
                  <a:srgbClr val="000080"/>
                </a:solidFill>
              </a:rPr>
              <a:t>new </a:t>
            </a:r>
            <a:r>
              <a:t>Person(</a:t>
            </a:r>
            <a:r>
              <a:rPr b="1">
                <a:solidFill>
                  <a:srgbClr val="008000"/>
                </a:solidFill>
              </a:rPr>
              <a:t>"ian"</a:t>
            </a:r>
            <a:r>
              <a:t>, </a:t>
            </a:r>
            <a:r>
              <a:rPr>
                <a:solidFill>
                  <a:srgbClr val="0000FF"/>
                </a:solidFill>
              </a:rPr>
              <a:t>30</a:t>
            </a:r>
            <a:r>
              <a:t>),</a:t>
            </a:r>
            <a:br/>
            <a:r>
              <a:t>        </a:t>
            </a:r>
            <a:r>
              <a:rPr b="1">
                <a:solidFill>
                  <a:srgbClr val="000080"/>
                </a:solidFill>
              </a:rPr>
              <a:t>new </a:t>
            </a:r>
            <a:r>
              <a:t>Person(</a:t>
            </a:r>
            <a:r>
              <a:rPr b="1">
                <a:solidFill>
                  <a:srgbClr val="008000"/>
                </a:solidFill>
              </a:rPr>
              <a:t>"jacob"</a:t>
            </a:r>
            <a:r>
              <a:t>, </a:t>
            </a:r>
            <a:r>
              <a:rPr>
                <a:solidFill>
                  <a:srgbClr val="0000FF"/>
                </a:solidFill>
              </a:rPr>
              <a:t>3</a:t>
            </a:r>
            <a:r>
              <a:t>),</a:t>
            </a:r>
            <a:br/>
            <a:r>
              <a:t>        </a:t>
            </a:r>
            <a:r>
              <a:rPr b="1">
                <a:solidFill>
                  <a:srgbClr val="000080"/>
                </a:solidFill>
              </a:rPr>
              <a:t>new </a:t>
            </a:r>
            <a:r>
              <a:t>Person(</a:t>
            </a:r>
            <a:r>
              <a:rPr b="1">
                <a:solidFill>
                  <a:srgbClr val="008000"/>
                </a:solidFill>
              </a:rPr>
              <a:t>"angela"</a:t>
            </a:r>
            <a:r>
              <a:t>, </a:t>
            </a:r>
            <a:r>
              <a:rPr>
                <a:solidFill>
                  <a:srgbClr val="0000FF"/>
                </a:solidFill>
              </a:rPr>
              <a:t>28</a:t>
            </a:r>
            <a:r>
              <a:t>),</a:t>
            </a:r>
            <a:br/>
            <a:r>
              <a:t>        </a:t>
            </a:r>
            <a:r>
              <a:rPr b="1">
                <a:solidFill>
                  <a:srgbClr val="000080"/>
                </a:solidFill>
              </a:rPr>
              <a:t>new </a:t>
            </a:r>
            <a:r>
              <a:t>Person(</a:t>
            </a:r>
            <a:r>
              <a:rPr b="1">
                <a:solidFill>
                  <a:srgbClr val="008000"/>
                </a:solidFill>
              </a:rPr>
              <a:t>"mike"</a:t>
            </a:r>
            <a:r>
              <a:t>, </a:t>
            </a:r>
            <a:r>
              <a:rPr>
                <a:solidFill>
                  <a:srgbClr val="0000FF"/>
                </a:solidFill>
              </a:rPr>
              <a:t>24</a:t>
            </a:r>
            <a:r>
              <a:t>),</a:t>
            </a:r>
            <a:br/>
            <a:r>
              <a:t>        </a:t>
            </a:r>
            <a:r>
              <a:rPr b="1">
                <a:solidFill>
                  <a:srgbClr val="000080"/>
                </a:solidFill>
              </a:rPr>
              <a:t>new </a:t>
            </a:r>
            <a:r>
              <a:t>Person(</a:t>
            </a:r>
            <a:r>
              <a:rPr b="1">
                <a:solidFill>
                  <a:srgbClr val="008000"/>
                </a:solidFill>
              </a:rPr>
              <a:t>"steve"</a:t>
            </a:r>
            <a:r>
              <a:t>, </a:t>
            </a:r>
            <a:r>
              <a:rPr>
                <a:solidFill>
                  <a:srgbClr val="0000FF"/>
                </a:solidFill>
              </a:rPr>
              <a:t>60</a:t>
            </a:r>
            <a:r>
              <a:t>),</a:t>
            </a:r>
            <a:br/>
            <a:r>
              <a:t>        </a:t>
            </a:r>
            <a:r>
              <a:rPr b="1">
                <a:solidFill>
                  <a:srgbClr val="000080"/>
                </a:solidFill>
              </a:rPr>
              <a:t>new </a:t>
            </a:r>
            <a:r>
              <a:t>Person(</a:t>
            </a:r>
            <a:r>
              <a:rPr b="1">
                <a:solidFill>
                  <a:srgbClr val="008000"/>
                </a:solidFill>
              </a:rPr>
              <a:t>"andy"</a:t>
            </a:r>
            <a:r>
              <a:t>, </a:t>
            </a:r>
            <a:r>
              <a:rPr>
                <a:solidFill>
                  <a:srgbClr val="0000FF"/>
                </a:solidFill>
              </a:rPr>
              <a:t>30</a:t>
            </a:r>
            <a:r>
              <a:t>),</a:t>
            </a:r>
            <a:br/>
            <a:r>
              <a:t>        </a:t>
            </a:r>
            <a:r>
              <a:rPr b="1">
                <a:solidFill>
                  <a:srgbClr val="000080"/>
                </a:solidFill>
              </a:rPr>
              <a:t>new </a:t>
            </a:r>
            <a:r>
              <a:t>Person(</a:t>
            </a:r>
            <a:r>
              <a:rPr b="1">
                <a:solidFill>
                  <a:srgbClr val="008000"/>
                </a:solidFill>
              </a:rPr>
              <a:t>"jack"</a:t>
            </a:r>
            <a:r>
              <a:t>, </a:t>
            </a:r>
            <a:r>
              <a:rPr>
                <a:solidFill>
                  <a:srgbClr val="0000FF"/>
                </a:solidFill>
              </a:rPr>
              <a:t>15</a:t>
            </a:r>
            <a:r>
              <a:t>));</a:t>
            </a:r>
            <a:br/>
            <a:endParaRP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270"/>
                                        </p:tgtEl>
                                        <p:attrNameLst>
                                          <p:attrName>style.visibility</p:attrName>
                                        </p:attrNameLst>
                                      </p:cBhvr>
                                      <p:to>
                                        <p:strVal val="visible"/>
                                      </p:to>
                                    </p:set>
                                    <p:animEffect transition="in" filter="dissolve">
                                      <p:cBhvr>
                                        <p:cTn id="7" dur="5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1"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p:cNvSpPr>
          <p:nvPr>
            <p:ph type="body" sz="quarter" idx="1"/>
          </p:nvPr>
        </p:nvSpPr>
        <p:spPr>
          <a:xfrm>
            <a:off x="739008" y="958173"/>
            <a:ext cx="7998646" cy="472528"/>
          </a:xfrm>
          <a:prstGeom prst="rect">
            <a:avLst/>
          </a:prstGeom>
        </p:spPr>
        <p:txBody>
          <a:bodyPr>
            <a:noAutofit/>
          </a:bodyPr>
          <a:lstStyle>
            <a:lvl1pPr defTabSz="658368">
              <a:spcBef>
                <a:spcPts val="700"/>
              </a:spcBef>
              <a:defRPr sz="2592"/>
            </a:lvl1pPr>
          </a:lstStyle>
          <a:p>
            <a:r>
              <a:rPr lang="en-IE" sz="4000" dirty="0"/>
              <a:t>Mutation Anti Pattern</a:t>
            </a:r>
          </a:p>
        </p:txBody>
      </p:sp>
      <p:pic>
        <p:nvPicPr>
          <p:cNvPr id="276" name="image14.jpg"/>
          <p:cNvPicPr>
            <a:picLocks noChangeAspect="1"/>
          </p:cNvPicPr>
          <p:nvPr/>
        </p:nvPicPr>
        <p:blipFill>
          <a:blip r:embed="rId2">
            <a:extLst/>
          </a:blip>
          <a:stretch>
            <a:fillRect/>
          </a:stretch>
        </p:blipFill>
        <p:spPr>
          <a:xfrm>
            <a:off x="1471154" y="2021956"/>
            <a:ext cx="4030897" cy="4030896"/>
          </a:xfrm>
          <a:prstGeom prst="rect">
            <a:avLst/>
          </a:prstGeom>
          <a:ln w="12700">
            <a:miter lim="400000"/>
          </a:ln>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p:cNvSpPr>
          <p:nvPr>
            <p:ph type="body" sz="quarter" idx="1"/>
          </p:nvPr>
        </p:nvSpPr>
        <p:spPr>
          <a:xfrm>
            <a:off x="810665" y="801523"/>
            <a:ext cx="7998646" cy="472529"/>
          </a:xfrm>
          <a:prstGeom prst="rect">
            <a:avLst/>
          </a:prstGeom>
        </p:spPr>
        <p:txBody>
          <a:bodyPr>
            <a:noAutofit/>
          </a:bodyPr>
          <a:lstStyle/>
          <a:p>
            <a:pPr defTabSz="594359">
              <a:spcBef>
                <a:spcPts val="600"/>
              </a:spcBef>
              <a:defRPr sz="2600" b="1"/>
            </a:pPr>
            <a:r>
              <a:rPr sz="4400" dirty="0"/>
              <a:t>λ</a:t>
            </a:r>
            <a:r>
              <a:rPr sz="4400" b="0" dirty="0"/>
              <a:t> Expression</a:t>
            </a:r>
          </a:p>
        </p:txBody>
      </p:sp>
      <p:pic>
        <p:nvPicPr>
          <p:cNvPr id="155" name="image4.png"/>
          <p:cNvPicPr>
            <a:picLocks noChangeAspect="1"/>
          </p:cNvPicPr>
          <p:nvPr/>
        </p:nvPicPr>
        <p:blipFill>
          <a:blip r:embed="rId3">
            <a:extLst/>
          </a:blip>
          <a:stretch>
            <a:fillRect/>
          </a:stretch>
        </p:blipFill>
        <p:spPr>
          <a:xfrm>
            <a:off x="1055213" y="2388945"/>
            <a:ext cx="7291345" cy="2342356"/>
          </a:xfrm>
          <a:prstGeom prst="rect">
            <a:avLst/>
          </a:prstGeom>
          <a:ln w="12700">
            <a:miter lim="400000"/>
          </a:ln>
        </p:spPr>
      </p:pic>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p:cNvSpPr>
          <p:nvPr>
            <p:ph type="body" sz="quarter" idx="1"/>
          </p:nvPr>
        </p:nvSpPr>
        <p:spPr>
          <a:xfrm>
            <a:off x="710872" y="831563"/>
            <a:ext cx="7998646" cy="472528"/>
          </a:xfrm>
          <a:prstGeom prst="rect">
            <a:avLst/>
          </a:prstGeom>
        </p:spPr>
        <p:txBody>
          <a:bodyPr>
            <a:noAutofit/>
          </a:bodyPr>
          <a:lstStyle>
            <a:lvl1pPr defTabSz="594359">
              <a:spcBef>
                <a:spcPts val="600"/>
              </a:spcBef>
              <a:defRPr sz="2600"/>
            </a:lvl1pPr>
          </a:lstStyle>
          <a:p>
            <a:r>
              <a:rPr sz="4000" dirty="0"/>
              <a:t>Mutation Anti Pattern</a:t>
            </a:r>
          </a:p>
        </p:txBody>
      </p:sp>
      <p:pic>
        <p:nvPicPr>
          <p:cNvPr id="279" name="image15.jpeg"/>
          <p:cNvPicPr>
            <a:picLocks noChangeAspect="1"/>
          </p:cNvPicPr>
          <p:nvPr/>
        </p:nvPicPr>
        <p:blipFill>
          <a:blip r:embed="rId2">
            <a:extLst/>
          </a:blip>
          <a:stretch>
            <a:fillRect/>
          </a:stretch>
        </p:blipFill>
        <p:spPr>
          <a:xfrm>
            <a:off x="1008295" y="2048979"/>
            <a:ext cx="5824021" cy="3287754"/>
          </a:xfrm>
          <a:prstGeom prst="rect">
            <a:avLst/>
          </a:prstGeom>
          <a:ln w="12700">
            <a:miter lim="400000"/>
          </a:ln>
        </p:spPr>
      </p:pic>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hape 281"/>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t>Avoid Mutation</a:t>
            </a:r>
          </a:p>
        </p:txBody>
      </p:sp>
      <p:sp>
        <p:nvSpPr>
          <p:cNvPr id="282" name="Shape 282"/>
          <p:cNvSpPr/>
          <p:nvPr/>
        </p:nvSpPr>
        <p:spPr>
          <a:xfrm>
            <a:off x="820081" y="1683273"/>
            <a:ext cx="7808360" cy="1996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300">
                <a:latin typeface="Courier New"/>
                <a:ea typeface="Courier New"/>
                <a:cs typeface="Courier New"/>
                <a:sym typeface="Courier New"/>
              </a:defRPr>
            </a:pPr>
            <a:r>
              <a:t>List&lt;Person&gt; persons = Arrays.</a:t>
            </a:r>
            <a:r>
              <a:rPr i="1"/>
              <a:t>asList</a:t>
            </a:r>
            <a:r>
              <a:t>(</a:t>
            </a:r>
            <a:br/>
            <a:r>
              <a:t>        </a:t>
            </a:r>
            <a:r>
              <a:rPr b="1">
                <a:solidFill>
                  <a:srgbClr val="000080"/>
                </a:solidFill>
              </a:rPr>
              <a:t>new </a:t>
            </a:r>
            <a:r>
              <a:t>Person(</a:t>
            </a:r>
            <a:r>
              <a:rPr b="1">
                <a:solidFill>
                  <a:srgbClr val="008000"/>
                </a:solidFill>
              </a:rPr>
              <a:t>"perter"</a:t>
            </a:r>
            <a:r>
              <a:t>, </a:t>
            </a:r>
            <a:r>
              <a:rPr>
                <a:solidFill>
                  <a:srgbClr val="0000FF"/>
                </a:solidFill>
              </a:rPr>
              <a:t>24</a:t>
            </a:r>
            <a:r>
              <a:t>),</a:t>
            </a:r>
            <a:br/>
            <a:r>
              <a:t>        </a:t>
            </a:r>
            <a:r>
              <a:rPr b="1">
                <a:solidFill>
                  <a:srgbClr val="000080"/>
                </a:solidFill>
              </a:rPr>
              <a:t>new </a:t>
            </a:r>
            <a:r>
              <a:t>Person(</a:t>
            </a:r>
            <a:r>
              <a:rPr b="1">
                <a:solidFill>
                  <a:srgbClr val="008000"/>
                </a:solidFill>
              </a:rPr>
              <a:t>"ian"</a:t>
            </a:r>
            <a:r>
              <a:t>, </a:t>
            </a:r>
            <a:r>
              <a:rPr>
                <a:solidFill>
                  <a:srgbClr val="0000FF"/>
                </a:solidFill>
              </a:rPr>
              <a:t>30</a:t>
            </a:r>
            <a:r>
              <a:t>),</a:t>
            </a:r>
            <a:br/>
            <a:r>
              <a:t>        </a:t>
            </a:r>
            <a:r>
              <a:rPr b="1">
                <a:solidFill>
                  <a:srgbClr val="000080"/>
                </a:solidFill>
              </a:rPr>
              <a:t>new </a:t>
            </a:r>
            <a:r>
              <a:t>Person(</a:t>
            </a:r>
            <a:r>
              <a:rPr b="1">
                <a:solidFill>
                  <a:srgbClr val="008000"/>
                </a:solidFill>
              </a:rPr>
              <a:t>"jacob"</a:t>
            </a:r>
            <a:r>
              <a:t>, </a:t>
            </a:r>
            <a:r>
              <a:rPr>
                <a:solidFill>
                  <a:srgbClr val="0000FF"/>
                </a:solidFill>
              </a:rPr>
              <a:t>3</a:t>
            </a:r>
            <a:r>
              <a:t>),</a:t>
            </a:r>
            <a:br/>
            <a:r>
              <a:t>        </a:t>
            </a:r>
            <a:r>
              <a:rPr b="1">
                <a:solidFill>
                  <a:srgbClr val="000080"/>
                </a:solidFill>
              </a:rPr>
              <a:t>new </a:t>
            </a:r>
            <a:r>
              <a:t>Person(</a:t>
            </a:r>
            <a:r>
              <a:rPr b="1">
                <a:solidFill>
                  <a:srgbClr val="008000"/>
                </a:solidFill>
              </a:rPr>
              <a:t>"angela"</a:t>
            </a:r>
            <a:r>
              <a:t>, </a:t>
            </a:r>
            <a:r>
              <a:rPr>
                <a:solidFill>
                  <a:srgbClr val="0000FF"/>
                </a:solidFill>
              </a:rPr>
              <a:t>28</a:t>
            </a:r>
            <a:r>
              <a:t>),</a:t>
            </a:r>
            <a:br/>
            <a:r>
              <a:t>        </a:t>
            </a:r>
            <a:r>
              <a:rPr b="1">
                <a:solidFill>
                  <a:srgbClr val="000080"/>
                </a:solidFill>
              </a:rPr>
              <a:t>new </a:t>
            </a:r>
            <a:r>
              <a:t>Person(</a:t>
            </a:r>
            <a:r>
              <a:rPr b="1">
                <a:solidFill>
                  <a:srgbClr val="008000"/>
                </a:solidFill>
              </a:rPr>
              <a:t>"mike"</a:t>
            </a:r>
            <a:r>
              <a:t>, </a:t>
            </a:r>
            <a:r>
              <a:rPr>
                <a:solidFill>
                  <a:srgbClr val="0000FF"/>
                </a:solidFill>
              </a:rPr>
              <a:t>24</a:t>
            </a:r>
            <a:r>
              <a:t>),</a:t>
            </a:r>
            <a:br/>
            <a:r>
              <a:t>        </a:t>
            </a:r>
            <a:r>
              <a:rPr b="1">
                <a:solidFill>
                  <a:srgbClr val="000080"/>
                </a:solidFill>
              </a:rPr>
              <a:t>new </a:t>
            </a:r>
            <a:r>
              <a:t>Person(</a:t>
            </a:r>
            <a:r>
              <a:rPr b="1">
                <a:solidFill>
                  <a:srgbClr val="008000"/>
                </a:solidFill>
              </a:rPr>
              <a:t>"steve"</a:t>
            </a:r>
            <a:r>
              <a:t>, </a:t>
            </a:r>
            <a:r>
              <a:rPr>
                <a:solidFill>
                  <a:srgbClr val="0000FF"/>
                </a:solidFill>
              </a:rPr>
              <a:t>60</a:t>
            </a:r>
            <a:r>
              <a:t>),</a:t>
            </a:r>
            <a:br/>
            <a:r>
              <a:t>        </a:t>
            </a:r>
            <a:r>
              <a:rPr b="1">
                <a:solidFill>
                  <a:srgbClr val="000080"/>
                </a:solidFill>
              </a:rPr>
              <a:t>new </a:t>
            </a:r>
            <a:r>
              <a:t>Person(</a:t>
            </a:r>
            <a:r>
              <a:rPr b="1">
                <a:solidFill>
                  <a:srgbClr val="008000"/>
                </a:solidFill>
              </a:rPr>
              <a:t>"andy"</a:t>
            </a:r>
            <a:r>
              <a:t>, </a:t>
            </a:r>
            <a:r>
              <a:rPr>
                <a:solidFill>
                  <a:srgbClr val="0000FF"/>
                </a:solidFill>
              </a:rPr>
              <a:t>30</a:t>
            </a:r>
            <a:r>
              <a:t>),</a:t>
            </a:r>
            <a:br/>
            <a:r>
              <a:t>        </a:t>
            </a:r>
            <a:r>
              <a:rPr b="1">
                <a:solidFill>
                  <a:srgbClr val="000080"/>
                </a:solidFill>
              </a:rPr>
              <a:t>new </a:t>
            </a:r>
            <a:r>
              <a:t>Person(</a:t>
            </a:r>
            <a:r>
              <a:rPr b="1">
                <a:solidFill>
                  <a:srgbClr val="008000"/>
                </a:solidFill>
              </a:rPr>
              <a:t>"jack"</a:t>
            </a:r>
            <a:r>
              <a:t>, </a:t>
            </a:r>
            <a:r>
              <a:rPr>
                <a:solidFill>
                  <a:srgbClr val="0000FF"/>
                </a:solidFill>
              </a:rPr>
              <a:t>15</a:t>
            </a:r>
            <a:r>
              <a:t>));</a:t>
            </a:r>
            <a:br/>
            <a:endParaRPr/>
          </a:p>
        </p:txBody>
      </p:sp>
      <p:sp>
        <p:nvSpPr>
          <p:cNvPr id="283" name="Shape 283"/>
          <p:cNvSpPr/>
          <p:nvPr/>
        </p:nvSpPr>
        <p:spPr>
          <a:xfrm>
            <a:off x="820082" y="4005499"/>
            <a:ext cx="7808360" cy="10439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300" i="1">
                <a:solidFill>
                  <a:srgbClr val="808080"/>
                </a:solidFill>
                <a:latin typeface="Courier New"/>
                <a:ea typeface="Courier New"/>
                <a:cs typeface="Courier New"/>
                <a:sym typeface="Courier New"/>
              </a:defRPr>
            </a:pPr>
            <a:r>
              <a:t>//immutable sort, good practice</a:t>
            </a:r>
            <a:br/>
            <a:r>
              <a:rPr i="0">
                <a:solidFill>
                  <a:srgbClr val="000000"/>
                </a:solidFill>
              </a:rPr>
              <a:t>List&lt;Person&gt; sortedPersons = persons.stream()</a:t>
            </a:r>
            <a:br>
              <a:rPr i="0">
                <a:solidFill>
                  <a:srgbClr val="000000"/>
                </a:solidFill>
              </a:rPr>
            </a:br>
            <a:r>
              <a:rPr i="0">
                <a:solidFill>
                  <a:srgbClr val="000000"/>
                </a:solidFill>
              </a:rPr>
              <a:t>        .sorted((p1, p2) -&gt; (p1.getAge() - p2.getAge() &gt; </a:t>
            </a:r>
            <a:r>
              <a:rPr i="0">
                <a:solidFill>
                  <a:srgbClr val="0000FF"/>
                </a:solidFill>
              </a:rPr>
              <a:t>0 </a:t>
            </a:r>
            <a:r>
              <a:rPr i="0">
                <a:solidFill>
                  <a:srgbClr val="000000"/>
                </a:solidFill>
              </a:rPr>
              <a:t>? </a:t>
            </a:r>
            <a:r>
              <a:rPr i="0">
                <a:solidFill>
                  <a:srgbClr val="0000FF"/>
                </a:solidFill>
              </a:rPr>
              <a:t>1 </a:t>
            </a:r>
            <a:r>
              <a:rPr i="0">
                <a:solidFill>
                  <a:srgbClr val="000000"/>
                </a:solidFill>
              </a:rPr>
              <a:t>: -</a:t>
            </a:r>
            <a:r>
              <a:rPr i="0">
                <a:solidFill>
                  <a:srgbClr val="0000FF"/>
                </a:solidFill>
              </a:rPr>
              <a:t>1</a:t>
            </a:r>
            <a:r>
              <a:rPr i="0">
                <a:solidFill>
                  <a:srgbClr val="000000"/>
                </a:solidFill>
              </a:rPr>
              <a:t>))</a:t>
            </a:r>
            <a:br>
              <a:rPr i="0">
                <a:solidFill>
                  <a:srgbClr val="000000"/>
                </a:solidFill>
              </a:rPr>
            </a:br>
            <a:r>
              <a:rPr i="0">
                <a:solidFill>
                  <a:srgbClr val="000000"/>
                </a:solidFill>
              </a:rPr>
              <a:t>        .collect(Collectors.</a:t>
            </a:r>
            <a:r>
              <a:rPr>
                <a:solidFill>
                  <a:srgbClr val="000000"/>
                </a:solidFill>
              </a:rPr>
              <a:t>toList</a:t>
            </a:r>
            <a:r>
              <a:rPr i="0">
                <a:solidFill>
                  <a:srgbClr val="000000"/>
                </a:solidFill>
              </a:rPr>
              <a:t>());</a:t>
            </a:r>
            <a:br>
              <a:rPr i="0">
                <a:solidFill>
                  <a:srgbClr val="000000"/>
                </a:solidFill>
              </a:rPr>
            </a:br>
            <a:endParaRPr i="0">
              <a:solidFill>
                <a:srgbClr val="000000"/>
              </a:solidFill>
            </a:endParaRPr>
          </a:p>
        </p:txBody>
      </p:sp>
      <p:pic>
        <p:nvPicPr>
          <p:cNvPr id="284" name="image16.jpg"/>
          <p:cNvPicPr>
            <a:picLocks noChangeAspect="1"/>
          </p:cNvPicPr>
          <p:nvPr/>
        </p:nvPicPr>
        <p:blipFill>
          <a:blip r:embed="rId3">
            <a:extLst/>
          </a:blip>
          <a:stretch>
            <a:fillRect/>
          </a:stretch>
        </p:blipFill>
        <p:spPr>
          <a:xfrm>
            <a:off x="8628440" y="3942693"/>
            <a:ext cx="1202104" cy="1169551"/>
          </a:xfrm>
          <a:prstGeom prst="rect">
            <a:avLst/>
          </a:prstGeom>
          <a:ln w="12700">
            <a:miter lim="400000"/>
          </a:ln>
        </p:spPr>
      </p:pic>
      <p:sp>
        <p:nvSpPr>
          <p:cNvPr id="285" name="Shape 285"/>
          <p:cNvSpPr/>
          <p:nvPr/>
        </p:nvSpPr>
        <p:spPr>
          <a:xfrm>
            <a:off x="820081" y="5175049"/>
            <a:ext cx="7808360" cy="10439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300" i="1">
                <a:solidFill>
                  <a:srgbClr val="808080"/>
                </a:solidFill>
                <a:latin typeface="Courier New"/>
                <a:ea typeface="Courier New"/>
                <a:cs typeface="Courier New"/>
                <a:sym typeface="Courier New"/>
              </a:defRPr>
            </a:pPr>
            <a:r>
              <a:t>//immutable sort, good practice</a:t>
            </a:r>
            <a:br/>
            <a:r>
              <a:rPr i="0">
                <a:solidFill>
                  <a:srgbClr val="000000"/>
                </a:solidFill>
              </a:rPr>
              <a:t>Person[] sortedPersons = persons.stream()</a:t>
            </a:r>
            <a:br>
              <a:rPr i="0">
                <a:solidFill>
                  <a:srgbClr val="000000"/>
                </a:solidFill>
              </a:rPr>
            </a:br>
            <a:r>
              <a:rPr i="0">
                <a:solidFill>
                  <a:srgbClr val="000000"/>
                </a:solidFill>
              </a:rPr>
              <a:t>        .sorted((p1, p2) -&gt; (p1.getAge() - p2.getAge() &gt; </a:t>
            </a:r>
            <a:r>
              <a:rPr i="0">
                <a:solidFill>
                  <a:srgbClr val="0000FF"/>
                </a:solidFill>
              </a:rPr>
              <a:t>0 </a:t>
            </a:r>
            <a:r>
              <a:rPr i="0">
                <a:solidFill>
                  <a:srgbClr val="000000"/>
                </a:solidFill>
              </a:rPr>
              <a:t>? </a:t>
            </a:r>
            <a:r>
              <a:rPr i="0">
                <a:solidFill>
                  <a:srgbClr val="0000FF"/>
                </a:solidFill>
              </a:rPr>
              <a:t>1 </a:t>
            </a:r>
            <a:r>
              <a:rPr i="0">
                <a:solidFill>
                  <a:srgbClr val="000000"/>
                </a:solidFill>
              </a:rPr>
              <a:t>: -</a:t>
            </a:r>
            <a:r>
              <a:rPr i="0">
                <a:solidFill>
                  <a:srgbClr val="0000FF"/>
                </a:solidFill>
              </a:rPr>
              <a:t>1</a:t>
            </a:r>
            <a:r>
              <a:rPr i="0">
                <a:solidFill>
                  <a:srgbClr val="000000"/>
                </a:solidFill>
              </a:rPr>
              <a:t>))</a:t>
            </a:r>
            <a:br>
              <a:rPr i="0">
                <a:solidFill>
                  <a:srgbClr val="000000"/>
                </a:solidFill>
              </a:rPr>
            </a:br>
            <a:r>
              <a:rPr i="0">
                <a:solidFill>
                  <a:srgbClr val="000000"/>
                </a:solidFill>
              </a:rPr>
              <a:t>        .toArray(Person[]::new));</a:t>
            </a:r>
            <a:br>
              <a:rPr i="0">
                <a:solidFill>
                  <a:srgbClr val="000000"/>
                </a:solidFill>
              </a:rPr>
            </a:br>
            <a:endParaRPr i="0">
              <a:solidFill>
                <a:srgbClr val="000000"/>
              </a:solidFill>
            </a:endParaRPr>
          </a:p>
        </p:txBody>
      </p:sp>
      <p:pic>
        <p:nvPicPr>
          <p:cNvPr id="286" name="image16.jpg"/>
          <p:cNvPicPr>
            <a:picLocks noChangeAspect="1"/>
          </p:cNvPicPr>
          <p:nvPr/>
        </p:nvPicPr>
        <p:blipFill>
          <a:blip r:embed="rId3">
            <a:extLst/>
          </a:blip>
          <a:stretch>
            <a:fillRect/>
          </a:stretch>
        </p:blipFill>
        <p:spPr>
          <a:xfrm>
            <a:off x="8628439" y="5112244"/>
            <a:ext cx="1202104" cy="1169551"/>
          </a:xfrm>
          <a:prstGeom prst="rect">
            <a:avLst/>
          </a:prstGeom>
          <a:ln w="12700">
            <a:miter lim="400000"/>
          </a:ln>
        </p:spPr>
      </p:pic>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283"/>
                                        </p:tgtEl>
                                        <p:attrNameLst>
                                          <p:attrName>style.visibility</p:attrName>
                                        </p:attrNameLst>
                                      </p:cBhvr>
                                      <p:to>
                                        <p:strVal val="visible"/>
                                      </p:to>
                                    </p:set>
                                    <p:animEffect transition="in" filter="dissolve">
                                      <p:cBhvr>
                                        <p:cTn id="7" dur="500"/>
                                        <p:tgtEl>
                                          <p:spTgt spid="283"/>
                                        </p:tgtEl>
                                      </p:cBhvr>
                                    </p:animEffect>
                                  </p:childTnLst>
                                </p:cTn>
                              </p:par>
                            </p:childTnLst>
                          </p:cTn>
                        </p:par>
                        <p:par>
                          <p:cTn id="8" fill="hold">
                            <p:stCondLst>
                              <p:cond delay="500"/>
                            </p:stCondLst>
                            <p:childTnLst>
                              <p:par>
                                <p:cTn id="9" presetID="9" presetClass="entr" fill="hold" grpId="2" nodeType="afterEffect">
                                  <p:stCondLst>
                                    <p:cond delay="0"/>
                                  </p:stCondLst>
                                  <p:iterate>
                                    <p:tmAbs val="0"/>
                                  </p:iterate>
                                  <p:childTnLst>
                                    <p:set>
                                      <p:cBhvr>
                                        <p:cTn id="10" fill="hold"/>
                                        <p:tgtEl>
                                          <p:spTgt spid="284"/>
                                        </p:tgtEl>
                                        <p:attrNameLst>
                                          <p:attrName>style.visibility</p:attrName>
                                        </p:attrNameLst>
                                      </p:cBhvr>
                                      <p:to>
                                        <p:strVal val="visible"/>
                                      </p:to>
                                    </p:set>
                                    <p:animEffect transition="in" filter="dissolve">
                                      <p:cBhvr>
                                        <p:cTn id="11" dur="500"/>
                                        <p:tgtEl>
                                          <p:spTgt spid="28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fill="hold" grpId="3" nodeType="clickEffect">
                                  <p:stCondLst>
                                    <p:cond delay="0"/>
                                  </p:stCondLst>
                                  <p:iterate>
                                    <p:tmAbs val="0"/>
                                  </p:iterate>
                                  <p:childTnLst>
                                    <p:set>
                                      <p:cBhvr>
                                        <p:cTn id="15" fill="hold"/>
                                        <p:tgtEl>
                                          <p:spTgt spid="285"/>
                                        </p:tgtEl>
                                        <p:attrNameLst>
                                          <p:attrName>style.visibility</p:attrName>
                                        </p:attrNameLst>
                                      </p:cBhvr>
                                      <p:to>
                                        <p:strVal val="visible"/>
                                      </p:to>
                                    </p:set>
                                    <p:animEffect transition="in" filter="dissolve">
                                      <p:cBhvr>
                                        <p:cTn id="16" dur="500"/>
                                        <p:tgtEl>
                                          <p:spTgt spid="285"/>
                                        </p:tgtEl>
                                      </p:cBhvr>
                                    </p:animEffect>
                                  </p:childTnLst>
                                </p:cTn>
                              </p:par>
                            </p:childTnLst>
                          </p:cTn>
                        </p:par>
                        <p:par>
                          <p:cTn id="17" fill="hold">
                            <p:stCondLst>
                              <p:cond delay="500"/>
                            </p:stCondLst>
                            <p:childTnLst>
                              <p:par>
                                <p:cTn id="18" presetID="9" presetClass="entr" fill="hold" grpId="4" nodeType="afterEffect">
                                  <p:stCondLst>
                                    <p:cond delay="0"/>
                                  </p:stCondLst>
                                  <p:iterate>
                                    <p:tmAbs val="0"/>
                                  </p:iterate>
                                  <p:childTnLst>
                                    <p:set>
                                      <p:cBhvr>
                                        <p:cTn id="19" fill="hold"/>
                                        <p:tgtEl>
                                          <p:spTgt spid="286"/>
                                        </p:tgtEl>
                                        <p:attrNameLst>
                                          <p:attrName>style.visibility</p:attrName>
                                        </p:attrNameLst>
                                      </p:cBhvr>
                                      <p:to>
                                        <p:strVal val="visible"/>
                                      </p:to>
                                    </p:set>
                                    <p:animEffect transition="in" filter="dissolve">
                                      <p:cBhvr>
                                        <p:cTn id="20" dur="500"/>
                                        <p:tgtEl>
                                          <p:spTgt spid="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1" animBg="1" advAuto="0"/>
      <p:bldP spid="284" grpId="2" animBg="1" advAuto="0"/>
      <p:bldP spid="285" grpId="3" animBg="1" advAuto="0"/>
      <p:bldP spid="286" grpId="4"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000" dirty="0"/>
              <a:t>Benefits of Stream</a:t>
            </a:r>
          </a:p>
        </p:txBody>
      </p:sp>
      <p:sp>
        <p:nvSpPr>
          <p:cNvPr id="291" name="Shape 291"/>
          <p:cNvSpPr>
            <a:spLocks noGrp="1"/>
          </p:cNvSpPr>
          <p:nvPr>
            <p:ph type="body" idx="13"/>
          </p:nvPr>
        </p:nvSpPr>
        <p:spPr>
          <a:xfrm>
            <a:off x="1073886" y="2094614"/>
            <a:ext cx="9356653" cy="4093536"/>
          </a:xfrm>
          <a:prstGeom prst="rect">
            <a:avLst/>
          </a:prstGeom>
          <a:extLst>
            <a:ext uri="{C572A759-6A51-4108-AA02-DFA0A04FC94B}">
              <ma14:wrappingTextBoxFlag xmlns:ma14="http://schemas.microsoft.com/office/mac/drawingml/2011/main" xmlns="" val="1"/>
            </a:ext>
          </a:extLst>
        </p:spPr>
        <p:txBody>
          <a:bodyPr/>
          <a:lstStyle/>
          <a:p>
            <a:pPr>
              <a:defRPr>
                <a:solidFill>
                  <a:srgbClr val="414042"/>
                </a:solidFill>
                <a:latin typeface="Arial"/>
                <a:ea typeface="Arial"/>
                <a:cs typeface="Arial"/>
                <a:sym typeface="Arial"/>
              </a:defRPr>
            </a:pPr>
            <a:r>
              <a:t>SQL-Like Operation</a:t>
            </a:r>
          </a:p>
          <a:p>
            <a:pPr>
              <a:defRPr>
                <a:solidFill>
                  <a:srgbClr val="414042"/>
                </a:solidFill>
                <a:latin typeface="Arial"/>
                <a:ea typeface="Arial"/>
                <a:cs typeface="Arial"/>
                <a:sym typeface="Arial"/>
              </a:defRPr>
            </a:pPr>
            <a:r>
              <a:t>Declarative </a:t>
            </a:r>
          </a:p>
          <a:p>
            <a:pPr>
              <a:defRPr>
                <a:solidFill>
                  <a:srgbClr val="414042"/>
                </a:solidFill>
                <a:latin typeface="Arial"/>
                <a:ea typeface="Arial"/>
                <a:cs typeface="Arial"/>
                <a:sym typeface="Arial"/>
              </a:defRPr>
            </a:pPr>
            <a:r>
              <a:t>Lazy evaluation</a:t>
            </a:r>
          </a:p>
          <a:p>
            <a:pPr>
              <a:defRPr>
                <a:solidFill>
                  <a:srgbClr val="414042"/>
                </a:solidFill>
                <a:latin typeface="Arial"/>
                <a:ea typeface="Arial"/>
                <a:cs typeface="Arial"/>
                <a:sym typeface="Arial"/>
              </a:defRPr>
            </a:pPr>
            <a:r>
              <a:t>Promote immutability</a:t>
            </a:r>
          </a:p>
          <a:p>
            <a:pPr>
              <a:defRPr>
                <a:solidFill>
                  <a:srgbClr val="414042"/>
                </a:solidFill>
                <a:latin typeface="Arial"/>
                <a:ea typeface="Arial"/>
                <a:cs typeface="Arial"/>
                <a:sym typeface="Arial"/>
              </a:defRPr>
            </a:pPr>
            <a:r>
              <a:t>Easier parallelization</a:t>
            </a:r>
          </a:p>
          <a:p>
            <a:pPr>
              <a:defRPr>
                <a:solidFill>
                  <a:srgbClr val="414042"/>
                </a:solidFill>
                <a:latin typeface="Arial"/>
                <a:ea typeface="Arial"/>
                <a:cs typeface="Arial"/>
                <a:sym typeface="Arial"/>
              </a:defRPr>
            </a:pPr>
            <a:r>
              <a:t>Clean and concise code</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000" dirty="0"/>
              <a:t>NPE</a:t>
            </a:r>
          </a:p>
        </p:txBody>
      </p:sp>
      <p:pic>
        <p:nvPicPr>
          <p:cNvPr id="294" name="image17.png"/>
          <p:cNvPicPr>
            <a:picLocks noChangeAspect="1"/>
          </p:cNvPicPr>
          <p:nvPr/>
        </p:nvPicPr>
        <p:blipFill>
          <a:blip r:embed="rId2">
            <a:extLst/>
          </a:blip>
          <a:stretch>
            <a:fillRect/>
          </a:stretch>
        </p:blipFill>
        <p:spPr>
          <a:xfrm>
            <a:off x="2415389" y="1610205"/>
            <a:ext cx="4067603" cy="4613826"/>
          </a:xfrm>
          <a:prstGeom prst="rect">
            <a:avLst/>
          </a:prstGeom>
          <a:ln w="12700">
            <a:miter lim="400000"/>
          </a:ln>
        </p:spPr>
      </p:pic>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t>NPE? Annoying</a:t>
            </a:r>
          </a:p>
        </p:txBody>
      </p:sp>
      <p:pic>
        <p:nvPicPr>
          <p:cNvPr id="297" name="image18.jpg"/>
          <p:cNvPicPr>
            <a:picLocks noChangeAspect="1"/>
          </p:cNvPicPr>
          <p:nvPr/>
        </p:nvPicPr>
        <p:blipFill>
          <a:blip r:embed="rId2">
            <a:extLst/>
          </a:blip>
          <a:stretch>
            <a:fillRect/>
          </a:stretch>
        </p:blipFill>
        <p:spPr>
          <a:xfrm>
            <a:off x="2358561" y="1962150"/>
            <a:ext cx="4031966" cy="4031966"/>
          </a:xfrm>
          <a:prstGeom prst="rect">
            <a:avLst/>
          </a:prstGeom>
          <a:ln w="12700">
            <a:miter lim="400000"/>
          </a:ln>
        </p:spPr>
      </p:pic>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Shape 299"/>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t>NPE How to deal with it</a:t>
            </a:r>
          </a:p>
        </p:txBody>
      </p:sp>
      <p:pic>
        <p:nvPicPr>
          <p:cNvPr id="300" name="image19.jpg"/>
          <p:cNvPicPr>
            <a:picLocks noChangeAspect="1"/>
          </p:cNvPicPr>
          <p:nvPr/>
        </p:nvPicPr>
        <p:blipFill>
          <a:blip r:embed="rId2">
            <a:extLst/>
          </a:blip>
          <a:stretch>
            <a:fillRect/>
          </a:stretch>
        </p:blipFill>
        <p:spPr>
          <a:xfrm>
            <a:off x="1325740" y="2182134"/>
            <a:ext cx="6580142" cy="3478928"/>
          </a:xfrm>
          <a:prstGeom prst="rect">
            <a:avLst/>
          </a:prstGeom>
          <a:ln w="12700">
            <a:miter lim="400000"/>
          </a:ln>
        </p:spPr>
      </p:pic>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Shape 302"/>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t>Optional&lt;T&gt;</a:t>
            </a:r>
          </a:p>
        </p:txBody>
      </p:sp>
      <p:sp>
        <p:nvSpPr>
          <p:cNvPr id="303" name="Shape 303"/>
          <p:cNvSpPr/>
          <p:nvPr/>
        </p:nvSpPr>
        <p:spPr>
          <a:xfrm>
            <a:off x="976045" y="2333873"/>
            <a:ext cx="10017776" cy="3108543"/>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457200" indent="-457200">
              <a:buSzPct val="100000"/>
              <a:buFont typeface="Arial"/>
              <a:buChar char="•"/>
              <a:defRPr sz="2800"/>
            </a:pPr>
            <a:r>
              <a:rPr dirty="0"/>
              <a:t>A container which may or may not contain a non-null value</a:t>
            </a:r>
          </a:p>
          <a:p>
            <a:pPr marL="457200" indent="-457200">
              <a:buSzPct val="100000"/>
              <a:buFont typeface="Arial"/>
              <a:buChar char="•"/>
              <a:defRPr sz="2800"/>
            </a:pPr>
            <a:endParaRPr dirty="0"/>
          </a:p>
          <a:p>
            <a:pPr marL="457200" indent="-457200">
              <a:buSzPct val="100000"/>
              <a:buFont typeface="Arial"/>
              <a:buChar char="•"/>
              <a:defRPr sz="2800"/>
            </a:pPr>
            <a:r>
              <a:rPr dirty="0"/>
              <a:t>Common methods</a:t>
            </a:r>
          </a:p>
          <a:p>
            <a:pPr marL="914400" lvl="1" indent="-457200">
              <a:buSzPct val="100000"/>
              <a:buFont typeface="Wingdings" panose="05000000000000000000" pitchFamily="2" charset="2"/>
              <a:buChar char="ü"/>
              <a:defRPr sz="2800"/>
            </a:pPr>
            <a:r>
              <a:rPr dirty="0" err="1"/>
              <a:t>isPresent</a:t>
            </a:r>
            <a:r>
              <a:rPr dirty="0"/>
              <a:t>() – returns true if value is present</a:t>
            </a:r>
            <a:endParaRPr lang="en-IE" dirty="0"/>
          </a:p>
          <a:p>
            <a:pPr marL="914400" lvl="1" indent="-457200">
              <a:buSzPct val="100000"/>
              <a:buFont typeface="Wingdings" panose="05000000000000000000" pitchFamily="2" charset="2"/>
              <a:buChar char="ü"/>
              <a:defRPr sz="2800"/>
            </a:pPr>
            <a:r>
              <a:rPr dirty="0"/>
              <a:t>get() – returns value if present</a:t>
            </a:r>
            <a:endParaRPr lang="en-IE" dirty="0"/>
          </a:p>
          <a:p>
            <a:pPr marL="914400" lvl="1" indent="-457200">
              <a:buSzPct val="100000"/>
              <a:buFont typeface="Wingdings" panose="05000000000000000000" pitchFamily="2" charset="2"/>
              <a:buChar char="ü"/>
              <a:defRPr sz="2800"/>
            </a:pPr>
            <a:r>
              <a:rPr dirty="0" err="1"/>
              <a:t>orElse</a:t>
            </a:r>
            <a:r>
              <a:rPr dirty="0"/>
              <a:t>(T other) – returns value if present, or other</a:t>
            </a:r>
            <a:endParaRPr lang="en-IE" dirty="0"/>
          </a:p>
          <a:p>
            <a:pPr marL="914400" lvl="1" indent="-457200">
              <a:buSzPct val="100000"/>
              <a:buFont typeface="Wingdings" panose="05000000000000000000" pitchFamily="2" charset="2"/>
              <a:buChar char="ü"/>
              <a:defRPr sz="2800"/>
            </a:pPr>
            <a:r>
              <a:rPr dirty="0" err="1"/>
              <a:t>ifPresent</a:t>
            </a:r>
            <a:r>
              <a:rPr dirty="0"/>
              <a:t>(Consumer) – runs the lambda if value is present</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Shape 305"/>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t>Optional&lt;T&gt; with Value in it</a:t>
            </a:r>
          </a:p>
        </p:txBody>
      </p:sp>
      <p:sp>
        <p:nvSpPr>
          <p:cNvPr id="306" name="Shape 306"/>
          <p:cNvSpPr/>
          <p:nvPr/>
        </p:nvSpPr>
        <p:spPr>
          <a:xfrm>
            <a:off x="724940" y="1783093"/>
            <a:ext cx="10373984" cy="4247317"/>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square" lIns="45719" rIns="45719" anchor="ctr">
            <a:spAutoFit/>
          </a:bodyPr>
          <a:lstStyle/>
          <a:p>
            <a:pPr>
              <a:defRPr>
                <a:latin typeface="Courier New"/>
                <a:ea typeface="Courier New"/>
                <a:cs typeface="Courier New"/>
                <a:sym typeface="Courier New"/>
              </a:defRPr>
            </a:pPr>
            <a:r>
              <a:rPr dirty="0"/>
              <a:t>// Create an instance of Optional Object</a:t>
            </a:r>
          </a:p>
          <a:p>
            <a:pPr>
              <a:defRPr>
                <a:latin typeface="Courier New"/>
                <a:ea typeface="Courier New"/>
                <a:cs typeface="Courier New"/>
                <a:sym typeface="Courier New"/>
              </a:defRPr>
            </a:pPr>
            <a:r>
              <a:rPr dirty="0"/>
              <a:t>Optional&lt;String&gt; </a:t>
            </a:r>
            <a:r>
              <a:rPr dirty="0" err="1"/>
              <a:t>optionalGoal</a:t>
            </a:r>
            <a:r>
              <a:rPr dirty="0"/>
              <a:t> = </a:t>
            </a:r>
            <a:r>
              <a:rPr dirty="0" err="1"/>
              <a:t>Optional.</a:t>
            </a:r>
            <a:r>
              <a:rPr i="1" dirty="0" err="1"/>
              <a:t>of</a:t>
            </a:r>
            <a:r>
              <a:rPr dirty="0"/>
              <a:t>(</a:t>
            </a:r>
            <a:r>
              <a:rPr b="1" dirty="0">
                <a:solidFill>
                  <a:srgbClr val="008000"/>
                </a:solidFill>
              </a:rPr>
              <a:t>"goal"</a:t>
            </a:r>
            <a:r>
              <a:rPr dirty="0"/>
              <a:t>);</a:t>
            </a:r>
          </a:p>
          <a:p>
            <a:pPr>
              <a:defRPr>
                <a:latin typeface="Courier New"/>
                <a:ea typeface="Courier New"/>
                <a:cs typeface="Courier New"/>
                <a:sym typeface="Courier New"/>
              </a:defRPr>
            </a:pPr>
            <a:endParaRPr dirty="0"/>
          </a:p>
          <a:p>
            <a:pPr>
              <a:defRPr>
                <a:latin typeface="Courier New"/>
                <a:ea typeface="Courier New"/>
                <a:cs typeface="Courier New"/>
                <a:sym typeface="Courier New"/>
              </a:defRPr>
            </a:pPr>
            <a:r>
              <a:rPr dirty="0"/>
              <a:t>// Check if there is a value in it</a:t>
            </a:r>
            <a:br>
              <a:rPr dirty="0"/>
            </a:br>
            <a:r>
              <a:rPr dirty="0" err="1"/>
              <a:t>System.</a:t>
            </a:r>
            <a:r>
              <a:rPr b="1" i="1" dirty="0" err="1">
                <a:solidFill>
                  <a:srgbClr val="660E7A"/>
                </a:solidFill>
              </a:rPr>
              <a:t>out</a:t>
            </a:r>
            <a:r>
              <a:rPr dirty="0" err="1"/>
              <a:t>.println</a:t>
            </a:r>
            <a:r>
              <a:rPr dirty="0"/>
              <a:t>(</a:t>
            </a:r>
            <a:r>
              <a:rPr dirty="0" err="1"/>
              <a:t>optionalGoal.isPresent</a:t>
            </a:r>
            <a:r>
              <a:rPr dirty="0"/>
              <a:t>());          </a:t>
            </a:r>
            <a:br>
              <a:rPr dirty="0"/>
            </a:br>
            <a:endParaRPr i="1" dirty="0">
              <a:solidFill>
                <a:srgbClr val="808080"/>
              </a:solidFill>
            </a:endParaRPr>
          </a:p>
          <a:p>
            <a:pPr>
              <a:defRPr i="1">
                <a:solidFill>
                  <a:srgbClr val="808080"/>
                </a:solidFill>
                <a:latin typeface="Courier New"/>
                <a:ea typeface="Courier New"/>
                <a:cs typeface="Courier New"/>
                <a:sym typeface="Courier New"/>
              </a:defRPr>
            </a:pPr>
            <a:r>
              <a:rPr dirty="0"/>
              <a:t>// Get the value</a:t>
            </a:r>
          </a:p>
          <a:p>
            <a:pPr>
              <a:defRPr>
                <a:latin typeface="Courier New"/>
                <a:ea typeface="Courier New"/>
                <a:cs typeface="Courier New"/>
                <a:sym typeface="Courier New"/>
              </a:defRPr>
            </a:pPr>
            <a:r>
              <a:rPr dirty="0" err="1"/>
              <a:t>System.</a:t>
            </a:r>
            <a:r>
              <a:rPr b="1" i="1" dirty="0" err="1">
                <a:solidFill>
                  <a:srgbClr val="660E7A"/>
                </a:solidFill>
              </a:rPr>
              <a:t>out</a:t>
            </a:r>
            <a:r>
              <a:rPr dirty="0" err="1"/>
              <a:t>.println</a:t>
            </a:r>
            <a:r>
              <a:rPr dirty="0"/>
              <a:t>(</a:t>
            </a:r>
            <a:r>
              <a:rPr dirty="0" err="1"/>
              <a:t>optionalGoal.get</a:t>
            </a:r>
            <a:r>
              <a:rPr dirty="0"/>
              <a:t>());           </a:t>
            </a:r>
            <a:br>
              <a:rPr dirty="0"/>
            </a:br>
            <a:endParaRPr i="1" dirty="0">
              <a:solidFill>
                <a:srgbClr val="808080"/>
              </a:solidFill>
            </a:endParaRPr>
          </a:p>
          <a:p>
            <a:pPr>
              <a:defRPr i="1">
                <a:solidFill>
                  <a:srgbClr val="808080"/>
                </a:solidFill>
                <a:latin typeface="Courier New"/>
                <a:ea typeface="Courier New"/>
                <a:cs typeface="Courier New"/>
                <a:sym typeface="Courier New"/>
              </a:defRPr>
            </a:pPr>
            <a:r>
              <a:rPr dirty="0"/>
              <a:t>// If it contains no value, return fallback</a:t>
            </a:r>
          </a:p>
          <a:p>
            <a:pPr>
              <a:defRPr>
                <a:latin typeface="Courier New"/>
                <a:ea typeface="Courier New"/>
                <a:cs typeface="Courier New"/>
                <a:sym typeface="Courier New"/>
              </a:defRPr>
            </a:pPr>
            <a:r>
              <a:rPr dirty="0" err="1"/>
              <a:t>System.</a:t>
            </a:r>
            <a:r>
              <a:rPr b="1" i="1" dirty="0" err="1">
                <a:solidFill>
                  <a:srgbClr val="660E7A"/>
                </a:solidFill>
              </a:rPr>
              <a:t>out</a:t>
            </a:r>
            <a:r>
              <a:rPr dirty="0" err="1"/>
              <a:t>.println</a:t>
            </a:r>
            <a:r>
              <a:rPr dirty="0"/>
              <a:t>(</a:t>
            </a:r>
            <a:r>
              <a:rPr dirty="0" err="1"/>
              <a:t>optionalGoal.orElse</a:t>
            </a:r>
            <a:r>
              <a:rPr dirty="0"/>
              <a:t>(</a:t>
            </a:r>
            <a:r>
              <a:rPr b="1" dirty="0">
                <a:solidFill>
                  <a:srgbClr val="008000"/>
                </a:solidFill>
              </a:rPr>
              <a:t>"fallback"</a:t>
            </a:r>
            <a:r>
              <a:rPr dirty="0"/>
              <a:t>));  </a:t>
            </a:r>
            <a:br>
              <a:rPr dirty="0"/>
            </a:br>
            <a:endParaRPr i="1" dirty="0">
              <a:solidFill>
                <a:srgbClr val="808080"/>
              </a:solidFill>
            </a:endParaRPr>
          </a:p>
          <a:p>
            <a:pPr>
              <a:defRPr i="1">
                <a:solidFill>
                  <a:srgbClr val="808080"/>
                </a:solidFill>
                <a:latin typeface="Courier New"/>
                <a:ea typeface="Courier New"/>
                <a:cs typeface="Courier New"/>
                <a:sym typeface="Courier New"/>
              </a:defRPr>
            </a:pPr>
            <a:r>
              <a:rPr dirty="0"/>
              <a:t>// Get executed only if there is value in it</a:t>
            </a:r>
          </a:p>
          <a:p>
            <a:pPr>
              <a:defRPr>
                <a:latin typeface="Courier New"/>
                <a:ea typeface="Courier New"/>
                <a:cs typeface="Courier New"/>
                <a:sym typeface="Courier New"/>
              </a:defRPr>
            </a:pPr>
            <a:r>
              <a:rPr dirty="0" err="1"/>
              <a:t>optionalGoal.ifPresent</a:t>
            </a:r>
            <a:r>
              <a:rPr dirty="0"/>
              <a:t>((s) -&gt; </a:t>
            </a:r>
            <a:r>
              <a:rPr dirty="0" err="1"/>
              <a:t>System.</a:t>
            </a:r>
            <a:r>
              <a:rPr b="1" i="1" dirty="0" err="1">
                <a:solidFill>
                  <a:srgbClr val="660E7A"/>
                </a:solidFill>
              </a:rPr>
              <a:t>out</a:t>
            </a:r>
            <a:r>
              <a:rPr dirty="0" err="1"/>
              <a:t>.println</a:t>
            </a:r>
            <a:r>
              <a:rPr dirty="0"/>
              <a:t>(</a:t>
            </a:r>
            <a:r>
              <a:rPr dirty="0" err="1"/>
              <a:t>s.charAt</a:t>
            </a:r>
            <a:r>
              <a:rPr dirty="0"/>
              <a:t>(</a:t>
            </a:r>
            <a:r>
              <a:rPr dirty="0">
                <a:solidFill>
                  <a:srgbClr val="0000FF"/>
                </a:solidFill>
              </a:rPr>
              <a:t>0</a:t>
            </a:r>
            <a:r>
              <a:rPr dirty="0"/>
              <a:t>)));     </a:t>
            </a:r>
            <a:br>
              <a:rPr dirty="0"/>
            </a:br>
            <a:endParaRPr dirty="0"/>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p:tmAbs val="0"/>
                                  </p:iterate>
                                  <p:childTnLst>
                                    <p:set>
                                      <p:cBhvr>
                                        <p:cTn id="6" fill="hold"/>
                                        <p:tgtEl>
                                          <p:spTgt spid="306">
                                            <p:txEl>
                                              <p:pRg st="3" end="3"/>
                                            </p:txEl>
                                          </p:spTgt>
                                        </p:tgtEl>
                                        <p:attrNameLst>
                                          <p:attrName>style.visibility</p:attrName>
                                        </p:attrNameLst>
                                      </p:cBhvr>
                                      <p:to>
                                        <p:strVal val="visible"/>
                                      </p:to>
                                    </p:set>
                                    <p:animEffect transition="in" filter="wipe(left)">
                                      <p:cBhvr>
                                        <p:cTn id="7" dur="500"/>
                                        <p:tgtEl>
                                          <p:spTgt spid="30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1" nodeType="clickEffect">
                                  <p:stCondLst>
                                    <p:cond delay="0"/>
                                  </p:stCondLst>
                                  <p:iterate>
                                    <p:tmAbs val="0"/>
                                  </p:iterate>
                                  <p:childTnLst>
                                    <p:set>
                                      <p:cBhvr>
                                        <p:cTn id="11" fill="hold"/>
                                        <p:tgtEl>
                                          <p:spTgt spid="306">
                                            <p:txEl>
                                              <p:pRg st="4" end="4"/>
                                            </p:txEl>
                                          </p:spTgt>
                                        </p:tgtEl>
                                        <p:attrNameLst>
                                          <p:attrName>style.visibility</p:attrName>
                                        </p:attrNameLst>
                                      </p:cBhvr>
                                      <p:to>
                                        <p:strVal val="visible"/>
                                      </p:to>
                                    </p:set>
                                    <p:animEffect transition="in" filter="wipe(left)">
                                      <p:cBhvr>
                                        <p:cTn id="12" dur="500"/>
                                        <p:tgtEl>
                                          <p:spTgt spid="306">
                                            <p:txEl>
                                              <p:pRg st="4" end="4"/>
                                            </p:txEl>
                                          </p:spTgt>
                                        </p:tgtEl>
                                      </p:cBhvr>
                                    </p:animEffect>
                                  </p:childTnLst>
                                </p:cTn>
                              </p:par>
                            </p:childTnLst>
                          </p:cTn>
                        </p:par>
                        <p:par>
                          <p:cTn id="13" fill="hold">
                            <p:stCondLst>
                              <p:cond delay="500"/>
                            </p:stCondLst>
                            <p:childTnLst>
                              <p:par>
                                <p:cTn id="14" presetID="22" presetClass="entr" presetSubtype="8" fill="hold" grpId="1" nodeType="afterEffect">
                                  <p:stCondLst>
                                    <p:cond delay="0"/>
                                  </p:stCondLst>
                                  <p:iterate>
                                    <p:tmAbs val="0"/>
                                  </p:iterate>
                                  <p:childTnLst>
                                    <p:set>
                                      <p:cBhvr>
                                        <p:cTn id="15" fill="hold"/>
                                        <p:tgtEl>
                                          <p:spTgt spid="306">
                                            <p:txEl>
                                              <p:pRg st="5" end="5"/>
                                            </p:txEl>
                                          </p:spTgt>
                                        </p:tgtEl>
                                        <p:attrNameLst>
                                          <p:attrName>style.visibility</p:attrName>
                                        </p:attrNameLst>
                                      </p:cBhvr>
                                      <p:to>
                                        <p:strVal val="visible"/>
                                      </p:to>
                                    </p:set>
                                    <p:animEffect transition="in" filter="wipe(left)">
                                      <p:cBhvr>
                                        <p:cTn id="16" dur="500"/>
                                        <p:tgtEl>
                                          <p:spTgt spid="306">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1" nodeType="clickEffect">
                                  <p:stCondLst>
                                    <p:cond delay="0"/>
                                  </p:stCondLst>
                                  <p:iterate>
                                    <p:tmAbs val="0"/>
                                  </p:iterate>
                                  <p:childTnLst>
                                    <p:set>
                                      <p:cBhvr>
                                        <p:cTn id="20" fill="hold"/>
                                        <p:tgtEl>
                                          <p:spTgt spid="306">
                                            <p:txEl>
                                              <p:pRg st="6" end="6"/>
                                            </p:txEl>
                                          </p:spTgt>
                                        </p:tgtEl>
                                        <p:attrNameLst>
                                          <p:attrName>style.visibility</p:attrName>
                                        </p:attrNameLst>
                                      </p:cBhvr>
                                      <p:to>
                                        <p:strVal val="visible"/>
                                      </p:to>
                                    </p:set>
                                    <p:animEffect transition="in" filter="wipe(left)">
                                      <p:cBhvr>
                                        <p:cTn id="21" dur="500"/>
                                        <p:tgtEl>
                                          <p:spTgt spid="306">
                                            <p:txEl>
                                              <p:pRg st="6" end="6"/>
                                            </p:txEl>
                                          </p:spTgt>
                                        </p:tgtEl>
                                      </p:cBhvr>
                                    </p:animEffect>
                                  </p:childTnLst>
                                </p:cTn>
                              </p:par>
                            </p:childTnLst>
                          </p:cTn>
                        </p:par>
                        <p:par>
                          <p:cTn id="22" fill="hold">
                            <p:stCondLst>
                              <p:cond delay="500"/>
                            </p:stCondLst>
                            <p:childTnLst>
                              <p:par>
                                <p:cTn id="23" presetID="22" presetClass="entr" presetSubtype="8" fill="hold" grpId="1" nodeType="afterEffect">
                                  <p:stCondLst>
                                    <p:cond delay="0"/>
                                  </p:stCondLst>
                                  <p:iterate>
                                    <p:tmAbs val="0"/>
                                  </p:iterate>
                                  <p:childTnLst>
                                    <p:set>
                                      <p:cBhvr>
                                        <p:cTn id="24" fill="hold"/>
                                        <p:tgtEl>
                                          <p:spTgt spid="306">
                                            <p:txEl>
                                              <p:pRg st="7" end="7"/>
                                            </p:txEl>
                                          </p:spTgt>
                                        </p:tgtEl>
                                        <p:attrNameLst>
                                          <p:attrName>style.visibility</p:attrName>
                                        </p:attrNameLst>
                                      </p:cBhvr>
                                      <p:to>
                                        <p:strVal val="visible"/>
                                      </p:to>
                                    </p:set>
                                    <p:animEffect transition="in" filter="wipe(left)">
                                      <p:cBhvr>
                                        <p:cTn id="25" dur="500"/>
                                        <p:tgtEl>
                                          <p:spTgt spid="306">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1" nodeType="clickEffect">
                                  <p:stCondLst>
                                    <p:cond delay="0"/>
                                  </p:stCondLst>
                                  <p:iterate>
                                    <p:tmAbs val="0"/>
                                  </p:iterate>
                                  <p:childTnLst>
                                    <p:set>
                                      <p:cBhvr>
                                        <p:cTn id="29" fill="hold"/>
                                        <p:tgtEl>
                                          <p:spTgt spid="306">
                                            <p:txEl>
                                              <p:pRg st="8" end="8"/>
                                            </p:txEl>
                                          </p:spTgt>
                                        </p:tgtEl>
                                        <p:attrNameLst>
                                          <p:attrName>style.visibility</p:attrName>
                                        </p:attrNameLst>
                                      </p:cBhvr>
                                      <p:to>
                                        <p:strVal val="visible"/>
                                      </p:to>
                                    </p:set>
                                    <p:animEffect transition="in" filter="wipe(left)">
                                      <p:cBhvr>
                                        <p:cTn id="30" dur="500"/>
                                        <p:tgtEl>
                                          <p:spTgt spid="306">
                                            <p:txEl>
                                              <p:pRg st="8" end="8"/>
                                            </p:txEl>
                                          </p:spTgt>
                                        </p:tgtEl>
                                      </p:cBhvr>
                                    </p:animEffect>
                                  </p:childTnLst>
                                </p:cTn>
                              </p:par>
                            </p:childTnLst>
                          </p:cTn>
                        </p:par>
                        <p:par>
                          <p:cTn id="31" fill="hold">
                            <p:stCondLst>
                              <p:cond delay="500"/>
                            </p:stCondLst>
                            <p:childTnLst>
                              <p:par>
                                <p:cTn id="32" presetID="22" presetClass="entr" presetSubtype="8" fill="hold" grpId="1" nodeType="afterEffect">
                                  <p:stCondLst>
                                    <p:cond delay="0"/>
                                  </p:stCondLst>
                                  <p:iterate>
                                    <p:tmAbs val="0"/>
                                  </p:iterate>
                                  <p:childTnLst>
                                    <p:set>
                                      <p:cBhvr>
                                        <p:cTn id="33" fill="hold"/>
                                        <p:tgtEl>
                                          <p:spTgt spid="306">
                                            <p:txEl>
                                              <p:pRg st="9" end="9"/>
                                            </p:txEl>
                                          </p:spTgt>
                                        </p:tgtEl>
                                        <p:attrNameLst>
                                          <p:attrName>style.visibility</p:attrName>
                                        </p:attrNameLst>
                                      </p:cBhvr>
                                      <p:to>
                                        <p:strVal val="visible"/>
                                      </p:to>
                                    </p:set>
                                    <p:animEffect transition="in" filter="wipe(left)">
                                      <p:cBhvr>
                                        <p:cTn id="34" dur="500"/>
                                        <p:tgtEl>
                                          <p:spTgt spid="30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 grpId="1" build="p" bldLvl="5"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Shape 308"/>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t>Optional&lt;T&gt; with Null</a:t>
            </a:r>
          </a:p>
        </p:txBody>
      </p:sp>
      <p:sp>
        <p:nvSpPr>
          <p:cNvPr id="309" name="Shape 309"/>
          <p:cNvSpPr/>
          <p:nvPr/>
        </p:nvSpPr>
        <p:spPr>
          <a:xfrm>
            <a:off x="724939" y="2440234"/>
            <a:ext cx="10309505" cy="3139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a:latin typeface="Courier New"/>
                <a:ea typeface="Courier New"/>
                <a:cs typeface="Courier New"/>
                <a:sym typeface="Courier New"/>
              </a:defRPr>
            </a:pPr>
            <a:r>
              <a:t>// Create an instance with NULL </a:t>
            </a:r>
          </a:p>
          <a:p>
            <a:pPr>
              <a:defRPr>
                <a:latin typeface="Courier New"/>
                <a:ea typeface="Courier New"/>
                <a:cs typeface="Courier New"/>
                <a:sym typeface="Courier New"/>
              </a:defRPr>
            </a:pPr>
            <a:r>
              <a:t>Optional&lt;String&gt; optionalNull = Optional.</a:t>
            </a:r>
            <a:r>
              <a:rPr i="1"/>
              <a:t>ofNullable</a:t>
            </a:r>
            <a:r>
              <a:t>(</a:t>
            </a:r>
            <a:r>
              <a:rPr b="1">
                <a:solidFill>
                  <a:srgbClr val="000080"/>
                </a:solidFill>
              </a:rPr>
              <a:t>null</a:t>
            </a:r>
            <a:r>
              <a:t>);</a:t>
            </a:r>
          </a:p>
          <a:p>
            <a:pPr>
              <a:defRPr>
                <a:latin typeface="Courier New"/>
                <a:ea typeface="Courier New"/>
                <a:cs typeface="Courier New"/>
                <a:sym typeface="Courier New"/>
              </a:defRPr>
            </a:pPr>
            <a:endParaRPr/>
          </a:p>
          <a:p>
            <a:pPr>
              <a:defRPr>
                <a:latin typeface="Courier New"/>
                <a:ea typeface="Courier New"/>
                <a:cs typeface="Courier New"/>
                <a:sym typeface="Courier New"/>
              </a:defRPr>
            </a:pPr>
            <a:r>
              <a:t>// Returns false since there is no value </a:t>
            </a:r>
            <a:br/>
            <a:r>
              <a:t>System.</a:t>
            </a:r>
            <a:r>
              <a:rPr b="1" i="1">
                <a:solidFill>
                  <a:srgbClr val="660E7A"/>
                </a:solidFill>
              </a:rPr>
              <a:t>out</a:t>
            </a:r>
            <a:r>
              <a:t>.println(optionalNull.isPresent());    </a:t>
            </a:r>
          </a:p>
          <a:p>
            <a:pPr>
              <a:defRPr i="1">
                <a:solidFill>
                  <a:srgbClr val="808080"/>
                </a:solidFill>
                <a:latin typeface="Courier New"/>
                <a:ea typeface="Courier New"/>
                <a:cs typeface="Courier New"/>
                <a:sym typeface="Courier New"/>
              </a:defRPr>
            </a:pPr>
            <a:endParaRPr/>
          </a:p>
          <a:p>
            <a:pPr>
              <a:defRPr i="1">
                <a:solidFill>
                  <a:srgbClr val="808080"/>
                </a:solidFill>
                <a:latin typeface="Courier New"/>
                <a:ea typeface="Courier New"/>
                <a:cs typeface="Courier New"/>
                <a:sym typeface="Courier New"/>
              </a:defRPr>
            </a:pPr>
            <a:r>
              <a:t>// Prints fallback since there is no value </a:t>
            </a:r>
            <a:br/>
            <a:r>
              <a:rPr i="0">
                <a:solidFill>
                  <a:srgbClr val="000000"/>
                </a:solidFill>
              </a:rPr>
              <a:t>System.</a:t>
            </a:r>
            <a:r>
              <a:rPr b="1">
                <a:solidFill>
                  <a:srgbClr val="660E7A"/>
                </a:solidFill>
              </a:rPr>
              <a:t>out</a:t>
            </a:r>
            <a:r>
              <a:rPr i="0">
                <a:solidFill>
                  <a:srgbClr val="000000"/>
                </a:solidFill>
              </a:rPr>
              <a:t>.println(optionalNull.orElse(</a:t>
            </a:r>
            <a:r>
              <a:rPr b="1" i="0">
                <a:solidFill>
                  <a:srgbClr val="008000"/>
                </a:solidFill>
              </a:rPr>
              <a:t>"fallback"</a:t>
            </a:r>
            <a:r>
              <a:rPr i="0">
                <a:solidFill>
                  <a:srgbClr val="000000"/>
                </a:solidFill>
              </a:rPr>
              <a:t>));  </a:t>
            </a:r>
            <a:br>
              <a:rPr i="0">
                <a:solidFill>
                  <a:srgbClr val="000000"/>
                </a:solidFill>
              </a:rPr>
            </a:br>
            <a:endParaRPr i="0">
              <a:solidFill>
                <a:srgbClr val="000000"/>
              </a:solidFill>
            </a:endParaRPr>
          </a:p>
          <a:p>
            <a:pPr>
              <a:defRPr i="1">
                <a:solidFill>
                  <a:srgbClr val="808080"/>
                </a:solidFill>
                <a:latin typeface="Courier New"/>
                <a:ea typeface="Courier New"/>
                <a:cs typeface="Courier New"/>
                <a:sym typeface="Courier New"/>
              </a:defRPr>
            </a:pPr>
            <a:r>
              <a:t>// no output, no NPE</a:t>
            </a:r>
            <a:br/>
            <a:r>
              <a:rPr i="0">
                <a:solidFill>
                  <a:srgbClr val="000000"/>
                </a:solidFill>
              </a:rPr>
              <a:t>optionalNull.ifPresent((s) -&gt; System.</a:t>
            </a:r>
            <a:r>
              <a:rPr b="1">
                <a:solidFill>
                  <a:srgbClr val="660E7A"/>
                </a:solidFill>
              </a:rPr>
              <a:t>out</a:t>
            </a:r>
            <a:r>
              <a:rPr i="0">
                <a:solidFill>
                  <a:srgbClr val="000000"/>
                </a:solidFill>
              </a:rPr>
              <a:t>.println(s.charAt(</a:t>
            </a:r>
            <a:r>
              <a:rPr i="0">
                <a:solidFill>
                  <a:srgbClr val="0000FF"/>
                </a:solidFill>
              </a:rPr>
              <a:t>0</a:t>
            </a:r>
            <a:r>
              <a:rPr i="0">
                <a:solidFill>
                  <a:srgbClr val="000000"/>
                </a:solidFill>
              </a:rPr>
              <a:t>)));    </a:t>
            </a:r>
            <a:br>
              <a:rPr i="0">
                <a:solidFill>
                  <a:srgbClr val="000000"/>
                </a:solidFill>
              </a:rPr>
            </a:br>
            <a:endParaRPr i="0">
              <a:solidFill>
                <a:srgbClr val="000000"/>
              </a:solidFill>
            </a:endParaRP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p:tmAbs val="0"/>
                                  </p:iterate>
                                  <p:childTnLst>
                                    <p:set>
                                      <p:cBhvr>
                                        <p:cTn id="6" fill="hold"/>
                                        <p:tgtEl>
                                          <p:spTgt spid="309">
                                            <p:txEl>
                                              <p:pRg st="3" end="3"/>
                                            </p:txEl>
                                          </p:spTgt>
                                        </p:tgtEl>
                                        <p:attrNameLst>
                                          <p:attrName>style.visibility</p:attrName>
                                        </p:attrNameLst>
                                      </p:cBhvr>
                                      <p:to>
                                        <p:strVal val="visible"/>
                                      </p:to>
                                    </p:set>
                                    <p:animEffect transition="in" filter="wipe(left)">
                                      <p:cBhvr>
                                        <p:cTn id="7" dur="500"/>
                                        <p:tgtEl>
                                          <p:spTgt spid="309">
                                            <p:txEl>
                                              <p:pRg st="3" end="3"/>
                                            </p:txEl>
                                          </p:spTgt>
                                        </p:tgtEl>
                                      </p:cBhvr>
                                    </p:animEffect>
                                  </p:childTnLst>
                                </p:cTn>
                              </p:par>
                            </p:childTnLst>
                          </p:cTn>
                        </p:par>
                        <p:par>
                          <p:cTn id="8" fill="hold">
                            <p:stCondLst>
                              <p:cond delay="500"/>
                            </p:stCondLst>
                            <p:childTnLst>
                              <p:par>
                                <p:cTn id="9" presetID="22" presetClass="entr" presetSubtype="8" fill="hold" grpId="1" nodeType="afterEffect">
                                  <p:stCondLst>
                                    <p:cond delay="0"/>
                                  </p:stCondLst>
                                  <p:iterate>
                                    <p:tmAbs val="0"/>
                                  </p:iterate>
                                  <p:childTnLst>
                                    <p:set>
                                      <p:cBhvr>
                                        <p:cTn id="10" fill="hold"/>
                                        <p:tgtEl>
                                          <p:spTgt spid="309">
                                            <p:txEl>
                                              <p:pRg st="4" end="4"/>
                                            </p:txEl>
                                          </p:spTgt>
                                        </p:tgtEl>
                                        <p:attrNameLst>
                                          <p:attrName>style.visibility</p:attrName>
                                        </p:attrNameLst>
                                      </p:cBhvr>
                                      <p:to>
                                        <p:strVal val="visible"/>
                                      </p:to>
                                    </p:set>
                                    <p:animEffect transition="in" filter="wipe(left)">
                                      <p:cBhvr>
                                        <p:cTn id="11" dur="500"/>
                                        <p:tgtEl>
                                          <p:spTgt spid="309">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1" nodeType="clickEffect">
                                  <p:stCondLst>
                                    <p:cond delay="0"/>
                                  </p:stCondLst>
                                  <p:iterate>
                                    <p:tmAbs val="0"/>
                                  </p:iterate>
                                  <p:childTnLst>
                                    <p:set>
                                      <p:cBhvr>
                                        <p:cTn id="15" fill="hold"/>
                                        <p:tgtEl>
                                          <p:spTgt spid="309">
                                            <p:txEl>
                                              <p:pRg st="5" end="5"/>
                                            </p:txEl>
                                          </p:spTgt>
                                        </p:tgtEl>
                                        <p:attrNameLst>
                                          <p:attrName>style.visibility</p:attrName>
                                        </p:attrNameLst>
                                      </p:cBhvr>
                                      <p:to>
                                        <p:strVal val="visible"/>
                                      </p:to>
                                    </p:set>
                                    <p:animEffect transition="in" filter="wipe(left)">
                                      <p:cBhvr>
                                        <p:cTn id="16" dur="500"/>
                                        <p:tgtEl>
                                          <p:spTgt spid="309">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1" nodeType="clickEffect">
                                  <p:stCondLst>
                                    <p:cond delay="0"/>
                                  </p:stCondLst>
                                  <p:iterate>
                                    <p:tmAbs val="0"/>
                                  </p:iterate>
                                  <p:childTnLst>
                                    <p:set>
                                      <p:cBhvr>
                                        <p:cTn id="20" fill="hold"/>
                                        <p:tgtEl>
                                          <p:spTgt spid="309">
                                            <p:txEl>
                                              <p:pRg st="6" end="6"/>
                                            </p:txEl>
                                          </p:spTgt>
                                        </p:tgtEl>
                                        <p:attrNameLst>
                                          <p:attrName>style.visibility</p:attrName>
                                        </p:attrNameLst>
                                      </p:cBhvr>
                                      <p:to>
                                        <p:strVal val="visible"/>
                                      </p:to>
                                    </p:set>
                                    <p:animEffect transition="in" filter="wipe(left)">
                                      <p:cBhvr>
                                        <p:cTn id="21" dur="500"/>
                                        <p:tgtEl>
                                          <p:spTgt spid="30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 grpId="1" build="p" bldLvl="5" animBg="1"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Shape 323"/>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t>Optional&lt;T&gt; Benefits</a:t>
            </a:r>
          </a:p>
        </p:txBody>
      </p:sp>
      <p:sp>
        <p:nvSpPr>
          <p:cNvPr id="324" name="Shape 324"/>
          <p:cNvSpPr/>
          <p:nvPr/>
        </p:nvSpPr>
        <p:spPr>
          <a:xfrm>
            <a:off x="829608" y="1822370"/>
            <a:ext cx="7893978" cy="395859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85750" indent="-285750">
              <a:lnSpc>
                <a:spcPct val="150000"/>
              </a:lnSpc>
              <a:buSzPct val="100000"/>
              <a:buFont typeface="Arial"/>
              <a:buChar char="•"/>
              <a:defRPr sz="2400">
                <a:solidFill>
                  <a:srgbClr val="333333"/>
                </a:solidFill>
              </a:defRPr>
            </a:pPr>
            <a:r>
              <a:t>Null checks are not required.</a:t>
            </a:r>
          </a:p>
          <a:p>
            <a:pPr marL="285750" indent="-285750">
              <a:lnSpc>
                <a:spcPct val="150000"/>
              </a:lnSpc>
              <a:buSzPct val="100000"/>
              <a:buFont typeface="Arial"/>
              <a:buChar char="•"/>
              <a:defRPr sz="2400">
                <a:solidFill>
                  <a:srgbClr val="333333"/>
                </a:solidFill>
              </a:defRPr>
            </a:pPr>
            <a:r>
              <a:t>No more NPE at run-time.</a:t>
            </a:r>
          </a:p>
          <a:p>
            <a:pPr marL="285750" indent="-285750">
              <a:lnSpc>
                <a:spcPct val="150000"/>
              </a:lnSpc>
              <a:buSzPct val="100000"/>
              <a:buFont typeface="Arial"/>
              <a:buChar char="•"/>
              <a:defRPr sz="2400">
                <a:solidFill>
                  <a:srgbClr val="333333"/>
                </a:solidFill>
              </a:defRPr>
            </a:pPr>
            <a:r>
              <a:t>We can develop clean and neat APIs.</a:t>
            </a:r>
          </a:p>
          <a:p>
            <a:pPr marL="285750" indent="-285750">
              <a:lnSpc>
                <a:spcPct val="150000"/>
              </a:lnSpc>
              <a:buSzPct val="100000"/>
              <a:buFont typeface="Arial"/>
              <a:buChar char="•"/>
              <a:defRPr sz="2400">
                <a:solidFill>
                  <a:srgbClr val="333333"/>
                </a:solidFill>
              </a:defRPr>
            </a:pPr>
            <a:r>
              <a:t>No more Boiler plate code.</a:t>
            </a:r>
          </a:p>
          <a:p>
            <a:pPr marL="285750" indent="-285750">
              <a:lnSpc>
                <a:spcPct val="150000"/>
              </a:lnSpc>
              <a:buSzPct val="100000"/>
              <a:buFont typeface="Arial"/>
              <a:buChar char="•"/>
              <a:defRPr sz="2400">
                <a:solidFill>
                  <a:srgbClr val="333333"/>
                </a:solidFill>
              </a:defRPr>
            </a:pPr>
            <a:r>
              <a:t>Better readability.</a:t>
            </a:r>
          </a:p>
          <a:p>
            <a:pPr marL="285750" indent="-285750">
              <a:lnSpc>
                <a:spcPct val="150000"/>
              </a:lnSpc>
              <a:buSzPct val="100000"/>
              <a:buFont typeface="Arial"/>
              <a:buChar char="•"/>
              <a:defRPr sz="2400">
                <a:solidFill>
                  <a:srgbClr val="333333"/>
                </a:solidFill>
              </a:defRPr>
            </a:pPr>
            <a:r>
              <a:t>Better maintainability. </a:t>
            </a:r>
          </a:p>
          <a:p>
            <a:pPr>
              <a:lnSpc>
                <a:spcPct val="150000"/>
              </a:lnSpc>
            </a:pPr>
            <a:br/>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body" sz="quarter" idx="1"/>
          </p:nvPr>
        </p:nvSpPr>
        <p:spPr>
          <a:xfrm>
            <a:off x="810665" y="801523"/>
            <a:ext cx="7998646" cy="472529"/>
          </a:xfrm>
          <a:prstGeom prst="rect">
            <a:avLst/>
          </a:prstGeom>
        </p:spPr>
        <p:txBody>
          <a:bodyPr>
            <a:noAutofit/>
          </a:bodyPr>
          <a:lstStyle/>
          <a:p>
            <a:pPr defTabSz="594359">
              <a:spcBef>
                <a:spcPts val="600"/>
              </a:spcBef>
              <a:defRPr sz="2600" b="1"/>
            </a:pPr>
            <a:r>
              <a:rPr sz="4400" dirty="0"/>
              <a:t>λ</a:t>
            </a:r>
            <a:r>
              <a:rPr sz="4400" b="0" dirty="0"/>
              <a:t> Expression</a:t>
            </a:r>
          </a:p>
        </p:txBody>
      </p:sp>
      <p:sp>
        <p:nvSpPr>
          <p:cNvPr id="160" name="Shape 160"/>
          <p:cNvSpPr/>
          <p:nvPr/>
        </p:nvSpPr>
        <p:spPr>
          <a:xfrm>
            <a:off x="956929" y="1942069"/>
            <a:ext cx="10404978" cy="345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a:latin typeface="Courier New"/>
                <a:ea typeface="Courier New"/>
                <a:cs typeface="Courier New"/>
                <a:sym typeface="Courier New"/>
              </a:defRPr>
            </a:pPr>
            <a:r>
              <a:rPr dirty="0"/>
              <a:t>List&lt;String&gt; names = </a:t>
            </a:r>
            <a:r>
              <a:rPr dirty="0" err="1"/>
              <a:t>Arrays.</a:t>
            </a:r>
            <a:r>
              <a:rPr i="1" dirty="0" err="1"/>
              <a:t>asList</a:t>
            </a:r>
            <a:r>
              <a:rPr dirty="0"/>
              <a:t>(</a:t>
            </a:r>
            <a:r>
              <a:rPr b="1" dirty="0">
                <a:solidFill>
                  <a:srgbClr val="008000"/>
                </a:solidFill>
              </a:rPr>
              <a:t>“Steve"</a:t>
            </a:r>
            <a:r>
              <a:rPr dirty="0"/>
              <a:t>, </a:t>
            </a:r>
            <a:r>
              <a:rPr b="1" dirty="0">
                <a:solidFill>
                  <a:srgbClr val="008000"/>
                </a:solidFill>
              </a:rPr>
              <a:t>“Thomas"</a:t>
            </a:r>
            <a:r>
              <a:rPr dirty="0"/>
              <a:t>, </a:t>
            </a:r>
            <a:r>
              <a:rPr b="1" dirty="0">
                <a:solidFill>
                  <a:srgbClr val="008000"/>
                </a:solidFill>
              </a:rPr>
              <a:t>“Andy"</a:t>
            </a:r>
            <a:r>
              <a:rPr dirty="0"/>
              <a:t>, </a:t>
            </a:r>
            <a:r>
              <a:rPr b="1" dirty="0">
                <a:solidFill>
                  <a:srgbClr val="008000"/>
                </a:solidFill>
              </a:rPr>
              <a:t>“Shaojie"</a:t>
            </a:r>
            <a:r>
              <a:rPr dirty="0"/>
              <a:t>);</a:t>
            </a:r>
          </a:p>
        </p:txBody>
      </p:sp>
      <p:sp>
        <p:nvSpPr>
          <p:cNvPr id="161" name="Shape 161"/>
          <p:cNvSpPr/>
          <p:nvPr/>
        </p:nvSpPr>
        <p:spPr>
          <a:xfrm>
            <a:off x="956929" y="3104093"/>
            <a:ext cx="10404978" cy="1107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i="1">
                <a:solidFill>
                  <a:srgbClr val="808080"/>
                </a:solidFill>
                <a:latin typeface="Courier New"/>
                <a:ea typeface="Courier New"/>
                <a:cs typeface="Courier New"/>
                <a:sym typeface="Courier New"/>
              </a:defRPr>
            </a:pPr>
            <a:r>
              <a:rPr dirty="0"/>
              <a:t>// java 7 code</a:t>
            </a:r>
            <a:br>
              <a:rPr dirty="0"/>
            </a:br>
            <a:r>
              <a:rPr b="1" i="0" dirty="0">
                <a:solidFill>
                  <a:srgbClr val="000080"/>
                </a:solidFill>
              </a:rPr>
              <a:t>for </a:t>
            </a:r>
            <a:r>
              <a:rPr i="0" dirty="0">
                <a:solidFill>
                  <a:srgbClr val="000000"/>
                </a:solidFill>
              </a:rPr>
              <a:t>(String name : names)</a:t>
            </a:r>
            <a:br>
              <a:rPr i="0" dirty="0">
                <a:solidFill>
                  <a:srgbClr val="000000"/>
                </a:solidFill>
              </a:rPr>
            </a:br>
            <a:r>
              <a:rPr i="0" dirty="0">
                <a:solidFill>
                  <a:srgbClr val="000000"/>
                </a:solidFill>
              </a:rPr>
              <a:t>    </a:t>
            </a:r>
            <a:r>
              <a:rPr i="0" dirty="0" err="1">
                <a:solidFill>
                  <a:srgbClr val="000000"/>
                </a:solidFill>
              </a:rPr>
              <a:t>System.</a:t>
            </a:r>
            <a:r>
              <a:rPr b="1" dirty="0" err="1">
                <a:solidFill>
                  <a:srgbClr val="660E7A"/>
                </a:solidFill>
              </a:rPr>
              <a:t>out</a:t>
            </a:r>
            <a:r>
              <a:rPr i="0" dirty="0" err="1">
                <a:solidFill>
                  <a:srgbClr val="000000"/>
                </a:solidFill>
              </a:rPr>
              <a:t>.println</a:t>
            </a:r>
            <a:r>
              <a:rPr i="0" dirty="0">
                <a:solidFill>
                  <a:srgbClr val="000000"/>
                </a:solidFill>
              </a:rPr>
              <a:t>(name);</a:t>
            </a:r>
            <a:br>
              <a:rPr i="0" dirty="0">
                <a:solidFill>
                  <a:srgbClr val="000000"/>
                </a:solidFill>
              </a:rPr>
            </a:br>
            <a:endParaRPr i="0" dirty="0">
              <a:solidFill>
                <a:srgbClr val="000000"/>
              </a:solidFill>
            </a:endParaRPr>
          </a:p>
        </p:txBody>
      </p:sp>
      <p:sp>
        <p:nvSpPr>
          <p:cNvPr id="162" name="Shape 162"/>
          <p:cNvSpPr/>
          <p:nvPr/>
        </p:nvSpPr>
        <p:spPr>
          <a:xfrm>
            <a:off x="956929" y="4792285"/>
            <a:ext cx="10404978" cy="853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i="1">
                <a:solidFill>
                  <a:srgbClr val="808080"/>
                </a:solidFill>
                <a:latin typeface="Courier New"/>
                <a:ea typeface="Courier New"/>
                <a:cs typeface="Courier New"/>
                <a:sym typeface="Courier New"/>
              </a:defRPr>
            </a:pPr>
            <a:r>
              <a:rPr dirty="0"/>
              <a:t>// java 8 code with lambda</a:t>
            </a:r>
            <a:br>
              <a:rPr dirty="0"/>
            </a:br>
            <a:r>
              <a:rPr i="0" dirty="0" err="1">
                <a:solidFill>
                  <a:srgbClr val="000000"/>
                </a:solidFill>
              </a:rPr>
              <a:t>names.forEach</a:t>
            </a:r>
            <a:r>
              <a:rPr i="0" dirty="0">
                <a:solidFill>
                  <a:srgbClr val="000000"/>
                </a:solidFill>
              </a:rPr>
              <a:t>((String name) -&gt; </a:t>
            </a:r>
            <a:r>
              <a:rPr i="0" dirty="0" err="1">
                <a:solidFill>
                  <a:srgbClr val="000000"/>
                </a:solidFill>
              </a:rPr>
              <a:t>System.</a:t>
            </a:r>
            <a:r>
              <a:rPr b="1" dirty="0" err="1">
                <a:solidFill>
                  <a:srgbClr val="660E7A"/>
                </a:solidFill>
              </a:rPr>
              <a:t>out</a:t>
            </a:r>
            <a:r>
              <a:rPr i="0" dirty="0" err="1">
                <a:solidFill>
                  <a:srgbClr val="000000"/>
                </a:solidFill>
              </a:rPr>
              <a:t>.println</a:t>
            </a:r>
            <a:r>
              <a:rPr i="0" dirty="0">
                <a:solidFill>
                  <a:srgbClr val="000000"/>
                </a:solidFill>
              </a:rPr>
              <a:t>(name));</a:t>
            </a:r>
            <a:br>
              <a:rPr i="0" dirty="0">
                <a:solidFill>
                  <a:srgbClr val="000000"/>
                </a:solidFill>
              </a:rPr>
            </a:br>
            <a:endParaRPr i="0" dirty="0">
              <a:solidFill>
                <a:srgbClr val="000000"/>
              </a:solidFill>
            </a:endParaRP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5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p:tmAbs val="0"/>
                                  </p:iterate>
                                  <p:childTnLst>
                                    <p:set>
                                      <p:cBhvr>
                                        <p:cTn id="11" fill="hold"/>
                                        <p:tgtEl>
                                          <p:spTgt spid="162"/>
                                        </p:tgtEl>
                                        <p:attrNameLst>
                                          <p:attrName>style.visibility</p:attrName>
                                        </p:attrNameLst>
                                      </p:cBhvr>
                                      <p:to>
                                        <p:strVal val="visible"/>
                                      </p:to>
                                    </p:set>
                                    <p:animEffect transition="in" filter="dissolve">
                                      <p:cBhvr>
                                        <p:cTn id="12"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P spid="162" grpId="2"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Shape 328"/>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t>Practice 1 in TDP </a:t>
            </a:r>
          </a:p>
        </p:txBody>
      </p:sp>
      <p:sp>
        <p:nvSpPr>
          <p:cNvPr id="329" name="Shape 329"/>
          <p:cNvSpPr/>
          <p:nvPr/>
        </p:nvSpPr>
        <p:spPr>
          <a:xfrm>
            <a:off x="724939" y="1994342"/>
            <a:ext cx="10479642" cy="40919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300" i="1">
                <a:solidFill>
                  <a:srgbClr val="808080"/>
                </a:solidFill>
                <a:latin typeface="Courier New"/>
                <a:ea typeface="Courier New"/>
                <a:cs typeface="Courier New"/>
                <a:sym typeface="Courier New"/>
              </a:defRPr>
            </a:pPr>
            <a:br/>
            <a:r>
              <a:rPr b="1" i="0">
                <a:solidFill>
                  <a:srgbClr val="000080"/>
                </a:solidFill>
              </a:rPr>
              <a:t>public static </a:t>
            </a:r>
            <a:r>
              <a:rPr i="0">
                <a:solidFill>
                  <a:srgbClr val="000000"/>
                </a:solidFill>
              </a:rPr>
              <a:t>ResComponent getPrimaryResComponent(ResComponentGroup resCompGroup, Reservation res)</a:t>
            </a:r>
            <a:br>
              <a:rPr i="0">
                <a:solidFill>
                  <a:srgbClr val="000000"/>
                </a:solidFill>
              </a:rPr>
            </a:br>
            <a:r>
              <a:rPr i="0">
                <a:solidFill>
                  <a:srgbClr val="000000"/>
                </a:solidFill>
              </a:rPr>
              <a:t>{</a:t>
            </a:r>
            <a:br>
              <a:rPr i="0">
                <a:solidFill>
                  <a:srgbClr val="000000"/>
                </a:solidFill>
              </a:rPr>
            </a:br>
            <a:r>
              <a:rPr i="0">
                <a:solidFill>
                  <a:srgbClr val="000000"/>
                </a:solidFill>
              </a:rPr>
              <a:t>   </a:t>
            </a:r>
            <a:r>
              <a:rPr b="1" i="0">
                <a:solidFill>
                  <a:srgbClr val="000080"/>
                </a:solidFill>
              </a:rPr>
              <a:t>if </a:t>
            </a:r>
            <a:r>
              <a:rPr i="0">
                <a:solidFill>
                  <a:srgbClr val="000000"/>
                </a:solidFill>
              </a:rPr>
              <a:t>(resCompGroup.getGroupMemberCount() &gt; </a:t>
            </a:r>
            <a:r>
              <a:rPr i="0">
                <a:solidFill>
                  <a:srgbClr val="0000FF"/>
                </a:solidFill>
              </a:rPr>
              <a:t>0</a:t>
            </a:r>
            <a:r>
              <a:rPr i="0">
                <a:solidFill>
                  <a:srgbClr val="000000"/>
                </a:solidFill>
              </a:rPr>
              <a:t>)</a:t>
            </a:r>
            <a:br>
              <a:rPr i="0">
                <a:solidFill>
                  <a:srgbClr val="000000"/>
                </a:solidFill>
              </a:rPr>
            </a:br>
            <a:r>
              <a:rPr i="0">
                <a:solidFill>
                  <a:srgbClr val="000000"/>
                </a:solidFill>
              </a:rPr>
              <a:t>   {</a:t>
            </a:r>
            <a:br>
              <a:rPr i="0">
                <a:solidFill>
                  <a:srgbClr val="000000"/>
                </a:solidFill>
              </a:rPr>
            </a:br>
            <a:r>
              <a:rPr i="0">
                <a:solidFill>
                  <a:srgbClr val="000000"/>
                </a:solidFill>
              </a:rPr>
              <a:t>      </a:t>
            </a:r>
            <a:r>
              <a:rPr b="1" i="0">
                <a:solidFill>
                  <a:srgbClr val="000080"/>
                </a:solidFill>
              </a:rPr>
              <a:t>for </a:t>
            </a:r>
            <a:r>
              <a:rPr i="0">
                <a:solidFill>
                  <a:srgbClr val="000000"/>
                </a:solidFill>
              </a:rPr>
              <a:t>(GroupMember groupMember : resCompGroup.getGroupMember())</a:t>
            </a:r>
            <a:br>
              <a:rPr i="0">
                <a:solidFill>
                  <a:srgbClr val="000000"/>
                </a:solidFill>
              </a:rPr>
            </a:br>
            <a:r>
              <a:rPr i="0">
                <a:solidFill>
                  <a:srgbClr val="000000"/>
                </a:solidFill>
              </a:rPr>
              <a:t>      {</a:t>
            </a:r>
            <a:br>
              <a:rPr i="0">
                <a:solidFill>
                  <a:srgbClr val="000000"/>
                </a:solidFill>
              </a:rPr>
            </a:br>
            <a:r>
              <a:rPr i="0">
                <a:solidFill>
                  <a:srgbClr val="000000"/>
                </a:solidFill>
              </a:rPr>
              <a:t>         </a:t>
            </a:r>
            <a:r>
              <a:rPr b="1" i="0">
                <a:solidFill>
                  <a:srgbClr val="000080"/>
                </a:solidFill>
              </a:rPr>
              <a:t>if </a:t>
            </a:r>
            <a:r>
              <a:rPr i="0">
                <a:solidFill>
                  <a:srgbClr val="000000"/>
                </a:solidFill>
              </a:rPr>
              <a:t>(groupMember.hasPrimaryComponent() &amp;&amp; groupMember.hasResComponentSequence())</a:t>
            </a:r>
            <a:br>
              <a:rPr i="0">
                <a:solidFill>
                  <a:srgbClr val="000000"/>
                </a:solidFill>
              </a:rPr>
            </a:br>
            <a:r>
              <a:rPr i="0">
                <a:solidFill>
                  <a:srgbClr val="000000"/>
                </a:solidFill>
              </a:rPr>
              <a:t>         {</a:t>
            </a:r>
            <a:br>
              <a:rPr i="0">
                <a:solidFill>
                  <a:srgbClr val="000000"/>
                </a:solidFill>
              </a:rPr>
            </a:br>
            <a:r>
              <a:rPr i="0">
                <a:solidFill>
                  <a:srgbClr val="000000"/>
                </a:solidFill>
              </a:rPr>
              <a:t>            ResComponent resComp = ResComponentUtil.</a:t>
            </a:r>
            <a:r>
              <a:rPr>
                <a:solidFill>
                  <a:srgbClr val="000000"/>
                </a:solidFill>
              </a:rPr>
              <a:t>getResComponent</a:t>
            </a:r>
            <a:r>
              <a:rPr i="0">
                <a:solidFill>
                  <a:srgbClr val="000000"/>
                </a:solidFill>
              </a:rPr>
              <a:t>(res, 	   </a:t>
            </a:r>
          </a:p>
          <a:p>
            <a:pPr>
              <a:defRPr sz="1300">
                <a:latin typeface="Courier New"/>
                <a:ea typeface="Courier New"/>
                <a:cs typeface="Courier New"/>
                <a:sym typeface="Courier New"/>
              </a:defRPr>
            </a:pPr>
            <a:r>
              <a:t>                                                            groupMember.getResComponentSequence());</a:t>
            </a:r>
            <a:br/>
            <a:r>
              <a:t>            </a:t>
            </a:r>
            <a:r>
              <a:rPr b="1">
                <a:solidFill>
                  <a:srgbClr val="000080"/>
                </a:solidFill>
              </a:rPr>
              <a:t>if </a:t>
            </a:r>
            <a:r>
              <a:t>(resComp != </a:t>
            </a:r>
            <a:r>
              <a:rPr b="1">
                <a:solidFill>
                  <a:srgbClr val="000080"/>
                </a:solidFill>
              </a:rPr>
              <a:t>null</a:t>
            </a:r>
            <a:r>
              <a:t>)</a:t>
            </a:r>
            <a:br/>
            <a:r>
              <a:t>            {</a:t>
            </a:r>
            <a:br/>
            <a:r>
              <a:t>               </a:t>
            </a:r>
            <a:r>
              <a:rPr b="1">
                <a:solidFill>
                  <a:srgbClr val="000080"/>
                </a:solidFill>
              </a:rPr>
              <a:t>return </a:t>
            </a:r>
            <a:r>
              <a:t>resComp;</a:t>
            </a:r>
            <a:br/>
            <a:r>
              <a:t>            }</a:t>
            </a:r>
            <a:br/>
            <a:r>
              <a:t>         }</a:t>
            </a:r>
            <a:br/>
            <a:r>
              <a:t>      }</a:t>
            </a:r>
            <a:br/>
            <a:r>
              <a:t>   }</a:t>
            </a:r>
            <a:br/>
            <a:r>
              <a:t>    </a:t>
            </a:r>
            <a:r>
              <a:rPr b="1">
                <a:solidFill>
                  <a:srgbClr val="000080"/>
                </a:solidFill>
              </a:rPr>
              <a:t>return null</a:t>
            </a:r>
            <a:r>
              <a:t>;</a:t>
            </a:r>
            <a:br/>
            <a:r>
              <a:t>}</a:t>
            </a:r>
            <a:br/>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Shape 331"/>
          <p:cNvSpPr>
            <a:spLocks noGrp="1"/>
          </p:cNvSpPr>
          <p:nvPr>
            <p:ph type="body" sz="quarter" idx="1"/>
          </p:nvPr>
        </p:nvSpPr>
        <p:spPr>
          <a:xfrm>
            <a:off x="724940" y="2130849"/>
            <a:ext cx="7998646" cy="472528"/>
          </a:xfrm>
          <a:prstGeom prst="rect">
            <a:avLst/>
          </a:prstGeom>
        </p:spPr>
        <p:txBody>
          <a:bodyPr/>
          <a:lstStyle/>
          <a:p>
            <a:pPr defTabSz="850391">
              <a:spcBef>
                <a:spcPts val="900"/>
              </a:spcBef>
              <a:defRPr sz="2604"/>
            </a:pPr>
            <a:r>
              <a:t>Improved by using </a:t>
            </a:r>
            <a:r>
              <a:rPr b="1"/>
              <a:t>λ</a:t>
            </a:r>
            <a:r>
              <a:t>, Stream and Optional</a:t>
            </a:r>
          </a:p>
        </p:txBody>
      </p:sp>
      <p:sp>
        <p:nvSpPr>
          <p:cNvPr id="332" name="Shape 332"/>
          <p:cNvSpPr/>
          <p:nvPr/>
        </p:nvSpPr>
        <p:spPr>
          <a:xfrm>
            <a:off x="724939" y="3018548"/>
            <a:ext cx="10798141" cy="19202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400" b="1">
                <a:solidFill>
                  <a:srgbClr val="000080"/>
                </a:solidFill>
                <a:latin typeface="Courier New"/>
                <a:ea typeface="Courier New"/>
                <a:cs typeface="Courier New"/>
                <a:sym typeface="Courier New"/>
              </a:defRPr>
            </a:pPr>
            <a:r>
              <a:rPr dirty="0"/>
              <a:t>public static </a:t>
            </a:r>
            <a:r>
              <a:rPr b="0" dirty="0" err="1">
                <a:solidFill>
                  <a:srgbClr val="000000"/>
                </a:solidFill>
              </a:rPr>
              <a:t>ResComponent</a:t>
            </a:r>
            <a:r>
              <a:rPr b="0" dirty="0">
                <a:solidFill>
                  <a:srgbClr val="000000"/>
                </a:solidFill>
              </a:rPr>
              <a:t> </a:t>
            </a:r>
            <a:r>
              <a:rPr b="0" dirty="0" err="1">
                <a:solidFill>
                  <a:srgbClr val="000000"/>
                </a:solidFill>
              </a:rPr>
              <a:t>getPrimaryResComponent</a:t>
            </a:r>
            <a:r>
              <a:rPr b="0" dirty="0">
                <a:solidFill>
                  <a:srgbClr val="000000"/>
                </a:solidFill>
              </a:rPr>
              <a:t>(</a:t>
            </a:r>
            <a:r>
              <a:rPr b="0" dirty="0" err="1">
                <a:solidFill>
                  <a:srgbClr val="000000"/>
                </a:solidFill>
              </a:rPr>
              <a:t>ResComponentGroup</a:t>
            </a:r>
            <a:r>
              <a:rPr b="0" dirty="0">
                <a:solidFill>
                  <a:srgbClr val="000000"/>
                </a:solidFill>
              </a:rPr>
              <a:t> </a:t>
            </a:r>
            <a:r>
              <a:rPr b="0" dirty="0" err="1">
                <a:solidFill>
                  <a:srgbClr val="000000"/>
                </a:solidFill>
              </a:rPr>
              <a:t>resCompGroup</a:t>
            </a:r>
            <a:r>
              <a:rPr b="0" dirty="0">
                <a:solidFill>
                  <a:srgbClr val="000000"/>
                </a:solidFill>
              </a:rPr>
              <a:t>, Reservation res)</a:t>
            </a:r>
            <a:br>
              <a:rPr b="0" dirty="0">
                <a:solidFill>
                  <a:srgbClr val="000000"/>
                </a:solidFill>
              </a:rPr>
            </a:br>
            <a:r>
              <a:rPr b="0" dirty="0">
                <a:solidFill>
                  <a:srgbClr val="000000"/>
                </a:solidFill>
              </a:rPr>
              <a:t>{</a:t>
            </a:r>
            <a:br>
              <a:rPr b="0" dirty="0">
                <a:solidFill>
                  <a:srgbClr val="000000"/>
                </a:solidFill>
              </a:rPr>
            </a:br>
            <a:r>
              <a:rPr b="0" dirty="0">
                <a:solidFill>
                  <a:srgbClr val="000000"/>
                </a:solidFill>
              </a:rPr>
              <a:t>    </a:t>
            </a:r>
            <a:r>
              <a:rPr dirty="0"/>
              <a:t>return </a:t>
            </a:r>
            <a:r>
              <a:rPr b="0" dirty="0" err="1">
                <a:solidFill>
                  <a:srgbClr val="000000"/>
                </a:solidFill>
              </a:rPr>
              <a:t>Arrays.</a:t>
            </a:r>
            <a:r>
              <a:rPr b="0" i="1" dirty="0" err="1">
                <a:solidFill>
                  <a:srgbClr val="000000"/>
                </a:solidFill>
              </a:rPr>
              <a:t>stream</a:t>
            </a:r>
            <a:r>
              <a:rPr b="0" dirty="0">
                <a:solidFill>
                  <a:srgbClr val="000000"/>
                </a:solidFill>
              </a:rPr>
              <a:t>(</a:t>
            </a:r>
            <a:r>
              <a:rPr b="0" dirty="0" err="1">
                <a:solidFill>
                  <a:srgbClr val="000000"/>
                </a:solidFill>
              </a:rPr>
              <a:t>resCompGroup.getGroupMember</a:t>
            </a:r>
            <a:r>
              <a:rPr b="0" dirty="0">
                <a:solidFill>
                  <a:srgbClr val="000000"/>
                </a:solidFill>
              </a:rPr>
              <a:t>())</a:t>
            </a:r>
            <a:br>
              <a:rPr b="0" dirty="0">
                <a:solidFill>
                  <a:srgbClr val="000000"/>
                </a:solidFill>
              </a:rPr>
            </a:br>
            <a:r>
              <a:rPr b="0" dirty="0">
                <a:solidFill>
                  <a:srgbClr val="000000"/>
                </a:solidFill>
              </a:rPr>
              <a:t>            .filter(gm -&gt;  </a:t>
            </a:r>
            <a:r>
              <a:rPr b="0" dirty="0" err="1">
                <a:solidFill>
                  <a:srgbClr val="000000"/>
                </a:solidFill>
              </a:rPr>
              <a:t>gm.hasPrimaryComponent</a:t>
            </a:r>
            <a:r>
              <a:rPr b="0" dirty="0">
                <a:solidFill>
                  <a:srgbClr val="000000"/>
                </a:solidFill>
              </a:rPr>
              <a:t>() &amp;&amp; </a:t>
            </a:r>
            <a:r>
              <a:rPr b="0" dirty="0" err="1">
                <a:solidFill>
                  <a:srgbClr val="000000"/>
                </a:solidFill>
              </a:rPr>
              <a:t>gm.hasResComponentSequence</a:t>
            </a:r>
            <a:r>
              <a:rPr b="0" dirty="0">
                <a:solidFill>
                  <a:srgbClr val="000000"/>
                </a:solidFill>
              </a:rPr>
              <a:t>())</a:t>
            </a:r>
            <a:br>
              <a:rPr b="0" dirty="0">
                <a:solidFill>
                  <a:srgbClr val="000000"/>
                </a:solidFill>
              </a:rPr>
            </a:br>
            <a:r>
              <a:rPr b="0" dirty="0">
                <a:solidFill>
                  <a:srgbClr val="000000"/>
                </a:solidFill>
              </a:rPr>
              <a:t>            .map(gm -&gt; </a:t>
            </a:r>
            <a:r>
              <a:rPr b="0" dirty="0" err="1">
                <a:solidFill>
                  <a:srgbClr val="000000"/>
                </a:solidFill>
              </a:rPr>
              <a:t>ResComponentUtil.</a:t>
            </a:r>
            <a:r>
              <a:rPr b="0" i="1" dirty="0" err="1">
                <a:solidFill>
                  <a:srgbClr val="000000"/>
                </a:solidFill>
              </a:rPr>
              <a:t>getResComponent</a:t>
            </a:r>
            <a:r>
              <a:rPr b="0" dirty="0">
                <a:solidFill>
                  <a:srgbClr val="000000"/>
                </a:solidFill>
              </a:rPr>
              <a:t>(</a:t>
            </a:r>
            <a:r>
              <a:rPr b="0" dirty="0">
                <a:solidFill>
                  <a:srgbClr val="660E7A"/>
                </a:solidFill>
              </a:rPr>
              <a:t>res</a:t>
            </a:r>
            <a:r>
              <a:rPr b="0" dirty="0">
                <a:solidFill>
                  <a:srgbClr val="000000"/>
                </a:solidFill>
              </a:rPr>
              <a:t>, </a:t>
            </a:r>
            <a:r>
              <a:rPr b="0" dirty="0" err="1">
                <a:solidFill>
                  <a:srgbClr val="000000"/>
                </a:solidFill>
              </a:rPr>
              <a:t>gm.getResComponentSequence</a:t>
            </a:r>
            <a:r>
              <a:rPr b="0" dirty="0">
                <a:solidFill>
                  <a:srgbClr val="000000"/>
                </a:solidFill>
              </a:rPr>
              <a:t>()))</a:t>
            </a:r>
            <a:br>
              <a:rPr b="0" dirty="0">
                <a:solidFill>
                  <a:srgbClr val="000000"/>
                </a:solidFill>
              </a:rPr>
            </a:br>
            <a:r>
              <a:rPr b="0" dirty="0">
                <a:solidFill>
                  <a:srgbClr val="000000"/>
                </a:solidFill>
              </a:rPr>
              <a:t>            .</a:t>
            </a:r>
            <a:r>
              <a:rPr b="0" dirty="0" err="1">
                <a:solidFill>
                  <a:srgbClr val="000000"/>
                </a:solidFill>
              </a:rPr>
              <a:t>findFirst</a:t>
            </a:r>
            <a:r>
              <a:rPr b="0" dirty="0">
                <a:solidFill>
                  <a:srgbClr val="000000"/>
                </a:solidFill>
              </a:rPr>
              <a:t>()</a:t>
            </a:r>
            <a:br>
              <a:rPr b="0" dirty="0">
                <a:solidFill>
                  <a:srgbClr val="000000"/>
                </a:solidFill>
              </a:rPr>
            </a:br>
            <a:r>
              <a:rPr b="0" dirty="0">
                <a:solidFill>
                  <a:srgbClr val="000000"/>
                </a:solidFill>
              </a:rPr>
              <a:t>            .</a:t>
            </a:r>
            <a:r>
              <a:rPr b="0" dirty="0" err="1">
                <a:solidFill>
                  <a:srgbClr val="000000"/>
                </a:solidFill>
              </a:rPr>
              <a:t>orElse</a:t>
            </a:r>
            <a:r>
              <a:rPr b="0" dirty="0">
                <a:solidFill>
                  <a:srgbClr val="000000"/>
                </a:solidFill>
              </a:rPr>
              <a:t>(</a:t>
            </a:r>
            <a:r>
              <a:rPr dirty="0"/>
              <a:t>null</a:t>
            </a:r>
            <a:r>
              <a:rPr b="0" dirty="0">
                <a:solidFill>
                  <a:srgbClr val="000000"/>
                </a:solidFill>
              </a:rPr>
              <a:t>);</a:t>
            </a:r>
            <a:br>
              <a:rPr b="0" dirty="0">
                <a:solidFill>
                  <a:srgbClr val="000000"/>
                </a:solidFill>
              </a:rPr>
            </a:br>
            <a:br>
              <a:rPr b="0" dirty="0">
                <a:solidFill>
                  <a:srgbClr val="000000"/>
                </a:solidFill>
              </a:rPr>
            </a:br>
            <a:r>
              <a:rPr b="0" dirty="0">
                <a:solidFill>
                  <a:srgbClr val="000000"/>
                </a:solidFill>
              </a:rPr>
              <a:t>}</a:t>
            </a:r>
          </a:p>
        </p:txBody>
      </p:sp>
      <p:sp>
        <p:nvSpPr>
          <p:cNvPr id="333" name="Shape 333"/>
          <p:cNvSpPr/>
          <p:nvPr/>
        </p:nvSpPr>
        <p:spPr>
          <a:xfrm>
            <a:off x="724940" y="1044571"/>
            <a:ext cx="7998646" cy="68834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nSpc>
                <a:spcPct val="90000"/>
              </a:lnSpc>
              <a:spcBef>
                <a:spcPts val="1000"/>
              </a:spcBef>
              <a:defRPr sz="4000">
                <a:solidFill>
                  <a:srgbClr val="414042"/>
                </a:solidFill>
              </a:defRPr>
            </a:lvl1pPr>
          </a:lstStyle>
          <a:p>
            <a:r>
              <a:t>Practice 1 in TDP </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hape 335"/>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t>Practice 2 in TDP </a:t>
            </a:r>
          </a:p>
        </p:txBody>
      </p:sp>
      <p:sp>
        <p:nvSpPr>
          <p:cNvPr id="336" name="Shape 336"/>
          <p:cNvSpPr/>
          <p:nvPr/>
        </p:nvSpPr>
        <p:spPr>
          <a:xfrm>
            <a:off x="724939" y="1789357"/>
            <a:ext cx="10710315" cy="4278094"/>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square" lIns="45719" rIns="45719" anchor="ctr">
            <a:spAutoFit/>
          </a:bodyPr>
          <a:lstStyle/>
          <a:p>
            <a:pPr>
              <a:defRPr sz="1600" b="1">
                <a:solidFill>
                  <a:srgbClr val="000080"/>
                </a:solidFill>
                <a:latin typeface="Courier New"/>
                <a:ea typeface="Courier New"/>
                <a:cs typeface="Courier New"/>
                <a:sym typeface="Courier New"/>
              </a:defRPr>
            </a:pPr>
            <a:r>
              <a:rPr dirty="0"/>
              <a:t>private static </a:t>
            </a:r>
            <a:r>
              <a:rPr b="0" dirty="0">
                <a:solidFill>
                  <a:srgbClr val="000000"/>
                </a:solidFill>
              </a:rPr>
              <a:t>List&lt;String&gt; </a:t>
            </a:r>
            <a:r>
              <a:rPr b="0" dirty="0" err="1">
                <a:solidFill>
                  <a:srgbClr val="000000"/>
                </a:solidFill>
              </a:rPr>
              <a:t>getAllPolicyCodeWithResCom</a:t>
            </a:r>
            <a:r>
              <a:rPr lang="en-IE" b="0" dirty="0">
                <a:solidFill>
                  <a:srgbClr val="000000"/>
                </a:solidFill>
              </a:rPr>
              <a:t>p</a:t>
            </a:r>
            <a:r>
              <a:rPr b="0" dirty="0">
                <a:solidFill>
                  <a:srgbClr val="000000"/>
                </a:solidFill>
              </a:rPr>
              <a:t>Sequence1BeforeJava8(List&lt;Reservation&gt; reservations) </a:t>
            </a:r>
          </a:p>
          <a:p>
            <a:pPr>
              <a:defRPr sz="1600">
                <a:latin typeface="Courier New"/>
                <a:ea typeface="Courier New"/>
                <a:cs typeface="Courier New"/>
                <a:sym typeface="Courier New"/>
              </a:defRPr>
            </a:pPr>
            <a:r>
              <a:rPr dirty="0"/>
              <a:t>{</a:t>
            </a:r>
            <a:br>
              <a:rPr dirty="0"/>
            </a:br>
            <a:br>
              <a:rPr dirty="0"/>
            </a:br>
            <a:r>
              <a:rPr dirty="0"/>
              <a:t>    List&lt;String&gt; </a:t>
            </a:r>
            <a:r>
              <a:rPr dirty="0" err="1"/>
              <a:t>policyCodes</a:t>
            </a:r>
            <a:r>
              <a:rPr dirty="0"/>
              <a:t> = </a:t>
            </a:r>
            <a:r>
              <a:rPr b="1" dirty="0">
                <a:solidFill>
                  <a:srgbClr val="000080"/>
                </a:solidFill>
              </a:rPr>
              <a:t>new </a:t>
            </a:r>
            <a:r>
              <a:rPr dirty="0" err="1"/>
              <a:t>ArrayList</a:t>
            </a:r>
            <a:r>
              <a:rPr dirty="0"/>
              <a:t>&lt;&gt;();</a:t>
            </a:r>
            <a:br>
              <a:rPr dirty="0"/>
            </a:br>
            <a:r>
              <a:rPr dirty="0"/>
              <a:t>    </a:t>
            </a:r>
            <a:r>
              <a:rPr b="1" dirty="0">
                <a:solidFill>
                  <a:srgbClr val="000080"/>
                </a:solidFill>
              </a:rPr>
              <a:t>for</a:t>
            </a:r>
            <a:r>
              <a:rPr dirty="0"/>
              <a:t>(Reservation </a:t>
            </a:r>
            <a:r>
              <a:rPr dirty="0" err="1"/>
              <a:t>reservation</a:t>
            </a:r>
            <a:r>
              <a:rPr dirty="0"/>
              <a:t> : reservations){</a:t>
            </a:r>
            <a:br>
              <a:rPr dirty="0"/>
            </a:br>
            <a:r>
              <a:rPr dirty="0"/>
              <a:t>        </a:t>
            </a:r>
            <a:r>
              <a:rPr b="1" dirty="0">
                <a:solidFill>
                  <a:srgbClr val="000080"/>
                </a:solidFill>
              </a:rPr>
              <a:t>for</a:t>
            </a:r>
            <a:r>
              <a:rPr dirty="0"/>
              <a:t>(</a:t>
            </a:r>
            <a:r>
              <a:rPr dirty="0" err="1"/>
              <a:t>ResComponent</a:t>
            </a:r>
            <a:r>
              <a:rPr dirty="0"/>
              <a:t> </a:t>
            </a:r>
            <a:r>
              <a:rPr dirty="0" err="1"/>
              <a:t>resComponent</a:t>
            </a:r>
            <a:r>
              <a:rPr dirty="0"/>
              <a:t> : </a:t>
            </a:r>
            <a:r>
              <a:rPr dirty="0" err="1"/>
              <a:t>reservation.getResComponents</a:t>
            </a:r>
            <a:r>
              <a:rPr dirty="0"/>
              <a:t>())</a:t>
            </a:r>
            <a:br>
              <a:rPr dirty="0"/>
            </a:br>
            <a:r>
              <a:rPr dirty="0"/>
              <a:t>            </a:t>
            </a:r>
            <a:r>
              <a:rPr b="1" dirty="0">
                <a:solidFill>
                  <a:srgbClr val="000080"/>
                </a:solidFill>
              </a:rPr>
              <a:t>if </a:t>
            </a:r>
            <a:r>
              <a:rPr dirty="0"/>
              <a:t>(</a:t>
            </a:r>
            <a:r>
              <a:rPr dirty="0" err="1"/>
              <a:t>resComponent.getSequence</a:t>
            </a:r>
            <a:r>
              <a:rPr dirty="0"/>
              <a:t>() == </a:t>
            </a:r>
            <a:r>
              <a:rPr dirty="0">
                <a:solidFill>
                  <a:srgbClr val="0000FF"/>
                </a:solidFill>
              </a:rPr>
              <a:t>1</a:t>
            </a:r>
            <a:r>
              <a:rPr dirty="0"/>
              <a:t>) {</a:t>
            </a:r>
            <a:br>
              <a:rPr dirty="0"/>
            </a:br>
            <a:r>
              <a:rPr dirty="0"/>
              <a:t>                </a:t>
            </a:r>
            <a:r>
              <a:rPr b="1" dirty="0">
                <a:solidFill>
                  <a:srgbClr val="000080"/>
                </a:solidFill>
              </a:rPr>
              <a:t>for </a:t>
            </a:r>
            <a:r>
              <a:rPr dirty="0"/>
              <a:t>(Policy </a:t>
            </a:r>
            <a:r>
              <a:rPr dirty="0" err="1"/>
              <a:t>policy</a:t>
            </a:r>
            <a:r>
              <a:rPr dirty="0"/>
              <a:t> : </a:t>
            </a:r>
            <a:r>
              <a:rPr dirty="0" err="1"/>
              <a:t>resComponent.getPolicies</a:t>
            </a:r>
            <a:r>
              <a:rPr dirty="0"/>
              <a:t>()) {</a:t>
            </a:r>
            <a:br>
              <a:rPr dirty="0"/>
            </a:br>
            <a:r>
              <a:rPr dirty="0"/>
              <a:t>                        </a:t>
            </a:r>
            <a:r>
              <a:rPr b="1" dirty="0">
                <a:solidFill>
                  <a:srgbClr val="000080"/>
                </a:solidFill>
              </a:rPr>
              <a:t>if</a:t>
            </a:r>
            <a:r>
              <a:rPr dirty="0"/>
              <a:t>(</a:t>
            </a:r>
            <a:r>
              <a:rPr dirty="0" err="1"/>
              <a:t>policy.getPolicyCode</a:t>
            </a:r>
            <a:r>
              <a:rPr dirty="0"/>
              <a:t>() != </a:t>
            </a:r>
            <a:r>
              <a:rPr b="1" dirty="0">
                <a:solidFill>
                  <a:srgbClr val="000080"/>
                </a:solidFill>
              </a:rPr>
              <a:t>null</a:t>
            </a:r>
            <a:r>
              <a:rPr dirty="0"/>
              <a:t>)</a:t>
            </a:r>
            <a:br>
              <a:rPr dirty="0"/>
            </a:br>
            <a:r>
              <a:rPr dirty="0"/>
              <a:t>                            </a:t>
            </a:r>
            <a:r>
              <a:rPr dirty="0" err="1"/>
              <a:t>policyCodes.add</a:t>
            </a:r>
            <a:r>
              <a:rPr dirty="0"/>
              <a:t>(</a:t>
            </a:r>
            <a:r>
              <a:rPr dirty="0" err="1"/>
              <a:t>policy.getPolicyCode</a:t>
            </a:r>
            <a:r>
              <a:rPr dirty="0"/>
              <a:t>());</a:t>
            </a:r>
            <a:br>
              <a:rPr dirty="0"/>
            </a:br>
            <a:r>
              <a:rPr dirty="0"/>
              <a:t>                }</a:t>
            </a:r>
            <a:br>
              <a:rPr dirty="0"/>
            </a:br>
            <a:r>
              <a:rPr dirty="0"/>
              <a:t>            }</a:t>
            </a:r>
            <a:br>
              <a:rPr dirty="0"/>
            </a:br>
            <a:r>
              <a:rPr dirty="0"/>
              <a:t>    }</a:t>
            </a:r>
            <a:br>
              <a:rPr dirty="0"/>
            </a:br>
            <a:r>
              <a:rPr dirty="0"/>
              <a:t>    </a:t>
            </a:r>
            <a:r>
              <a:rPr b="1" dirty="0">
                <a:solidFill>
                  <a:srgbClr val="000080"/>
                </a:solidFill>
              </a:rPr>
              <a:t>return </a:t>
            </a:r>
            <a:r>
              <a:rPr dirty="0" err="1"/>
              <a:t>policyCodes</a:t>
            </a:r>
            <a:r>
              <a:rPr dirty="0"/>
              <a:t>;</a:t>
            </a:r>
            <a:br>
              <a:rPr dirty="0"/>
            </a:br>
            <a:r>
              <a:rPr dirty="0"/>
              <a:t>}</a:t>
            </a:r>
            <a:br>
              <a:rPr dirty="0"/>
            </a:br>
            <a:endParaRPr dirty="0"/>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Shape 338"/>
          <p:cNvSpPr>
            <a:spLocks noGrp="1"/>
          </p:cNvSpPr>
          <p:nvPr>
            <p:ph type="body" sz="quarter" idx="1"/>
          </p:nvPr>
        </p:nvSpPr>
        <p:spPr>
          <a:xfrm>
            <a:off x="724940" y="866073"/>
            <a:ext cx="7998646" cy="472529"/>
          </a:xfrm>
          <a:prstGeom prst="rect">
            <a:avLst/>
          </a:prstGeom>
        </p:spPr>
        <p:txBody>
          <a:bodyPr/>
          <a:lstStyle>
            <a:lvl1pPr defTabSz="594359">
              <a:spcBef>
                <a:spcPts val="600"/>
              </a:spcBef>
              <a:defRPr sz="2600"/>
            </a:lvl1pPr>
          </a:lstStyle>
          <a:p>
            <a:r>
              <a:t>Practice 2 in TDP </a:t>
            </a:r>
          </a:p>
        </p:txBody>
      </p:sp>
      <p:sp>
        <p:nvSpPr>
          <p:cNvPr id="339" name="Shape 339"/>
          <p:cNvSpPr/>
          <p:nvPr/>
        </p:nvSpPr>
        <p:spPr>
          <a:xfrm>
            <a:off x="724940" y="1693156"/>
            <a:ext cx="7998646" cy="49784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a:lnSpc>
                <a:spcPct val="90000"/>
              </a:lnSpc>
              <a:spcBef>
                <a:spcPts val="1000"/>
              </a:spcBef>
              <a:defRPr sz="2800">
                <a:solidFill>
                  <a:srgbClr val="414042"/>
                </a:solidFill>
              </a:defRPr>
            </a:pPr>
            <a:r>
              <a:t>Improved by using </a:t>
            </a:r>
            <a:r>
              <a:rPr b="1"/>
              <a:t>λ</a:t>
            </a:r>
            <a:r>
              <a:t>, Stream and Optional</a:t>
            </a:r>
          </a:p>
        </p:txBody>
      </p:sp>
      <p:sp>
        <p:nvSpPr>
          <p:cNvPr id="340" name="Shape 340"/>
          <p:cNvSpPr/>
          <p:nvPr/>
        </p:nvSpPr>
        <p:spPr>
          <a:xfrm>
            <a:off x="598330" y="2488419"/>
            <a:ext cx="11021585" cy="29362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400" b="1">
                <a:solidFill>
                  <a:srgbClr val="000080"/>
                </a:solidFill>
                <a:latin typeface="Courier New"/>
                <a:ea typeface="Courier New"/>
                <a:cs typeface="Courier New"/>
                <a:sym typeface="Courier New"/>
              </a:defRPr>
            </a:pPr>
            <a:r>
              <a:rPr dirty="0"/>
              <a:t>public static </a:t>
            </a:r>
            <a:r>
              <a:rPr b="0" dirty="0">
                <a:solidFill>
                  <a:srgbClr val="000000"/>
                </a:solidFill>
              </a:rPr>
              <a:t>List&lt;String&gt; getAllPolicyCodeWithResComSequence1InJava8(List&lt;Reservation&gt; reservations) </a:t>
            </a:r>
          </a:p>
          <a:p>
            <a:pPr>
              <a:defRPr sz="1400">
                <a:latin typeface="Courier New"/>
                <a:ea typeface="Courier New"/>
                <a:cs typeface="Courier New"/>
                <a:sym typeface="Courier New"/>
              </a:defRPr>
            </a:pPr>
            <a:r>
              <a:rPr dirty="0"/>
              <a:t>  {</a:t>
            </a:r>
            <a:br>
              <a:rPr dirty="0"/>
            </a:br>
            <a:br>
              <a:rPr dirty="0"/>
            </a:br>
            <a:r>
              <a:rPr dirty="0"/>
              <a:t>        </a:t>
            </a:r>
            <a:r>
              <a:rPr b="1" dirty="0">
                <a:solidFill>
                  <a:srgbClr val="000080"/>
                </a:solidFill>
              </a:rPr>
              <a:t>return </a:t>
            </a:r>
            <a:r>
              <a:rPr dirty="0"/>
              <a:t>reservations</a:t>
            </a:r>
            <a:br>
              <a:rPr dirty="0"/>
            </a:br>
            <a:r>
              <a:rPr dirty="0"/>
              <a:t>                    .stream()</a:t>
            </a:r>
            <a:br>
              <a:rPr dirty="0"/>
            </a:br>
            <a:r>
              <a:rPr dirty="0"/>
              <a:t>  </a:t>
            </a:r>
            <a:r>
              <a:rPr i="1" dirty="0">
                <a:solidFill>
                  <a:srgbClr val="808080"/>
                </a:solidFill>
              </a:rPr>
              <a:t>//                .parallel()</a:t>
            </a:r>
            <a:br>
              <a:rPr i="1" dirty="0">
                <a:solidFill>
                  <a:srgbClr val="808080"/>
                </a:solidFill>
              </a:rPr>
            </a:br>
            <a:r>
              <a:rPr i="1" dirty="0">
                <a:solidFill>
                  <a:srgbClr val="808080"/>
                </a:solidFill>
              </a:rPr>
              <a:t>                        </a:t>
            </a:r>
            <a:r>
              <a:rPr dirty="0"/>
              <a:t>.map(reservation -&gt; </a:t>
            </a:r>
            <a:r>
              <a:rPr dirty="0" err="1"/>
              <a:t>reservation.getResComponents</a:t>
            </a:r>
            <a:r>
              <a:rPr dirty="0"/>
              <a:t>())</a:t>
            </a:r>
            <a:br>
              <a:rPr dirty="0"/>
            </a:br>
            <a:r>
              <a:rPr dirty="0"/>
              <a:t>                        .</a:t>
            </a:r>
            <a:r>
              <a:rPr dirty="0" err="1"/>
              <a:t>flatMap</a:t>
            </a:r>
            <a:r>
              <a:rPr dirty="0"/>
              <a:t>(Collection::stream)</a:t>
            </a:r>
            <a:br>
              <a:rPr dirty="0"/>
            </a:br>
            <a:r>
              <a:rPr dirty="0"/>
              <a:t>                        .filter(</a:t>
            </a:r>
            <a:r>
              <a:rPr dirty="0" err="1"/>
              <a:t>resComponent</a:t>
            </a:r>
            <a:r>
              <a:rPr dirty="0"/>
              <a:t> -&gt;  </a:t>
            </a:r>
            <a:r>
              <a:rPr dirty="0" err="1"/>
              <a:t>resComponent.getSequence</a:t>
            </a:r>
            <a:r>
              <a:rPr dirty="0"/>
              <a:t>() == </a:t>
            </a:r>
            <a:r>
              <a:rPr dirty="0">
                <a:solidFill>
                  <a:srgbClr val="0000FF"/>
                </a:solidFill>
              </a:rPr>
              <a:t>1</a:t>
            </a:r>
            <a:r>
              <a:rPr dirty="0"/>
              <a:t>)</a:t>
            </a:r>
            <a:br>
              <a:rPr dirty="0"/>
            </a:br>
            <a:r>
              <a:rPr dirty="0"/>
              <a:t>                        .map(</a:t>
            </a:r>
            <a:r>
              <a:rPr dirty="0" err="1"/>
              <a:t>resComponent</a:t>
            </a:r>
            <a:r>
              <a:rPr dirty="0"/>
              <a:t> -&gt; </a:t>
            </a:r>
            <a:r>
              <a:rPr dirty="0" err="1"/>
              <a:t>resComponent.getPolicies</a:t>
            </a:r>
            <a:r>
              <a:rPr dirty="0"/>
              <a:t>())</a:t>
            </a:r>
            <a:br>
              <a:rPr dirty="0"/>
            </a:br>
            <a:r>
              <a:rPr dirty="0"/>
              <a:t>                        .</a:t>
            </a:r>
            <a:r>
              <a:rPr dirty="0" err="1"/>
              <a:t>flatMap</a:t>
            </a:r>
            <a:r>
              <a:rPr dirty="0"/>
              <a:t>(Collection::stream)</a:t>
            </a:r>
            <a:br>
              <a:rPr dirty="0"/>
            </a:br>
            <a:r>
              <a:rPr dirty="0"/>
              <a:t>                        .map(Policy::</a:t>
            </a:r>
            <a:r>
              <a:rPr dirty="0" err="1"/>
              <a:t>getPolicyCode</a:t>
            </a:r>
            <a:r>
              <a:rPr dirty="0"/>
              <a:t>)</a:t>
            </a:r>
            <a:br>
              <a:rPr dirty="0"/>
            </a:br>
            <a:r>
              <a:rPr dirty="0"/>
              <a:t>                        .collect(</a:t>
            </a:r>
            <a:r>
              <a:rPr i="1" dirty="0" err="1"/>
              <a:t>toList</a:t>
            </a:r>
            <a:r>
              <a:rPr dirty="0"/>
              <a:t>());</a:t>
            </a:r>
            <a:br>
              <a:rPr dirty="0"/>
            </a:br>
            <a:r>
              <a:rPr dirty="0"/>
              <a:t>   }</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hape 342"/>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t>Practice 3 in TDP </a:t>
            </a:r>
          </a:p>
        </p:txBody>
      </p:sp>
      <p:sp>
        <p:nvSpPr>
          <p:cNvPr id="343" name="Shape 343"/>
          <p:cNvSpPr/>
          <p:nvPr/>
        </p:nvSpPr>
        <p:spPr>
          <a:xfrm>
            <a:off x="724939" y="1693155"/>
            <a:ext cx="10205658" cy="86360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nSpc>
                <a:spcPct val="90000"/>
              </a:lnSpc>
              <a:spcBef>
                <a:spcPts val="1000"/>
              </a:spcBef>
              <a:defRPr sz="2800">
                <a:solidFill>
                  <a:srgbClr val="414042"/>
                </a:solidFill>
              </a:defRPr>
            </a:lvl1pPr>
          </a:lstStyle>
          <a:p>
            <a:r>
              <a:t>Validate the reservation in request, in case there is no policy code in rescomponent, throw an AnyException</a:t>
            </a:r>
          </a:p>
        </p:txBody>
      </p:sp>
      <p:sp>
        <p:nvSpPr>
          <p:cNvPr id="344" name="Shape 344"/>
          <p:cNvSpPr/>
          <p:nvPr/>
        </p:nvSpPr>
        <p:spPr>
          <a:xfrm>
            <a:off x="724938" y="3145887"/>
            <a:ext cx="10824638" cy="26060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600" b="1">
                <a:solidFill>
                  <a:srgbClr val="000080"/>
                </a:solidFill>
                <a:latin typeface="Courier New"/>
                <a:ea typeface="Courier New"/>
                <a:cs typeface="Courier New"/>
                <a:sym typeface="Courier New"/>
              </a:defRPr>
            </a:pPr>
            <a:r>
              <a:t>private static </a:t>
            </a:r>
            <a:r>
              <a:rPr b="0">
                <a:solidFill>
                  <a:srgbClr val="000000"/>
                </a:solidFill>
              </a:rPr>
              <a:t>String validateAnyPolicyCodeInJava8(List&lt;Reservation&gt; reservations) {</a:t>
            </a:r>
            <a:br>
              <a:rPr b="0">
                <a:solidFill>
                  <a:srgbClr val="000000"/>
                </a:solidFill>
              </a:rPr>
            </a:br>
            <a:r>
              <a:rPr b="0">
                <a:solidFill>
                  <a:srgbClr val="000000"/>
                </a:solidFill>
              </a:rPr>
              <a:t>    </a:t>
            </a:r>
            <a:r>
              <a:t>return </a:t>
            </a:r>
            <a:r>
              <a:rPr b="0">
                <a:solidFill>
                  <a:srgbClr val="000000"/>
                </a:solidFill>
              </a:rPr>
              <a:t>reservations.stream()</a:t>
            </a:r>
            <a:br>
              <a:rPr b="0">
                <a:solidFill>
                  <a:srgbClr val="000000"/>
                </a:solidFill>
              </a:rPr>
            </a:br>
            <a:r>
              <a:rPr b="0">
                <a:solidFill>
                  <a:srgbClr val="000000"/>
                </a:solidFill>
              </a:rPr>
              <a:t>            .map(reservation -&gt; reservation.getResComponents())</a:t>
            </a:r>
            <a:br>
              <a:rPr b="0">
                <a:solidFill>
                  <a:srgbClr val="000000"/>
                </a:solidFill>
              </a:rPr>
            </a:br>
            <a:r>
              <a:rPr b="0">
                <a:solidFill>
                  <a:srgbClr val="000000"/>
                </a:solidFill>
              </a:rPr>
              <a:t>            .flatMap(Collection::stream)</a:t>
            </a:r>
            <a:br>
              <a:rPr b="0">
                <a:solidFill>
                  <a:srgbClr val="000000"/>
                </a:solidFill>
              </a:rPr>
            </a:br>
            <a:r>
              <a:rPr b="0">
                <a:solidFill>
                  <a:srgbClr val="000000"/>
                </a:solidFill>
              </a:rPr>
              <a:t>            .map(resComponent -&gt; resComponent.getPolicies())</a:t>
            </a:r>
            <a:br>
              <a:rPr b="0">
                <a:solidFill>
                  <a:srgbClr val="000000"/>
                </a:solidFill>
              </a:rPr>
            </a:br>
            <a:r>
              <a:rPr b="0">
                <a:solidFill>
                  <a:srgbClr val="000000"/>
                </a:solidFill>
              </a:rPr>
              <a:t>            .flatMap(Collection::stream)</a:t>
            </a:r>
            <a:br>
              <a:rPr b="0">
                <a:solidFill>
                  <a:srgbClr val="000000"/>
                </a:solidFill>
              </a:rPr>
            </a:br>
            <a:r>
              <a:rPr b="0">
                <a:solidFill>
                  <a:srgbClr val="000000"/>
                </a:solidFill>
              </a:rPr>
              <a:t>            .map(Policy::getPolicyCode)</a:t>
            </a:r>
            <a:br>
              <a:rPr b="0">
                <a:solidFill>
                  <a:srgbClr val="000000"/>
                </a:solidFill>
              </a:rPr>
            </a:br>
            <a:r>
              <a:rPr b="0">
                <a:solidFill>
                  <a:srgbClr val="000000"/>
                </a:solidFill>
              </a:rPr>
              <a:t>            .findAny()</a:t>
            </a:r>
            <a:br>
              <a:rPr b="0">
                <a:solidFill>
                  <a:srgbClr val="000000"/>
                </a:solidFill>
              </a:rPr>
            </a:br>
            <a:r>
              <a:rPr b="0">
                <a:solidFill>
                  <a:srgbClr val="000000"/>
                </a:solidFill>
              </a:rPr>
              <a:t>            .orElseThrow(() -&gt; </a:t>
            </a:r>
            <a:r>
              <a:t>new </a:t>
            </a:r>
            <a:r>
              <a:rPr b="0">
                <a:solidFill>
                  <a:srgbClr val="000000"/>
                </a:solidFill>
              </a:rPr>
              <a:t>AnyException(</a:t>
            </a:r>
            <a:r>
              <a:rPr>
                <a:solidFill>
                  <a:srgbClr val="008000"/>
                </a:solidFill>
              </a:rPr>
              <a:t>"there is no policy code"</a:t>
            </a:r>
            <a:r>
              <a:rPr b="0">
                <a:solidFill>
                  <a:srgbClr val="000000"/>
                </a:solidFill>
              </a:rPr>
              <a:t>));</a:t>
            </a:r>
            <a:br>
              <a:rPr b="0">
                <a:solidFill>
                  <a:srgbClr val="000000"/>
                </a:solidFill>
              </a:rPr>
            </a:br>
            <a:r>
              <a:rPr b="0">
                <a:solidFill>
                  <a:srgbClr val="000000"/>
                </a:solidFill>
              </a:rPr>
              <a:t>}</a:t>
            </a:r>
            <a:br>
              <a:rPr b="0">
                <a:solidFill>
                  <a:srgbClr val="000000"/>
                </a:solidFill>
              </a:rPr>
            </a:br>
            <a:endParaRPr b="0">
              <a:solidFill>
                <a:srgbClr val="000000"/>
              </a:solidFill>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Shape 347"/>
          <p:cNvSpPr/>
          <p:nvPr/>
        </p:nvSpPr>
        <p:spPr>
          <a:xfrm>
            <a:off x="1483304" y="761341"/>
            <a:ext cx="6446635" cy="76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5400" b="1"/>
            </a:lvl1pPr>
          </a:lstStyle>
          <a:p>
            <a:r>
              <a:rPr sz="4400" dirty="0"/>
              <a:t>More Enjoyable</a:t>
            </a:r>
            <a:r>
              <a:rPr lang="en-IE" sz="4400" dirty="0"/>
              <a:t> on </a:t>
            </a:r>
            <a:r>
              <a:rPr lang="en-IE" sz="4400" dirty="0" err="1"/>
              <a:t>Github</a:t>
            </a:r>
            <a:r>
              <a:rPr sz="4400" dirty="0"/>
              <a:t>!</a:t>
            </a:r>
          </a:p>
        </p:txBody>
      </p:sp>
      <p:sp>
        <p:nvSpPr>
          <p:cNvPr id="2" name="Rectangle 1"/>
          <p:cNvSpPr/>
          <p:nvPr/>
        </p:nvSpPr>
        <p:spPr>
          <a:xfrm>
            <a:off x="1556876" y="2692877"/>
            <a:ext cx="8353569" cy="523220"/>
          </a:xfrm>
          <a:prstGeom prst="rect">
            <a:avLst/>
          </a:prstGeom>
        </p:spPr>
        <p:txBody>
          <a:bodyPr wrap="none">
            <a:spAutoFit/>
          </a:bodyPr>
          <a:lstStyle/>
          <a:p>
            <a:r>
              <a:rPr lang="en-IE" sz="2800" dirty="0"/>
              <a:t>https://github.com/shaojie-xu-kp/java8_lunch_learn.git</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80703" y="4378192"/>
            <a:ext cx="4022834" cy="2111988"/>
          </a:xfrm>
          <a:prstGeom prst="rect">
            <a:avLst/>
          </a:prstGeom>
        </p:spPr>
      </p:pic>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9" name="image22.png"/>
          <p:cNvPicPr>
            <a:picLocks noChangeAspect="1"/>
          </p:cNvPicPr>
          <p:nvPr/>
        </p:nvPicPr>
        <p:blipFill>
          <a:blip r:embed="rId2">
            <a:extLst/>
          </a:blip>
          <a:stretch>
            <a:fillRect/>
          </a:stretch>
        </p:blipFill>
        <p:spPr>
          <a:xfrm>
            <a:off x="0" y="-2"/>
            <a:ext cx="12192000" cy="6858002"/>
          </a:xfrm>
          <a:prstGeom prst="rect">
            <a:avLst/>
          </a:prstGeom>
          <a:ln w="12700">
            <a:miter lim="400000"/>
          </a:ln>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p:cNvSpPr>
          <p:nvPr>
            <p:ph type="body" sz="quarter" idx="1"/>
          </p:nvPr>
        </p:nvSpPr>
        <p:spPr>
          <a:xfrm>
            <a:off x="810665" y="801523"/>
            <a:ext cx="7998646" cy="472529"/>
          </a:xfrm>
          <a:prstGeom prst="rect">
            <a:avLst/>
          </a:prstGeom>
        </p:spPr>
        <p:txBody>
          <a:bodyPr>
            <a:noAutofit/>
          </a:bodyPr>
          <a:lstStyle/>
          <a:p>
            <a:pPr defTabSz="594359">
              <a:spcBef>
                <a:spcPts val="600"/>
              </a:spcBef>
              <a:defRPr sz="2600" b="1"/>
            </a:pPr>
            <a:r>
              <a:rPr sz="4400" dirty="0"/>
              <a:t>λ</a:t>
            </a:r>
            <a:r>
              <a:rPr sz="4400" b="0" dirty="0"/>
              <a:t> Expression under the hood</a:t>
            </a:r>
          </a:p>
        </p:txBody>
      </p:sp>
      <p:sp>
        <p:nvSpPr>
          <p:cNvPr id="166" name="Shape 166"/>
          <p:cNvSpPr/>
          <p:nvPr/>
        </p:nvSpPr>
        <p:spPr>
          <a:xfrm>
            <a:off x="888485" y="2013929"/>
            <a:ext cx="9226472" cy="1869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a:latin typeface="Courier New"/>
                <a:ea typeface="Courier New"/>
                <a:cs typeface="Courier New"/>
                <a:sym typeface="Courier New"/>
              </a:defRPr>
            </a:pPr>
            <a:r>
              <a:t>Collections.</a:t>
            </a:r>
            <a:r>
              <a:rPr i="1"/>
              <a:t>sort</a:t>
            </a:r>
            <a:r>
              <a:t>(names, </a:t>
            </a:r>
            <a:r>
              <a:rPr b="1">
                <a:solidFill>
                  <a:srgbClr val="000080"/>
                </a:solidFill>
              </a:rPr>
              <a:t>new </a:t>
            </a:r>
            <a:r>
              <a:t>Comparator&lt;String&gt;() {</a:t>
            </a:r>
            <a:br/>
            <a:r>
              <a:t>    </a:t>
            </a:r>
            <a:r>
              <a:rPr>
                <a:solidFill>
                  <a:srgbClr val="808000"/>
                </a:solidFill>
              </a:rPr>
              <a:t>@Override</a:t>
            </a:r>
            <a:br>
              <a:rPr>
                <a:solidFill>
                  <a:srgbClr val="808000"/>
                </a:solidFill>
              </a:rPr>
            </a:br>
            <a:r>
              <a:rPr>
                <a:solidFill>
                  <a:srgbClr val="808000"/>
                </a:solidFill>
              </a:rPr>
              <a:t>    </a:t>
            </a:r>
            <a:r>
              <a:rPr b="1">
                <a:solidFill>
                  <a:srgbClr val="000080"/>
                </a:solidFill>
              </a:rPr>
              <a:t>public int </a:t>
            </a:r>
            <a:r>
              <a:t>compare(String a, String b) {</a:t>
            </a:r>
            <a:br/>
            <a:r>
              <a:t>        </a:t>
            </a:r>
            <a:r>
              <a:rPr b="1">
                <a:solidFill>
                  <a:srgbClr val="000080"/>
                </a:solidFill>
              </a:rPr>
              <a:t>return </a:t>
            </a:r>
            <a:r>
              <a:t>b.compareTo(a);</a:t>
            </a:r>
            <a:br/>
            <a:r>
              <a:t>    }</a:t>
            </a:r>
            <a:br/>
            <a:r>
              <a:t>});</a:t>
            </a:r>
            <a:br/>
            <a:endParaRPr/>
          </a:p>
        </p:txBody>
      </p:sp>
      <p:sp>
        <p:nvSpPr>
          <p:cNvPr id="167" name="Shape 167"/>
          <p:cNvSpPr/>
          <p:nvPr/>
        </p:nvSpPr>
        <p:spPr>
          <a:xfrm>
            <a:off x="888485" y="4465250"/>
            <a:ext cx="9226472" cy="1107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a:latin typeface="Courier New"/>
                <a:ea typeface="Courier New"/>
                <a:cs typeface="Courier New"/>
                <a:sym typeface="Courier New"/>
              </a:defRPr>
            </a:pPr>
            <a:r>
              <a:t>Collections.</a:t>
            </a:r>
            <a:r>
              <a:rPr i="1"/>
              <a:t>sort</a:t>
            </a:r>
            <a:r>
              <a:t>(names, (String a, String b) -&gt; b.compareTo(a));</a:t>
            </a:r>
            <a:br/>
            <a:br/>
            <a:r>
              <a:t>Collections.</a:t>
            </a:r>
            <a:r>
              <a:rPr i="1"/>
              <a:t>sort</a:t>
            </a:r>
            <a:r>
              <a:t>(names, (a, b) -&gt; b.compareTo(a));</a:t>
            </a:r>
            <a:br/>
            <a:endParaRP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p:tmAbs val="0"/>
                                  </p:iterate>
                                  <p:childTnLst>
                                    <p:set>
                                      <p:cBhvr>
                                        <p:cTn id="6" fill="hold"/>
                                        <p:tgtEl>
                                          <p:spTgt spid="166"/>
                                        </p:tgtEl>
                                        <p:attrNameLst>
                                          <p:attrName>style.visibility</p:attrName>
                                        </p:attrNameLst>
                                      </p:cBhvr>
                                      <p:to>
                                        <p:strVal val="visible"/>
                                      </p:to>
                                    </p:set>
                                    <p:animEffect transition="in" filter="wipe(left)">
                                      <p:cBhvr>
                                        <p:cTn id="7" dur="500"/>
                                        <p:tgtEl>
                                          <p:spTgt spid="1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2" nodeType="clickEffect">
                                  <p:stCondLst>
                                    <p:cond delay="0"/>
                                  </p:stCondLst>
                                  <p:iterate>
                                    <p:tmAbs val="0"/>
                                  </p:iterate>
                                  <p:childTnLst>
                                    <p:set>
                                      <p:cBhvr>
                                        <p:cTn id="11" fill="hold"/>
                                        <p:tgtEl>
                                          <p:spTgt spid="167"/>
                                        </p:tgtEl>
                                        <p:attrNameLst>
                                          <p:attrName>style.visibility</p:attrName>
                                        </p:attrNameLst>
                                      </p:cBhvr>
                                      <p:to>
                                        <p:strVal val="visible"/>
                                      </p:to>
                                    </p:set>
                                    <p:animEffect transition="in" filter="wipe(left)">
                                      <p:cBhvr>
                                        <p:cTn id="12"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1" animBg="1" advAuto="0"/>
      <p:bldP spid="167" grpId="2"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type="body" sz="quarter" idx="1"/>
          </p:nvPr>
        </p:nvSpPr>
        <p:spPr>
          <a:xfrm>
            <a:off x="810665" y="801523"/>
            <a:ext cx="7998646" cy="472529"/>
          </a:xfrm>
          <a:prstGeom prst="rect">
            <a:avLst/>
          </a:prstGeom>
        </p:spPr>
        <p:txBody>
          <a:bodyPr>
            <a:noAutofit/>
          </a:bodyPr>
          <a:lstStyle/>
          <a:p>
            <a:pPr defTabSz="594359">
              <a:spcBef>
                <a:spcPts val="600"/>
              </a:spcBef>
              <a:defRPr sz="2600" b="1"/>
            </a:pPr>
            <a:r>
              <a:rPr sz="4400" dirty="0"/>
              <a:t>λ</a:t>
            </a:r>
            <a:r>
              <a:rPr sz="4400" b="0" dirty="0"/>
              <a:t> Expression</a:t>
            </a:r>
          </a:p>
        </p:txBody>
      </p:sp>
      <p:pic>
        <p:nvPicPr>
          <p:cNvPr id="174" name="image5.png"/>
          <p:cNvPicPr>
            <a:picLocks noChangeAspect="1"/>
          </p:cNvPicPr>
          <p:nvPr/>
        </p:nvPicPr>
        <p:blipFill>
          <a:blip r:embed="rId3">
            <a:extLst/>
          </a:blip>
          <a:stretch>
            <a:fillRect/>
          </a:stretch>
        </p:blipFill>
        <p:spPr>
          <a:xfrm>
            <a:off x="7545699" y="3162325"/>
            <a:ext cx="2527225" cy="2516237"/>
          </a:xfrm>
          <a:prstGeom prst="rect">
            <a:avLst/>
          </a:prstGeom>
          <a:ln w="12700">
            <a:miter lim="400000"/>
          </a:ln>
        </p:spPr>
      </p:pic>
      <p:sp>
        <p:nvSpPr>
          <p:cNvPr id="175" name="Shape 175"/>
          <p:cNvSpPr>
            <a:spLocks noGrp="1"/>
          </p:cNvSpPr>
          <p:nvPr>
            <p:ph type="body" idx="13"/>
          </p:nvPr>
        </p:nvSpPr>
        <p:spPr>
          <a:xfrm>
            <a:off x="724940" y="1911176"/>
            <a:ext cx="10709873" cy="4308392"/>
          </a:xfrm>
          <a:prstGeom prst="rect">
            <a:avLst/>
          </a:prstGeom>
          <a:extLst>
            <a:ext uri="{C572A759-6A51-4108-AA02-DFA0A04FC94B}">
              <ma14:wrappingTextBoxFlag xmlns:ma14="http://schemas.microsoft.com/office/mac/drawingml/2011/main" xmlns="" val="1"/>
            </a:ext>
          </a:extLst>
        </p:spPr>
        <p:txBody>
          <a:bodyPr/>
          <a:lstStyle/>
          <a:p>
            <a:pPr>
              <a:lnSpc>
                <a:spcPct val="150000"/>
              </a:lnSpc>
              <a:defRPr>
                <a:solidFill>
                  <a:srgbClr val="414042"/>
                </a:solidFill>
                <a:latin typeface="Arial"/>
                <a:ea typeface="Arial"/>
                <a:cs typeface="Arial"/>
                <a:sym typeface="Arial"/>
              </a:defRPr>
            </a:pPr>
            <a:r>
              <a:t>Anonymous function</a:t>
            </a:r>
          </a:p>
          <a:p>
            <a:pPr>
              <a:lnSpc>
                <a:spcPct val="150000"/>
              </a:lnSpc>
              <a:defRPr>
                <a:solidFill>
                  <a:srgbClr val="414042"/>
                </a:solidFill>
                <a:latin typeface="Arial"/>
                <a:ea typeface="Arial"/>
                <a:cs typeface="Arial"/>
                <a:sym typeface="Arial"/>
              </a:defRPr>
            </a:pPr>
            <a:r>
              <a:t>Method without a declaration</a:t>
            </a:r>
          </a:p>
          <a:p>
            <a:pPr>
              <a:lnSpc>
                <a:spcPct val="150000"/>
              </a:lnSpc>
              <a:defRPr>
                <a:solidFill>
                  <a:srgbClr val="414042"/>
                </a:solidFill>
                <a:latin typeface="Arial"/>
                <a:ea typeface="Arial"/>
                <a:cs typeface="Arial"/>
                <a:sym typeface="Arial"/>
              </a:defRPr>
            </a:pPr>
            <a:r>
              <a:t>Instance of a functional interface</a:t>
            </a:r>
          </a:p>
          <a:p>
            <a:pPr>
              <a:lnSpc>
                <a:spcPct val="150000"/>
              </a:lnSpc>
              <a:defRPr>
                <a:solidFill>
                  <a:srgbClr val="414042"/>
                </a:solidFill>
                <a:latin typeface="Arial"/>
                <a:ea typeface="Arial"/>
                <a:cs typeface="Arial"/>
                <a:sym typeface="Arial"/>
              </a:defRPr>
            </a:pPr>
            <a:r>
              <a:t>Function is a first class citizen </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a:lvl1pPr>
          </a:lstStyle>
          <a:p>
            <a:r>
              <a:rPr sz="4400" dirty="0"/>
              <a:t>Functional Interface</a:t>
            </a:r>
          </a:p>
        </p:txBody>
      </p:sp>
      <p:sp>
        <p:nvSpPr>
          <p:cNvPr id="180" name="Shape 180"/>
          <p:cNvSpPr>
            <a:spLocks noGrp="1"/>
          </p:cNvSpPr>
          <p:nvPr>
            <p:ph type="body" idx="13"/>
          </p:nvPr>
        </p:nvSpPr>
        <p:spPr>
          <a:xfrm>
            <a:off x="1073886" y="2094614"/>
            <a:ext cx="9356653" cy="4093536"/>
          </a:xfrm>
          <a:prstGeom prst="rect">
            <a:avLst/>
          </a:prstGeom>
          <a:extLst>
            <a:ext uri="{C572A759-6A51-4108-AA02-DFA0A04FC94B}">
              <ma14:wrappingTextBoxFlag xmlns:ma14="http://schemas.microsoft.com/office/mac/drawingml/2011/main" xmlns="" val="1"/>
            </a:ext>
          </a:extLst>
        </p:spPr>
        <p:txBody>
          <a:bodyPr/>
          <a:lstStyle/>
          <a:p>
            <a:pPr>
              <a:lnSpc>
                <a:spcPct val="150000"/>
              </a:lnSpc>
              <a:defRPr sz="2400">
                <a:solidFill>
                  <a:srgbClr val="414042"/>
                </a:solidFill>
                <a:latin typeface="Arial"/>
                <a:ea typeface="Arial"/>
                <a:cs typeface="Arial"/>
                <a:sym typeface="Arial"/>
              </a:defRPr>
            </a:pPr>
            <a:r>
              <a:t>Functional Interface @FunctionalInterface</a:t>
            </a:r>
          </a:p>
          <a:p>
            <a:pPr>
              <a:lnSpc>
                <a:spcPct val="150000"/>
              </a:lnSpc>
              <a:defRPr sz="2400">
                <a:solidFill>
                  <a:srgbClr val="414042"/>
                </a:solidFill>
                <a:latin typeface="Arial"/>
                <a:ea typeface="Arial"/>
                <a:cs typeface="Arial"/>
                <a:sym typeface="Arial"/>
              </a:defRPr>
            </a:pPr>
            <a:r>
              <a:t>Single Abstract Method (SMA) interface </a:t>
            </a:r>
          </a:p>
          <a:p>
            <a:pPr>
              <a:lnSpc>
                <a:spcPct val="150000"/>
              </a:lnSpc>
              <a:defRPr sz="2400">
                <a:solidFill>
                  <a:srgbClr val="414042"/>
                </a:solidFill>
                <a:latin typeface="Arial"/>
                <a:ea typeface="Arial"/>
                <a:cs typeface="Arial"/>
                <a:sym typeface="Arial"/>
              </a:defRPr>
            </a:pPr>
            <a:r>
              <a:t>Could have default method with implementation</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body" sz="quarter" idx="1"/>
          </p:nvPr>
        </p:nvSpPr>
        <p:spPr>
          <a:xfrm>
            <a:off x="798512" y="925348"/>
            <a:ext cx="7998646" cy="472529"/>
          </a:xfrm>
          <a:prstGeom prst="rect">
            <a:avLst/>
          </a:prstGeom>
        </p:spPr>
        <p:txBody>
          <a:bodyPr>
            <a:noAutofit/>
          </a:bodyPr>
          <a:lstStyle>
            <a:lvl1pPr defTabSz="594359">
              <a:spcBef>
                <a:spcPts val="600"/>
              </a:spcBef>
              <a:defRPr sz="2600"/>
            </a:lvl1pPr>
          </a:lstStyle>
          <a:p>
            <a:r>
              <a:rPr sz="4400" dirty="0"/>
              <a:t>Default Method</a:t>
            </a:r>
          </a:p>
        </p:txBody>
      </p:sp>
      <p:sp>
        <p:nvSpPr>
          <p:cNvPr id="189" name="Shape 189"/>
          <p:cNvSpPr>
            <a:spLocks noGrp="1"/>
          </p:cNvSpPr>
          <p:nvPr>
            <p:ph type="body" idx="13"/>
          </p:nvPr>
        </p:nvSpPr>
        <p:spPr>
          <a:xfrm>
            <a:off x="724939" y="1987818"/>
            <a:ext cx="9641687" cy="3282500"/>
          </a:xfrm>
          <a:prstGeom prst="rect">
            <a:avLst/>
          </a:prstGeom>
          <a:extLst>
            <a:ext uri="{C572A759-6A51-4108-AA02-DFA0A04FC94B}">
              <ma14:wrappingTextBoxFlag xmlns:ma14="http://schemas.microsoft.com/office/mac/drawingml/2011/main" xmlns="" val="1"/>
            </a:ext>
          </a:extLst>
        </p:spPr>
        <p:txBody>
          <a:bodyPr/>
          <a:lstStyle/>
          <a:p>
            <a:pPr>
              <a:defRPr sz="2000">
                <a:solidFill>
                  <a:srgbClr val="414042"/>
                </a:solidFill>
                <a:latin typeface="Arial"/>
                <a:ea typeface="Arial"/>
                <a:cs typeface="Arial"/>
                <a:sym typeface="Arial"/>
              </a:defRPr>
            </a:pPr>
            <a:r>
              <a:rPr dirty="0"/>
              <a:t>added for backward compatible</a:t>
            </a:r>
          </a:p>
          <a:p>
            <a:pPr>
              <a:defRPr sz="2000">
                <a:solidFill>
                  <a:srgbClr val="414042"/>
                </a:solidFill>
                <a:latin typeface="Arial"/>
                <a:ea typeface="Arial"/>
                <a:cs typeface="Arial"/>
                <a:sym typeface="Arial"/>
              </a:defRPr>
            </a:pPr>
            <a:r>
              <a:rPr dirty="0"/>
              <a:t>old interfaces can be used to leverage the lambda expression capability</a:t>
            </a:r>
          </a:p>
          <a:p>
            <a:pPr>
              <a:defRPr sz="2000">
                <a:solidFill>
                  <a:srgbClr val="414042"/>
                </a:solidFill>
                <a:latin typeface="Arial"/>
                <a:ea typeface="Arial"/>
                <a:cs typeface="Arial"/>
                <a:sym typeface="Arial"/>
              </a:defRPr>
            </a:pPr>
            <a:r>
              <a:rPr dirty="0"/>
              <a:t>‘</a:t>
            </a:r>
            <a:r>
              <a:rPr dirty="0" err="1"/>
              <a:t>Iterable</a:t>
            </a:r>
            <a:r>
              <a:rPr dirty="0"/>
              <a:t>’ </a:t>
            </a:r>
          </a:p>
          <a:p>
            <a:pPr marL="685800" lvl="1" indent="-228600">
              <a:spcBef>
                <a:spcPts val="500"/>
              </a:spcBef>
              <a:buFont typeface="Trebuchet MS"/>
              <a:buChar char="⁻"/>
              <a:defRPr sz="2000">
                <a:solidFill>
                  <a:srgbClr val="414042"/>
                </a:solidFill>
                <a:latin typeface="Arial"/>
                <a:ea typeface="Arial"/>
                <a:cs typeface="Arial"/>
                <a:sym typeface="Arial"/>
              </a:defRPr>
            </a:pPr>
            <a:r>
              <a:rPr dirty="0" err="1"/>
              <a:t>forEach</a:t>
            </a:r>
            <a:endParaRPr dirty="0"/>
          </a:p>
          <a:p>
            <a:pPr>
              <a:defRPr sz="2000">
                <a:solidFill>
                  <a:srgbClr val="414042"/>
                </a:solidFill>
                <a:latin typeface="Arial"/>
                <a:ea typeface="Arial"/>
                <a:cs typeface="Arial"/>
                <a:sym typeface="Arial"/>
              </a:defRPr>
            </a:pPr>
            <a:r>
              <a:rPr dirty="0"/>
              <a:t>‘Collection’</a:t>
            </a:r>
          </a:p>
          <a:p>
            <a:pPr marL="685800" lvl="1" indent="-228600">
              <a:spcBef>
                <a:spcPts val="500"/>
              </a:spcBef>
              <a:buFont typeface="Trebuchet MS"/>
              <a:buChar char="⁻"/>
              <a:defRPr sz="2000">
                <a:solidFill>
                  <a:srgbClr val="414042"/>
                </a:solidFill>
                <a:latin typeface="Arial"/>
                <a:ea typeface="Arial"/>
                <a:cs typeface="Arial"/>
                <a:sym typeface="Arial"/>
              </a:defRPr>
            </a:pPr>
            <a:r>
              <a:rPr dirty="0"/>
              <a:t>stream</a:t>
            </a:r>
            <a:endParaRPr sz="2400" dirty="0"/>
          </a:p>
          <a:p>
            <a:pPr marL="685800" lvl="1" indent="-228600">
              <a:spcBef>
                <a:spcPts val="500"/>
              </a:spcBef>
              <a:buFont typeface="Trebuchet MS"/>
              <a:buChar char="⁻"/>
              <a:defRPr sz="2000">
                <a:solidFill>
                  <a:srgbClr val="414042"/>
                </a:solidFill>
                <a:latin typeface="Arial"/>
                <a:ea typeface="Arial"/>
                <a:cs typeface="Arial"/>
                <a:sym typeface="Arial"/>
              </a:defRPr>
            </a:pPr>
            <a:r>
              <a:rPr dirty="0" err="1"/>
              <a:t>parallelStream</a:t>
            </a:r>
            <a:endParaRPr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p:cNvSpPr>
          <p:nvPr>
            <p:ph type="body" sz="quarter" idx="1"/>
          </p:nvPr>
        </p:nvSpPr>
        <p:spPr>
          <a:xfrm>
            <a:off x="724940" y="988410"/>
            <a:ext cx="7998646" cy="472529"/>
          </a:xfrm>
          <a:prstGeom prst="rect">
            <a:avLst/>
          </a:prstGeom>
        </p:spPr>
        <p:txBody>
          <a:bodyPr>
            <a:noAutofit/>
          </a:bodyPr>
          <a:lstStyle>
            <a:lvl1pPr defTabSz="594359">
              <a:spcBef>
                <a:spcPts val="600"/>
              </a:spcBef>
              <a:defRPr sz="2600"/>
            </a:lvl1pPr>
          </a:lstStyle>
          <a:p>
            <a:r>
              <a:rPr sz="4400" dirty="0"/>
              <a:t>Multiple Defaults</a:t>
            </a:r>
          </a:p>
        </p:txBody>
      </p:sp>
      <p:sp>
        <p:nvSpPr>
          <p:cNvPr id="192" name="Shape 192"/>
          <p:cNvSpPr/>
          <p:nvPr/>
        </p:nvSpPr>
        <p:spPr>
          <a:xfrm>
            <a:off x="848230" y="2166078"/>
            <a:ext cx="7998646" cy="2885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b="1">
                <a:solidFill>
                  <a:srgbClr val="000080"/>
                </a:solidFill>
                <a:latin typeface="Courier New"/>
                <a:ea typeface="Courier New"/>
                <a:cs typeface="Courier New"/>
                <a:sym typeface="Courier New"/>
              </a:defRPr>
            </a:pPr>
            <a:r>
              <a:t>interface </a:t>
            </a:r>
            <a:r>
              <a:rPr b="0">
                <a:solidFill>
                  <a:srgbClr val="000000"/>
                </a:solidFill>
              </a:rPr>
              <a:t>Vehicle {</a:t>
            </a:r>
            <a:br>
              <a:rPr b="0">
                <a:solidFill>
                  <a:srgbClr val="000000"/>
                </a:solidFill>
              </a:rPr>
            </a:br>
            <a:r>
              <a:rPr b="0">
                <a:solidFill>
                  <a:srgbClr val="000000"/>
                </a:solidFill>
              </a:rPr>
              <a:t>    </a:t>
            </a:r>
            <a:r>
              <a:t>default void </a:t>
            </a:r>
            <a:r>
              <a:rPr b="0">
                <a:solidFill>
                  <a:srgbClr val="000000"/>
                </a:solidFill>
              </a:rPr>
              <a:t>print(){</a:t>
            </a:r>
            <a:br>
              <a:rPr b="0">
                <a:solidFill>
                  <a:srgbClr val="000000"/>
                </a:solidFill>
              </a:rPr>
            </a:br>
            <a:r>
              <a:rPr b="0">
                <a:solidFill>
                  <a:srgbClr val="000000"/>
                </a:solidFill>
              </a:rPr>
              <a:t>        System.</a:t>
            </a:r>
            <a:r>
              <a:rPr i="1">
                <a:solidFill>
                  <a:srgbClr val="660E7A"/>
                </a:solidFill>
              </a:rPr>
              <a:t>out</a:t>
            </a:r>
            <a:r>
              <a:rPr b="0">
                <a:solidFill>
                  <a:srgbClr val="000000"/>
                </a:solidFill>
              </a:rPr>
              <a:t>.println(</a:t>
            </a:r>
            <a:r>
              <a:rPr>
                <a:solidFill>
                  <a:srgbClr val="008000"/>
                </a:solidFill>
              </a:rPr>
              <a:t>"I am a vehicle!"</a:t>
            </a:r>
            <a:r>
              <a:rPr b="0">
                <a:solidFill>
                  <a:srgbClr val="000000"/>
                </a:solidFill>
              </a:rPr>
              <a:t>);</a:t>
            </a:r>
            <a:br>
              <a:rPr b="0">
                <a:solidFill>
                  <a:srgbClr val="000000"/>
                </a:solidFill>
              </a:rPr>
            </a:br>
            <a:r>
              <a:rPr b="0">
                <a:solidFill>
                  <a:srgbClr val="000000"/>
                </a:solidFill>
              </a:rPr>
              <a:t>    }</a:t>
            </a:r>
            <a:br>
              <a:rPr b="0">
                <a:solidFill>
                  <a:srgbClr val="000000"/>
                </a:solidFill>
              </a:rPr>
            </a:br>
            <a:r>
              <a:rPr b="0">
                <a:solidFill>
                  <a:srgbClr val="000000"/>
                </a:solidFill>
              </a:rPr>
              <a:t>}</a:t>
            </a:r>
            <a:br>
              <a:rPr b="0">
                <a:solidFill>
                  <a:srgbClr val="000000"/>
                </a:solidFill>
              </a:rPr>
            </a:br>
            <a:br>
              <a:rPr b="0">
                <a:solidFill>
                  <a:srgbClr val="000000"/>
                </a:solidFill>
              </a:rPr>
            </a:br>
            <a:r>
              <a:t>interface </a:t>
            </a:r>
            <a:r>
              <a:rPr b="0">
                <a:solidFill>
                  <a:srgbClr val="000000"/>
                </a:solidFill>
              </a:rPr>
              <a:t>FourWheeler {</a:t>
            </a:r>
            <a:br>
              <a:rPr b="0">
                <a:solidFill>
                  <a:srgbClr val="000000"/>
                </a:solidFill>
              </a:rPr>
            </a:br>
            <a:r>
              <a:rPr b="0">
                <a:solidFill>
                  <a:srgbClr val="000000"/>
                </a:solidFill>
              </a:rPr>
              <a:t>    </a:t>
            </a:r>
            <a:r>
              <a:t>default void </a:t>
            </a:r>
            <a:r>
              <a:rPr b="0">
                <a:solidFill>
                  <a:srgbClr val="000000"/>
                </a:solidFill>
              </a:rPr>
              <a:t>print(){</a:t>
            </a:r>
            <a:br>
              <a:rPr b="0">
                <a:solidFill>
                  <a:srgbClr val="000000"/>
                </a:solidFill>
              </a:rPr>
            </a:br>
            <a:r>
              <a:rPr b="0">
                <a:solidFill>
                  <a:srgbClr val="000000"/>
                </a:solidFill>
              </a:rPr>
              <a:t>        System.</a:t>
            </a:r>
            <a:r>
              <a:rPr i="1">
                <a:solidFill>
                  <a:srgbClr val="660E7A"/>
                </a:solidFill>
              </a:rPr>
              <a:t>out</a:t>
            </a:r>
            <a:r>
              <a:rPr b="0">
                <a:solidFill>
                  <a:srgbClr val="000000"/>
                </a:solidFill>
              </a:rPr>
              <a:t>.println(</a:t>
            </a:r>
            <a:r>
              <a:rPr>
                <a:solidFill>
                  <a:srgbClr val="008000"/>
                </a:solidFill>
              </a:rPr>
              <a:t>"I am a four wheeler!"</a:t>
            </a:r>
            <a:r>
              <a:rPr b="0">
                <a:solidFill>
                  <a:srgbClr val="000000"/>
                </a:solidFill>
              </a:rPr>
              <a:t>);</a:t>
            </a:r>
            <a:br>
              <a:rPr b="0">
                <a:solidFill>
                  <a:srgbClr val="000000"/>
                </a:solidFill>
              </a:rPr>
            </a:br>
            <a:r>
              <a:rPr b="0">
                <a:solidFill>
                  <a:srgbClr val="000000"/>
                </a:solidFill>
              </a:rPr>
              <a:t>    }</a:t>
            </a:r>
            <a:br>
              <a:rPr b="0">
                <a:solidFill>
                  <a:srgbClr val="000000"/>
                </a:solidFill>
              </a:rPr>
            </a:br>
            <a:r>
              <a:rPr b="0">
                <a:solidFill>
                  <a:srgbClr val="000000"/>
                </a:solidFill>
              </a:rPr>
              <a:t>}</a:t>
            </a:r>
          </a:p>
        </p:txBody>
      </p:sp>
    </p:spTree>
  </p:cSld>
  <p:clrMapOvr>
    <a:masterClrMapping/>
  </p:clrMapOvr>
  <p:transition spd="slow"/>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208</TotalTime>
  <Words>1187</Words>
  <Application>Microsoft Office PowerPoint</Application>
  <PresentationFormat>Widescreen</PresentationFormat>
  <Paragraphs>209</Paragraphs>
  <Slides>46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Courier New</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Shaojie Xu</cp:lastModifiedBy>
  <cp:revision>89</cp:revision>
  <dcterms:modified xsi:type="dcterms:W3CDTF">2017-05-15T14:27:17Z</dcterms:modified>
</cp:coreProperties>
</file>