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87" r:id="rId3"/>
    <p:sldId id="293" r:id="rId4"/>
    <p:sldId id="307" r:id="rId5"/>
    <p:sldId id="308" r:id="rId6"/>
    <p:sldId id="309" r:id="rId7"/>
    <p:sldId id="299" r:id="rId8"/>
    <p:sldId id="300" r:id="rId9"/>
    <p:sldId id="339" r:id="rId10"/>
    <p:sldId id="340" r:id="rId11"/>
    <p:sldId id="302" r:id="rId12"/>
    <p:sldId id="303" r:id="rId13"/>
    <p:sldId id="304" r:id="rId14"/>
    <p:sldId id="310" r:id="rId15"/>
    <p:sldId id="311" r:id="rId16"/>
    <p:sldId id="338" r:id="rId17"/>
    <p:sldId id="345" r:id="rId18"/>
    <p:sldId id="346" r:id="rId19"/>
    <p:sldId id="305" r:id="rId20"/>
    <p:sldId id="306" r:id="rId21"/>
    <p:sldId id="313" r:id="rId22"/>
    <p:sldId id="312" r:id="rId23"/>
    <p:sldId id="314" r:id="rId24"/>
    <p:sldId id="315" r:id="rId25"/>
    <p:sldId id="322" r:id="rId26"/>
    <p:sldId id="317" r:id="rId27"/>
    <p:sldId id="348" r:id="rId28"/>
    <p:sldId id="318" r:id="rId29"/>
    <p:sldId id="319" r:id="rId30"/>
    <p:sldId id="320" r:id="rId31"/>
    <p:sldId id="341" r:id="rId32"/>
    <p:sldId id="342" r:id="rId33"/>
    <p:sldId id="343" r:id="rId34"/>
    <p:sldId id="344" r:id="rId35"/>
    <p:sldId id="323" r:id="rId36"/>
    <p:sldId id="324" r:id="rId37"/>
    <p:sldId id="347" r:id="rId38"/>
    <p:sldId id="325" r:id="rId39"/>
    <p:sldId id="326" r:id="rId40"/>
    <p:sldId id="327" r:id="rId41"/>
    <p:sldId id="328" r:id="rId42"/>
    <p:sldId id="329" r:id="rId43"/>
    <p:sldId id="330" r:id="rId44"/>
    <p:sldId id="331" r:id="rId45"/>
    <p:sldId id="332" r:id="rId46"/>
    <p:sldId id="333" r:id="rId47"/>
    <p:sldId id="334" r:id="rId48"/>
    <p:sldId id="336" r:id="rId49"/>
    <p:sldId id="337" r:id="rId50"/>
    <p:sldId id="295" r:id="rId51"/>
    <p:sldId id="29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ra Augustinovich" initials="PA" lastIdx="1" clrIdx="0">
    <p:extLst>
      <p:ext uri="{19B8F6BF-5375-455C-9EA6-DF929625EA0E}">
        <p15:presenceInfo xmlns:p15="http://schemas.microsoft.com/office/powerpoint/2012/main" userId="S-1-5-21-290221964-8607669-312552118-121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C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148" autoAdjust="0"/>
  </p:normalViewPr>
  <p:slideViewPr>
    <p:cSldViewPr snapToGrid="0">
      <p:cViewPr varScale="1">
        <p:scale>
          <a:sx n="93" d="100"/>
          <a:sy n="93" d="100"/>
        </p:scale>
        <p:origin x="1272" y="78"/>
      </p:cViewPr>
      <p:guideLst>
        <p:guide orient="horz" pos="2160"/>
        <p:guide pos="384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59664-99B4-4163-A825-53E3BC2F8344}" type="datetimeFigureOut">
              <a:rPr lang="en-IE" smtClean="0"/>
              <a:t>20/04/2017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BE519-2016-4ED1-83D5-B6E38964F80D}" type="slidenum">
              <a:rPr lang="en-IE" smtClean="0"/>
              <a:t>‹#›</a:t>
            </a:fld>
            <a:endParaRPr lang="en-IE"/>
          </a:p>
        </p:txBody>
      </p:sp>
    </p:spTree>
    <p:extLst>
      <p:ext uri="{BB962C8B-B14F-4D97-AF65-F5344CB8AC3E}">
        <p14:creationId xmlns:p14="http://schemas.microsoft.com/office/powerpoint/2010/main" val="227056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1350B8C9-AEF8-477D-8685-B9E42240D643}" type="slidenum">
              <a:rPr lang="en-IE" smtClean="0"/>
              <a:t>1</a:t>
            </a:fld>
            <a:endParaRPr lang="en-IE"/>
          </a:p>
        </p:txBody>
      </p:sp>
    </p:spTree>
    <p:extLst>
      <p:ext uri="{BB962C8B-B14F-4D97-AF65-F5344CB8AC3E}">
        <p14:creationId xmlns:p14="http://schemas.microsoft.com/office/powerpoint/2010/main" val="872026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13</a:t>
            </a:fld>
            <a:endParaRPr lang="en-IE"/>
          </a:p>
        </p:txBody>
      </p:sp>
    </p:spTree>
    <p:extLst>
      <p:ext uri="{BB962C8B-B14F-4D97-AF65-F5344CB8AC3E}">
        <p14:creationId xmlns:p14="http://schemas.microsoft.com/office/powerpoint/2010/main" val="1613731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14</a:t>
            </a:fld>
            <a:endParaRPr lang="en-IE"/>
          </a:p>
        </p:txBody>
      </p:sp>
    </p:spTree>
    <p:extLst>
      <p:ext uri="{BB962C8B-B14F-4D97-AF65-F5344CB8AC3E}">
        <p14:creationId xmlns:p14="http://schemas.microsoft.com/office/powerpoint/2010/main" val="1739042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15</a:t>
            </a:fld>
            <a:endParaRPr lang="en-IE"/>
          </a:p>
        </p:txBody>
      </p:sp>
    </p:spTree>
    <p:extLst>
      <p:ext uri="{BB962C8B-B14F-4D97-AF65-F5344CB8AC3E}">
        <p14:creationId xmlns:p14="http://schemas.microsoft.com/office/powerpoint/2010/main" val="86171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19</a:t>
            </a:fld>
            <a:endParaRPr lang="en-IE"/>
          </a:p>
        </p:txBody>
      </p:sp>
    </p:spTree>
    <p:extLst>
      <p:ext uri="{BB962C8B-B14F-4D97-AF65-F5344CB8AC3E}">
        <p14:creationId xmlns:p14="http://schemas.microsoft.com/office/powerpoint/2010/main" val="2776342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20</a:t>
            </a:fld>
            <a:endParaRPr lang="en-IE"/>
          </a:p>
        </p:txBody>
      </p:sp>
    </p:spTree>
    <p:extLst>
      <p:ext uri="{BB962C8B-B14F-4D97-AF65-F5344CB8AC3E}">
        <p14:creationId xmlns:p14="http://schemas.microsoft.com/office/powerpoint/2010/main" val="2810085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21</a:t>
            </a:fld>
            <a:endParaRPr lang="en-IE"/>
          </a:p>
        </p:txBody>
      </p:sp>
    </p:spTree>
    <p:extLst>
      <p:ext uri="{BB962C8B-B14F-4D97-AF65-F5344CB8AC3E}">
        <p14:creationId xmlns:p14="http://schemas.microsoft.com/office/powerpoint/2010/main" val="2816413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22</a:t>
            </a:fld>
            <a:endParaRPr lang="en-IE"/>
          </a:p>
        </p:txBody>
      </p:sp>
    </p:spTree>
    <p:extLst>
      <p:ext uri="{BB962C8B-B14F-4D97-AF65-F5344CB8AC3E}">
        <p14:creationId xmlns:p14="http://schemas.microsoft.com/office/powerpoint/2010/main" val="2208853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In my opinion Java 8 code is better because of following reasons:</a:t>
            </a:r>
          </a:p>
          <a:p>
            <a:r>
              <a:rPr lang="en-IE" sz="1200" b="0" i="0" kern="1200" dirty="0">
                <a:solidFill>
                  <a:schemeClr val="tx1"/>
                </a:solidFill>
                <a:effectLst/>
                <a:latin typeface="+mn-lt"/>
                <a:ea typeface="+mn-ea"/>
                <a:cs typeface="+mn-cs"/>
              </a:rPr>
              <a:t>Java 8 code clearly reflects developer intent of filtering, sorting, etc.</a:t>
            </a:r>
          </a:p>
          <a:p>
            <a:r>
              <a:rPr lang="en-IE" sz="1200" b="0" i="0" kern="1200" dirty="0">
                <a:solidFill>
                  <a:schemeClr val="tx1"/>
                </a:solidFill>
                <a:effectLst/>
                <a:latin typeface="+mn-lt"/>
                <a:ea typeface="+mn-ea"/>
                <a:cs typeface="+mn-cs"/>
              </a:rPr>
              <a:t>Developers express what they want to do rather than how they want do it by using a higher level abstraction in the form of the Stream API.</a:t>
            </a:r>
          </a:p>
          <a:p>
            <a:r>
              <a:rPr lang="en-IE" sz="1200" b="0" i="0" kern="1200" dirty="0">
                <a:solidFill>
                  <a:schemeClr val="tx1"/>
                </a:solidFill>
                <a:effectLst/>
                <a:latin typeface="+mn-lt"/>
                <a:ea typeface="+mn-ea"/>
                <a:cs typeface="+mn-cs"/>
              </a:rPr>
              <a:t>The Stream API provides a unified language for data processing. Now developers will have a common vocabulary when talking about data processing. When two developers talk about a filter function, you can be sure that they both are applying a data filtering operation.</a:t>
            </a:r>
          </a:p>
          <a:p>
            <a:r>
              <a:rPr lang="en-IE" sz="1200" b="0" i="0" kern="1200" dirty="0">
                <a:solidFill>
                  <a:schemeClr val="tx1"/>
                </a:solidFill>
                <a:effectLst/>
                <a:latin typeface="+mn-lt"/>
                <a:ea typeface="+mn-ea"/>
                <a:cs typeface="+mn-cs"/>
              </a:rPr>
              <a:t>No boilerplate code is required to express data processing. Developers no longer have to write explicit for loops, or create temporary collections to store data. All is taken care by the Stream API itself.</a:t>
            </a:r>
          </a:p>
          <a:p>
            <a:r>
              <a:rPr lang="en-IE" sz="1200" b="0" i="0" kern="1200" dirty="0">
                <a:solidFill>
                  <a:schemeClr val="tx1"/>
                </a:solidFill>
                <a:effectLst/>
                <a:latin typeface="+mn-lt"/>
                <a:ea typeface="+mn-ea"/>
                <a:cs typeface="+mn-cs"/>
              </a:rPr>
              <a:t>Streams do not modify your underlying collection - they are non-mutating.</a:t>
            </a:r>
          </a:p>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23</a:t>
            </a:fld>
            <a:endParaRPr lang="en-IE"/>
          </a:p>
        </p:txBody>
      </p:sp>
    </p:spTree>
    <p:extLst>
      <p:ext uri="{BB962C8B-B14F-4D97-AF65-F5344CB8AC3E}">
        <p14:creationId xmlns:p14="http://schemas.microsoft.com/office/powerpoint/2010/main" val="2884364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24</a:t>
            </a:fld>
            <a:endParaRPr lang="en-IE"/>
          </a:p>
        </p:txBody>
      </p:sp>
    </p:spTree>
    <p:extLst>
      <p:ext uri="{BB962C8B-B14F-4D97-AF65-F5344CB8AC3E}">
        <p14:creationId xmlns:p14="http://schemas.microsoft.com/office/powerpoint/2010/main" val="3149442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a sequence of elements from a source that supports aggregate operations.” Streams consume from a source such as collections, arrays, or I/O resources. Streams support the common operations from functional programing languages, such as map, filter, reduce, find, sorted, </a:t>
            </a:r>
            <a:r>
              <a:rPr lang="en-IE" sz="1200" b="0" i="0" kern="1200" dirty="0" err="1">
                <a:solidFill>
                  <a:schemeClr val="tx1"/>
                </a:solidFill>
                <a:effectLst/>
                <a:latin typeface="+mn-lt"/>
                <a:ea typeface="+mn-ea"/>
                <a:cs typeface="+mn-cs"/>
              </a:rPr>
              <a:t>etc</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26</a:t>
            </a:fld>
            <a:endParaRPr lang="en-IE"/>
          </a:p>
        </p:txBody>
      </p:sp>
    </p:spTree>
    <p:extLst>
      <p:ext uri="{BB962C8B-B14F-4D97-AF65-F5344CB8AC3E}">
        <p14:creationId xmlns:p14="http://schemas.microsoft.com/office/powerpoint/2010/main" val="2419203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3</a:t>
            </a:fld>
            <a:endParaRPr lang="en-IE"/>
          </a:p>
        </p:txBody>
      </p:sp>
    </p:spTree>
    <p:extLst>
      <p:ext uri="{BB962C8B-B14F-4D97-AF65-F5344CB8AC3E}">
        <p14:creationId xmlns:p14="http://schemas.microsoft.com/office/powerpoint/2010/main" val="714576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a sequence of elements from a source that supports aggregate operations.” Streams consume from a source such as collections, arrays, or I/O resources. Streams support the common operations from functional programing languages, such as map, filter, reduce, find, sorted, </a:t>
            </a:r>
            <a:r>
              <a:rPr lang="en-IE" sz="1200" b="0" i="0" kern="1200" dirty="0" err="1">
                <a:solidFill>
                  <a:schemeClr val="tx1"/>
                </a:solidFill>
                <a:effectLst/>
                <a:latin typeface="+mn-lt"/>
                <a:ea typeface="+mn-ea"/>
                <a:cs typeface="+mn-cs"/>
              </a:rPr>
              <a:t>etc</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28</a:t>
            </a:fld>
            <a:endParaRPr lang="en-IE"/>
          </a:p>
        </p:txBody>
      </p:sp>
    </p:spTree>
    <p:extLst>
      <p:ext uri="{BB962C8B-B14F-4D97-AF65-F5344CB8AC3E}">
        <p14:creationId xmlns:p14="http://schemas.microsoft.com/office/powerpoint/2010/main" val="3183015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kern="1200" dirty="0">
                <a:solidFill>
                  <a:schemeClr val="tx1"/>
                </a:solidFill>
                <a:effectLst/>
                <a:latin typeface="+mn-lt"/>
                <a:ea typeface="+mn-ea"/>
                <a:cs typeface="+mn-cs"/>
              </a:rPr>
              <a:t>One of the main purposes of lambdas is use in parallel computing – which means that they’re really helpful when it comes to thread-safety.</a:t>
            </a:r>
            <a:br>
              <a:rPr lang="en-IE" sz="900" dirty="0"/>
            </a:br>
            <a:endParaRPr lang="en-IE" sz="900" dirty="0"/>
          </a:p>
        </p:txBody>
      </p:sp>
      <p:sp>
        <p:nvSpPr>
          <p:cNvPr id="4" name="Slide Number Placeholder 3"/>
          <p:cNvSpPr>
            <a:spLocks noGrp="1"/>
          </p:cNvSpPr>
          <p:nvPr>
            <p:ph type="sldNum" sz="quarter" idx="10"/>
          </p:nvPr>
        </p:nvSpPr>
        <p:spPr/>
        <p:txBody>
          <a:bodyPr/>
          <a:lstStyle/>
          <a:p>
            <a:fld id="{EEABE519-2016-4ED1-83D5-B6E38964F80D}" type="slidenum">
              <a:rPr lang="en-IE" smtClean="0"/>
              <a:t>31</a:t>
            </a:fld>
            <a:endParaRPr lang="en-IE"/>
          </a:p>
        </p:txBody>
      </p:sp>
    </p:spTree>
    <p:extLst>
      <p:ext uri="{BB962C8B-B14F-4D97-AF65-F5344CB8AC3E}">
        <p14:creationId xmlns:p14="http://schemas.microsoft.com/office/powerpoint/2010/main" val="2538355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Then</a:t>
            </a:r>
            <a:r>
              <a:rPr lang="en-IE" baseline="0" dirty="0"/>
              <a:t> 2 code examples will be followed </a:t>
            </a:r>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36</a:t>
            </a:fld>
            <a:endParaRPr lang="en-IE"/>
          </a:p>
        </p:txBody>
      </p:sp>
    </p:spTree>
    <p:extLst>
      <p:ext uri="{BB962C8B-B14F-4D97-AF65-F5344CB8AC3E}">
        <p14:creationId xmlns:p14="http://schemas.microsoft.com/office/powerpoint/2010/main" val="3454159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50</a:t>
            </a:fld>
            <a:endParaRPr lang="en-IE"/>
          </a:p>
        </p:txBody>
      </p:sp>
    </p:spTree>
    <p:extLst>
      <p:ext uri="{BB962C8B-B14F-4D97-AF65-F5344CB8AC3E}">
        <p14:creationId xmlns:p14="http://schemas.microsoft.com/office/powerpoint/2010/main" val="427851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4</a:t>
            </a:fld>
            <a:endParaRPr lang="en-IE"/>
          </a:p>
        </p:txBody>
      </p:sp>
    </p:spTree>
    <p:extLst>
      <p:ext uri="{BB962C8B-B14F-4D97-AF65-F5344CB8AC3E}">
        <p14:creationId xmlns:p14="http://schemas.microsoft.com/office/powerpoint/2010/main" val="183475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5</a:t>
            </a:fld>
            <a:endParaRPr lang="en-IE"/>
          </a:p>
        </p:txBody>
      </p:sp>
    </p:spTree>
    <p:extLst>
      <p:ext uri="{BB962C8B-B14F-4D97-AF65-F5344CB8AC3E}">
        <p14:creationId xmlns:p14="http://schemas.microsoft.com/office/powerpoint/2010/main" val="3578571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6</a:t>
            </a:fld>
            <a:endParaRPr lang="en-IE"/>
          </a:p>
        </p:txBody>
      </p:sp>
    </p:spTree>
    <p:extLst>
      <p:ext uri="{BB962C8B-B14F-4D97-AF65-F5344CB8AC3E}">
        <p14:creationId xmlns:p14="http://schemas.microsoft.com/office/powerpoint/2010/main" val="3555798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7</a:t>
            </a:fld>
            <a:endParaRPr lang="en-IE"/>
          </a:p>
        </p:txBody>
      </p:sp>
    </p:spTree>
    <p:extLst>
      <p:ext uri="{BB962C8B-B14F-4D97-AF65-F5344CB8AC3E}">
        <p14:creationId xmlns:p14="http://schemas.microsoft.com/office/powerpoint/2010/main" val="1728393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8</a:t>
            </a:fld>
            <a:endParaRPr lang="en-IE"/>
          </a:p>
        </p:txBody>
      </p:sp>
    </p:spTree>
    <p:extLst>
      <p:ext uri="{BB962C8B-B14F-4D97-AF65-F5344CB8AC3E}">
        <p14:creationId xmlns:p14="http://schemas.microsoft.com/office/powerpoint/2010/main" val="2606702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11</a:t>
            </a:fld>
            <a:endParaRPr lang="en-IE"/>
          </a:p>
        </p:txBody>
      </p:sp>
    </p:spTree>
    <p:extLst>
      <p:ext uri="{BB962C8B-B14F-4D97-AF65-F5344CB8AC3E}">
        <p14:creationId xmlns:p14="http://schemas.microsoft.com/office/powerpoint/2010/main" val="263020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12</a:t>
            </a:fld>
            <a:endParaRPr lang="en-IE"/>
          </a:p>
        </p:txBody>
      </p:sp>
    </p:spTree>
    <p:extLst>
      <p:ext uri="{BB962C8B-B14F-4D97-AF65-F5344CB8AC3E}">
        <p14:creationId xmlns:p14="http://schemas.microsoft.com/office/powerpoint/2010/main" val="382424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20/04/2017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4312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20/04/2017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792522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20/04/2017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48911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06067" y="228600"/>
            <a:ext cx="11386267" cy="6219031"/>
          </a:xfrm>
          <a:prstGeom prst="rect">
            <a:avLst/>
          </a:prstGeom>
        </p:spPr>
      </p:pic>
      <p:sp>
        <p:nvSpPr>
          <p:cNvPr id="4" name="Date Placeholder 3"/>
          <p:cNvSpPr>
            <a:spLocks noGrp="1"/>
          </p:cNvSpPr>
          <p:nvPr>
            <p:ph type="dt" sz="half" idx="10"/>
          </p:nvPr>
        </p:nvSpPr>
        <p:spPr/>
        <p:txBody>
          <a:bodyPr/>
          <a:lstStyle/>
          <a:p>
            <a:fld id="{37CB99B7-D747-43A6-A568-D9922FEFD07D}" type="datetime1">
              <a:rPr lang="en-IE" smtClean="0"/>
              <a:t>20/04/2017</a:t>
            </a:fld>
            <a:endParaRPr lang="en-IE" dirty="0"/>
          </a:p>
        </p:txBody>
      </p:sp>
      <p:sp>
        <p:nvSpPr>
          <p:cNvPr id="5" name="Footer Placeholder 4"/>
          <p:cNvSpPr>
            <a:spLocks noGrp="1"/>
          </p:cNvSpPr>
          <p:nvPr>
            <p:ph type="ftr" sz="quarter" idx="11"/>
          </p:nvPr>
        </p:nvSpPr>
        <p:spPr/>
        <p:txBody>
          <a:bodyPr/>
          <a:lstStyle/>
          <a:p>
            <a:r>
              <a:rPr lang="en-IE"/>
              <a:t>© 2016 Datalex</a:t>
            </a:r>
            <a:endParaRPr lang="en-IE" dirty="0"/>
          </a:p>
        </p:txBody>
      </p:sp>
      <p:sp>
        <p:nvSpPr>
          <p:cNvPr id="14" name="Rectangle 13"/>
          <p:cNvSpPr/>
          <p:nvPr userDrawn="1"/>
        </p:nvSpPr>
        <p:spPr>
          <a:xfrm>
            <a:off x="306066" y="228600"/>
            <a:ext cx="11386267" cy="1924050"/>
          </a:xfrm>
          <a:prstGeom prst="rect">
            <a:avLst/>
          </a:prstGeom>
          <a:solidFill>
            <a:schemeClr val="tx1">
              <a:lumMod val="65000"/>
              <a:lumOff val="3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2000" dirty="0"/>
          </a:p>
        </p:txBody>
      </p:sp>
      <p:sp>
        <p:nvSpPr>
          <p:cNvPr id="15" name="Text Placeholder 2"/>
          <p:cNvSpPr>
            <a:spLocks noGrp="1"/>
          </p:cNvSpPr>
          <p:nvPr>
            <p:ph type="body" sz="quarter" idx="12" hasCustomPrompt="1"/>
          </p:nvPr>
        </p:nvSpPr>
        <p:spPr>
          <a:xfrm>
            <a:off x="724940" y="620548"/>
            <a:ext cx="7998646" cy="472528"/>
          </a:xfrm>
        </p:spPr>
        <p:txBody>
          <a:bodyPr>
            <a:noAutofit/>
          </a:bodyPr>
          <a:lstStyle>
            <a:lvl1pPr marL="0" indent="0">
              <a:buNone/>
              <a:defRPr sz="4000">
                <a:solidFill>
                  <a:schemeClr val="bg1"/>
                </a:solidFill>
                <a:latin typeface="+mn-lt"/>
              </a:defRPr>
            </a:lvl1pPr>
          </a:lstStyle>
          <a:p>
            <a:pPr lvl="0"/>
            <a:r>
              <a:rPr lang="en-US" dirty="0"/>
              <a:t>Insert presentation/section title</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36366" y="419630"/>
            <a:ext cx="2535001" cy="1176241"/>
          </a:xfrm>
          <a:prstGeom prst="rect">
            <a:avLst/>
          </a:prstGeom>
        </p:spPr>
      </p:pic>
      <p:sp>
        <p:nvSpPr>
          <p:cNvPr id="18" name="Text Placeholder 17"/>
          <p:cNvSpPr>
            <a:spLocks noGrp="1"/>
          </p:cNvSpPr>
          <p:nvPr>
            <p:ph type="body" sz="quarter" idx="13" hasCustomPrompt="1"/>
          </p:nvPr>
        </p:nvSpPr>
        <p:spPr>
          <a:xfrm>
            <a:off x="724939" y="1317265"/>
            <a:ext cx="7998647" cy="501025"/>
          </a:xfrm>
        </p:spPr>
        <p:txBody>
          <a:bodyPr>
            <a:normAutofit/>
          </a:bodyPr>
          <a:lstStyle>
            <a:lvl1pPr marL="0" indent="0">
              <a:buNone/>
              <a:defRPr sz="2600">
                <a:solidFill>
                  <a:schemeClr val="bg1"/>
                </a:solidFill>
                <a:latin typeface="+mn-lt"/>
                <a:cs typeface="Arial" panose="020B0604020202020204" pitchFamily="34" charset="0"/>
              </a:defRPr>
            </a:lvl1pPr>
          </a:lstStyle>
          <a:p>
            <a:pPr lvl="0"/>
            <a:r>
              <a:rPr lang="en-US" dirty="0"/>
              <a:t>Insert sub-title or presenter name</a:t>
            </a:r>
            <a:endParaRPr lang="en-IE" dirty="0"/>
          </a:p>
        </p:txBody>
      </p:sp>
    </p:spTree>
    <p:extLst>
      <p:ext uri="{BB962C8B-B14F-4D97-AF65-F5344CB8AC3E}">
        <p14:creationId xmlns:p14="http://schemas.microsoft.com/office/powerpoint/2010/main" val="2291432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s 3">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06067" y="228600"/>
            <a:ext cx="11386267" cy="6219031"/>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Date Placeholder 2"/>
          <p:cNvSpPr>
            <a:spLocks noGrp="1"/>
          </p:cNvSpPr>
          <p:nvPr>
            <p:ph type="dt" sz="half" idx="10"/>
          </p:nvPr>
        </p:nvSpPr>
        <p:spPr/>
        <p:txBody>
          <a:bodyPr/>
          <a:lstStyle/>
          <a:p>
            <a:fld id="{9C39236A-F0DD-467D-A9D0-F6CA7742131B}" type="datetime1">
              <a:rPr lang="en-IE" smtClean="0"/>
              <a:t>20/04/2017</a:t>
            </a:fld>
            <a:endParaRPr lang="en-IE"/>
          </a:p>
        </p:txBody>
      </p:sp>
      <p:sp>
        <p:nvSpPr>
          <p:cNvPr id="4" name="Footer Placeholder 3"/>
          <p:cNvSpPr>
            <a:spLocks noGrp="1"/>
          </p:cNvSpPr>
          <p:nvPr>
            <p:ph type="ftr" sz="quarter" idx="11"/>
          </p:nvPr>
        </p:nvSpPr>
        <p:spPr/>
        <p:txBody>
          <a:bodyPr/>
          <a:lstStyle/>
          <a:p>
            <a:r>
              <a:rPr lang="en-IE"/>
              <a:t>© 2016 Datalex</a:t>
            </a:r>
          </a:p>
        </p:txBody>
      </p:sp>
      <p:sp>
        <p:nvSpPr>
          <p:cNvPr id="8" name="Text Placeholder 2"/>
          <p:cNvSpPr>
            <a:spLocks noGrp="1"/>
          </p:cNvSpPr>
          <p:nvPr>
            <p:ph type="body" sz="quarter" idx="12" hasCustomPrompt="1"/>
          </p:nvPr>
        </p:nvSpPr>
        <p:spPr>
          <a:xfrm>
            <a:off x="724940" y="620548"/>
            <a:ext cx="7998646" cy="472528"/>
          </a:xfrm>
        </p:spPr>
        <p:txBody>
          <a:bodyPr>
            <a:noAutofit/>
          </a:bodyPr>
          <a:lstStyle>
            <a:lvl1pPr marL="0" indent="0">
              <a:buNone/>
              <a:defRPr sz="4000">
                <a:solidFill>
                  <a:srgbClr val="414042"/>
                </a:solidFill>
                <a:latin typeface="Calibri" panose="020F0502020204030204" pitchFamily="34" charset="0"/>
              </a:defRPr>
            </a:lvl1pPr>
          </a:lstStyle>
          <a:p>
            <a:pPr lvl="0"/>
            <a:r>
              <a:rPr lang="en-US" dirty="0"/>
              <a:t>Insert title</a:t>
            </a:r>
          </a:p>
        </p:txBody>
      </p:sp>
      <p:sp>
        <p:nvSpPr>
          <p:cNvPr id="6" name="Text Placeholder 5"/>
          <p:cNvSpPr>
            <a:spLocks noGrp="1"/>
          </p:cNvSpPr>
          <p:nvPr>
            <p:ph type="body" sz="quarter" idx="13" hasCustomPrompt="1"/>
          </p:nvPr>
        </p:nvSpPr>
        <p:spPr>
          <a:xfrm>
            <a:off x="724940" y="1987819"/>
            <a:ext cx="10709873" cy="3282498"/>
          </a:xfrm>
        </p:spPr>
        <p:txBody>
          <a:bodyPr/>
          <a:lstStyle>
            <a:lvl1pPr>
              <a:defRPr>
                <a:solidFill>
                  <a:srgbClr val="414042"/>
                </a:solidFill>
                <a:latin typeface="Arial" panose="020B0604020202020204" pitchFamily="34" charset="0"/>
                <a:cs typeface="Arial" panose="020B0604020202020204" pitchFamily="34" charset="0"/>
              </a:defRPr>
            </a:lvl1pPr>
            <a:lvl2pPr marL="685800" indent="-228600">
              <a:buFont typeface="Calibri" panose="020F0502020204030204" pitchFamily="34" charset="0"/>
              <a:buChar char="⁻"/>
              <a:defRPr>
                <a:solidFill>
                  <a:srgbClr val="414042"/>
                </a:solidFill>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solidFill>
                  <a:srgbClr val="414042"/>
                </a:solidFill>
                <a:latin typeface="Arial" panose="020B0604020202020204" pitchFamily="34" charset="0"/>
                <a:cs typeface="Arial" panose="020B0604020202020204" pitchFamily="34" charset="0"/>
              </a:defRPr>
            </a:lvl3pPr>
            <a:lvl4pPr marL="1600200" indent="-228600">
              <a:buFont typeface="Calibri" panose="020F0502020204030204" pitchFamily="34" charset="0"/>
              <a:buChar char="-"/>
              <a:defRPr>
                <a:solidFill>
                  <a:srgbClr val="414042"/>
                </a:solidFill>
                <a:latin typeface="Arial" panose="020B0604020202020204" pitchFamily="34" charset="0"/>
                <a:cs typeface="Arial" panose="020B0604020202020204" pitchFamily="34" charset="0"/>
              </a:defRPr>
            </a:lvl4pPr>
            <a:lvl5pPr marL="2057400" indent="-228600">
              <a:buFont typeface="Wingdings" panose="05000000000000000000" pitchFamily="2" charset="2"/>
              <a:buChar char="Ø"/>
              <a:defRPr>
                <a:solidFill>
                  <a:srgbClr val="414042"/>
                </a:solidFill>
                <a:latin typeface="Arial" panose="020B0604020202020204" pitchFamily="34" charset="0"/>
                <a:cs typeface="Arial" panose="020B0604020202020204" pitchFamily="34" charset="0"/>
              </a:defRPr>
            </a:lvl5pPr>
          </a:lstStyle>
          <a:p>
            <a:pPr lvl="0"/>
            <a:r>
              <a:rPr lang="en-US" dirty="0"/>
              <a:t>Insert bullet list</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36365" y="405405"/>
            <a:ext cx="2535001" cy="1208303"/>
          </a:xfrm>
          <a:prstGeom prst="rect">
            <a:avLst/>
          </a:prstGeom>
        </p:spPr>
      </p:pic>
    </p:spTree>
    <p:extLst>
      <p:ext uri="{BB962C8B-B14F-4D97-AF65-F5344CB8AC3E}">
        <p14:creationId xmlns:p14="http://schemas.microsoft.com/office/powerpoint/2010/main" val="164844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20/04/2017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06380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90DC6-E618-4EBD-94E7-9E755CAEB9C1}" type="datetimeFigureOut">
              <a:rPr lang="en-IE" smtClean="0"/>
              <a:t>20/04/2017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97723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A0490DC6-E618-4EBD-94E7-9E755CAEB9C1}" type="datetimeFigureOut">
              <a:rPr lang="en-IE" smtClean="0"/>
              <a:t>20/04/2017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18387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A0490DC6-E618-4EBD-94E7-9E755CAEB9C1}" type="datetimeFigureOut">
              <a:rPr lang="en-IE" smtClean="0"/>
              <a:t>20/04/2017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99267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A0490DC6-E618-4EBD-94E7-9E755CAEB9C1}" type="datetimeFigureOut">
              <a:rPr lang="en-IE" smtClean="0"/>
              <a:t>20/04/2017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52393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90DC6-E618-4EBD-94E7-9E755CAEB9C1}" type="datetimeFigureOut">
              <a:rPr lang="en-IE" smtClean="0"/>
              <a:t>20/04/2017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45205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90DC6-E618-4EBD-94E7-9E755CAEB9C1}" type="datetimeFigureOut">
              <a:rPr lang="en-IE" smtClean="0"/>
              <a:t>20/04/2017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65422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90DC6-E618-4EBD-94E7-9E755CAEB9C1}" type="datetimeFigureOut">
              <a:rPr lang="en-IE" smtClean="0"/>
              <a:t>20/04/2017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385739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90DC6-E618-4EBD-94E7-9E755CAEB9C1}" type="datetimeFigureOut">
              <a:rPr lang="en-IE" smtClean="0"/>
              <a:t>20/04/2017</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2E1C-18AA-4576-A072-7C864F7BEEC9}" type="slidenum">
              <a:rPr lang="en-IE" smtClean="0"/>
              <a:t>‹#›</a:t>
            </a:fld>
            <a:endParaRPr lang="en-IE"/>
          </a:p>
        </p:txBody>
      </p:sp>
    </p:spTree>
    <p:extLst>
      <p:ext uri="{BB962C8B-B14F-4D97-AF65-F5344CB8AC3E}">
        <p14:creationId xmlns:p14="http://schemas.microsoft.com/office/powerpoint/2010/main" val="3304195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TDP, Stream it and Lambda it</a:t>
            </a:r>
          </a:p>
        </p:txBody>
      </p:sp>
      <p:sp>
        <p:nvSpPr>
          <p:cNvPr id="3" name="Text Placeholder 2"/>
          <p:cNvSpPr>
            <a:spLocks noGrp="1"/>
          </p:cNvSpPr>
          <p:nvPr>
            <p:ph type="body" sz="quarter" idx="13"/>
          </p:nvPr>
        </p:nvSpPr>
        <p:spPr/>
        <p:txBody>
          <a:bodyPr/>
          <a:lstStyle/>
          <a:p>
            <a:r>
              <a:rPr lang="en-IE" dirty="0"/>
              <a:t>May 5, 2017</a:t>
            </a:r>
          </a:p>
        </p:txBody>
      </p:sp>
    </p:spTree>
    <p:extLst>
      <p:ext uri="{BB962C8B-B14F-4D97-AF65-F5344CB8AC3E}">
        <p14:creationId xmlns:p14="http://schemas.microsoft.com/office/powerpoint/2010/main" val="3222545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2"/>
          </p:nvPr>
        </p:nvSpPr>
        <p:spPr/>
        <p:txBody>
          <a:bodyPr/>
          <a:lstStyle/>
          <a:p>
            <a:r>
              <a:rPr lang="en-US" dirty="0"/>
              <a:t>Final or Effectively Final</a:t>
            </a:r>
            <a:endParaRPr lang="en-IE" dirty="0"/>
          </a:p>
        </p:txBody>
      </p:sp>
      <p:sp>
        <p:nvSpPr>
          <p:cNvPr id="5" name="Rectangle 1"/>
          <p:cNvSpPr>
            <a:spLocks noChangeArrowheads="1"/>
          </p:cNvSpPr>
          <p:nvPr/>
        </p:nvSpPr>
        <p:spPr bwMode="auto">
          <a:xfrm>
            <a:off x="724940" y="2058252"/>
            <a:ext cx="7730691"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zero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zero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Collectors.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724940" y="3828120"/>
            <a:ext cx="7730691" cy="1369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zero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zero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zero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Collectors.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724940" y="5297753"/>
            <a:ext cx="7730691" cy="646331"/>
          </a:xfrm>
          <a:prstGeom prst="rect">
            <a:avLst/>
          </a:prstGeom>
        </p:spPr>
        <p:txBody>
          <a:bodyPr wrap="square">
            <a:spAutoFit/>
          </a:bodyPr>
          <a:lstStyle/>
          <a:p>
            <a:r>
              <a:rPr lang="en-IE" dirty="0"/>
              <a:t>Error:(43, 66) java: local variables referenced from a lambda expression must be final or effectively final</a:t>
            </a:r>
            <a:endParaRPr lang="en-IE" dirty="0"/>
          </a:p>
        </p:txBody>
      </p:sp>
      <p:cxnSp>
        <p:nvCxnSpPr>
          <p:cNvPr id="11" name="Straight Arrow Connector 10"/>
          <p:cNvCxnSpPr>
            <a:stCxn id="14" idx="1"/>
            <a:endCxn id="5" idx="3"/>
          </p:cNvCxnSpPr>
          <p:nvPr/>
        </p:nvCxnSpPr>
        <p:spPr>
          <a:xfrm flipH="1">
            <a:off x="8455631" y="2643028"/>
            <a:ext cx="83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287838" y="2458362"/>
            <a:ext cx="1623317" cy="369332"/>
          </a:xfrm>
          <a:prstGeom prst="rect">
            <a:avLst/>
          </a:prstGeom>
          <a:noFill/>
        </p:spPr>
        <p:txBody>
          <a:bodyPr wrap="square" rtlCol="0">
            <a:spAutoFit/>
          </a:bodyPr>
          <a:lstStyle/>
          <a:p>
            <a:r>
              <a:rPr lang="en-IE" dirty="0"/>
              <a:t>Effective final</a:t>
            </a:r>
          </a:p>
        </p:txBody>
      </p:sp>
      <p:cxnSp>
        <p:nvCxnSpPr>
          <p:cNvPr id="18" name="Straight Arrow Connector 17"/>
          <p:cNvCxnSpPr/>
          <p:nvPr/>
        </p:nvCxnSpPr>
        <p:spPr>
          <a:xfrm flipH="1">
            <a:off x="8455631" y="4503506"/>
            <a:ext cx="83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287838" y="4328257"/>
            <a:ext cx="1623317" cy="923330"/>
          </a:xfrm>
          <a:prstGeom prst="rect">
            <a:avLst/>
          </a:prstGeom>
          <a:noFill/>
        </p:spPr>
        <p:txBody>
          <a:bodyPr wrap="square" rtlCol="0">
            <a:spAutoFit/>
          </a:bodyPr>
          <a:lstStyle/>
          <a:p>
            <a:r>
              <a:rPr lang="en-IE" dirty="0"/>
              <a:t>Non effective </a:t>
            </a:r>
            <a:r>
              <a:rPr lang="en-IE" dirty="0" err="1"/>
              <a:t>final,compile</a:t>
            </a:r>
            <a:r>
              <a:rPr lang="en-IE" dirty="0"/>
              <a:t> error </a:t>
            </a:r>
            <a:r>
              <a:rPr lang="en-IE" dirty="0"/>
              <a:t>incur</a:t>
            </a:r>
            <a:endParaRPr lang="en-IE" dirty="0"/>
          </a:p>
        </p:txBody>
      </p:sp>
      <p:cxnSp>
        <p:nvCxnSpPr>
          <p:cNvPr id="21" name="Straight Arrow Connector 20"/>
          <p:cNvCxnSpPr/>
          <p:nvPr/>
        </p:nvCxnSpPr>
        <p:spPr>
          <a:xfrm flipH="1">
            <a:off x="8455631" y="5045041"/>
            <a:ext cx="832208" cy="42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574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dirty="0" err="1"/>
              <a:t>FunctionalInterface</a:t>
            </a:r>
            <a:endParaRPr lang="en-US" dirty="0"/>
          </a:p>
          <a:p>
            <a:endParaRPr lang="en-IE" dirty="0"/>
          </a:p>
        </p:txBody>
      </p:sp>
      <p:sp>
        <p:nvSpPr>
          <p:cNvPr id="8" name="Text Placeholder 4"/>
          <p:cNvSpPr>
            <a:spLocks noGrp="1"/>
          </p:cNvSpPr>
          <p:nvPr>
            <p:ph type="body" sz="quarter" idx="13"/>
          </p:nvPr>
        </p:nvSpPr>
        <p:spPr>
          <a:xfrm>
            <a:off x="1073886" y="2094614"/>
            <a:ext cx="9356653" cy="4093535"/>
          </a:xfrm>
        </p:spPr>
        <p:txBody>
          <a:bodyPr>
            <a:normAutofit/>
          </a:bodyPr>
          <a:lstStyle/>
          <a:p>
            <a:pPr>
              <a:lnSpc>
                <a:spcPct val="150000"/>
              </a:lnSpc>
            </a:pPr>
            <a:r>
              <a:rPr lang="en-IE" sz="3200" dirty="0"/>
              <a:t>Functional Interface @</a:t>
            </a:r>
            <a:r>
              <a:rPr lang="en-IE" sz="3200" dirty="0" err="1"/>
              <a:t>FunctionalInterface</a:t>
            </a:r>
            <a:endParaRPr lang="en-IE" sz="3200" dirty="0"/>
          </a:p>
          <a:p>
            <a:pPr>
              <a:lnSpc>
                <a:spcPct val="150000"/>
              </a:lnSpc>
            </a:pPr>
            <a:r>
              <a:rPr lang="en-IE" sz="3200" dirty="0"/>
              <a:t>Single Abstract Method (SMA) interface </a:t>
            </a:r>
          </a:p>
          <a:p>
            <a:pPr>
              <a:lnSpc>
                <a:spcPct val="150000"/>
              </a:lnSpc>
            </a:pPr>
            <a:r>
              <a:rPr lang="en-IE" sz="3200" dirty="0"/>
              <a:t>Could have default method with implementation</a:t>
            </a:r>
          </a:p>
          <a:p>
            <a:pPr>
              <a:lnSpc>
                <a:spcPct val="150000"/>
              </a:lnSpc>
            </a:pPr>
            <a:endParaRPr lang="en-IE" sz="3200" dirty="0"/>
          </a:p>
          <a:p>
            <a:endParaRPr lang="en-IE" sz="3200" dirty="0"/>
          </a:p>
        </p:txBody>
      </p:sp>
    </p:spTree>
    <p:extLst>
      <p:ext uri="{BB962C8B-B14F-4D97-AF65-F5344CB8AC3E}">
        <p14:creationId xmlns:p14="http://schemas.microsoft.com/office/powerpoint/2010/main" val="3746007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dirty="0" err="1"/>
              <a:t>FunctionalInterface</a:t>
            </a:r>
            <a:endParaRPr lang="en-US" dirty="0"/>
          </a:p>
          <a:p>
            <a:endParaRPr lang="en-IE" dirty="0"/>
          </a:p>
        </p:txBody>
      </p:sp>
      <p:sp>
        <p:nvSpPr>
          <p:cNvPr id="8" name="Text Placeholder 4"/>
          <p:cNvSpPr>
            <a:spLocks noGrp="1"/>
          </p:cNvSpPr>
          <p:nvPr>
            <p:ph type="body" sz="quarter" idx="13"/>
          </p:nvPr>
        </p:nvSpPr>
        <p:spPr>
          <a:xfrm>
            <a:off x="1073886" y="2094614"/>
            <a:ext cx="9356653" cy="4093535"/>
          </a:xfrm>
        </p:spPr>
        <p:txBody>
          <a:bodyPr>
            <a:normAutofit/>
          </a:bodyPr>
          <a:lstStyle/>
          <a:p>
            <a:pPr marL="0" indent="0">
              <a:buNone/>
            </a:pPr>
            <a:r>
              <a:rPr lang="en-IE" sz="3200" dirty="0"/>
              <a:t>Examples in J2SE API?</a:t>
            </a:r>
          </a:p>
          <a:p>
            <a:pPr marL="0" indent="0">
              <a:buNone/>
            </a:pPr>
            <a:r>
              <a:rPr lang="en-IE" sz="3200" dirty="0"/>
              <a:t> </a:t>
            </a:r>
            <a:endParaRPr lang="en-IE" dirty="0"/>
          </a:p>
          <a:p>
            <a:pPr lvl="1">
              <a:buFont typeface="Wingdings" panose="05000000000000000000" pitchFamily="2" charset="2"/>
              <a:buChar char="Ø"/>
            </a:pPr>
            <a:r>
              <a:rPr lang="en-IE" sz="2800" dirty="0"/>
              <a:t> Runnable</a:t>
            </a:r>
          </a:p>
          <a:p>
            <a:pPr lvl="1">
              <a:buFont typeface="Wingdings" panose="05000000000000000000" pitchFamily="2" charset="2"/>
              <a:buChar char="Ø"/>
            </a:pPr>
            <a:r>
              <a:rPr lang="en-IE" sz="2800" dirty="0"/>
              <a:t> Callable</a:t>
            </a:r>
          </a:p>
          <a:p>
            <a:pPr lvl="1">
              <a:buFont typeface="Wingdings" panose="05000000000000000000" pitchFamily="2" charset="2"/>
              <a:buChar char="Ø"/>
            </a:pPr>
            <a:r>
              <a:rPr lang="en-IE" sz="2800" dirty="0"/>
              <a:t> Comparator</a:t>
            </a:r>
          </a:p>
          <a:p>
            <a:pPr lvl="1">
              <a:buFont typeface="Wingdings" panose="05000000000000000000" pitchFamily="2" charset="2"/>
              <a:buChar char="Ø"/>
            </a:pPr>
            <a:r>
              <a:rPr lang="en-IE" sz="2800" dirty="0"/>
              <a:t> Consumer</a:t>
            </a:r>
          </a:p>
          <a:p>
            <a:pPr lvl="1">
              <a:buFont typeface="Wingdings" panose="05000000000000000000" pitchFamily="2" charset="2"/>
              <a:buChar char="Ø"/>
            </a:pPr>
            <a:r>
              <a:rPr lang="en-IE" sz="2800" dirty="0"/>
              <a:t> Predicate</a:t>
            </a:r>
          </a:p>
        </p:txBody>
      </p:sp>
    </p:spTree>
    <p:extLst>
      <p:ext uri="{BB962C8B-B14F-4D97-AF65-F5344CB8AC3E}">
        <p14:creationId xmlns:p14="http://schemas.microsoft.com/office/powerpoint/2010/main" val="339555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In Runnable</a:t>
            </a:r>
          </a:p>
          <a:p>
            <a:endParaRPr lang="en-IE" dirty="0"/>
          </a:p>
        </p:txBody>
      </p:sp>
      <p:sp>
        <p:nvSpPr>
          <p:cNvPr id="6" name="Rectangle 4"/>
          <p:cNvSpPr>
            <a:spLocks noChangeArrowheads="1"/>
          </p:cNvSpPr>
          <p:nvPr/>
        </p:nvSpPr>
        <p:spPr bwMode="auto">
          <a:xfrm>
            <a:off x="810665" y="2146142"/>
            <a:ext cx="1004776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runnable1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 Lambda"</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Thread(runnable1).start();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runnable2 = ()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 Lambda"</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Thread(runnable2).start();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4187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In Comparator</a:t>
            </a:r>
          </a:p>
          <a:p>
            <a:endParaRPr lang="en-IE" dirty="0"/>
          </a:p>
        </p:txBody>
      </p:sp>
      <p:sp>
        <p:nvSpPr>
          <p:cNvPr id="5" name="Rectangle 2"/>
          <p:cNvSpPr>
            <a:spLocks noChangeArrowheads="1"/>
          </p:cNvSpPr>
          <p:nvPr/>
        </p:nvSpPr>
        <p:spPr bwMode="auto">
          <a:xfrm>
            <a:off x="906358" y="1789683"/>
            <a:ext cx="9226470"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Comparator&lt;String&gt;()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compare(String a, String b)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(String a, String b) -&gt;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(String a, String b) -&gt;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(a, b) -&gt;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Comparator.</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reverseOrder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1011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In Consumer</a:t>
            </a:r>
          </a:p>
          <a:p>
            <a:endParaRPr lang="en-IE" dirty="0"/>
          </a:p>
        </p:txBody>
      </p:sp>
      <p:sp>
        <p:nvSpPr>
          <p:cNvPr id="3" name="Rectangle 1"/>
          <p:cNvSpPr>
            <a:spLocks noChangeArrowheads="1"/>
          </p:cNvSpPr>
          <p:nvPr/>
        </p:nvSpPr>
        <p:spPr bwMode="auto">
          <a:xfrm>
            <a:off x="810665" y="2604170"/>
            <a:ext cx="8431618"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with lambda</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name)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with lambda</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with method reference</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8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Method Reference</a:t>
            </a:r>
          </a:p>
        </p:txBody>
      </p:sp>
      <p:sp>
        <p:nvSpPr>
          <p:cNvPr id="3" name="Text Placeholder 2"/>
          <p:cNvSpPr>
            <a:spLocks noGrp="1"/>
          </p:cNvSpPr>
          <p:nvPr>
            <p:ph type="body" sz="quarter" idx="13"/>
          </p:nvPr>
        </p:nvSpPr>
        <p:spPr/>
        <p:txBody>
          <a:bodyPr/>
          <a:lstStyle/>
          <a:p>
            <a:r>
              <a:rPr lang="en-US" dirty="0"/>
              <a:t>A method reference is used to refer to a (static or instance) method without invoking it</a:t>
            </a:r>
          </a:p>
          <a:p>
            <a:r>
              <a:rPr lang="en-US" dirty="0"/>
              <a:t>A constructor reference is similarly used to refer to a constructor without creating a new instance of the named class or array type.</a:t>
            </a:r>
          </a:p>
          <a:p>
            <a:r>
              <a:rPr lang="en-US" dirty="0"/>
              <a:t>Specified with the </a:t>
            </a:r>
            <a:r>
              <a:rPr lang="en-US" b="1" dirty="0"/>
              <a:t>::</a:t>
            </a:r>
            <a:r>
              <a:rPr lang="en-US" dirty="0"/>
              <a:t> (double colon) operator</a:t>
            </a:r>
          </a:p>
          <a:p>
            <a:r>
              <a:rPr lang="en-US" dirty="0"/>
              <a:t>Brief and clearly expressive way to implement functional interfaces</a:t>
            </a:r>
            <a:endParaRPr lang="en-IE" dirty="0"/>
          </a:p>
        </p:txBody>
      </p:sp>
    </p:spTree>
    <p:extLst>
      <p:ext uri="{BB962C8B-B14F-4D97-AF65-F5344CB8AC3E}">
        <p14:creationId xmlns:p14="http://schemas.microsoft.com/office/powerpoint/2010/main" val="1916033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68602941"/>
              </p:ext>
            </p:extLst>
          </p:nvPr>
        </p:nvGraphicFramePr>
        <p:xfrm>
          <a:off x="877340" y="2353256"/>
          <a:ext cx="9746140" cy="3657124"/>
        </p:xfrm>
        <a:graphic>
          <a:graphicData uri="http://schemas.openxmlformats.org/drawingml/2006/table">
            <a:tbl>
              <a:tblPr firstRow="1" bandRow="1">
                <a:tableStyleId>{5C22544A-7EE6-4342-B048-85BDC9FD1C3A}</a:tableStyleId>
              </a:tblPr>
              <a:tblGrid>
                <a:gridCol w="4873070">
                  <a:extLst>
                    <a:ext uri="{9D8B030D-6E8A-4147-A177-3AD203B41FA5}">
                      <a16:colId xmlns:a16="http://schemas.microsoft.com/office/drawing/2014/main" val="1130432326"/>
                    </a:ext>
                  </a:extLst>
                </a:gridCol>
                <a:gridCol w="4873070">
                  <a:extLst>
                    <a:ext uri="{9D8B030D-6E8A-4147-A177-3AD203B41FA5}">
                      <a16:colId xmlns:a16="http://schemas.microsoft.com/office/drawing/2014/main" val="3527947072"/>
                    </a:ext>
                  </a:extLst>
                </a:gridCol>
              </a:tblGrid>
              <a:tr h="698812">
                <a:tc>
                  <a:txBody>
                    <a:bodyPr/>
                    <a:lstStyle/>
                    <a:p>
                      <a:pPr algn="ctr"/>
                      <a:r>
                        <a:rPr lang="en-IE" dirty="0"/>
                        <a:t>Type</a:t>
                      </a:r>
                    </a:p>
                  </a:txBody>
                  <a:tcPr/>
                </a:tc>
                <a:tc>
                  <a:txBody>
                    <a:bodyPr/>
                    <a:lstStyle/>
                    <a:p>
                      <a:pPr algn="ctr"/>
                      <a:r>
                        <a:rPr lang="en-IE" dirty="0"/>
                        <a:t>Format</a:t>
                      </a:r>
                    </a:p>
                  </a:txBody>
                  <a:tcPr/>
                </a:tc>
                <a:extLst>
                  <a:ext uri="{0D108BD9-81ED-4DB2-BD59-A6C34878D82A}">
                    <a16:rowId xmlns:a16="http://schemas.microsoft.com/office/drawing/2014/main" val="843763914"/>
                  </a:ext>
                </a:extLst>
              </a:tr>
              <a:tr h="698812">
                <a:tc>
                  <a:txBody>
                    <a:bodyPr/>
                    <a:lstStyle/>
                    <a:p>
                      <a:r>
                        <a:rPr lang="en-IE" dirty="0"/>
                        <a:t>Reference to a static method</a:t>
                      </a:r>
                    </a:p>
                  </a:txBody>
                  <a:tcPr anchor="ctr"/>
                </a:tc>
                <a:tc>
                  <a:txBody>
                    <a:bodyPr/>
                    <a:lstStyle/>
                    <a:p>
                      <a:r>
                        <a:rPr lang="en-IE" dirty="0" err="1"/>
                        <a:t>ContainingClass</a:t>
                      </a:r>
                      <a:r>
                        <a:rPr lang="en-IE" dirty="0"/>
                        <a:t>::</a:t>
                      </a:r>
                      <a:r>
                        <a:rPr lang="en-IE" dirty="0" err="1"/>
                        <a:t>staticMethodName</a:t>
                      </a:r>
                      <a:endParaRPr lang="en-IE" dirty="0"/>
                    </a:p>
                  </a:txBody>
                  <a:tcPr anchor="ctr"/>
                </a:tc>
                <a:extLst>
                  <a:ext uri="{0D108BD9-81ED-4DB2-BD59-A6C34878D82A}">
                    <a16:rowId xmlns:a16="http://schemas.microsoft.com/office/drawing/2014/main" val="220732192"/>
                  </a:ext>
                </a:extLst>
              </a:tr>
              <a:tr h="780344">
                <a:tc>
                  <a:txBody>
                    <a:bodyPr/>
                    <a:lstStyle/>
                    <a:p>
                      <a:r>
                        <a:rPr lang="en-IE" dirty="0"/>
                        <a:t>Reference to an instance method of a particular object</a:t>
                      </a:r>
                    </a:p>
                  </a:txBody>
                  <a:tcPr anchor="ctr"/>
                </a:tc>
                <a:tc>
                  <a:txBody>
                    <a:bodyPr/>
                    <a:lstStyle/>
                    <a:p>
                      <a:r>
                        <a:rPr lang="en-IE" dirty="0" err="1"/>
                        <a:t>containingObject</a:t>
                      </a:r>
                      <a:r>
                        <a:rPr lang="en-IE" dirty="0"/>
                        <a:t>::</a:t>
                      </a:r>
                      <a:r>
                        <a:rPr lang="en-IE" dirty="0" err="1"/>
                        <a:t>instanceMethodName</a:t>
                      </a:r>
                      <a:endParaRPr lang="en-IE" dirty="0"/>
                    </a:p>
                  </a:txBody>
                  <a:tcPr anchor="ctr"/>
                </a:tc>
                <a:extLst>
                  <a:ext uri="{0D108BD9-81ED-4DB2-BD59-A6C34878D82A}">
                    <a16:rowId xmlns:a16="http://schemas.microsoft.com/office/drawing/2014/main" val="2510951083"/>
                  </a:ext>
                </a:extLst>
              </a:tr>
              <a:tr h="780344">
                <a:tc>
                  <a:txBody>
                    <a:bodyPr/>
                    <a:lstStyle/>
                    <a:p>
                      <a:r>
                        <a:rPr lang="en-IE" dirty="0"/>
                        <a:t>Reference to an instance method of an arbitrary object of a particular type</a:t>
                      </a:r>
                    </a:p>
                  </a:txBody>
                  <a:tcPr anchor="ctr"/>
                </a:tc>
                <a:tc>
                  <a:txBody>
                    <a:bodyPr/>
                    <a:lstStyle/>
                    <a:p>
                      <a:r>
                        <a:rPr lang="en-IE" dirty="0" err="1"/>
                        <a:t>ContainingType</a:t>
                      </a:r>
                      <a:r>
                        <a:rPr lang="en-IE" dirty="0"/>
                        <a:t>::</a:t>
                      </a:r>
                      <a:r>
                        <a:rPr lang="en-IE" dirty="0" err="1"/>
                        <a:t>methodName</a:t>
                      </a:r>
                      <a:endParaRPr lang="en-IE" dirty="0"/>
                    </a:p>
                  </a:txBody>
                  <a:tcPr anchor="ctr"/>
                </a:tc>
                <a:extLst>
                  <a:ext uri="{0D108BD9-81ED-4DB2-BD59-A6C34878D82A}">
                    <a16:rowId xmlns:a16="http://schemas.microsoft.com/office/drawing/2014/main" val="1947253097"/>
                  </a:ext>
                </a:extLst>
              </a:tr>
              <a:tr h="698812">
                <a:tc>
                  <a:txBody>
                    <a:bodyPr/>
                    <a:lstStyle/>
                    <a:p>
                      <a:r>
                        <a:rPr lang="en-IE" dirty="0"/>
                        <a:t>Reference to a constructor</a:t>
                      </a:r>
                    </a:p>
                  </a:txBody>
                  <a:tcPr anchor="ctr"/>
                </a:tc>
                <a:tc>
                  <a:txBody>
                    <a:bodyPr/>
                    <a:lstStyle/>
                    <a:p>
                      <a:r>
                        <a:rPr lang="en-IE" dirty="0" err="1"/>
                        <a:t>ClassName</a:t>
                      </a:r>
                      <a:r>
                        <a:rPr lang="en-IE" dirty="0"/>
                        <a:t>::new</a:t>
                      </a:r>
                    </a:p>
                  </a:txBody>
                  <a:tcPr anchor="ctr"/>
                </a:tc>
                <a:extLst>
                  <a:ext uri="{0D108BD9-81ED-4DB2-BD59-A6C34878D82A}">
                    <a16:rowId xmlns:a16="http://schemas.microsoft.com/office/drawing/2014/main" val="3635156522"/>
                  </a:ext>
                </a:extLst>
              </a:tr>
            </a:tbl>
          </a:graphicData>
        </a:graphic>
      </p:graphicFrame>
      <p:sp>
        <p:nvSpPr>
          <p:cNvPr id="11" name="Text Placeholder 1"/>
          <p:cNvSpPr>
            <a:spLocks noGrp="1"/>
          </p:cNvSpPr>
          <p:nvPr>
            <p:ph type="body" sz="quarter" idx="12"/>
          </p:nvPr>
        </p:nvSpPr>
        <p:spPr>
          <a:xfrm>
            <a:off x="877340" y="772948"/>
            <a:ext cx="7998646" cy="472528"/>
          </a:xfrm>
        </p:spPr>
        <p:txBody>
          <a:bodyPr/>
          <a:lstStyle/>
          <a:p>
            <a:r>
              <a:rPr lang="en-IE" dirty="0"/>
              <a:t>Method Reference Types</a:t>
            </a:r>
          </a:p>
        </p:txBody>
      </p:sp>
    </p:spTree>
    <p:extLst>
      <p:ext uri="{BB962C8B-B14F-4D97-AF65-F5344CB8AC3E}">
        <p14:creationId xmlns:p14="http://schemas.microsoft.com/office/powerpoint/2010/main" val="208500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775678289"/>
              </p:ext>
            </p:extLst>
          </p:nvPr>
        </p:nvGraphicFramePr>
        <p:xfrm>
          <a:off x="877340" y="2219692"/>
          <a:ext cx="10475604" cy="3657124"/>
        </p:xfrm>
        <a:graphic>
          <a:graphicData uri="http://schemas.openxmlformats.org/drawingml/2006/table">
            <a:tbl>
              <a:tblPr firstRow="1" bandRow="1">
                <a:tableStyleId>{5C22544A-7EE6-4342-B048-85BDC9FD1C3A}</a:tableStyleId>
              </a:tblPr>
              <a:tblGrid>
                <a:gridCol w="5237802">
                  <a:extLst>
                    <a:ext uri="{9D8B030D-6E8A-4147-A177-3AD203B41FA5}">
                      <a16:colId xmlns:a16="http://schemas.microsoft.com/office/drawing/2014/main" val="1130432326"/>
                    </a:ext>
                  </a:extLst>
                </a:gridCol>
                <a:gridCol w="5237802">
                  <a:extLst>
                    <a:ext uri="{9D8B030D-6E8A-4147-A177-3AD203B41FA5}">
                      <a16:colId xmlns:a16="http://schemas.microsoft.com/office/drawing/2014/main" val="3527947072"/>
                    </a:ext>
                  </a:extLst>
                </a:gridCol>
              </a:tblGrid>
              <a:tr h="698812">
                <a:tc>
                  <a:txBody>
                    <a:bodyPr/>
                    <a:lstStyle/>
                    <a:p>
                      <a:pPr algn="ctr"/>
                      <a:r>
                        <a:rPr lang="en-IE" dirty="0"/>
                        <a:t>Type</a:t>
                      </a:r>
                    </a:p>
                  </a:txBody>
                  <a:tcPr/>
                </a:tc>
                <a:tc>
                  <a:txBody>
                    <a:bodyPr/>
                    <a:lstStyle/>
                    <a:p>
                      <a:pPr algn="ctr"/>
                      <a:r>
                        <a:rPr lang="en-IE" dirty="0"/>
                        <a:t>Example</a:t>
                      </a:r>
                    </a:p>
                  </a:txBody>
                  <a:tcPr/>
                </a:tc>
                <a:extLst>
                  <a:ext uri="{0D108BD9-81ED-4DB2-BD59-A6C34878D82A}">
                    <a16:rowId xmlns:a16="http://schemas.microsoft.com/office/drawing/2014/main" val="843763914"/>
                  </a:ext>
                </a:extLst>
              </a:tr>
              <a:tr h="698812">
                <a:tc>
                  <a:txBody>
                    <a:bodyPr/>
                    <a:lstStyle/>
                    <a:p>
                      <a:r>
                        <a:rPr lang="en-IE" dirty="0"/>
                        <a:t>Reference to a static method</a:t>
                      </a:r>
                    </a:p>
                  </a:txBody>
                  <a:tcPr anchor="ctr"/>
                </a:tc>
                <a:tc>
                  <a:txBody>
                    <a:bodyPr/>
                    <a:lstStyle/>
                    <a:p>
                      <a:r>
                        <a:rPr lang="en-IE" dirty="0" err="1"/>
                        <a:t>System.out</a:t>
                      </a:r>
                      <a:r>
                        <a:rPr lang="en-IE" dirty="0"/>
                        <a:t>::</a:t>
                      </a:r>
                      <a:r>
                        <a:rPr lang="en-IE" dirty="0" err="1"/>
                        <a:t>println</a:t>
                      </a:r>
                      <a:endParaRPr lang="en-IE" dirty="0"/>
                    </a:p>
                  </a:txBody>
                  <a:tcPr anchor="ctr"/>
                </a:tc>
                <a:extLst>
                  <a:ext uri="{0D108BD9-81ED-4DB2-BD59-A6C34878D82A}">
                    <a16:rowId xmlns:a16="http://schemas.microsoft.com/office/drawing/2014/main" val="220732192"/>
                  </a:ext>
                </a:extLst>
              </a:tr>
              <a:tr h="780344">
                <a:tc>
                  <a:txBody>
                    <a:bodyPr/>
                    <a:lstStyle/>
                    <a:p>
                      <a:r>
                        <a:rPr lang="en-IE" dirty="0"/>
                        <a:t>Reference to an instance method of a particular object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abc</a:t>
                      </a:r>
                      <a:r>
                        <a:rPr lang="en-US" dirty="0"/>
                        <a:t>"::length </a:t>
                      </a:r>
                    </a:p>
                  </a:txBody>
                  <a:tcPr anchor="ctr"/>
                </a:tc>
                <a:extLst>
                  <a:ext uri="{0D108BD9-81ED-4DB2-BD59-A6C34878D82A}">
                    <a16:rowId xmlns:a16="http://schemas.microsoft.com/office/drawing/2014/main" val="2510951083"/>
                  </a:ext>
                </a:extLst>
              </a:tr>
              <a:tr h="780344">
                <a:tc>
                  <a:txBody>
                    <a:bodyPr/>
                    <a:lstStyle/>
                    <a:p>
                      <a:r>
                        <a:rPr lang="en-IE" dirty="0"/>
                        <a:t>Reference to an instance method of an arbitrary object of a particular type</a:t>
                      </a:r>
                    </a:p>
                  </a:txBody>
                  <a:tcPr anchor="ctr"/>
                </a:tc>
                <a:tc>
                  <a:txBody>
                    <a:bodyPr/>
                    <a:lstStyle/>
                    <a:p>
                      <a:r>
                        <a:rPr lang="en-IE" dirty="0"/>
                        <a:t>String[] </a:t>
                      </a:r>
                      <a:r>
                        <a:rPr lang="en-IE" dirty="0" err="1"/>
                        <a:t>stringArray</a:t>
                      </a:r>
                      <a:r>
                        <a:rPr lang="en-IE" dirty="0"/>
                        <a:t> = { "Barbara", "James", "Mary"}; </a:t>
                      </a:r>
                      <a:r>
                        <a:rPr lang="en-IE" dirty="0" err="1"/>
                        <a:t>Arrays.sort</a:t>
                      </a:r>
                      <a:r>
                        <a:rPr lang="en-IE" dirty="0"/>
                        <a:t>(</a:t>
                      </a:r>
                      <a:r>
                        <a:rPr lang="en-IE" dirty="0" err="1"/>
                        <a:t>stringArray</a:t>
                      </a:r>
                      <a:r>
                        <a:rPr lang="en-IE" dirty="0"/>
                        <a:t>, String::</a:t>
                      </a:r>
                      <a:r>
                        <a:rPr lang="en-IE" dirty="0" err="1"/>
                        <a:t>compareToIgnoreCase</a:t>
                      </a:r>
                      <a:r>
                        <a:rPr lang="en-IE" dirty="0"/>
                        <a:t>);</a:t>
                      </a:r>
                      <a:endParaRPr lang="en-IE" dirty="0"/>
                    </a:p>
                  </a:txBody>
                  <a:tcPr anchor="ctr"/>
                </a:tc>
                <a:extLst>
                  <a:ext uri="{0D108BD9-81ED-4DB2-BD59-A6C34878D82A}">
                    <a16:rowId xmlns:a16="http://schemas.microsoft.com/office/drawing/2014/main" val="1947253097"/>
                  </a:ext>
                </a:extLst>
              </a:tr>
              <a:tr h="698812">
                <a:tc>
                  <a:txBody>
                    <a:bodyPr/>
                    <a:lstStyle/>
                    <a:p>
                      <a:r>
                        <a:rPr lang="en-IE" dirty="0"/>
                        <a:t>Reference to a constructor</a:t>
                      </a:r>
                    </a:p>
                  </a:txBody>
                  <a:tcPr anchor="ctr"/>
                </a:tc>
                <a:tc>
                  <a:txBody>
                    <a:bodyPr/>
                    <a:lstStyle/>
                    <a:p>
                      <a:pPr marL="0" indent="0">
                        <a:buNone/>
                      </a:pPr>
                      <a:r>
                        <a:rPr lang="en-US" dirty="0" err="1"/>
                        <a:t>ArrayList</a:t>
                      </a:r>
                      <a:r>
                        <a:rPr lang="en-US" dirty="0"/>
                        <a:t>::new </a:t>
                      </a:r>
                    </a:p>
                  </a:txBody>
                  <a:tcPr anchor="ctr"/>
                </a:tc>
                <a:extLst>
                  <a:ext uri="{0D108BD9-81ED-4DB2-BD59-A6C34878D82A}">
                    <a16:rowId xmlns:a16="http://schemas.microsoft.com/office/drawing/2014/main" val="3635156522"/>
                  </a:ext>
                </a:extLst>
              </a:tr>
            </a:tbl>
          </a:graphicData>
        </a:graphic>
      </p:graphicFrame>
      <p:sp>
        <p:nvSpPr>
          <p:cNvPr id="11" name="Text Placeholder 1"/>
          <p:cNvSpPr>
            <a:spLocks noGrp="1"/>
          </p:cNvSpPr>
          <p:nvPr>
            <p:ph type="body" sz="quarter" idx="12"/>
          </p:nvPr>
        </p:nvSpPr>
        <p:spPr>
          <a:xfrm>
            <a:off x="877340" y="772948"/>
            <a:ext cx="7998646" cy="472528"/>
          </a:xfrm>
        </p:spPr>
        <p:txBody>
          <a:bodyPr/>
          <a:lstStyle/>
          <a:p>
            <a:r>
              <a:rPr lang="en-IE" dirty="0"/>
              <a:t>Method Reference Examples</a:t>
            </a:r>
          </a:p>
        </p:txBody>
      </p:sp>
    </p:spTree>
    <p:extLst>
      <p:ext uri="{BB962C8B-B14F-4D97-AF65-F5344CB8AC3E}">
        <p14:creationId xmlns:p14="http://schemas.microsoft.com/office/powerpoint/2010/main" val="3984612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2733" y="1766454"/>
            <a:ext cx="4394510" cy="4164508"/>
          </a:xfrm>
          <a:prstGeom prst="rect">
            <a:avLst/>
          </a:prstGeom>
        </p:spPr>
      </p:pic>
    </p:spTree>
    <p:extLst>
      <p:ext uri="{BB962C8B-B14F-4D97-AF65-F5344CB8AC3E}">
        <p14:creationId xmlns:p14="http://schemas.microsoft.com/office/powerpoint/2010/main" val="142713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hr-HR" dirty="0"/>
              <a:t>Agenda</a:t>
            </a:r>
            <a:endParaRPr lang="en-US" dirty="0"/>
          </a:p>
        </p:txBody>
      </p:sp>
      <p:sp>
        <p:nvSpPr>
          <p:cNvPr id="3" name="Text Placeholder 2"/>
          <p:cNvSpPr>
            <a:spLocks noGrp="1"/>
          </p:cNvSpPr>
          <p:nvPr>
            <p:ph type="body" sz="quarter" idx="13"/>
          </p:nvPr>
        </p:nvSpPr>
        <p:spPr>
          <a:xfrm>
            <a:off x="724940" y="1911177"/>
            <a:ext cx="10709873" cy="4308391"/>
          </a:xfrm>
        </p:spPr>
        <p:txBody>
          <a:bodyPr>
            <a:normAutofit/>
          </a:bodyPr>
          <a:lstStyle/>
          <a:p>
            <a:pPr>
              <a:lnSpc>
                <a:spcPct val="150000"/>
              </a:lnSpc>
            </a:pPr>
            <a:r>
              <a:rPr lang="el-GR" b="1" dirty="0"/>
              <a:t>λ</a:t>
            </a:r>
            <a:r>
              <a:rPr lang="en-US" dirty="0"/>
              <a:t> Expression</a:t>
            </a:r>
          </a:p>
          <a:p>
            <a:pPr>
              <a:lnSpc>
                <a:spcPct val="150000"/>
              </a:lnSpc>
            </a:pPr>
            <a:r>
              <a:rPr lang="en-US" dirty="0"/>
              <a:t>Stream API in a nut shell</a:t>
            </a:r>
          </a:p>
          <a:p>
            <a:pPr>
              <a:lnSpc>
                <a:spcPct val="150000"/>
              </a:lnSpc>
            </a:pPr>
            <a:r>
              <a:rPr lang="en-US" dirty="0"/>
              <a:t>Optional, remedy for NPE</a:t>
            </a:r>
          </a:p>
          <a:p>
            <a:pPr>
              <a:lnSpc>
                <a:spcPct val="150000"/>
              </a:lnSpc>
            </a:pPr>
            <a:r>
              <a:rPr lang="en-US" dirty="0"/>
              <a:t>Adoption in TDP 4</a:t>
            </a:r>
          </a:p>
        </p:txBody>
      </p:sp>
    </p:spTree>
    <p:extLst>
      <p:ext uri="{BB962C8B-B14F-4D97-AF65-F5344CB8AC3E}">
        <p14:creationId xmlns:p14="http://schemas.microsoft.com/office/powerpoint/2010/main" val="3811255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sp>
        <p:nvSpPr>
          <p:cNvPr id="4" name="Text Placeholder 4"/>
          <p:cNvSpPr>
            <a:spLocks noGrp="1"/>
          </p:cNvSpPr>
          <p:nvPr>
            <p:ph type="body" sz="quarter" idx="13"/>
          </p:nvPr>
        </p:nvSpPr>
        <p:spPr>
          <a:xfrm>
            <a:off x="1073886" y="2094614"/>
            <a:ext cx="9356653" cy="4093535"/>
          </a:xfrm>
        </p:spPr>
        <p:txBody>
          <a:bodyPr>
            <a:normAutofit/>
          </a:bodyPr>
          <a:lstStyle/>
          <a:p>
            <a:r>
              <a:rPr lang="en-IE" dirty="0"/>
              <a:t>SQL-Like Operation</a:t>
            </a:r>
          </a:p>
          <a:p>
            <a:r>
              <a:rPr lang="en-IE" dirty="0"/>
              <a:t>Declarative </a:t>
            </a:r>
          </a:p>
          <a:p>
            <a:r>
              <a:rPr lang="en-IE" dirty="0"/>
              <a:t>Lazy evaluation</a:t>
            </a:r>
          </a:p>
          <a:p>
            <a:r>
              <a:rPr lang="en-IE" dirty="0"/>
              <a:t>Promote immutability</a:t>
            </a:r>
          </a:p>
          <a:p>
            <a:r>
              <a:rPr lang="en-IE" dirty="0"/>
              <a:t>Easier parallelization</a:t>
            </a:r>
          </a:p>
          <a:p>
            <a:r>
              <a:rPr lang="en-IE" dirty="0"/>
              <a:t>Clean and concise code</a:t>
            </a:r>
          </a:p>
        </p:txBody>
      </p:sp>
    </p:spTree>
    <p:extLst>
      <p:ext uri="{BB962C8B-B14F-4D97-AF65-F5344CB8AC3E}">
        <p14:creationId xmlns:p14="http://schemas.microsoft.com/office/powerpoint/2010/main" val="2809011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sp>
        <p:nvSpPr>
          <p:cNvPr id="4" name="Text Placeholder 4"/>
          <p:cNvSpPr>
            <a:spLocks noGrp="1"/>
          </p:cNvSpPr>
          <p:nvPr>
            <p:ph type="body" sz="quarter" idx="13"/>
          </p:nvPr>
        </p:nvSpPr>
        <p:spPr>
          <a:xfrm>
            <a:off x="1073886" y="2094614"/>
            <a:ext cx="9356653" cy="4093535"/>
          </a:xfrm>
        </p:spPr>
        <p:txBody>
          <a:bodyPr>
            <a:normAutofit/>
          </a:bodyPr>
          <a:lstStyle/>
          <a:p>
            <a:pPr marL="0" indent="0">
              <a:buNone/>
            </a:pPr>
            <a:r>
              <a:rPr lang="en-IE" dirty="0">
                <a:latin typeface="+mn-lt"/>
              </a:rPr>
              <a:t>Question?</a:t>
            </a:r>
          </a:p>
          <a:p>
            <a:pPr marL="0" indent="0">
              <a:buNone/>
            </a:pPr>
            <a:endParaRPr lang="en-IE" sz="2400" dirty="0">
              <a:latin typeface="+mn-lt"/>
            </a:endParaRPr>
          </a:p>
          <a:p>
            <a:pPr marL="457200" indent="-457200">
              <a:buAutoNum type="arabicPeriod"/>
            </a:pPr>
            <a:r>
              <a:rPr lang="en-IE" sz="2400" dirty="0">
                <a:latin typeface="+mn-lt"/>
              </a:rPr>
              <a:t>Given a collection of Transactions : List&lt;Transaction&gt; transactions</a:t>
            </a:r>
          </a:p>
          <a:p>
            <a:pPr marL="457200" indent="-457200">
              <a:buFont typeface="Arial" panose="020B0604020202020204" pitchFamily="34" charset="0"/>
              <a:buAutoNum type="arabicPeriod"/>
            </a:pPr>
            <a:r>
              <a:rPr lang="en-IE" sz="2400" dirty="0">
                <a:latin typeface="+mn-lt"/>
              </a:rPr>
              <a:t>Find out all transactions of type grocery </a:t>
            </a:r>
          </a:p>
          <a:p>
            <a:pPr marL="457200" indent="-457200">
              <a:buFont typeface="Arial" panose="020B0604020202020204" pitchFamily="34" charset="0"/>
              <a:buAutoNum type="arabicPeriod"/>
            </a:pPr>
            <a:r>
              <a:rPr lang="en-IE" sz="2400" dirty="0">
                <a:latin typeface="+mn-lt"/>
              </a:rPr>
              <a:t>Sort them in decreasing order of transaction value </a:t>
            </a:r>
          </a:p>
          <a:p>
            <a:pPr marL="457200" indent="-457200">
              <a:buFont typeface="Arial" panose="020B0604020202020204" pitchFamily="34" charset="0"/>
              <a:buAutoNum type="arabicPeriod"/>
            </a:pPr>
            <a:r>
              <a:rPr lang="en-IE" sz="2400" dirty="0">
                <a:latin typeface="+mn-lt"/>
              </a:rPr>
              <a:t>Return a list of transaction IDs : List&lt;Integer&gt; </a:t>
            </a:r>
            <a:r>
              <a:rPr lang="en-IE" sz="2400" dirty="0" err="1">
                <a:latin typeface="+mn-lt"/>
              </a:rPr>
              <a:t>transactionIds</a:t>
            </a:r>
            <a:endParaRPr lang="en-IE" sz="2400" dirty="0">
              <a:latin typeface="+mn-lt"/>
            </a:endParaRPr>
          </a:p>
        </p:txBody>
      </p:sp>
    </p:spTree>
    <p:extLst>
      <p:ext uri="{BB962C8B-B14F-4D97-AF65-F5344CB8AC3E}">
        <p14:creationId xmlns:p14="http://schemas.microsoft.com/office/powerpoint/2010/main" val="337394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sp>
        <p:nvSpPr>
          <p:cNvPr id="4" name="Rectangle 1"/>
          <p:cNvSpPr>
            <a:spLocks noChangeArrowheads="1"/>
          </p:cNvSpPr>
          <p:nvPr/>
        </p:nvSpPr>
        <p:spPr bwMode="auto">
          <a:xfrm>
            <a:off x="935665" y="1770658"/>
            <a:ext cx="7963786"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the GROCERY type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 t: transactions){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t.getType</a:t>
            </a:r>
            <a:r>
              <a:rPr lang="en-US" altLang="en-US" sz="1400" dirty="0">
                <a:solidFill>
                  <a:srgbClr val="000000"/>
                </a:solidFill>
                <a:latin typeface="Courier New" panose="02070309020205020404" pitchFamily="49" charset="0"/>
                <a:cs typeface="Courier New" panose="02070309020205020404" pitchFamily="49" charset="0"/>
              </a:rPr>
              <a:t>() == </a:t>
            </a:r>
            <a:r>
              <a:rPr lang="en-US" altLang="en-US" sz="1400" dirty="0" err="1">
                <a:solidFill>
                  <a:srgbClr val="000000"/>
                </a:solidFill>
                <a:latin typeface="Courier New" panose="02070309020205020404" pitchFamily="49" charset="0"/>
                <a:cs typeface="Courier New" panose="02070309020205020404" pitchFamily="49" charset="0"/>
              </a:rPr>
              <a:t>TransactionType.GROCERY</a:t>
            </a:r>
            <a:r>
              <a:rPr lang="en-US" altLang="en-US" sz="1400" dirty="0">
                <a:solidFill>
                  <a:srgbClr val="000000"/>
                </a:solidFill>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sort by value in descending order</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Comparator&lt;Transaction&gt;()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compare(Transaction t1, Transaction t2)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t2.getValue().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compareTo</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(t1.getValue());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to another List of Integer</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transactionIds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 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transactionIds.add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8391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541" y="1696558"/>
            <a:ext cx="5857875" cy="4400550"/>
          </a:xfrm>
          <a:prstGeom prst="rect">
            <a:avLst/>
          </a:prstGeom>
        </p:spPr>
      </p:pic>
    </p:spTree>
    <p:extLst>
      <p:ext uri="{BB962C8B-B14F-4D97-AF65-F5344CB8AC3E}">
        <p14:creationId xmlns:p14="http://schemas.microsoft.com/office/powerpoint/2010/main" val="2528887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sp>
        <p:nvSpPr>
          <p:cNvPr id="5" name="Rectangle 2"/>
          <p:cNvSpPr>
            <a:spLocks noChangeArrowheads="1"/>
          </p:cNvSpPr>
          <p:nvPr/>
        </p:nvSpPr>
        <p:spPr bwMode="auto">
          <a:xfrm>
            <a:off x="810665" y="2085125"/>
            <a:ext cx="869484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List&lt;Integer&gt;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transactionsIds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transactions.stream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 == </a:t>
            </a:r>
            <a:r>
              <a:rPr lang="en-US" altLang="en-US" sz="1400" dirty="0" err="1">
                <a:solidFill>
                  <a:srgbClr val="000000"/>
                </a:solidFill>
                <a:latin typeface="Courier New" panose="02070309020205020404" pitchFamily="49" charset="0"/>
                <a:cs typeface="Courier New" panose="02070309020205020404" pitchFamily="49" charset="0"/>
              </a:rPr>
              <a:t>TransactionType.GROCERY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comparing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getValue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).reversed())</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.map(Transaction::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642" y="4121223"/>
            <a:ext cx="6823512" cy="1847850"/>
          </a:xfrm>
          <a:prstGeom prst="rect">
            <a:avLst/>
          </a:prstGeom>
        </p:spPr>
      </p:pic>
    </p:spTree>
    <p:extLst>
      <p:ext uri="{BB962C8B-B14F-4D97-AF65-F5344CB8AC3E}">
        <p14:creationId xmlns:p14="http://schemas.microsoft.com/office/powerpoint/2010/main" val="2032893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b="1" dirty="0"/>
              <a:t>Stream</a:t>
            </a:r>
            <a:endParaRPr lang="en-IE" dirty="0"/>
          </a:p>
        </p:txBody>
      </p:sp>
      <p:sp>
        <p:nvSpPr>
          <p:cNvPr id="4" name="Text Placeholder 3"/>
          <p:cNvSpPr>
            <a:spLocks noGrp="1"/>
          </p:cNvSpPr>
          <p:nvPr>
            <p:ph type="body" sz="quarter" idx="13"/>
          </p:nvPr>
        </p:nvSpPr>
        <p:spPr>
          <a:xfrm>
            <a:off x="724941" y="1987818"/>
            <a:ext cx="8439608" cy="4279417"/>
          </a:xfrm>
        </p:spPr>
        <p:txBody>
          <a:bodyPr>
            <a:noAutofit/>
          </a:bodyPr>
          <a:lstStyle/>
          <a:p>
            <a:r>
              <a:rPr lang="en-IE" sz="1800" dirty="0"/>
              <a:t>Source</a:t>
            </a:r>
          </a:p>
          <a:p>
            <a:pPr lvl="1"/>
            <a:r>
              <a:rPr lang="en-IE" sz="1800" dirty="0"/>
              <a:t>Sequence of elements, arrays, collection, list, set</a:t>
            </a:r>
          </a:p>
          <a:p>
            <a:r>
              <a:rPr lang="en-IE" sz="1800" dirty="0"/>
              <a:t>Flow</a:t>
            </a:r>
          </a:p>
          <a:p>
            <a:pPr lvl="1"/>
            <a:r>
              <a:rPr lang="en-IE" sz="1800" dirty="0"/>
              <a:t>Intermediate operation</a:t>
            </a:r>
          </a:p>
          <a:p>
            <a:pPr lvl="1"/>
            <a:r>
              <a:rPr lang="en-IE" sz="1800" dirty="0"/>
              <a:t>Aggregate operation</a:t>
            </a:r>
          </a:p>
          <a:p>
            <a:pPr lvl="1"/>
            <a:r>
              <a:rPr lang="en-IE" sz="1800" dirty="0"/>
              <a:t>Pipelining</a:t>
            </a:r>
          </a:p>
          <a:p>
            <a:pPr lvl="1"/>
            <a:r>
              <a:rPr lang="en-IE" sz="1800" dirty="0"/>
              <a:t>Internal iteration</a:t>
            </a:r>
          </a:p>
          <a:p>
            <a:pPr lvl="1"/>
            <a:r>
              <a:rPr lang="en-IE" sz="1800" dirty="0"/>
              <a:t>Lazy evaluation</a:t>
            </a:r>
          </a:p>
          <a:p>
            <a:r>
              <a:rPr lang="en-IE" sz="1800" dirty="0"/>
              <a:t>Sink</a:t>
            </a:r>
          </a:p>
          <a:p>
            <a:pPr lvl="1"/>
            <a:r>
              <a:rPr lang="en-IE" sz="1800" dirty="0"/>
              <a:t>Final operation</a:t>
            </a:r>
          </a:p>
          <a:p>
            <a:pPr lvl="1"/>
            <a:r>
              <a:rPr lang="en-IE" sz="1800" dirty="0"/>
              <a:t>Make the computation happen</a:t>
            </a:r>
          </a:p>
          <a:p>
            <a:pPr lvl="1"/>
            <a:r>
              <a:rPr lang="en-IE" sz="1800" dirty="0"/>
              <a:t>Boss</a:t>
            </a:r>
          </a:p>
        </p:txBody>
      </p:sp>
    </p:spTree>
    <p:extLst>
      <p:ext uri="{BB962C8B-B14F-4D97-AF65-F5344CB8AC3E}">
        <p14:creationId xmlns:p14="http://schemas.microsoft.com/office/powerpoint/2010/main" val="1046317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585" y="1714927"/>
            <a:ext cx="6195365" cy="4295453"/>
          </a:xfrm>
          <a:prstGeom prst="rect">
            <a:avLst/>
          </a:prstGeom>
        </p:spPr>
      </p:pic>
    </p:spTree>
    <p:extLst>
      <p:ext uri="{BB962C8B-B14F-4D97-AF65-F5344CB8AC3E}">
        <p14:creationId xmlns:p14="http://schemas.microsoft.com/office/powerpoint/2010/main" val="2917917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b="1" dirty="0"/>
              <a:t>Single Responsibility Principle</a:t>
            </a:r>
            <a:endParaRPr lang="en-IE" dirty="0"/>
          </a:p>
        </p:txBody>
      </p:sp>
    </p:spTree>
    <p:extLst>
      <p:ext uri="{BB962C8B-B14F-4D97-AF65-F5344CB8AC3E}">
        <p14:creationId xmlns:p14="http://schemas.microsoft.com/office/powerpoint/2010/main" val="1218916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277" y="2395855"/>
            <a:ext cx="6105525" cy="3448050"/>
          </a:xfrm>
          <a:prstGeom prst="rect">
            <a:avLst/>
          </a:prstGeom>
        </p:spPr>
      </p:pic>
    </p:spTree>
    <p:extLst>
      <p:ext uri="{BB962C8B-B14F-4D97-AF65-F5344CB8AC3E}">
        <p14:creationId xmlns:p14="http://schemas.microsoft.com/office/powerpoint/2010/main" val="1575455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Stream vs Collection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116" y="1677083"/>
            <a:ext cx="6250293" cy="4031355"/>
          </a:xfrm>
          <a:prstGeom prst="rect">
            <a:avLst/>
          </a:prstGeom>
        </p:spPr>
      </p:pic>
    </p:spTree>
    <p:extLst>
      <p:ext uri="{BB962C8B-B14F-4D97-AF65-F5344CB8AC3E}">
        <p14:creationId xmlns:p14="http://schemas.microsoft.com/office/powerpoint/2010/main" val="530120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699" y="3162326"/>
            <a:ext cx="2527224" cy="2516236"/>
          </a:xfrm>
          <a:prstGeom prst="rect">
            <a:avLst/>
          </a:prstGeom>
        </p:spPr>
      </p:pic>
      <p:sp>
        <p:nvSpPr>
          <p:cNvPr id="9" name="Text Placeholder 2"/>
          <p:cNvSpPr>
            <a:spLocks noGrp="1"/>
          </p:cNvSpPr>
          <p:nvPr>
            <p:ph type="body" sz="quarter" idx="13"/>
          </p:nvPr>
        </p:nvSpPr>
        <p:spPr>
          <a:xfrm>
            <a:off x="724940" y="1911177"/>
            <a:ext cx="10709873" cy="4308391"/>
          </a:xfrm>
        </p:spPr>
        <p:txBody>
          <a:bodyPr>
            <a:normAutofit/>
          </a:bodyPr>
          <a:lstStyle/>
          <a:p>
            <a:pPr>
              <a:lnSpc>
                <a:spcPct val="150000"/>
              </a:lnSpc>
            </a:pPr>
            <a:r>
              <a:rPr lang="en-IE" dirty="0"/>
              <a:t>Anonymous function</a:t>
            </a:r>
          </a:p>
          <a:p>
            <a:pPr>
              <a:lnSpc>
                <a:spcPct val="150000"/>
              </a:lnSpc>
            </a:pPr>
            <a:r>
              <a:rPr lang="en-IE" dirty="0"/>
              <a:t>Method without a declaration</a:t>
            </a:r>
          </a:p>
          <a:p>
            <a:pPr>
              <a:lnSpc>
                <a:spcPct val="150000"/>
              </a:lnSpc>
            </a:pPr>
            <a:r>
              <a:rPr lang="en-IE" dirty="0"/>
              <a:t>Instance of a functional interface</a:t>
            </a:r>
          </a:p>
          <a:p>
            <a:pPr>
              <a:lnSpc>
                <a:spcPct val="150000"/>
              </a:lnSpc>
            </a:pPr>
            <a:r>
              <a:rPr lang="en-IE" dirty="0"/>
              <a:t>Function is a first class citizen </a:t>
            </a:r>
          </a:p>
        </p:txBody>
      </p:sp>
    </p:spTree>
    <p:extLst>
      <p:ext uri="{BB962C8B-B14F-4D97-AF65-F5344CB8AC3E}">
        <p14:creationId xmlns:p14="http://schemas.microsoft.com/office/powerpoint/2010/main" val="3187482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Stream vs Collection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6321" y="1721319"/>
            <a:ext cx="7602875" cy="4128763"/>
          </a:xfrm>
          <a:prstGeom prst="rect">
            <a:avLst/>
          </a:prstGeom>
        </p:spPr>
      </p:pic>
    </p:spTree>
    <p:extLst>
      <p:ext uri="{BB962C8B-B14F-4D97-AF65-F5344CB8AC3E}">
        <p14:creationId xmlns:p14="http://schemas.microsoft.com/office/powerpoint/2010/main" val="3087926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Avoid Mutation</a:t>
            </a:r>
          </a:p>
        </p:txBody>
      </p:sp>
      <p:sp>
        <p:nvSpPr>
          <p:cNvPr id="4" name="Rectangle 1"/>
          <p:cNvSpPr>
            <a:spLocks noChangeArrowheads="1"/>
          </p:cNvSpPr>
          <p:nvPr/>
        </p:nvSpPr>
        <p:spPr bwMode="auto">
          <a:xfrm>
            <a:off x="820084" y="4578134"/>
            <a:ext cx="7808360" cy="1369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 -&gt; </a:t>
            </a:r>
            <a:r>
              <a:rPr kumimoji="0" lang="en-US" altLang="en-US" sz="1300" b="0"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20083" y="1894531"/>
            <a:ext cx="7808360" cy="2169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List&lt;Person&gt; persons = Arrays.</a:t>
            </a:r>
            <a:r>
              <a:rPr kumimoji="0" lang="en-US" altLang="en-US" sz="13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"perter"</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"ian"</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"jacob"</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"angela"</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28</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"mike"</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"steve"</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60</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"andy"</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"jack"</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15</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2418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Mutation Anti Pattern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425" y="1839075"/>
            <a:ext cx="4030895" cy="4030895"/>
          </a:xfrm>
          <a:prstGeom prst="rect">
            <a:avLst/>
          </a:prstGeom>
        </p:spPr>
      </p:pic>
      <p:cxnSp>
        <p:nvCxnSpPr>
          <p:cNvPr id="9" name="Straight Arrow Connector 8"/>
          <p:cNvCxnSpPr/>
          <p:nvPr/>
        </p:nvCxnSpPr>
        <p:spPr>
          <a:xfrm flipH="1">
            <a:off x="5558321" y="3637052"/>
            <a:ext cx="106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26831" y="3175387"/>
            <a:ext cx="2075379" cy="923330"/>
          </a:xfrm>
          <a:prstGeom prst="rect">
            <a:avLst/>
          </a:prstGeom>
          <a:noFill/>
        </p:spPr>
        <p:txBody>
          <a:bodyPr wrap="square" rtlCol="0">
            <a:spAutoFit/>
          </a:bodyPr>
          <a:lstStyle/>
          <a:p>
            <a:r>
              <a:rPr lang="en-IE" dirty="0"/>
              <a:t>Banging the head against the wall pattern</a:t>
            </a:r>
          </a:p>
        </p:txBody>
      </p:sp>
    </p:spTree>
    <p:extLst>
      <p:ext uri="{BB962C8B-B14F-4D97-AF65-F5344CB8AC3E}">
        <p14:creationId xmlns:p14="http://schemas.microsoft.com/office/powerpoint/2010/main" val="1276560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Mutation Anti 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295" y="2048980"/>
            <a:ext cx="5824020" cy="3287753"/>
          </a:xfrm>
          <a:prstGeom prst="rect">
            <a:avLst/>
          </a:prstGeom>
        </p:spPr>
      </p:pic>
    </p:spTree>
    <p:extLst>
      <p:ext uri="{BB962C8B-B14F-4D97-AF65-F5344CB8AC3E}">
        <p14:creationId xmlns:p14="http://schemas.microsoft.com/office/powerpoint/2010/main" val="1078965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Avoid Mutation</a:t>
            </a:r>
          </a:p>
        </p:txBody>
      </p:sp>
      <p:sp>
        <p:nvSpPr>
          <p:cNvPr id="5" name="Rectangle 2"/>
          <p:cNvSpPr>
            <a:spLocks noChangeArrowheads="1"/>
          </p:cNvSpPr>
          <p:nvPr/>
        </p:nvSpPr>
        <p:spPr bwMode="auto">
          <a:xfrm>
            <a:off x="820083" y="1894531"/>
            <a:ext cx="7808360" cy="2169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persons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"perter"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ian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jacob</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angela</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28</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"mike"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steve</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andy</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"jack"</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20083" y="4760355"/>
            <a:ext cx="7808359"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//immutable sort, good practice</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Collectors.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8441" y="4760356"/>
            <a:ext cx="1202103" cy="1169550"/>
          </a:xfrm>
          <a:prstGeom prst="rect">
            <a:avLst/>
          </a:prstGeom>
        </p:spPr>
      </p:pic>
    </p:spTree>
    <p:extLst>
      <p:ext uri="{BB962C8B-B14F-4D97-AF65-F5344CB8AC3E}">
        <p14:creationId xmlns:p14="http://schemas.microsoft.com/office/powerpoint/2010/main" val="3677885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Parallel Programming</a:t>
            </a:r>
          </a:p>
          <a:p>
            <a:endParaRPr lang="en-IE" dirty="0"/>
          </a:p>
        </p:txBody>
      </p:sp>
      <p:sp>
        <p:nvSpPr>
          <p:cNvPr id="4" name="Rectangle 3"/>
          <p:cNvSpPr/>
          <p:nvPr/>
        </p:nvSpPr>
        <p:spPr>
          <a:xfrm>
            <a:off x="724940" y="1755387"/>
            <a:ext cx="9405379" cy="4154984"/>
          </a:xfrm>
          <a:prstGeom prst="rect">
            <a:avLst/>
          </a:prstGeom>
        </p:spPr>
        <p:txBody>
          <a:bodyPr wrap="square">
            <a:spAutoFit/>
          </a:bodyPr>
          <a:lstStyle/>
          <a:p>
            <a:pPr marL="457200" indent="-457200">
              <a:buAutoNum type="arabicPeriod"/>
            </a:pPr>
            <a:r>
              <a:rPr lang="en-IE" sz="2400" dirty="0"/>
              <a:t>Pure Thread Management before Java 5</a:t>
            </a:r>
          </a:p>
          <a:p>
            <a:pPr marL="914400" lvl="1" indent="-457200">
              <a:buFont typeface="Arial" panose="020B0604020202020204" pitchFamily="34" charset="0"/>
              <a:buChar char="•"/>
            </a:pPr>
            <a:r>
              <a:rPr lang="en-IE" sz="2400" dirty="0"/>
              <a:t>Thread</a:t>
            </a:r>
          </a:p>
          <a:p>
            <a:pPr marL="914400" lvl="1" indent="-457200">
              <a:buFont typeface="Arial" panose="020B0604020202020204" pitchFamily="34" charset="0"/>
              <a:buChar char="•"/>
            </a:pPr>
            <a:r>
              <a:rPr lang="en-IE" sz="2400" dirty="0"/>
              <a:t>Runnable</a:t>
            </a:r>
          </a:p>
          <a:p>
            <a:pPr marL="914400" lvl="1" indent="-457200">
              <a:buFont typeface="Arial" panose="020B0604020202020204" pitchFamily="34" charset="0"/>
              <a:buChar char="•"/>
            </a:pPr>
            <a:r>
              <a:rPr lang="en-IE" sz="2400" dirty="0"/>
              <a:t>Synchronized</a:t>
            </a:r>
          </a:p>
          <a:p>
            <a:pPr marL="914400" lvl="1" indent="-457200">
              <a:buFont typeface="Arial" panose="020B0604020202020204" pitchFamily="34" charset="0"/>
              <a:buChar char="•"/>
            </a:pPr>
            <a:r>
              <a:rPr lang="en-IE" sz="2400" dirty="0"/>
              <a:t>volatile</a:t>
            </a:r>
          </a:p>
          <a:p>
            <a:pPr marL="457200" indent="-457200">
              <a:buAutoNum type="arabicPeriod"/>
            </a:pPr>
            <a:r>
              <a:rPr lang="en-IE" sz="2400" dirty="0"/>
              <a:t>Taking advantage of </a:t>
            </a:r>
            <a:r>
              <a:rPr lang="en-IE" sz="2400" dirty="0" err="1"/>
              <a:t>java.util.currency</a:t>
            </a:r>
            <a:r>
              <a:rPr lang="en-IE" sz="2400" dirty="0"/>
              <a:t> package from Java 5</a:t>
            </a:r>
          </a:p>
          <a:p>
            <a:pPr marL="914400" lvl="1" indent="-457200">
              <a:buFont typeface="Arial" panose="020B0604020202020204" pitchFamily="34" charset="0"/>
              <a:buChar char="•"/>
            </a:pPr>
            <a:r>
              <a:rPr lang="en-IE" sz="2400" dirty="0"/>
              <a:t>Executor</a:t>
            </a:r>
          </a:p>
          <a:p>
            <a:pPr marL="914400" lvl="1" indent="-457200">
              <a:buFont typeface="Arial" panose="020B0604020202020204" pitchFamily="34" charset="0"/>
              <a:buChar char="•"/>
            </a:pPr>
            <a:r>
              <a:rPr lang="en-IE" sz="2400" dirty="0" err="1"/>
              <a:t>ExecutorService</a:t>
            </a:r>
            <a:endParaRPr lang="en-IE" sz="2400" dirty="0"/>
          </a:p>
          <a:p>
            <a:pPr marL="914400" lvl="1" indent="-457200">
              <a:buFont typeface="Arial" panose="020B0604020202020204" pitchFamily="34" charset="0"/>
              <a:buChar char="•"/>
            </a:pPr>
            <a:r>
              <a:rPr lang="en-IE" sz="2400" dirty="0"/>
              <a:t>Future</a:t>
            </a:r>
          </a:p>
          <a:p>
            <a:pPr marL="914400" lvl="1" indent="-457200">
              <a:buFont typeface="Arial" panose="020B0604020202020204" pitchFamily="34" charset="0"/>
              <a:buChar char="•"/>
            </a:pPr>
            <a:r>
              <a:rPr lang="en-IE" sz="2400" dirty="0" err="1"/>
              <a:t>ReentrantLock</a:t>
            </a:r>
            <a:endParaRPr lang="en-IE" sz="2400" dirty="0"/>
          </a:p>
          <a:p>
            <a:pPr marL="457200" indent="-457200">
              <a:buAutoNum type="arabicPeriod"/>
            </a:pPr>
            <a:r>
              <a:rPr lang="en-IE" sz="2400" dirty="0"/>
              <a:t>Fork/Join framework from Java 7</a:t>
            </a:r>
          </a:p>
        </p:txBody>
      </p:sp>
    </p:spTree>
    <p:extLst>
      <p:ext uri="{BB962C8B-B14F-4D97-AF65-F5344CB8AC3E}">
        <p14:creationId xmlns:p14="http://schemas.microsoft.com/office/powerpoint/2010/main" val="4142940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Parallel Stream</a:t>
            </a:r>
          </a:p>
        </p:txBody>
      </p:sp>
      <p:sp>
        <p:nvSpPr>
          <p:cNvPr id="4" name="Rectangle 1"/>
          <p:cNvSpPr>
            <a:spLocks noChangeArrowheads="1"/>
          </p:cNvSpPr>
          <p:nvPr/>
        </p:nvSpPr>
        <p:spPr bwMode="auto">
          <a:xfrm>
            <a:off x="873304" y="1936799"/>
            <a:ext cx="8578921"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numbers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56</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17</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29</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natural sorting</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natural sorting in parallel</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numbers.parallelStream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1129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Strategy Pattern</a:t>
            </a:r>
            <a:endParaRPr lang="en-IE" dirty="0"/>
          </a:p>
        </p:txBody>
      </p:sp>
    </p:spTree>
    <p:extLst>
      <p:ext uri="{BB962C8B-B14F-4D97-AF65-F5344CB8AC3E}">
        <p14:creationId xmlns:p14="http://schemas.microsoft.com/office/powerpoint/2010/main" val="2181477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 Annoying</a:t>
            </a:r>
          </a:p>
          <a:p>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389" y="1610206"/>
            <a:ext cx="4067603" cy="4613824"/>
          </a:xfrm>
          <a:prstGeom prst="rect">
            <a:avLst/>
          </a:prstGeom>
        </p:spPr>
      </p:pic>
    </p:spTree>
    <p:extLst>
      <p:ext uri="{BB962C8B-B14F-4D97-AF65-F5344CB8AC3E}">
        <p14:creationId xmlns:p14="http://schemas.microsoft.com/office/powerpoint/2010/main" val="4171006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 Annoying</a:t>
            </a:r>
          </a:p>
          <a:p>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561" y="1962150"/>
            <a:ext cx="4031965" cy="4031965"/>
          </a:xfrm>
          <a:prstGeom prst="rect">
            <a:avLst/>
          </a:prstGeom>
        </p:spPr>
      </p:pic>
    </p:spTree>
    <p:extLst>
      <p:ext uri="{BB962C8B-B14F-4D97-AF65-F5344CB8AC3E}">
        <p14:creationId xmlns:p14="http://schemas.microsoft.com/office/powerpoint/2010/main" val="376261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213" y="2388945"/>
            <a:ext cx="7291345" cy="2342355"/>
          </a:xfrm>
          <a:prstGeom prst="rect">
            <a:avLst/>
          </a:prstGeom>
        </p:spPr>
      </p:pic>
    </p:spTree>
    <p:extLst>
      <p:ext uri="{BB962C8B-B14F-4D97-AF65-F5344CB8AC3E}">
        <p14:creationId xmlns:p14="http://schemas.microsoft.com/office/powerpoint/2010/main" val="1439138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 Annoying</a:t>
            </a:r>
          </a:p>
          <a:p>
            <a:endParaRPr lang="en-I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740" y="2182134"/>
            <a:ext cx="6580142" cy="3478927"/>
          </a:xfrm>
          <a:prstGeom prst="rect">
            <a:avLst/>
          </a:prstGeom>
        </p:spPr>
      </p:pic>
    </p:spTree>
    <p:extLst>
      <p:ext uri="{BB962C8B-B14F-4D97-AF65-F5344CB8AC3E}">
        <p14:creationId xmlns:p14="http://schemas.microsoft.com/office/powerpoint/2010/main" val="3960203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Optional&lt;T&gt;</a:t>
            </a:r>
          </a:p>
          <a:p>
            <a:endParaRPr lang="en-IE" b="1" dirty="0"/>
          </a:p>
        </p:txBody>
      </p:sp>
      <p:sp>
        <p:nvSpPr>
          <p:cNvPr id="7" name="Rectangle 6"/>
          <p:cNvSpPr/>
          <p:nvPr/>
        </p:nvSpPr>
        <p:spPr>
          <a:xfrm>
            <a:off x="976045" y="2333873"/>
            <a:ext cx="9226193" cy="3539430"/>
          </a:xfrm>
          <a:prstGeom prst="rect">
            <a:avLst/>
          </a:prstGeom>
        </p:spPr>
        <p:txBody>
          <a:bodyPr wrap="square">
            <a:spAutoFit/>
          </a:bodyPr>
          <a:lstStyle/>
          <a:p>
            <a:pPr marL="457200" indent="-457200">
              <a:buFont typeface="Arial" panose="020B0604020202020204" pitchFamily="34" charset="0"/>
              <a:buChar char="•"/>
            </a:pPr>
            <a:r>
              <a:rPr lang="en-US" sz="2800" dirty="0"/>
              <a:t>A container which may or may not contain a non-null value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Common methods</a:t>
            </a:r>
          </a:p>
          <a:p>
            <a:pPr marL="914400" lvl="1" indent="-457200">
              <a:buFont typeface="Wingdings" panose="05000000000000000000" pitchFamily="2" charset="2"/>
              <a:buChar char="ü"/>
            </a:pPr>
            <a:r>
              <a:rPr lang="en-US" sz="2800" dirty="0" err="1"/>
              <a:t>isPresent</a:t>
            </a:r>
            <a:r>
              <a:rPr lang="en-US" sz="2800" dirty="0"/>
              <a:t>() – returns true if value is present</a:t>
            </a:r>
          </a:p>
          <a:p>
            <a:pPr marL="914400" lvl="1" indent="-457200">
              <a:buFont typeface="Wingdings" panose="05000000000000000000" pitchFamily="2" charset="2"/>
              <a:buChar char="ü"/>
            </a:pPr>
            <a:r>
              <a:rPr lang="en-US" sz="2800" dirty="0"/>
              <a:t>Get() – returns value if present</a:t>
            </a:r>
          </a:p>
          <a:p>
            <a:pPr marL="914400" lvl="1" indent="-457200">
              <a:buFont typeface="Wingdings" panose="05000000000000000000" pitchFamily="2" charset="2"/>
              <a:buChar char="ü"/>
            </a:pPr>
            <a:r>
              <a:rPr lang="en-US" sz="2800" dirty="0" err="1"/>
              <a:t>orElse</a:t>
            </a:r>
            <a:r>
              <a:rPr lang="en-US" sz="2800" dirty="0"/>
              <a:t>(T other) – returns value if present, or other</a:t>
            </a:r>
          </a:p>
          <a:p>
            <a:pPr marL="914400" lvl="1" indent="-457200">
              <a:buFont typeface="Wingdings" panose="05000000000000000000" pitchFamily="2" charset="2"/>
              <a:buChar char="ü"/>
            </a:pPr>
            <a:r>
              <a:rPr lang="en-US" sz="2800" dirty="0" err="1"/>
              <a:t>ifPresent</a:t>
            </a:r>
            <a:r>
              <a:rPr lang="en-US" sz="2800" dirty="0"/>
              <a:t>(Consumer) – runs the lambda if value is present</a:t>
            </a:r>
          </a:p>
        </p:txBody>
      </p:sp>
    </p:spTree>
    <p:extLst>
      <p:ext uri="{BB962C8B-B14F-4D97-AF65-F5344CB8AC3E}">
        <p14:creationId xmlns:p14="http://schemas.microsoft.com/office/powerpoint/2010/main" val="2175023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with Value in it</a:t>
            </a:r>
          </a:p>
          <a:p>
            <a:endParaRPr lang="en-IE" b="1" dirty="0"/>
          </a:p>
        </p:txBody>
      </p:sp>
      <p:sp>
        <p:nvSpPr>
          <p:cNvPr id="5" name="Rectangle 2"/>
          <p:cNvSpPr>
            <a:spLocks noChangeArrowheads="1"/>
          </p:cNvSpPr>
          <p:nvPr/>
        </p:nvSpPr>
        <p:spPr bwMode="auto">
          <a:xfrm>
            <a:off x="724940" y="1783093"/>
            <a:ext cx="9384832"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E"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Create an</a:t>
            </a:r>
            <a:r>
              <a:rPr kumimoji="0" lang="en-IE" altLang="en-US"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instance of Optional Object</a:t>
            </a: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Optional&lt;String&gt;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"goal"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Check</a:t>
            </a:r>
            <a:r>
              <a:rPr kumimoji="0" lang="en-US" altLang="en-US"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if there is a value in it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optionalGoal.isPresent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Get the value</a:t>
            </a: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optionalGoal.get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If it contains no value, return fallback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Get executed only if there is value in it</a:t>
            </a: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5305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with Null</a:t>
            </a:r>
          </a:p>
          <a:p>
            <a:endParaRPr lang="en-IE" b="1" dirty="0"/>
          </a:p>
        </p:txBody>
      </p:sp>
      <p:sp>
        <p:nvSpPr>
          <p:cNvPr id="2" name="Rectangle 1"/>
          <p:cNvSpPr>
            <a:spLocks noChangeArrowheads="1"/>
          </p:cNvSpPr>
          <p:nvPr/>
        </p:nvSpPr>
        <p:spPr bwMode="auto">
          <a:xfrm>
            <a:off x="724939" y="2301795"/>
            <a:ext cx="10309505"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E" altLang="zh-CN"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 an instance</a:t>
            </a:r>
            <a:r>
              <a:rPr kumimoji="0" lang="en-IE" altLang="zh-CN"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with NULL </a:t>
            </a: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Optional&lt;String&gt;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ofNullable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Returns false since there is no value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optionalNull.isPresent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i="1" dirty="0">
              <a:solidFill>
                <a:srgbClr val="808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fallback since there is no value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i="1" dirty="0">
                <a:solidFill>
                  <a:srgbClr val="808080"/>
                </a:solidFill>
                <a:latin typeface="Courier New" panose="02070309020205020404" pitchFamily="49" charset="0"/>
                <a:cs typeface="Courier New" panose="02070309020205020404" pitchFamily="49" charset="0"/>
              </a:rPr>
              <a:t>// no output, no NPE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0990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08" y="2960033"/>
            <a:ext cx="9811260" cy="2557190"/>
          </a:xfrm>
          <a:prstGeom prst="rect">
            <a:avLst/>
          </a:prstGeom>
        </p:spPr>
      </p:pic>
      <p:sp>
        <p:nvSpPr>
          <p:cNvPr id="7" name="Rectangle 6"/>
          <p:cNvSpPr/>
          <p:nvPr/>
        </p:nvSpPr>
        <p:spPr>
          <a:xfrm>
            <a:off x="795010" y="2083354"/>
            <a:ext cx="3537892" cy="461665"/>
          </a:xfrm>
          <a:prstGeom prst="rect">
            <a:avLst/>
          </a:prstGeom>
        </p:spPr>
        <p:txBody>
          <a:bodyPr wrap="none">
            <a:spAutoFit/>
          </a:bodyPr>
          <a:lstStyle/>
          <a:p>
            <a:r>
              <a:rPr lang="en-IE" sz="2400" dirty="0"/>
              <a:t>Simplified TDP Reservation</a:t>
            </a:r>
          </a:p>
        </p:txBody>
      </p:sp>
    </p:spTree>
    <p:extLst>
      <p:ext uri="{BB962C8B-B14F-4D97-AF65-F5344CB8AC3E}">
        <p14:creationId xmlns:p14="http://schemas.microsoft.com/office/powerpoint/2010/main" val="2961888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sp>
        <p:nvSpPr>
          <p:cNvPr id="7" name="Rectangle 6"/>
          <p:cNvSpPr/>
          <p:nvPr/>
        </p:nvSpPr>
        <p:spPr>
          <a:xfrm>
            <a:off x="795010" y="2083354"/>
            <a:ext cx="6737294" cy="461665"/>
          </a:xfrm>
          <a:prstGeom prst="rect">
            <a:avLst/>
          </a:prstGeom>
        </p:spPr>
        <p:txBody>
          <a:bodyPr wrap="none">
            <a:spAutoFit/>
          </a:bodyPr>
          <a:lstStyle/>
          <a:p>
            <a:r>
              <a:rPr lang="en-IE" sz="2400" dirty="0"/>
              <a:t>Get the Policy Name of a Reservation ? Before Java 8</a:t>
            </a:r>
          </a:p>
        </p:txBody>
      </p:sp>
      <p:sp>
        <p:nvSpPr>
          <p:cNvPr id="2" name="Rectangle 1"/>
          <p:cNvSpPr>
            <a:spLocks noChangeArrowheads="1"/>
          </p:cNvSpPr>
          <p:nvPr/>
        </p:nvSpPr>
        <p:spPr bwMode="auto">
          <a:xfrm>
            <a:off x="724940" y="2819571"/>
            <a:ext cx="9991006"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getPolicyName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868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sp>
        <p:nvSpPr>
          <p:cNvPr id="7" name="Rectangle 6"/>
          <p:cNvSpPr/>
          <p:nvPr/>
        </p:nvSpPr>
        <p:spPr>
          <a:xfrm>
            <a:off x="795010" y="2083354"/>
            <a:ext cx="6150979" cy="461665"/>
          </a:xfrm>
          <a:prstGeom prst="rect">
            <a:avLst/>
          </a:prstGeom>
        </p:spPr>
        <p:txBody>
          <a:bodyPr wrap="none">
            <a:spAutoFit/>
          </a:bodyPr>
          <a:lstStyle/>
          <a:p>
            <a:r>
              <a:rPr lang="en-IE" sz="2400" dirty="0"/>
              <a:t>Get the Policy Name of a Reservation ? In Java 8</a:t>
            </a:r>
          </a:p>
        </p:txBody>
      </p:sp>
      <p:sp>
        <p:nvSpPr>
          <p:cNvPr id="3" name="Rectangle 1"/>
          <p:cNvSpPr>
            <a:spLocks noChangeArrowheads="1"/>
          </p:cNvSpPr>
          <p:nvPr/>
        </p:nvSpPr>
        <p:spPr bwMode="auto">
          <a:xfrm>
            <a:off x="795010" y="3055473"/>
            <a:ext cx="8739408"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.map(Reservation::</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getPolicyName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4025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Benefits</a:t>
            </a:r>
          </a:p>
          <a:p>
            <a:endParaRPr lang="en-IE" b="1" dirty="0"/>
          </a:p>
        </p:txBody>
      </p:sp>
      <p:sp>
        <p:nvSpPr>
          <p:cNvPr id="3" name="Rectangle 2"/>
          <p:cNvSpPr/>
          <p:nvPr/>
        </p:nvSpPr>
        <p:spPr>
          <a:xfrm>
            <a:off x="829608" y="1822371"/>
            <a:ext cx="7893978"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Null checks are not required.</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No more NPE at run-time.</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We can develop clean and neat APIs.</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No more Boiler plate code.</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Better readability.</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Better maintainability. </a:t>
            </a:r>
          </a:p>
          <a:p>
            <a:pPr>
              <a:lnSpc>
                <a:spcPct val="150000"/>
              </a:lnSpc>
            </a:pPr>
            <a:br>
              <a:rPr lang="en-IE" dirty="0">
                <a:latin typeface="Calibri" panose="020F0502020204030204" pitchFamily="34" charset="0"/>
              </a:rPr>
            </a:br>
            <a:endParaRPr lang="en-IE" dirty="0">
              <a:latin typeface="Calibri" panose="020F0502020204030204" pitchFamily="34" charset="0"/>
            </a:endParaRPr>
          </a:p>
        </p:txBody>
      </p:sp>
    </p:spTree>
    <p:extLst>
      <p:ext uri="{BB962C8B-B14F-4D97-AF65-F5344CB8AC3E}">
        <p14:creationId xmlns:p14="http://schemas.microsoft.com/office/powerpoint/2010/main" val="4293017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Real Scenario in TDP</a:t>
            </a:r>
          </a:p>
        </p:txBody>
      </p:sp>
      <p:sp>
        <p:nvSpPr>
          <p:cNvPr id="3" name="Rectangle 1"/>
          <p:cNvSpPr>
            <a:spLocks noChangeArrowheads="1"/>
          </p:cNvSpPr>
          <p:nvPr/>
        </p:nvSpPr>
        <p:spPr bwMode="auto">
          <a:xfrm>
            <a:off x="724940" y="1855099"/>
            <a:ext cx="10479640" cy="43704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getPrimaryResComponent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ResComponentGroup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Reservation res)</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resCompGroup.getGroupMemberCount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lang="en-US" altLang="en-US" sz="1300" dirty="0" err="1">
                <a:solidFill>
                  <a:srgbClr val="000000"/>
                </a:solidFill>
                <a:latin typeface="Courier New" panose="02070309020205020404" pitchFamily="49" charset="0"/>
                <a:cs typeface="Courier New" panose="02070309020205020404" pitchFamily="49" charset="0"/>
              </a:rPr>
              <a:t>.hasPrimaryComponent</a:t>
            </a:r>
            <a:r>
              <a:rPr lang="en-US" altLang="en-US" sz="1300" dirty="0">
                <a:solidFill>
                  <a:srgbClr val="000000"/>
                </a:solidFill>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groupMember.hasResComponentSequence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ResComponentUtil.</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rgbClr val="000000"/>
                </a:solidFill>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groupMember.getResComponentSequence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null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9699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4940" y="2130849"/>
            <a:ext cx="7998646" cy="472528"/>
          </a:xfrm>
        </p:spPr>
        <p:txBody>
          <a:bodyPr/>
          <a:lstStyle/>
          <a:p>
            <a:r>
              <a:rPr lang="en-IE" sz="2800" dirty="0"/>
              <a:t>Improved by using </a:t>
            </a:r>
            <a:r>
              <a:rPr lang="el-GR" sz="2800" b="1" dirty="0"/>
              <a:t>λ</a:t>
            </a:r>
            <a:r>
              <a:rPr lang="en-IE" sz="2800" dirty="0"/>
              <a:t>, Stream and Optional</a:t>
            </a:r>
          </a:p>
          <a:p>
            <a:endParaRPr lang="en-IE" sz="2800" dirty="0"/>
          </a:p>
        </p:txBody>
      </p:sp>
      <p:sp>
        <p:nvSpPr>
          <p:cNvPr id="4" name="Rectangle 1"/>
          <p:cNvSpPr>
            <a:spLocks noChangeArrowheads="1"/>
          </p:cNvSpPr>
          <p:nvPr/>
        </p:nvSpPr>
        <p:spPr bwMode="auto">
          <a:xfrm>
            <a:off x="724940" y="2963006"/>
            <a:ext cx="1079813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getPrimaryResComponent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Reservation res)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.filter(gm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gm.hasPrimaryComponent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gm.hasResComponentSequence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.map(gm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ResComponentUtil.</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gm.getResComponentSequence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findFirst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orElse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Text Placeholder 1"/>
          <p:cNvSpPr>
            <a:spLocks noGrp="1"/>
          </p:cNvSpPr>
          <p:nvPr>
            <p:ph type="body" sz="quarter" idx="12"/>
          </p:nvPr>
        </p:nvSpPr>
        <p:spPr>
          <a:xfrm>
            <a:off x="724940" y="784935"/>
            <a:ext cx="7998646" cy="472528"/>
          </a:xfrm>
        </p:spPr>
        <p:txBody>
          <a:bodyPr/>
          <a:lstStyle/>
          <a:p>
            <a:r>
              <a:rPr lang="en-IE" dirty="0"/>
              <a:t>Real Scenario in TDP</a:t>
            </a:r>
          </a:p>
        </p:txBody>
      </p:sp>
    </p:spTree>
    <p:extLst>
      <p:ext uri="{BB962C8B-B14F-4D97-AF65-F5344CB8AC3E}">
        <p14:creationId xmlns:p14="http://schemas.microsoft.com/office/powerpoint/2010/main" val="383558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sp>
        <p:nvSpPr>
          <p:cNvPr id="6" name="Rectangle 5"/>
          <p:cNvSpPr/>
          <p:nvPr/>
        </p:nvSpPr>
        <p:spPr>
          <a:xfrm>
            <a:off x="1158949" y="2530549"/>
            <a:ext cx="7868093" cy="2800767"/>
          </a:xfrm>
          <a:prstGeom prst="rect">
            <a:avLst/>
          </a:prstGeom>
        </p:spPr>
        <p:txBody>
          <a:bodyPr wrap="square">
            <a:spAutoFit/>
          </a:bodyPr>
          <a:lstStyle/>
          <a:p>
            <a:r>
              <a:rPr lang="en-IE" sz="4400" dirty="0">
                <a:latin typeface="Aldhabi" panose="01000000000000000000" pitchFamily="2" charset="-78"/>
                <a:cs typeface="Aldhabi" panose="01000000000000000000" pitchFamily="2" charset="-78"/>
              </a:rPr>
              <a:t>(type1 arg1, type2 arg2...) -&gt; { body }</a:t>
            </a:r>
          </a:p>
          <a:p>
            <a:endParaRPr lang="en-IE" sz="4400" dirty="0">
              <a:latin typeface="Aldhabi" panose="01000000000000000000" pitchFamily="2" charset="-78"/>
              <a:cs typeface="Aldhabi" panose="01000000000000000000" pitchFamily="2" charset="-78"/>
            </a:endParaRPr>
          </a:p>
          <a:p>
            <a:r>
              <a:rPr lang="en-IE" sz="4400" dirty="0">
                <a:latin typeface="Aldhabi" panose="01000000000000000000" pitchFamily="2" charset="-78"/>
                <a:cs typeface="Aldhabi" panose="01000000000000000000" pitchFamily="2" charset="-78"/>
              </a:rPr>
              <a:t>(arg1, arg2...) -&gt; { body }</a:t>
            </a:r>
          </a:p>
          <a:p>
            <a:endParaRPr lang="en-IE" sz="4400" dirty="0"/>
          </a:p>
        </p:txBody>
      </p:sp>
    </p:spTree>
    <p:extLst>
      <p:ext uri="{BB962C8B-B14F-4D97-AF65-F5344CB8AC3E}">
        <p14:creationId xmlns:p14="http://schemas.microsoft.com/office/powerpoint/2010/main" val="2704466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933" y="2100832"/>
            <a:ext cx="7620000" cy="3914775"/>
          </a:xfrm>
          <a:prstGeom prst="rect">
            <a:avLst/>
          </a:prstGeom>
        </p:spPr>
      </p:pic>
      <p:sp>
        <p:nvSpPr>
          <p:cNvPr id="7" name="Rectangle 6"/>
          <p:cNvSpPr/>
          <p:nvPr/>
        </p:nvSpPr>
        <p:spPr>
          <a:xfrm>
            <a:off x="3545373" y="771852"/>
            <a:ext cx="5093254" cy="923330"/>
          </a:xfrm>
          <a:prstGeom prst="rect">
            <a:avLst/>
          </a:prstGeom>
          <a:noFill/>
        </p:spPr>
        <p:txBody>
          <a:bodyPr wrap="none" lIns="91440" tIns="45720" rIns="91440" bIns="45720">
            <a:spAutoFit/>
          </a:bodyPr>
          <a:lstStyle/>
          <a:p>
            <a:pPr algn="ctr"/>
            <a:r>
              <a:rPr lang="en-US" sz="5400" b="1" dirty="0"/>
              <a:t>More Enjoyable!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9799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63129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sp>
        <p:nvSpPr>
          <p:cNvPr id="3" name="Rectangle 2"/>
          <p:cNvSpPr/>
          <p:nvPr/>
        </p:nvSpPr>
        <p:spPr>
          <a:xfrm>
            <a:off x="1304261" y="2093808"/>
            <a:ext cx="8084288" cy="4078039"/>
          </a:xfrm>
          <a:prstGeom prst="rect">
            <a:avLst/>
          </a:prstGeom>
        </p:spPr>
        <p:txBody>
          <a:bodyPr wrap="square">
            <a:spAutoFit/>
          </a:bodyPr>
          <a:lstStyle/>
          <a:p>
            <a:pPr>
              <a:spcBef>
                <a:spcPts val="600"/>
              </a:spcBef>
            </a:pPr>
            <a:r>
              <a:rPr lang="en-IE" sz="2800" dirty="0">
                <a:latin typeface="Andalus" panose="02020603050405020304" pitchFamily="18" charset="-78"/>
                <a:cs typeface="Andalus" panose="02020603050405020304" pitchFamily="18" charset="-78"/>
              </a:rPr>
              <a:t>(</a:t>
            </a:r>
            <a:r>
              <a:rPr lang="en-IE" sz="2800" dirty="0" err="1">
                <a:latin typeface="Andalus" panose="02020603050405020304" pitchFamily="18" charset="-78"/>
                <a:cs typeface="Andalus" panose="02020603050405020304" pitchFamily="18" charset="-78"/>
              </a:rPr>
              <a:t>int</a:t>
            </a:r>
            <a:r>
              <a:rPr lang="en-IE" sz="2800" dirty="0">
                <a:latin typeface="Andalus" panose="02020603050405020304" pitchFamily="18" charset="-78"/>
                <a:cs typeface="Andalus" panose="02020603050405020304" pitchFamily="18" charset="-78"/>
              </a:rPr>
              <a:t> a, </a:t>
            </a:r>
            <a:r>
              <a:rPr lang="en-IE" sz="2800" dirty="0" err="1">
                <a:latin typeface="Andalus" panose="02020603050405020304" pitchFamily="18" charset="-78"/>
                <a:cs typeface="Andalus" panose="02020603050405020304" pitchFamily="18" charset="-78"/>
              </a:rPr>
              <a:t>int</a:t>
            </a:r>
            <a:r>
              <a:rPr lang="en-IE" sz="2800" dirty="0">
                <a:latin typeface="Andalus" panose="02020603050405020304" pitchFamily="18" charset="-78"/>
                <a:cs typeface="Andalus" panose="02020603050405020304" pitchFamily="18" charset="-78"/>
              </a:rPr>
              <a:t> b) -&gt; {  return a + b; }</a:t>
            </a:r>
          </a:p>
          <a:p>
            <a:pPr>
              <a:spcBef>
                <a:spcPts val="600"/>
              </a:spcBef>
            </a:pPr>
            <a:r>
              <a:rPr lang="en-IE" sz="2800" dirty="0">
                <a:latin typeface="Andalus" panose="02020603050405020304" pitchFamily="18" charset="-78"/>
                <a:cs typeface="Andalus" panose="02020603050405020304" pitchFamily="18" charset="-78"/>
              </a:rPr>
              <a:t>(a, b) -&gt; {  return a + b; }</a:t>
            </a:r>
          </a:p>
          <a:p>
            <a:pPr>
              <a:spcBef>
                <a:spcPts val="600"/>
              </a:spcBef>
            </a:pPr>
            <a:r>
              <a:rPr lang="en-IE" sz="2800" dirty="0">
                <a:latin typeface="Andalus" panose="02020603050405020304" pitchFamily="18" charset="-78"/>
                <a:cs typeface="Andalus" panose="02020603050405020304" pitchFamily="18" charset="-78"/>
              </a:rPr>
              <a:t>(a, b) -&gt; a + b</a:t>
            </a:r>
          </a:p>
          <a:p>
            <a:pPr>
              <a:spcBef>
                <a:spcPts val="600"/>
              </a:spcBef>
            </a:pPr>
            <a:r>
              <a:rPr lang="en-IE" sz="2800" dirty="0">
                <a:latin typeface="Andalus" panose="02020603050405020304" pitchFamily="18" charset="-78"/>
                <a:cs typeface="Andalus" panose="02020603050405020304" pitchFamily="18" charset="-78"/>
              </a:rPr>
              <a:t>a -&gt; return a*a</a:t>
            </a:r>
          </a:p>
          <a:p>
            <a:pPr>
              <a:spcBef>
                <a:spcPts val="600"/>
              </a:spcBef>
            </a:pPr>
            <a:r>
              <a:rPr lang="en-IE" sz="2800" dirty="0">
                <a:latin typeface="Andalus" panose="02020603050405020304" pitchFamily="18" charset="-78"/>
                <a:cs typeface="Andalus" panose="02020603050405020304" pitchFamily="18" charset="-78"/>
              </a:rPr>
              <a:t>() -&gt; </a:t>
            </a:r>
            <a:r>
              <a:rPr lang="en-IE" sz="2800" dirty="0" err="1">
                <a:latin typeface="Andalus" panose="02020603050405020304" pitchFamily="18" charset="-78"/>
                <a:cs typeface="Andalus" panose="02020603050405020304" pitchFamily="18" charset="-78"/>
              </a:rPr>
              <a:t>System.out.println</a:t>
            </a:r>
            <a:r>
              <a:rPr lang="en-IE" sz="2800" dirty="0">
                <a:latin typeface="Andalus" panose="02020603050405020304" pitchFamily="18" charset="-78"/>
                <a:cs typeface="Andalus" panose="02020603050405020304" pitchFamily="18" charset="-78"/>
              </a:rPr>
              <a:t>("Hello World");</a:t>
            </a:r>
          </a:p>
          <a:p>
            <a:pPr>
              <a:spcBef>
                <a:spcPts val="600"/>
              </a:spcBef>
            </a:pPr>
            <a:r>
              <a:rPr lang="en-IE" sz="2800" dirty="0">
                <a:latin typeface="Andalus" panose="02020603050405020304" pitchFamily="18" charset="-78"/>
                <a:cs typeface="Andalus" panose="02020603050405020304" pitchFamily="18" charset="-78"/>
              </a:rPr>
              <a:t>(String s) -&gt; { </a:t>
            </a:r>
            <a:r>
              <a:rPr lang="en-IE" sz="2800" dirty="0" err="1">
                <a:latin typeface="Andalus" panose="02020603050405020304" pitchFamily="18" charset="-78"/>
                <a:cs typeface="Andalus" panose="02020603050405020304" pitchFamily="18" charset="-78"/>
              </a:rPr>
              <a:t>System.out.println</a:t>
            </a:r>
            <a:r>
              <a:rPr lang="en-IE" sz="2800" dirty="0">
                <a:latin typeface="Andalus" panose="02020603050405020304" pitchFamily="18" charset="-78"/>
                <a:cs typeface="Andalus" panose="02020603050405020304" pitchFamily="18" charset="-78"/>
              </a:rPr>
              <a:t>(s); }</a:t>
            </a:r>
          </a:p>
          <a:p>
            <a:pPr>
              <a:spcBef>
                <a:spcPts val="600"/>
              </a:spcBef>
            </a:pPr>
            <a:r>
              <a:rPr lang="en-IE" sz="2800" dirty="0">
                <a:latin typeface="Andalus" panose="02020603050405020304" pitchFamily="18" charset="-78"/>
                <a:cs typeface="Andalus" panose="02020603050405020304" pitchFamily="18" charset="-78"/>
              </a:rPr>
              <a:t>() -&gt; { return 3.1415;}</a:t>
            </a:r>
          </a:p>
          <a:p>
            <a:pPr>
              <a:spcBef>
                <a:spcPts val="600"/>
              </a:spcBef>
            </a:pPr>
            <a:r>
              <a:rPr lang="en-IE" sz="2800" dirty="0">
                <a:latin typeface="Andalus" panose="02020603050405020304" pitchFamily="18" charset="-78"/>
                <a:cs typeface="Andalus" panose="02020603050405020304" pitchFamily="18" charset="-78"/>
              </a:rPr>
              <a:t>() -&gt; 42</a:t>
            </a:r>
          </a:p>
        </p:txBody>
      </p:sp>
    </p:spTree>
    <p:extLst>
      <p:ext uri="{BB962C8B-B14F-4D97-AF65-F5344CB8AC3E}">
        <p14:creationId xmlns:p14="http://schemas.microsoft.com/office/powerpoint/2010/main" val="196050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sp>
        <p:nvSpPr>
          <p:cNvPr id="3" name="Rectangle 1"/>
          <p:cNvSpPr>
            <a:spLocks noChangeArrowheads="1"/>
          </p:cNvSpPr>
          <p:nvPr/>
        </p:nvSpPr>
        <p:spPr bwMode="auto">
          <a:xfrm>
            <a:off x="956930" y="1791624"/>
            <a:ext cx="9399182"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List&lt;String&gt; names =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"peter"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anna</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"mike"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luna</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jacob</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angela</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956930" y="2915871"/>
            <a:ext cx="939918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java 7 code</a:t>
            </a:r>
            <a:br>
              <a:rPr kumimoji="0" lang="en-US" altLang="en-US" sz="18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(String name : names)</a:t>
            </a:r>
            <a:b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a:t>
            </a:r>
            <a:r>
              <a:rPr kumimoji="0" lang="en-US" altLang="en-US" sz="18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.println(name);</a:t>
            </a:r>
            <a:b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956930" y="4594116"/>
            <a:ext cx="939918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java 8 code with lambda</a:t>
            </a:r>
            <a:br>
              <a:rPr kumimoji="0" lang="en-US" altLang="en-US" sz="18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names.forEach((String name) -&gt; System.</a:t>
            </a:r>
            <a:r>
              <a:rPr kumimoji="0" lang="en-US" altLang="en-US" sz="18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.println(name));</a:t>
            </a:r>
            <a:b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5763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sp>
        <p:nvSpPr>
          <p:cNvPr id="14" name="Text Placeholder 1"/>
          <p:cNvSpPr>
            <a:spLocks noGrp="1"/>
          </p:cNvSpPr>
          <p:nvPr>
            <p:ph type="body" sz="quarter" idx="12"/>
          </p:nvPr>
        </p:nvSpPr>
        <p:spPr>
          <a:xfrm>
            <a:off x="1127051" y="1840943"/>
            <a:ext cx="7998646" cy="472528"/>
          </a:xfrm>
        </p:spPr>
        <p:txBody>
          <a:bodyPr/>
          <a:lstStyle/>
          <a:p>
            <a:r>
              <a:rPr lang="en-IE" sz="2800" dirty="0"/>
              <a:t>Lambda under the hood</a:t>
            </a:r>
            <a:endParaRPr lang="en-US" sz="2800" dirty="0"/>
          </a:p>
          <a:p>
            <a:endParaRPr lang="en-IE" dirty="0"/>
          </a:p>
        </p:txBody>
      </p:sp>
      <p:sp>
        <p:nvSpPr>
          <p:cNvPr id="5" name="Rectangle 2"/>
          <p:cNvSpPr>
            <a:spLocks noChangeArrowheads="1"/>
          </p:cNvSpPr>
          <p:nvPr/>
        </p:nvSpPr>
        <p:spPr bwMode="auto">
          <a:xfrm>
            <a:off x="1237448" y="2880363"/>
            <a:ext cx="714508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with </a:t>
            </a:r>
            <a:r>
              <a:rPr kumimoji="0" lang="en-US" altLang="en-US"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forEach</a:t>
            </a:r>
            <a:b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Consumer&lt;String&gt;()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accept(String name)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752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Final or Effectively Final</a:t>
            </a:r>
            <a:endParaRPr lang="en-IE" dirty="0"/>
          </a:p>
        </p:txBody>
      </p:sp>
      <p:sp>
        <p:nvSpPr>
          <p:cNvPr id="4" name="Content Placeholder 2"/>
          <p:cNvSpPr txBox="1">
            <a:spLocks/>
          </p:cNvSpPr>
          <p:nvPr/>
        </p:nvSpPr>
        <p:spPr>
          <a:xfrm>
            <a:off x="724939" y="1733764"/>
            <a:ext cx="10453343" cy="45129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For both lambda bodies and inner classes, local variables in the enclosing context can only be referenced if they are final or </a:t>
            </a:r>
            <a:r>
              <a:rPr lang="en-US" i="1" dirty="0"/>
              <a:t>effectively final</a:t>
            </a:r>
            <a:r>
              <a:rPr lang="en-US" dirty="0"/>
              <a:t>. </a:t>
            </a:r>
          </a:p>
          <a:p>
            <a:pPr>
              <a:lnSpc>
                <a:spcPct val="150000"/>
              </a:lnSpc>
            </a:pPr>
            <a:r>
              <a:rPr lang="en-US" dirty="0"/>
              <a:t>A variable is </a:t>
            </a:r>
            <a:r>
              <a:rPr lang="en-US" i="1" dirty="0"/>
              <a:t>effectively final</a:t>
            </a:r>
            <a:r>
              <a:rPr lang="en-US" dirty="0"/>
              <a:t> if it is never assigned to after its initialization.</a:t>
            </a:r>
          </a:p>
          <a:p>
            <a:pPr>
              <a:lnSpc>
                <a:spcPct val="150000"/>
              </a:lnSpc>
            </a:pPr>
            <a:r>
              <a:rPr lang="en-US" dirty="0"/>
              <a:t>No longer need to litter code with </a:t>
            </a:r>
            <a:r>
              <a:rPr lang="en-US" b="1" dirty="0"/>
              <a:t>final</a:t>
            </a:r>
            <a:r>
              <a:rPr lang="en-US" dirty="0"/>
              <a:t> keyword</a:t>
            </a:r>
            <a:endParaRPr lang="en-US" b="1" dirty="0"/>
          </a:p>
        </p:txBody>
      </p:sp>
    </p:spTree>
    <p:extLst>
      <p:ext uri="{BB962C8B-B14F-4D97-AF65-F5344CB8AC3E}">
        <p14:creationId xmlns:p14="http://schemas.microsoft.com/office/powerpoint/2010/main" val="4233227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8511</TotalTime>
  <Words>1138</Words>
  <Application>Microsoft Office PowerPoint</Application>
  <PresentationFormat>Widescreen</PresentationFormat>
  <Paragraphs>246</Paragraphs>
  <Slides>51</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SimSun</vt:lpstr>
      <vt:lpstr>Aldhabi</vt:lpstr>
      <vt:lpstr>Andalus</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Katrina Collins;jan.douglas@datalex.com</dc:creator>
  <cp:lastModifiedBy>Shaojie Xu</cp:lastModifiedBy>
  <cp:revision>454</cp:revision>
  <dcterms:created xsi:type="dcterms:W3CDTF">2016-10-31T20:36:37Z</dcterms:created>
  <dcterms:modified xsi:type="dcterms:W3CDTF">2017-04-20T14:35:47Z</dcterms:modified>
</cp:coreProperties>
</file>