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9" r:id="rId6"/>
    <p:sldId id="294" r:id="rId7"/>
    <p:sldId id="296" r:id="rId8"/>
    <p:sldId id="295" r:id="rId9"/>
    <p:sldId id="292"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8/30/2020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8/30/2020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8/30/2020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8/30/2020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8/30/2020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8/30/2020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8/30/2020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8/30/2020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8/30/2020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8/30/2020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CAR ACCIDENT SEVERITY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Shao </a:t>
            </a:r>
            <a:r>
              <a:rPr lang="en-US" sz="1600" dirty="0" err="1"/>
              <a:t>Jiali</a:t>
            </a:r>
            <a:endParaRPr lang="en-US" sz="1600" dirty="0"/>
          </a:p>
          <a:p>
            <a:pPr>
              <a:lnSpc>
                <a:spcPct val="100000"/>
              </a:lnSpc>
            </a:pPr>
            <a:r>
              <a:rPr lang="en-US" sz="1600" dirty="0"/>
              <a:t>Aug 2020</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3F2B3F-F9C7-48D2-A01A-533A0832B50D}"/>
              </a:ext>
            </a:extLst>
          </p:cNvPr>
          <p:cNvSpPr>
            <a:spLocks noGrp="1"/>
          </p:cNvSpPr>
          <p:nvPr>
            <p:ph type="title"/>
          </p:nvPr>
        </p:nvSpPr>
        <p:spPr/>
        <p:txBody>
          <a:bodyPr/>
          <a:lstStyle/>
          <a:p>
            <a:r>
              <a:rPr lang="en-SG" dirty="0"/>
              <a:t>Introduction</a:t>
            </a:r>
          </a:p>
        </p:txBody>
      </p:sp>
      <p:sp>
        <p:nvSpPr>
          <p:cNvPr id="9" name="Content Placeholder 8">
            <a:extLst>
              <a:ext uri="{FF2B5EF4-FFF2-40B4-BE49-F238E27FC236}">
                <a16:creationId xmlns:a16="http://schemas.microsoft.com/office/drawing/2014/main" id="{9340BC21-851D-48B6-81BF-341CD8BEDD56}"/>
              </a:ext>
            </a:extLst>
          </p:cNvPr>
          <p:cNvSpPr>
            <a:spLocks noGrp="1"/>
          </p:cNvSpPr>
          <p:nvPr>
            <p:ph idx="1"/>
          </p:nvPr>
        </p:nvSpPr>
        <p:spPr/>
        <p:txBody>
          <a:bodyPr/>
          <a:lstStyle/>
          <a:p>
            <a:pPr>
              <a:buFont typeface="Arial" panose="020B0604020202020204" pitchFamily="34" charset="0"/>
              <a:buChar char="•"/>
            </a:pPr>
            <a:r>
              <a:rPr lang="en-SG" b="0" i="0" dirty="0">
                <a:solidFill>
                  <a:srgbClr val="000000"/>
                </a:solidFill>
                <a:effectLst/>
                <a:latin typeface="Helvetica Neue"/>
              </a:rPr>
              <a:t>In this report, we want to study the factors that related to severity in collisions and predict the severity level based on the various factors. With this information, we hope to prevent or mitigate injuries resulting from car accidents in future.</a:t>
            </a:r>
            <a:endParaRPr lang="en-SG" dirty="0"/>
          </a:p>
        </p:txBody>
      </p:sp>
    </p:spTree>
    <p:extLst>
      <p:ext uri="{BB962C8B-B14F-4D97-AF65-F5344CB8AC3E}">
        <p14:creationId xmlns:p14="http://schemas.microsoft.com/office/powerpoint/2010/main" val="2053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1683-3B13-4361-90A9-098F2F777A64}"/>
              </a:ext>
            </a:extLst>
          </p:cNvPr>
          <p:cNvSpPr>
            <a:spLocks noGrp="1"/>
          </p:cNvSpPr>
          <p:nvPr>
            <p:ph type="title"/>
          </p:nvPr>
        </p:nvSpPr>
        <p:spPr/>
        <p:txBody>
          <a:bodyPr/>
          <a:lstStyle/>
          <a:p>
            <a:r>
              <a:rPr lang="en-SG" dirty="0"/>
              <a:t>Data</a:t>
            </a:r>
          </a:p>
        </p:txBody>
      </p:sp>
      <p:sp>
        <p:nvSpPr>
          <p:cNvPr id="3" name="Content Placeholder 2">
            <a:extLst>
              <a:ext uri="{FF2B5EF4-FFF2-40B4-BE49-F238E27FC236}">
                <a16:creationId xmlns:a16="http://schemas.microsoft.com/office/drawing/2014/main" id="{B314760D-2CAB-407E-BE4C-9F927B2AD269}"/>
              </a:ext>
            </a:extLst>
          </p:cNvPr>
          <p:cNvSpPr>
            <a:spLocks noGrp="1"/>
          </p:cNvSpPr>
          <p:nvPr>
            <p:ph idx="1"/>
          </p:nvPr>
        </p:nvSpPr>
        <p:spPr/>
        <p:txBody>
          <a:bodyPr/>
          <a:lstStyle/>
          <a:p>
            <a:pPr>
              <a:buFont typeface="Arial" panose="020B0604020202020204" pitchFamily="34" charset="0"/>
              <a:buChar char="•"/>
            </a:pPr>
            <a:r>
              <a:rPr lang="en-SG" dirty="0"/>
              <a:t>The data used in this study is accidents data for Seattle City. It includes all collisions data provided by SPD and recorded by Traffic Records from 2004 to present, in weekly frequency. </a:t>
            </a:r>
          </a:p>
          <a:p>
            <a:pPr>
              <a:buFont typeface="Arial" panose="020B0604020202020204" pitchFamily="34" charset="0"/>
              <a:buChar char="•"/>
            </a:pPr>
            <a:r>
              <a:rPr lang="en-SG" dirty="0"/>
              <a:t>Data is in structural format. Target variable is SEVERITYCODE, where a numeric code is used to indicate whether it is fatality, serious injury, injury, prop damage, or unknown. The data is further processed to be a binary problem, so that 1 indicates injury in the accident and 0 indicates no injury in the accident. </a:t>
            </a:r>
          </a:p>
        </p:txBody>
      </p:sp>
    </p:spTree>
    <p:extLst>
      <p:ext uri="{BB962C8B-B14F-4D97-AF65-F5344CB8AC3E}">
        <p14:creationId xmlns:p14="http://schemas.microsoft.com/office/powerpoint/2010/main" val="290275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1683-3B13-4361-90A9-098F2F777A64}"/>
              </a:ext>
            </a:extLst>
          </p:cNvPr>
          <p:cNvSpPr>
            <a:spLocks noGrp="1"/>
          </p:cNvSpPr>
          <p:nvPr>
            <p:ph type="title"/>
          </p:nvPr>
        </p:nvSpPr>
        <p:spPr/>
        <p:txBody>
          <a:bodyPr/>
          <a:lstStyle/>
          <a:p>
            <a:r>
              <a:rPr lang="en-SG" dirty="0"/>
              <a:t>Data</a:t>
            </a:r>
          </a:p>
        </p:txBody>
      </p:sp>
      <p:sp>
        <p:nvSpPr>
          <p:cNvPr id="3" name="Content Placeholder 2">
            <a:extLst>
              <a:ext uri="{FF2B5EF4-FFF2-40B4-BE49-F238E27FC236}">
                <a16:creationId xmlns:a16="http://schemas.microsoft.com/office/drawing/2014/main" id="{B314760D-2CAB-407E-BE4C-9F927B2AD269}"/>
              </a:ext>
            </a:extLst>
          </p:cNvPr>
          <p:cNvSpPr>
            <a:spLocks noGrp="1"/>
          </p:cNvSpPr>
          <p:nvPr>
            <p:ph idx="1"/>
          </p:nvPr>
        </p:nvSpPr>
        <p:spPr/>
        <p:txBody>
          <a:bodyPr/>
          <a:lstStyle/>
          <a:p>
            <a:pPr>
              <a:buFont typeface="Arial" panose="020B0604020202020204" pitchFamily="34" charset="0"/>
              <a:buChar char="•"/>
            </a:pPr>
            <a:r>
              <a:rPr lang="en-SG" dirty="0"/>
              <a:t>Feature used in this study include:</a:t>
            </a:r>
          </a:p>
          <a:p>
            <a:pPr lvl="1">
              <a:buFont typeface="Courier New" panose="02070309020205020404" pitchFamily="49" charset="0"/>
              <a:buChar char="o"/>
            </a:pPr>
            <a:r>
              <a:rPr lang="en-SG" dirty="0"/>
              <a:t>ADDRTYPE: collision address type, whether it is Alley, Block, or Intersection</a:t>
            </a:r>
          </a:p>
          <a:p>
            <a:pPr lvl="1">
              <a:buFont typeface="Courier New" panose="02070309020205020404" pitchFamily="49" charset="0"/>
              <a:buChar char="o"/>
            </a:pPr>
            <a:r>
              <a:rPr lang="en-SG" dirty="0"/>
              <a:t>UNDERINFL: whether or not a driver involved was under the influence of drugs or alcohol</a:t>
            </a:r>
          </a:p>
          <a:p>
            <a:pPr lvl="1">
              <a:buFont typeface="Courier New" panose="02070309020205020404" pitchFamily="49" charset="0"/>
              <a:buChar char="o"/>
            </a:pPr>
            <a:r>
              <a:rPr lang="en-SG" dirty="0"/>
              <a:t>WEATHER: a description of the weather conditions during the time of the collision</a:t>
            </a:r>
          </a:p>
          <a:p>
            <a:pPr lvl="1">
              <a:buFont typeface="Courier New" panose="02070309020205020404" pitchFamily="49" charset="0"/>
              <a:buChar char="o"/>
            </a:pPr>
            <a:r>
              <a:rPr lang="en-SG" dirty="0"/>
              <a:t>ROADCOND: the condition of the road during the collision</a:t>
            </a:r>
          </a:p>
          <a:p>
            <a:pPr lvl="1">
              <a:buFont typeface="Courier New" panose="02070309020205020404" pitchFamily="49" charset="0"/>
              <a:buChar char="o"/>
            </a:pPr>
            <a:r>
              <a:rPr lang="en-SG" dirty="0"/>
              <a:t>LIGHTCOND: the light conditions during the collision</a:t>
            </a:r>
          </a:p>
          <a:p>
            <a:pPr lvl="1">
              <a:buFont typeface="Courier New" panose="02070309020205020404" pitchFamily="49" charset="0"/>
              <a:buChar char="o"/>
            </a:pPr>
            <a:r>
              <a:rPr lang="en-SG" dirty="0"/>
              <a:t>SPEEDING: whether or not speeding was a factor in the collision the collision</a:t>
            </a:r>
          </a:p>
        </p:txBody>
      </p:sp>
    </p:spTree>
    <p:extLst>
      <p:ext uri="{BB962C8B-B14F-4D97-AF65-F5344CB8AC3E}">
        <p14:creationId xmlns:p14="http://schemas.microsoft.com/office/powerpoint/2010/main" val="232904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3C9A-E030-440F-A60A-F71B51AFEDDC}"/>
              </a:ext>
            </a:extLst>
          </p:cNvPr>
          <p:cNvSpPr>
            <a:spLocks noGrp="1"/>
          </p:cNvSpPr>
          <p:nvPr>
            <p:ph type="title"/>
          </p:nvPr>
        </p:nvSpPr>
        <p:spPr/>
        <p:txBody>
          <a:bodyPr/>
          <a:lstStyle/>
          <a:p>
            <a:r>
              <a:rPr lang="en-SG" dirty="0"/>
              <a:t>Methodology</a:t>
            </a:r>
          </a:p>
        </p:txBody>
      </p:sp>
      <p:sp>
        <p:nvSpPr>
          <p:cNvPr id="3" name="Content Placeholder 2">
            <a:extLst>
              <a:ext uri="{FF2B5EF4-FFF2-40B4-BE49-F238E27FC236}">
                <a16:creationId xmlns:a16="http://schemas.microsoft.com/office/drawing/2014/main" id="{47FDF6AD-B525-4602-AEA5-8E7743B37B34}"/>
              </a:ext>
            </a:extLst>
          </p:cNvPr>
          <p:cNvSpPr>
            <a:spLocks noGrp="1"/>
          </p:cNvSpPr>
          <p:nvPr>
            <p:ph idx="1"/>
          </p:nvPr>
        </p:nvSpPr>
        <p:spPr/>
        <p:txBody>
          <a:bodyPr/>
          <a:lstStyle/>
          <a:p>
            <a:pPr>
              <a:buFont typeface="Arial" panose="020B0604020202020204" pitchFamily="34" charset="0"/>
              <a:buChar char="•"/>
            </a:pPr>
            <a:r>
              <a:rPr lang="en-SG" dirty="0"/>
              <a:t>Decision Tree model is used for this classification problem</a:t>
            </a:r>
          </a:p>
          <a:p>
            <a:pPr>
              <a:buFont typeface="Arial" panose="020B0604020202020204" pitchFamily="34" charset="0"/>
              <a:buChar char="•"/>
            </a:pPr>
            <a:r>
              <a:rPr lang="en-SG" dirty="0"/>
              <a:t>Decision Tree’s output of feature importance will help us identify the relative important features that will resulting in injuries in car accidents, and this will further help us to identify ways to prevent or reduce future injuries.</a:t>
            </a:r>
          </a:p>
        </p:txBody>
      </p:sp>
    </p:spTree>
    <p:extLst>
      <p:ext uri="{BB962C8B-B14F-4D97-AF65-F5344CB8AC3E}">
        <p14:creationId xmlns:p14="http://schemas.microsoft.com/office/powerpoint/2010/main" val="236636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E79EC-A0B6-4A31-8E7B-6330AE60CAAA}"/>
              </a:ext>
            </a:extLst>
          </p:cNvPr>
          <p:cNvSpPr>
            <a:spLocks noGrp="1"/>
          </p:cNvSpPr>
          <p:nvPr>
            <p:ph type="title"/>
          </p:nvPr>
        </p:nvSpPr>
        <p:spPr/>
        <p:txBody>
          <a:bodyPr/>
          <a:lstStyle/>
          <a:p>
            <a:r>
              <a:rPr lang="en-SG" dirty="0"/>
              <a:t>Results</a:t>
            </a:r>
          </a:p>
        </p:txBody>
      </p:sp>
      <p:sp>
        <p:nvSpPr>
          <p:cNvPr id="5" name="Content Placeholder 4">
            <a:extLst>
              <a:ext uri="{FF2B5EF4-FFF2-40B4-BE49-F238E27FC236}">
                <a16:creationId xmlns:a16="http://schemas.microsoft.com/office/drawing/2014/main" id="{A8FD204A-4A4A-4B9A-BEA3-4CEE68A13DA6}"/>
              </a:ext>
            </a:extLst>
          </p:cNvPr>
          <p:cNvSpPr>
            <a:spLocks noGrp="1"/>
          </p:cNvSpPr>
          <p:nvPr>
            <p:ph sz="half" idx="1"/>
          </p:nvPr>
        </p:nvSpPr>
        <p:spPr/>
        <p:txBody>
          <a:bodyPr/>
          <a:lstStyle/>
          <a:p>
            <a:pPr>
              <a:buFont typeface="Arial" panose="020B0604020202020204" pitchFamily="34" charset="0"/>
              <a:buChar char="•"/>
            </a:pPr>
            <a:r>
              <a:rPr lang="en-SG" b="0" i="0" dirty="0">
                <a:solidFill>
                  <a:srgbClr val="000000"/>
                </a:solidFill>
                <a:effectLst/>
                <a:latin typeface="Helvetica Neue"/>
              </a:rPr>
              <a:t>Address type is the most import feature when it comes to the likelihood of injury occurred during accidents. </a:t>
            </a:r>
          </a:p>
          <a:p>
            <a:pPr>
              <a:buFont typeface="Arial" panose="020B0604020202020204" pitchFamily="34" charset="0"/>
              <a:buChar char="•"/>
            </a:pPr>
            <a:r>
              <a:rPr lang="en-SG" b="0" i="0" dirty="0">
                <a:solidFill>
                  <a:srgbClr val="000000"/>
                </a:solidFill>
                <a:effectLst/>
                <a:latin typeface="Helvetica Neue"/>
              </a:rPr>
              <a:t>When a collision is at an intersection, such collisions are more likely to result in injuries. </a:t>
            </a:r>
          </a:p>
          <a:p>
            <a:pPr>
              <a:buFont typeface="Arial" panose="020B0604020202020204" pitchFamily="34" charset="0"/>
              <a:buChar char="•"/>
            </a:pPr>
            <a:r>
              <a:rPr lang="en-SG" b="0" i="0" dirty="0">
                <a:solidFill>
                  <a:srgbClr val="000000"/>
                </a:solidFill>
                <a:effectLst/>
                <a:latin typeface="Helvetica Neue"/>
              </a:rPr>
              <a:t>When a driver is under influence of drug or </a:t>
            </a:r>
            <a:r>
              <a:rPr lang="en-SG" b="0" i="0" dirty="0" err="1">
                <a:solidFill>
                  <a:srgbClr val="000000"/>
                </a:solidFill>
                <a:effectLst/>
                <a:latin typeface="Helvetica Neue"/>
              </a:rPr>
              <a:t>alchohol</a:t>
            </a:r>
            <a:r>
              <a:rPr lang="en-SG" b="0" i="0" dirty="0">
                <a:solidFill>
                  <a:srgbClr val="000000"/>
                </a:solidFill>
                <a:effectLst/>
                <a:latin typeface="Helvetica Neue"/>
              </a:rPr>
              <a:t>, or when a driver is speeding, a collision is also more likely to result in injuries.</a:t>
            </a:r>
            <a:endParaRPr lang="en-SG" dirty="0"/>
          </a:p>
        </p:txBody>
      </p:sp>
      <p:pic>
        <p:nvPicPr>
          <p:cNvPr id="3076" name="Picture 4">
            <a:extLst>
              <a:ext uri="{FF2B5EF4-FFF2-40B4-BE49-F238E27FC236}">
                <a16:creationId xmlns:a16="http://schemas.microsoft.com/office/drawing/2014/main" id="{FB0C7DAF-67FE-4191-B2B3-C3AB6EA5D43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16688" y="2608930"/>
            <a:ext cx="4638675" cy="2772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16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D596-F0AF-42A5-80A1-FE84B8F80F08}"/>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D71D650A-0672-496D-9B66-469C427967AA}"/>
              </a:ext>
            </a:extLst>
          </p:cNvPr>
          <p:cNvSpPr>
            <a:spLocks noGrp="1"/>
          </p:cNvSpPr>
          <p:nvPr>
            <p:ph idx="1"/>
          </p:nvPr>
        </p:nvSpPr>
        <p:spPr/>
        <p:txBody>
          <a:bodyPr/>
          <a:lstStyle/>
          <a:p>
            <a:pPr>
              <a:buFont typeface="Arial" panose="020B0604020202020204" pitchFamily="34" charset="0"/>
              <a:buChar char="•"/>
            </a:pPr>
            <a:r>
              <a:rPr lang="en-SG" b="0" i="0" dirty="0">
                <a:solidFill>
                  <a:srgbClr val="000000"/>
                </a:solidFill>
                <a:effectLst/>
                <a:latin typeface="Helvetica Neue"/>
              </a:rPr>
              <a:t>With the result of this study, we can help reduce the likelihood of injuries in accidents by placing more safety measures at intersections, or introducing more measures to identify drunk or speeding drivers</a:t>
            </a:r>
            <a:r>
              <a:rPr lang="en-SG" b="0" i="0">
                <a:solidFill>
                  <a:srgbClr val="000000"/>
                </a:solidFill>
                <a:effectLst/>
                <a:latin typeface="Helvetica Neue"/>
              </a:rPr>
              <a:t>. </a:t>
            </a:r>
          </a:p>
          <a:p>
            <a:pPr>
              <a:buFont typeface="Arial" panose="020B0604020202020204" pitchFamily="34" charset="0"/>
              <a:buChar char="•"/>
            </a:pPr>
            <a:r>
              <a:rPr lang="en-SG" b="0" i="0">
                <a:solidFill>
                  <a:srgbClr val="000000"/>
                </a:solidFill>
                <a:effectLst/>
                <a:latin typeface="Helvetica Neue"/>
              </a:rPr>
              <a:t>For </a:t>
            </a:r>
            <a:r>
              <a:rPr lang="en-SG" b="0" i="0" dirty="0">
                <a:solidFill>
                  <a:srgbClr val="000000"/>
                </a:solidFill>
                <a:effectLst/>
                <a:latin typeface="Helvetica Neue"/>
              </a:rPr>
              <a:t>future studies, we can also include a more detailed analysis of other factors, by collecting more comprehensive data, for example, if safety belt is used, or by recording the time of the accident more accurately.</a:t>
            </a:r>
            <a:endParaRPr lang="en-SG" dirty="0"/>
          </a:p>
        </p:txBody>
      </p:sp>
    </p:spTree>
    <p:extLst>
      <p:ext uri="{BB962C8B-B14F-4D97-AF65-F5344CB8AC3E}">
        <p14:creationId xmlns:p14="http://schemas.microsoft.com/office/powerpoint/2010/main" val="124393602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{21612FE0-68DA-46C0-9799-4C905C108623}tf11429527_win32</Template>
  <TotalTime>153</TotalTime>
  <Words>432</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Helvetica Neue</vt:lpstr>
      <vt:lpstr>Arial</vt:lpstr>
      <vt:lpstr>Bookman Old Style</vt:lpstr>
      <vt:lpstr>Calibri</vt:lpstr>
      <vt:lpstr>Courier New</vt:lpstr>
      <vt:lpstr>Franklin Gothic Book</vt:lpstr>
      <vt:lpstr>1_RetrospectVTI</vt:lpstr>
      <vt:lpstr>CAR ACCIDENT SEVERITY</vt:lpstr>
      <vt:lpstr>Introduction</vt:lpstr>
      <vt:lpstr>Data</vt:lpstr>
      <vt:lpstr>Data</vt:lpstr>
      <vt:lpstr>Methodology</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SEVERITY</dc:title>
  <dc:creator>Siwei Li</dc:creator>
  <cp:lastModifiedBy>Siwei Li</cp:lastModifiedBy>
  <cp:revision>3</cp:revision>
  <dcterms:created xsi:type="dcterms:W3CDTF">2020-08-30T07:17:32Z</dcterms:created>
  <dcterms:modified xsi:type="dcterms:W3CDTF">2020-08-30T09:50:52Z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