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742C1A-8451-46DE-9C97-96C14BA4CF76}">
          <p14:sldIdLst>
            <p14:sldId id="256"/>
            <p14:sldId id="258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939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886C-CDC6-2168-3322-5D3902D3B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DF70A-349A-CE5C-AFA4-039A5E21C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A987-32EE-DF36-0454-F557E5CC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6F38-1730-4415-B973-0C095843AC14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1FF13-F9AA-9AEA-0224-A3771F14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1D13B-F4E5-C34E-1158-AC96E9F3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8AA-D02B-44F9-8646-221ED76F5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4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E91F-C8AC-C2A1-7200-B0C659E4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A59F2-D7FE-2D7A-0796-ACC40D3F5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E884A-C7F8-0E9E-11E5-A849DE1E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6F38-1730-4415-B973-0C095843AC14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CE918-D54C-90F4-B49B-EF366E1DB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5292-0F2B-0B50-B1FD-C889D097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8AA-D02B-44F9-8646-221ED76F5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0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EBE10-69BC-DFCB-5651-4E86E7DE2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23F26-B8A2-A601-5F09-3A5B62DDE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97891-4F97-373E-3FCF-A48E2B5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6F38-1730-4415-B973-0C095843AC14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C6067-254A-568E-369E-90A5A663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0BAD8-56CA-96B1-2D6F-612366B8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8AA-D02B-44F9-8646-221ED76F5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6B5E-D4B3-07F1-CC78-391C2CC0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7983-F19C-7455-1021-D2FD5D17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5A710-1EC0-EC1E-BB06-92B13D7A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6F38-1730-4415-B973-0C095843AC14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62869-AA46-FAE8-E639-EE7A0FD5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933D1-B9CA-5285-CB9D-BC04134A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8AA-D02B-44F9-8646-221ED76F5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22C8-C3FB-82FC-2518-636D42AC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FAEA3-0FA7-7F4B-15FE-10FDB8D51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B3EFB-F709-C299-B5BB-A0F88F80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6F38-1730-4415-B973-0C095843AC14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B2581-0F42-7D85-606F-15427467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2994E-626B-C15A-F7F8-543C8BC7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8AA-D02B-44F9-8646-221ED76F5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8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0205-79BC-8EE2-B0BA-87A6A081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6C6B2-D9BD-F8B7-23C0-31FEE4B51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5946A-D885-12AC-554F-9B054C928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B16F4-2EB3-DEDE-A94F-68D7FFFE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6F38-1730-4415-B973-0C095843AC14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478D9-163F-8677-D7A7-E27AF1D1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787C8-475A-BD63-FE0D-6F9F72F4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8AA-D02B-44F9-8646-221ED76F5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0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9DC1-4AF8-E45F-8D41-28D262D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51A91-81E3-F2E4-01FB-8C14FCA12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27935-5AE7-E075-15C3-9D901E56B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E0531-2EE2-66B8-0476-F978AAC0B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46E8C-0BEA-4D8D-EB81-984621936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F3DF7-990F-0E2F-F421-46FAF562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6F38-1730-4415-B973-0C095843AC14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D978A-BC67-19B5-E87F-8E70A4D5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388D4-982C-B19B-BBD8-E18B356F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8AA-D02B-44F9-8646-221ED76F5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8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69AB-9C86-382E-F4AE-5904E551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60247-4964-2D07-7DF4-91E1B9A5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6F38-1730-4415-B973-0C095843AC14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31F15-ABD8-3078-D7BD-51D0D0A4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3A3F0-3270-DB7B-6755-E818AA01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8AA-D02B-44F9-8646-221ED76F5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C9BA8-600F-9E39-641C-D98044EE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6F38-1730-4415-B973-0C095843AC14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E156A-5BF6-D332-EEC1-C4A89C7A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CB3D0-4B42-50C8-A27F-706B7A5B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8AA-D02B-44F9-8646-221ED76F5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6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2581-4423-2C2F-5BAB-D4179500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AECE3-801D-DC1E-FB94-A96E18199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2BA9D-9428-9279-D442-15E37B44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1EDDF-6AC9-C562-17F7-DF299F59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6F38-1730-4415-B973-0C095843AC14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6DF82-0B3A-32CE-1E18-D6140AC9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A2C76-AB1B-1A48-A241-7BCEC4E8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8AA-D02B-44F9-8646-221ED76F5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3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49BA-AA20-D26C-352E-5345D9C1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2BE80-66B9-97D7-B0F0-70EC5BE16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648BE-B233-8988-472B-8436B2C08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87980-33B0-1234-4398-009B3140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6F38-1730-4415-B973-0C095843AC14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0F83B-F3BD-5ADA-1CF9-51FF9AD0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4322E-6020-7D5C-1861-B705E64E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98AA-D02B-44F9-8646-221ED76F5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8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E46D3-85C4-58B0-3CD2-554C161B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42C9E-7D71-11CD-9076-A8DCA4327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6A031-E3C4-9175-7246-DFC3D5580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B6F38-1730-4415-B973-0C095843AC14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C038B-2D83-38E0-49C6-FFEC05600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86F28-6007-F093-C42B-77046B501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898AA-D02B-44F9-8646-221ED76F5C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1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3B60-AA3B-5125-B891-E2D15DD84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Coincidence Processors on two FPGA boards</a:t>
            </a:r>
          </a:p>
        </p:txBody>
      </p:sp>
    </p:spTree>
    <p:extLst>
      <p:ext uri="{BB962C8B-B14F-4D97-AF65-F5344CB8AC3E}">
        <p14:creationId xmlns:p14="http://schemas.microsoft.com/office/powerpoint/2010/main" val="250092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12D6332-FA58-5CB2-AEAC-AA878204AB14}"/>
              </a:ext>
            </a:extLst>
          </p:cNvPr>
          <p:cNvSpPr/>
          <p:nvPr/>
        </p:nvSpPr>
        <p:spPr>
          <a:xfrm>
            <a:off x="755904" y="1060704"/>
            <a:ext cx="9031740" cy="1666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C43AC8E-7C6A-29FE-210F-AEDC8E80BA43}"/>
              </a:ext>
            </a:extLst>
          </p:cNvPr>
          <p:cNvSpPr/>
          <p:nvPr/>
        </p:nvSpPr>
        <p:spPr>
          <a:xfrm>
            <a:off x="1127773" y="1128781"/>
            <a:ext cx="3129951" cy="893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58A38B-C085-A07A-8085-C3E49A29545E}"/>
              </a:ext>
            </a:extLst>
          </p:cNvPr>
          <p:cNvSpPr/>
          <p:nvPr/>
        </p:nvSpPr>
        <p:spPr>
          <a:xfrm>
            <a:off x="975193" y="1369170"/>
            <a:ext cx="3129951" cy="893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A534089-7268-7838-D67C-0F69D61A4BF3}"/>
              </a:ext>
            </a:extLst>
          </p:cNvPr>
          <p:cNvSpPr/>
          <p:nvPr/>
        </p:nvSpPr>
        <p:spPr>
          <a:xfrm>
            <a:off x="885105" y="1437911"/>
            <a:ext cx="3129951" cy="893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772E6-10D1-6360-B969-A070C1C2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978" y="-147903"/>
            <a:ext cx="7209222" cy="1325563"/>
          </a:xfrm>
        </p:spPr>
        <p:txBody>
          <a:bodyPr/>
          <a:lstStyle/>
          <a:p>
            <a:r>
              <a:rPr lang="en-US" dirty="0"/>
              <a:t>About DCPs in Dual S4 boards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D02EE1-2F74-57B1-DAD3-D19C7802730A}"/>
              </a:ext>
            </a:extLst>
          </p:cNvPr>
          <p:cNvSpPr/>
          <p:nvPr/>
        </p:nvSpPr>
        <p:spPr>
          <a:xfrm>
            <a:off x="973497" y="1584643"/>
            <a:ext cx="1237488" cy="64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Physical</a:t>
            </a:r>
          </a:p>
          <a:p>
            <a:pPr algn="ctr"/>
            <a:r>
              <a:rPr lang="en-US" sz="1400" dirty="0"/>
              <a:t>LVDS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2A8D84-3835-13E4-2A43-51467658A379}"/>
              </a:ext>
            </a:extLst>
          </p:cNvPr>
          <p:cNvSpPr/>
          <p:nvPr/>
        </p:nvSpPr>
        <p:spPr>
          <a:xfrm>
            <a:off x="2588937" y="1581239"/>
            <a:ext cx="1322832" cy="64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Detector</a:t>
            </a:r>
          </a:p>
          <a:p>
            <a:pPr algn="ctr"/>
            <a:r>
              <a:rPr lang="en-US" sz="1400" dirty="0"/>
              <a:t>event  decode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5ADD7DE-F7D1-07EF-6988-9968EAEA378F}"/>
              </a:ext>
            </a:extLst>
          </p:cNvPr>
          <p:cNvSpPr/>
          <p:nvPr/>
        </p:nvSpPr>
        <p:spPr>
          <a:xfrm>
            <a:off x="2259753" y="1818543"/>
            <a:ext cx="280416" cy="171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782D2F-7788-7E20-19E8-164C66DA7E09}"/>
              </a:ext>
            </a:extLst>
          </p:cNvPr>
          <p:cNvSpPr/>
          <p:nvPr/>
        </p:nvSpPr>
        <p:spPr>
          <a:xfrm>
            <a:off x="4826446" y="1212031"/>
            <a:ext cx="1370154" cy="96824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DCP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(X52)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C9DEFF-627E-01DF-2822-17963C0E6F98}"/>
              </a:ext>
            </a:extLst>
          </p:cNvPr>
          <p:cNvSpPr/>
          <p:nvPr/>
        </p:nvSpPr>
        <p:spPr>
          <a:xfrm>
            <a:off x="6691299" y="1378202"/>
            <a:ext cx="914400" cy="64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Rotating bus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AF33A6-7966-A0EE-A00A-77EE6CBF3E2D}"/>
              </a:ext>
            </a:extLst>
          </p:cNvPr>
          <p:cNvSpPr/>
          <p:nvPr/>
        </p:nvSpPr>
        <p:spPr>
          <a:xfrm>
            <a:off x="8100398" y="1373064"/>
            <a:ext cx="1551433" cy="64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Coincidence event upload interface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7C8363-F21A-E310-00A6-E458A7005241}"/>
              </a:ext>
            </a:extLst>
          </p:cNvPr>
          <p:cNvSpPr txBox="1"/>
          <p:nvPr/>
        </p:nvSpPr>
        <p:spPr>
          <a:xfrm>
            <a:off x="3765628" y="1073748"/>
            <a:ext cx="394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X8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1644A77-252C-8934-C308-5041F145FD40}"/>
              </a:ext>
            </a:extLst>
          </p:cNvPr>
          <p:cNvSpPr/>
          <p:nvPr/>
        </p:nvSpPr>
        <p:spPr>
          <a:xfrm>
            <a:off x="6273795" y="1648932"/>
            <a:ext cx="340309" cy="157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1806504-4236-E91B-EA31-8D7F6FF1DC91}"/>
              </a:ext>
            </a:extLst>
          </p:cNvPr>
          <p:cNvSpPr/>
          <p:nvPr/>
        </p:nvSpPr>
        <p:spPr>
          <a:xfrm>
            <a:off x="7682894" y="1648932"/>
            <a:ext cx="340309" cy="157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Desktop Pc Stock Photos, Pictures &amp; Royalty-Free Images - iStock">
            <a:extLst>
              <a:ext uri="{FF2B5EF4-FFF2-40B4-BE49-F238E27FC236}">
                <a16:creationId xmlns:a16="http://schemas.microsoft.com/office/drawing/2014/main" id="{2EC8CF59-368C-E700-7458-AF9C3780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692" y="2137757"/>
            <a:ext cx="1728607" cy="138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A730A72B-F90A-146B-2E6A-1512E66BAE64}"/>
              </a:ext>
            </a:extLst>
          </p:cNvPr>
          <p:cNvSpPr/>
          <p:nvPr/>
        </p:nvSpPr>
        <p:spPr>
          <a:xfrm rot="1800000">
            <a:off x="9740671" y="2150694"/>
            <a:ext cx="473963" cy="145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A0325B3-9E79-2185-3295-1456EBDC87B1}"/>
              </a:ext>
            </a:extLst>
          </p:cNvPr>
          <p:cNvSpPr/>
          <p:nvPr/>
        </p:nvSpPr>
        <p:spPr>
          <a:xfrm>
            <a:off x="4288608" y="1644995"/>
            <a:ext cx="447750" cy="173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E25A08A-7AAE-3350-4476-9094E375A931}"/>
              </a:ext>
            </a:extLst>
          </p:cNvPr>
          <p:cNvSpPr/>
          <p:nvPr/>
        </p:nvSpPr>
        <p:spPr>
          <a:xfrm>
            <a:off x="755904" y="2815766"/>
            <a:ext cx="9031740" cy="16664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0D32C1F-E16C-5057-4BBC-8D75108C0A18}"/>
              </a:ext>
            </a:extLst>
          </p:cNvPr>
          <p:cNvSpPr/>
          <p:nvPr/>
        </p:nvSpPr>
        <p:spPr>
          <a:xfrm>
            <a:off x="1127773" y="3211659"/>
            <a:ext cx="3129951" cy="893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A3E8BC6-EFA3-72B1-2E53-969D0F6C9867}"/>
              </a:ext>
            </a:extLst>
          </p:cNvPr>
          <p:cNvSpPr/>
          <p:nvPr/>
        </p:nvSpPr>
        <p:spPr>
          <a:xfrm>
            <a:off x="975193" y="3452048"/>
            <a:ext cx="3129951" cy="893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0E57843-FAAF-2701-D5C3-1BA613AA61E3}"/>
              </a:ext>
            </a:extLst>
          </p:cNvPr>
          <p:cNvSpPr/>
          <p:nvPr/>
        </p:nvSpPr>
        <p:spPr>
          <a:xfrm>
            <a:off x="885105" y="3520789"/>
            <a:ext cx="3129951" cy="893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251364-0AAE-FCEB-968B-96392B83AD4E}"/>
              </a:ext>
            </a:extLst>
          </p:cNvPr>
          <p:cNvSpPr/>
          <p:nvPr/>
        </p:nvSpPr>
        <p:spPr>
          <a:xfrm>
            <a:off x="973497" y="3667521"/>
            <a:ext cx="1237488" cy="64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Physical</a:t>
            </a:r>
          </a:p>
          <a:p>
            <a:pPr algn="ctr"/>
            <a:r>
              <a:rPr lang="en-US" sz="1400" dirty="0"/>
              <a:t>LVDS Interface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1E082D-A737-BE0E-CB74-E689200F9CE5}"/>
              </a:ext>
            </a:extLst>
          </p:cNvPr>
          <p:cNvSpPr/>
          <p:nvPr/>
        </p:nvSpPr>
        <p:spPr>
          <a:xfrm>
            <a:off x="2588937" y="3664117"/>
            <a:ext cx="1322832" cy="64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Detector</a:t>
            </a:r>
          </a:p>
          <a:p>
            <a:pPr algn="ctr"/>
            <a:r>
              <a:rPr lang="en-US" sz="1400" dirty="0"/>
              <a:t>event  decode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0F6A665D-B648-7CE8-5735-355AAD13F048}"/>
              </a:ext>
            </a:extLst>
          </p:cNvPr>
          <p:cNvSpPr/>
          <p:nvPr/>
        </p:nvSpPr>
        <p:spPr>
          <a:xfrm>
            <a:off x="2259753" y="3901421"/>
            <a:ext cx="280416" cy="171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38D5D6E-7995-FFFD-E1C0-3C9380A1A385}"/>
              </a:ext>
            </a:extLst>
          </p:cNvPr>
          <p:cNvSpPr/>
          <p:nvPr/>
        </p:nvSpPr>
        <p:spPr>
          <a:xfrm>
            <a:off x="4826446" y="3294909"/>
            <a:ext cx="1370154" cy="96824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DCP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(X52)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739799-BDF1-0A0D-930A-FF5602EDA577}"/>
              </a:ext>
            </a:extLst>
          </p:cNvPr>
          <p:cNvSpPr/>
          <p:nvPr/>
        </p:nvSpPr>
        <p:spPr>
          <a:xfrm>
            <a:off x="6691299" y="3461080"/>
            <a:ext cx="914400" cy="64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Rotating bus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0C9101-4B44-4CD6-D889-2C2F2945DE7E}"/>
              </a:ext>
            </a:extLst>
          </p:cNvPr>
          <p:cNvSpPr/>
          <p:nvPr/>
        </p:nvSpPr>
        <p:spPr>
          <a:xfrm>
            <a:off x="8100398" y="3455942"/>
            <a:ext cx="1551433" cy="64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Coincidence event upload interface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E3DDB3-C2DD-9E47-6A42-613BA50656F8}"/>
              </a:ext>
            </a:extLst>
          </p:cNvPr>
          <p:cNvSpPr txBox="1"/>
          <p:nvPr/>
        </p:nvSpPr>
        <p:spPr>
          <a:xfrm>
            <a:off x="3765628" y="3156626"/>
            <a:ext cx="394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X8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17971F37-E063-E5A5-E2A3-73B1DFB5B0A1}"/>
              </a:ext>
            </a:extLst>
          </p:cNvPr>
          <p:cNvSpPr/>
          <p:nvPr/>
        </p:nvSpPr>
        <p:spPr>
          <a:xfrm>
            <a:off x="6273795" y="3731810"/>
            <a:ext cx="340309" cy="157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AEB6B674-DF97-DABE-0D28-FBCCFA99E5D0}"/>
              </a:ext>
            </a:extLst>
          </p:cNvPr>
          <p:cNvSpPr/>
          <p:nvPr/>
        </p:nvSpPr>
        <p:spPr>
          <a:xfrm>
            <a:off x="7682894" y="3731810"/>
            <a:ext cx="340309" cy="157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E7F65B2D-A252-804A-66F9-F34AD37FD59F}"/>
              </a:ext>
            </a:extLst>
          </p:cNvPr>
          <p:cNvSpPr/>
          <p:nvPr/>
        </p:nvSpPr>
        <p:spPr>
          <a:xfrm rot="19258274">
            <a:off x="9702774" y="3509843"/>
            <a:ext cx="452283" cy="12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A7BC791-7A74-6785-1449-5487BC1E67DC}"/>
              </a:ext>
            </a:extLst>
          </p:cNvPr>
          <p:cNvSpPr/>
          <p:nvPr/>
        </p:nvSpPr>
        <p:spPr>
          <a:xfrm>
            <a:off x="4288608" y="3727873"/>
            <a:ext cx="447750" cy="173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5DF2A4DA-0BEA-3A7B-43D0-D7AEF29C893A}"/>
              </a:ext>
            </a:extLst>
          </p:cNvPr>
          <p:cNvSpPr/>
          <p:nvPr/>
        </p:nvSpPr>
        <p:spPr>
          <a:xfrm rot="19047764">
            <a:off x="4097528" y="2612972"/>
            <a:ext cx="1382857" cy="220408"/>
          </a:xfrm>
          <a:prstGeom prst="rightArrow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9DCCAC81-AEEA-E3DA-9FC6-D2906FBD616F}"/>
              </a:ext>
            </a:extLst>
          </p:cNvPr>
          <p:cNvSpPr/>
          <p:nvPr/>
        </p:nvSpPr>
        <p:spPr>
          <a:xfrm rot="2700000">
            <a:off x="3957360" y="2636465"/>
            <a:ext cx="1378328" cy="21251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0DF508-9045-0373-E5B9-50496EF75F2D}"/>
              </a:ext>
            </a:extLst>
          </p:cNvPr>
          <p:cNvSpPr txBox="1"/>
          <p:nvPr/>
        </p:nvSpPr>
        <p:spPr>
          <a:xfrm>
            <a:off x="-40834" y="1437911"/>
            <a:ext cx="849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  <a:p>
            <a:r>
              <a:rPr lang="en-US" dirty="0"/>
              <a:t>board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0F78DA-E668-7A02-DEC8-0FFABB235BEE}"/>
              </a:ext>
            </a:extLst>
          </p:cNvPr>
          <p:cNvSpPr txBox="1"/>
          <p:nvPr/>
        </p:nvSpPr>
        <p:spPr>
          <a:xfrm>
            <a:off x="-40834" y="3343106"/>
            <a:ext cx="73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Slave</a:t>
            </a:r>
          </a:p>
          <a:p>
            <a:r>
              <a:rPr lang="en-US" dirty="0"/>
              <a:t>board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3726D0-A66C-3D9F-07A5-391F0DDD57BB}"/>
              </a:ext>
            </a:extLst>
          </p:cNvPr>
          <p:cNvSpPr txBox="1"/>
          <p:nvPr/>
        </p:nvSpPr>
        <p:spPr>
          <a:xfrm>
            <a:off x="3015056" y="2379026"/>
            <a:ext cx="601292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Clock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9C61DF3-89A7-FDEA-AE6C-F1158D14FFDE}"/>
              </a:ext>
            </a:extLst>
          </p:cNvPr>
          <p:cNvCxnSpPr>
            <a:stCxn id="61" idx="2"/>
          </p:cNvCxnSpPr>
          <p:nvPr/>
        </p:nvCxnSpPr>
        <p:spPr>
          <a:xfrm>
            <a:off x="3315702" y="2686803"/>
            <a:ext cx="6618" cy="25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Cloud 1023">
            <a:extLst>
              <a:ext uri="{FF2B5EF4-FFF2-40B4-BE49-F238E27FC236}">
                <a16:creationId xmlns:a16="http://schemas.microsoft.com/office/drawing/2014/main" id="{FACD11C5-D57E-EE39-5B6F-CA2A6917E857}"/>
              </a:ext>
            </a:extLst>
          </p:cNvPr>
          <p:cNvSpPr/>
          <p:nvPr/>
        </p:nvSpPr>
        <p:spPr>
          <a:xfrm>
            <a:off x="4245174" y="2350512"/>
            <a:ext cx="850636" cy="745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</a:t>
            </a:r>
          </a:p>
          <a:p>
            <a:pPr algn="ctr"/>
            <a:r>
              <a:rPr lang="en-US" sz="1200" dirty="0"/>
              <a:t>share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4E89C-2610-3384-66B0-C1AA5307DFEF}"/>
              </a:ext>
            </a:extLst>
          </p:cNvPr>
          <p:cNvSpPr txBox="1"/>
          <p:nvPr/>
        </p:nvSpPr>
        <p:spPr>
          <a:xfrm>
            <a:off x="539640" y="4808681"/>
            <a:ext cx="105713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Two identical Stratix-4 FPGA boards but one </a:t>
            </a:r>
            <a:r>
              <a:rPr lang="en-US" dirty="0"/>
              <a:t>is set as master board to send synchronous clock to slave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FGPA logic is the same but process different detector channel’s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 detectors and 104 DCPs in total. Each board connects to half of the detectors and contains 52 DCPs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Events on individual board will be shared with each other by high-speed transceiver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board upload to PC respectively for 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0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4DB5-BAE8-3AE4-893E-53A5CD67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003" y="-289633"/>
            <a:ext cx="4646323" cy="1325563"/>
          </a:xfrm>
        </p:spPr>
        <p:txBody>
          <a:bodyPr/>
          <a:lstStyle/>
          <a:p>
            <a:r>
              <a:rPr lang="en-US" dirty="0"/>
              <a:t>Event sharing logic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8165F6-BDD0-1E87-4361-C2221D6BAC0F}"/>
              </a:ext>
            </a:extLst>
          </p:cNvPr>
          <p:cNvCxnSpPr>
            <a:cxnSpLocks/>
          </p:cNvCxnSpPr>
          <p:nvPr/>
        </p:nvCxnSpPr>
        <p:spPr>
          <a:xfrm>
            <a:off x="6109131" y="844899"/>
            <a:ext cx="0" cy="601310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8478B3F-8FBD-A53C-E53A-4DAC9598FF71}"/>
              </a:ext>
            </a:extLst>
          </p:cNvPr>
          <p:cNvGrpSpPr/>
          <p:nvPr/>
        </p:nvGrpSpPr>
        <p:grpSpPr>
          <a:xfrm>
            <a:off x="5684923" y="3291065"/>
            <a:ext cx="848416" cy="487888"/>
            <a:chOff x="5888713" y="3501746"/>
            <a:chExt cx="996581" cy="487888"/>
          </a:xfrm>
        </p:grpSpPr>
        <p:sp>
          <p:nvSpPr>
            <p:cNvPr id="228" name="Arrow: Up-Down 227">
              <a:extLst>
                <a:ext uri="{FF2B5EF4-FFF2-40B4-BE49-F238E27FC236}">
                  <a16:creationId xmlns:a16="http://schemas.microsoft.com/office/drawing/2014/main" id="{454A8411-79A2-786D-AD34-31C49C1E17A6}"/>
                </a:ext>
              </a:extLst>
            </p:cNvPr>
            <p:cNvSpPr/>
            <p:nvPr/>
          </p:nvSpPr>
          <p:spPr>
            <a:xfrm rot="16200000">
              <a:off x="6143060" y="3247399"/>
              <a:ext cx="487888" cy="996581"/>
            </a:xfrm>
            <a:prstGeom prst="upDown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61EE8CE0-621F-1407-09AD-2F07DD44A4E7}"/>
                </a:ext>
              </a:extLst>
            </p:cNvPr>
            <p:cNvSpPr txBox="1"/>
            <p:nvPr/>
          </p:nvSpPr>
          <p:spPr>
            <a:xfrm>
              <a:off x="5993307" y="3614883"/>
              <a:ext cx="7873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PCIE Cable</a:t>
              </a:r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0104E678-3678-3723-90CE-13D1113A6A61}"/>
              </a:ext>
            </a:extLst>
          </p:cNvPr>
          <p:cNvSpPr txBox="1"/>
          <p:nvPr/>
        </p:nvSpPr>
        <p:spPr>
          <a:xfrm>
            <a:off x="5230002" y="5131211"/>
            <a:ext cx="1835759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X4 mode</a:t>
            </a:r>
            <a:br>
              <a:rPr lang="en-US" dirty="0"/>
            </a:br>
            <a:r>
              <a:rPr lang="en-US" dirty="0"/>
              <a:t>-- 4 lanes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Totally 10Gbps</a:t>
            </a:r>
            <a:br>
              <a:rPr lang="en-US" dirty="0"/>
            </a:br>
            <a:r>
              <a:rPr lang="en-US" dirty="0"/>
              <a:t>-- 2.5 Gbps X4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128 bits width</a:t>
            </a:r>
            <a:br>
              <a:rPr lang="en-US" dirty="0"/>
            </a:br>
            <a:r>
              <a:rPr lang="en-US" dirty="0"/>
              <a:t>-- 32 X 4 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8E54C88-CB8F-DD2B-E312-B28D74AA3854}"/>
              </a:ext>
            </a:extLst>
          </p:cNvPr>
          <p:cNvGrpSpPr/>
          <p:nvPr/>
        </p:nvGrpSpPr>
        <p:grpSpPr>
          <a:xfrm>
            <a:off x="35536" y="1065596"/>
            <a:ext cx="5795389" cy="5753126"/>
            <a:chOff x="209906" y="1065596"/>
            <a:chExt cx="5795389" cy="5753126"/>
          </a:xfrm>
        </p:grpSpPr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E8DB2524-C41A-E940-E599-AC9334ABA88E}"/>
                </a:ext>
              </a:extLst>
            </p:cNvPr>
            <p:cNvSpPr/>
            <p:nvPr/>
          </p:nvSpPr>
          <p:spPr>
            <a:xfrm>
              <a:off x="967740" y="1065596"/>
              <a:ext cx="1135169" cy="4952152"/>
            </a:xfrm>
            <a:prstGeom prst="roundRect">
              <a:avLst>
                <a:gd name="adj" fmla="val 928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4BAD785-85F1-FB51-3DA8-EB9CDAD16C86}"/>
                </a:ext>
              </a:extLst>
            </p:cNvPr>
            <p:cNvGrpSpPr/>
            <p:nvPr/>
          </p:nvGrpSpPr>
          <p:grpSpPr>
            <a:xfrm>
              <a:off x="2322506" y="3575798"/>
              <a:ext cx="1767062" cy="2441950"/>
              <a:chOff x="1660934" y="4121665"/>
              <a:chExt cx="1767062" cy="244195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C344F2D-618B-BBD9-0AE0-07AF4C05D5D9}"/>
                  </a:ext>
                </a:extLst>
              </p:cNvPr>
              <p:cNvSpPr/>
              <p:nvPr/>
            </p:nvSpPr>
            <p:spPr>
              <a:xfrm>
                <a:off x="1660934" y="4122405"/>
                <a:ext cx="1712980" cy="24412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2FE43252-8ACC-C8D8-6443-3630CE8717E2}"/>
                  </a:ext>
                </a:extLst>
              </p:cNvPr>
              <p:cNvGrpSpPr/>
              <p:nvPr/>
            </p:nvGrpSpPr>
            <p:grpSpPr>
              <a:xfrm>
                <a:off x="1735612" y="4183365"/>
                <a:ext cx="438913" cy="2301240"/>
                <a:chOff x="1901951" y="1901952"/>
                <a:chExt cx="438913" cy="2743200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0B1BF6E5-FDF0-089C-01AA-7FE2EFF23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01952" y="1901952"/>
                  <a:ext cx="0" cy="274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AD2F430-8604-0349-A065-D738CBCC6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0864" y="2359152"/>
                  <a:ext cx="0" cy="1828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D0251DF8-312C-92D2-5591-EA9903534F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01952" y="1901952"/>
                  <a:ext cx="438912" cy="457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EDB190FA-CEC6-3B0C-6414-049E4F044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01951" y="4187952"/>
                  <a:ext cx="438913" cy="457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60B7FBB-C776-2B4A-A14F-312BB101C714}"/>
                  </a:ext>
                </a:extLst>
              </p:cNvPr>
              <p:cNvSpPr txBox="1"/>
              <p:nvPr/>
            </p:nvSpPr>
            <p:spPr>
              <a:xfrm>
                <a:off x="1680859" y="5041598"/>
                <a:ext cx="55496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De-</a:t>
                </a:r>
              </a:p>
              <a:p>
                <a:r>
                  <a:rPr lang="en-US" sz="1600" dirty="0"/>
                  <a:t>Mux</a:t>
                </a:r>
              </a:p>
              <a:p>
                <a:r>
                  <a:rPr lang="en-US" sz="1600" dirty="0"/>
                  <a:t>1:8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DF471F3-2EB6-C642-3544-7BD19711A0A6}"/>
                  </a:ext>
                </a:extLst>
              </p:cNvPr>
              <p:cNvSpPr/>
              <p:nvPr/>
            </p:nvSpPr>
            <p:spPr>
              <a:xfrm>
                <a:off x="2427621" y="5067285"/>
                <a:ext cx="877822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BA1CAE5-98FC-1357-80AE-D1A757F67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4669" y="5073381"/>
                <a:ext cx="0" cy="52730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82C277A-D4A5-E384-6E21-FAA0DDF64F8A}"/>
                  </a:ext>
                </a:extLst>
              </p:cNvPr>
              <p:cNvCxnSpPr>
                <a:cxnSpLocks/>
                <a:stCxn id="91" idx="0"/>
                <a:endCxn id="91" idx="2"/>
              </p:cNvCxnSpPr>
              <p:nvPr/>
            </p:nvCxnSpPr>
            <p:spPr>
              <a:xfrm>
                <a:off x="2866532" y="5067285"/>
                <a:ext cx="0" cy="533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60F9696-D8E8-6899-5AC0-76B55F935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6412" y="5068809"/>
                <a:ext cx="0" cy="533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99DA22B-559E-6C62-C935-3E9F013A5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8932" y="5068809"/>
                <a:ext cx="0" cy="533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9AAA551-CC1D-5945-6490-3B8520AC4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9052" y="5073381"/>
                <a:ext cx="0" cy="533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D10079D-234F-68F1-1D19-ED66B5952A46}"/>
                  </a:ext>
                </a:extLst>
              </p:cNvPr>
              <p:cNvSpPr txBox="1"/>
              <p:nvPr/>
            </p:nvSpPr>
            <p:spPr>
              <a:xfrm>
                <a:off x="2524697" y="5582397"/>
                <a:ext cx="604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FIFO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E04845-1C6F-B4BE-9D97-55F6DC906D04}"/>
                  </a:ext>
                </a:extLst>
              </p:cNvPr>
              <p:cNvSpPr txBox="1"/>
              <p:nvPr/>
            </p:nvSpPr>
            <p:spPr>
              <a:xfrm>
                <a:off x="2297111" y="4121665"/>
                <a:ext cx="113088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Events 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De-serializer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0C6BB26-9084-AA33-F6BB-F7E25BBCF768}"/>
                </a:ext>
              </a:extLst>
            </p:cNvPr>
            <p:cNvGrpSpPr/>
            <p:nvPr/>
          </p:nvGrpSpPr>
          <p:grpSpPr>
            <a:xfrm>
              <a:off x="2325143" y="1113014"/>
              <a:ext cx="1712980" cy="2406410"/>
              <a:chOff x="1662395" y="1332455"/>
              <a:chExt cx="1712980" cy="2406410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E7FB04B9-1AA6-D1BE-CEE3-FEE2C14506C5}"/>
                  </a:ext>
                </a:extLst>
              </p:cNvPr>
              <p:cNvGrpSpPr/>
              <p:nvPr/>
            </p:nvGrpSpPr>
            <p:grpSpPr>
              <a:xfrm>
                <a:off x="1662395" y="1332455"/>
                <a:ext cx="1712980" cy="2406410"/>
                <a:chOff x="1662395" y="1332455"/>
                <a:chExt cx="1712980" cy="240641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5E65B06-93BC-A779-A671-9D66C2E606A5}"/>
                    </a:ext>
                  </a:extLst>
                </p:cNvPr>
                <p:cNvSpPr/>
                <p:nvPr/>
              </p:nvSpPr>
              <p:spPr>
                <a:xfrm>
                  <a:off x="1662395" y="1332455"/>
                  <a:ext cx="1712980" cy="24064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EC1D20C6-AAE2-FB89-4F0A-AD59B106FF58}"/>
                    </a:ext>
                  </a:extLst>
                </p:cNvPr>
                <p:cNvGrpSpPr/>
                <p:nvPr/>
              </p:nvGrpSpPr>
              <p:grpSpPr>
                <a:xfrm>
                  <a:off x="1737073" y="1393415"/>
                  <a:ext cx="438913" cy="2301240"/>
                  <a:chOff x="1901951" y="1901952"/>
                  <a:chExt cx="438913" cy="274320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0467B1E2-449D-E6D4-930D-85699630C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01952" y="1901952"/>
                    <a:ext cx="0" cy="27432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16B7D9DE-F149-8CAB-04C3-2F181F0D5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0864" y="2359152"/>
                    <a:ext cx="0" cy="18288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CDCAD7A3-AFDB-A4DA-ACD6-22A219D977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01952" y="1901952"/>
                    <a:ext cx="438912" cy="4572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0732B3C1-B5B4-7F7C-4BB1-7E679B15A9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901951" y="4187952"/>
                    <a:ext cx="438913" cy="4572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5342179-0F27-5C77-2EC6-D45B418DC064}"/>
                    </a:ext>
                  </a:extLst>
                </p:cNvPr>
                <p:cNvSpPr txBox="1"/>
                <p:nvPr/>
              </p:nvSpPr>
              <p:spPr>
                <a:xfrm>
                  <a:off x="1682320" y="2251648"/>
                  <a:ext cx="55496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Mux</a:t>
                  </a:r>
                </a:p>
                <a:p>
                  <a:r>
                    <a:rPr lang="en-US" sz="1600" dirty="0"/>
                    <a:t>8:1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5C17381-8676-8ADE-9D44-37E8FB7DE80C}"/>
                    </a:ext>
                  </a:extLst>
                </p:cNvPr>
                <p:cNvSpPr/>
                <p:nvPr/>
              </p:nvSpPr>
              <p:spPr>
                <a:xfrm>
                  <a:off x="2429082" y="2277335"/>
                  <a:ext cx="877822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9EF9495E-D1CE-713E-6741-B7576DB090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130" y="2283431"/>
                  <a:ext cx="0" cy="527304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1A80149-0EBC-36E5-30A3-66648C473534}"/>
                    </a:ext>
                  </a:extLst>
                </p:cNvPr>
                <p:cNvCxnSpPr>
                  <a:cxnSpLocks/>
                  <a:stCxn id="30" idx="0"/>
                  <a:endCxn id="30" idx="2"/>
                </p:cNvCxnSpPr>
                <p:nvPr/>
              </p:nvCxnSpPr>
              <p:spPr>
                <a:xfrm>
                  <a:off x="2867993" y="2277335"/>
                  <a:ext cx="0" cy="5334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31128086-1B44-7DD8-65B4-04B4FFC6B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7873" y="2278859"/>
                  <a:ext cx="0" cy="5334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271CE4B-A0A5-EE39-F104-673F039009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20393" y="2278859"/>
                  <a:ext cx="0" cy="5334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6BDF8504-F403-B323-FE05-DF229DFAB1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0513" y="2283431"/>
                  <a:ext cx="0" cy="5334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C0FA717-4686-7BBD-FF7B-04D0F3AF933D}"/>
                    </a:ext>
                  </a:extLst>
                </p:cNvPr>
                <p:cNvSpPr txBox="1"/>
                <p:nvPr/>
              </p:nvSpPr>
              <p:spPr>
                <a:xfrm>
                  <a:off x="2526158" y="2792447"/>
                  <a:ext cx="6042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FIFO</a:t>
                  </a:r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30BA9A1-E6DD-3EC3-FBD1-F8ADE683333B}"/>
                  </a:ext>
                </a:extLst>
              </p:cNvPr>
              <p:cNvSpPr txBox="1"/>
              <p:nvPr/>
            </p:nvSpPr>
            <p:spPr>
              <a:xfrm>
                <a:off x="2293069" y="1340774"/>
                <a:ext cx="10674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Events 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Serializer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CD98637-E374-6951-BEB0-97FC6A891313}"/>
                </a:ext>
              </a:extLst>
            </p:cNvPr>
            <p:cNvGrpSpPr/>
            <p:nvPr/>
          </p:nvGrpSpPr>
          <p:grpSpPr>
            <a:xfrm>
              <a:off x="1071181" y="1173974"/>
              <a:ext cx="929352" cy="2301240"/>
              <a:chOff x="301753" y="2225040"/>
              <a:chExt cx="1072894" cy="230124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1DDC4A3-FD1C-EFDE-4BED-2113C3B6E4D3}"/>
                  </a:ext>
                </a:extLst>
              </p:cNvPr>
              <p:cNvSpPr/>
              <p:nvPr/>
            </p:nvSpPr>
            <p:spPr>
              <a:xfrm>
                <a:off x="301754" y="2225040"/>
                <a:ext cx="1072893" cy="252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ch-0 event 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0A4F01-8D2A-A86F-879D-4B0545489712}"/>
                  </a:ext>
                </a:extLst>
              </p:cNvPr>
              <p:cNvSpPr/>
              <p:nvPr/>
            </p:nvSpPr>
            <p:spPr>
              <a:xfrm>
                <a:off x="301753" y="2517648"/>
                <a:ext cx="1072893" cy="252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ch-1 event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107604-5ED0-9A14-E4AC-CBEBBB7A764A}"/>
                  </a:ext>
                </a:extLst>
              </p:cNvPr>
              <p:cNvSpPr/>
              <p:nvPr/>
            </p:nvSpPr>
            <p:spPr>
              <a:xfrm>
                <a:off x="301754" y="2810256"/>
                <a:ext cx="1072893" cy="252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ch-2 event 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1BA425E-B46A-3CB6-FD31-E1C009115A58}"/>
                  </a:ext>
                </a:extLst>
              </p:cNvPr>
              <p:cNvSpPr/>
              <p:nvPr/>
            </p:nvSpPr>
            <p:spPr>
              <a:xfrm>
                <a:off x="301753" y="3102864"/>
                <a:ext cx="1072893" cy="252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ch-3 event 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890173E-8C48-6DFB-C423-50C0253F64B4}"/>
                  </a:ext>
                </a:extLst>
              </p:cNvPr>
              <p:cNvSpPr/>
              <p:nvPr/>
            </p:nvSpPr>
            <p:spPr>
              <a:xfrm>
                <a:off x="301754" y="3395472"/>
                <a:ext cx="1072893" cy="252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ch-4 event 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8E38768-3B69-76AA-041D-DF7813CA931E}"/>
                  </a:ext>
                </a:extLst>
              </p:cNvPr>
              <p:cNvSpPr/>
              <p:nvPr/>
            </p:nvSpPr>
            <p:spPr>
              <a:xfrm>
                <a:off x="301753" y="3688080"/>
                <a:ext cx="1072893" cy="252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ch-5 event 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2499275-2398-5E2A-F079-B533EF17F0E0}"/>
                  </a:ext>
                </a:extLst>
              </p:cNvPr>
              <p:cNvSpPr/>
              <p:nvPr/>
            </p:nvSpPr>
            <p:spPr>
              <a:xfrm>
                <a:off x="301754" y="3980688"/>
                <a:ext cx="1072893" cy="252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ch-6 event 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800AF7A-0BA5-5559-87F8-061DC046DE25}"/>
                  </a:ext>
                </a:extLst>
              </p:cNvPr>
              <p:cNvSpPr/>
              <p:nvPr/>
            </p:nvSpPr>
            <p:spPr>
              <a:xfrm>
                <a:off x="301753" y="4273296"/>
                <a:ext cx="1072893" cy="252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ch-7 event </a:t>
                </a:r>
              </a:p>
            </p:txBody>
          </p:sp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FA38022-CA69-F495-74F4-5EED4B203C2D}"/>
                </a:ext>
              </a:extLst>
            </p:cNvPr>
            <p:cNvSpPr/>
            <p:nvPr/>
          </p:nvSpPr>
          <p:spPr>
            <a:xfrm>
              <a:off x="4985453" y="2262850"/>
              <a:ext cx="848417" cy="254508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FD386D3-A4A2-884E-D686-B6914FA6BECF}"/>
                </a:ext>
              </a:extLst>
            </p:cNvPr>
            <p:cNvCxnSpPr>
              <a:cxnSpLocks/>
              <a:stCxn id="31" idx="1"/>
              <a:endCxn id="31" idx="3"/>
            </p:cNvCxnSpPr>
            <p:nvPr/>
          </p:nvCxnSpPr>
          <p:spPr>
            <a:xfrm>
              <a:off x="4985453" y="3535390"/>
              <a:ext cx="84841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27CACA-2963-2BEC-D610-0A664846DAF8}"/>
                </a:ext>
              </a:extLst>
            </p:cNvPr>
            <p:cNvSpPr txBox="1"/>
            <p:nvPr/>
          </p:nvSpPr>
          <p:spPr>
            <a:xfrm>
              <a:off x="5201110" y="2717516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286688E-E9D1-4434-C38D-3717B0F9CA37}"/>
                </a:ext>
              </a:extLst>
            </p:cNvPr>
            <p:cNvSpPr txBox="1"/>
            <p:nvPr/>
          </p:nvSpPr>
          <p:spPr>
            <a:xfrm>
              <a:off x="5194698" y="398393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E06405B-3A30-4B44-C254-95FEEBD800A7}"/>
                </a:ext>
              </a:extLst>
            </p:cNvPr>
            <p:cNvSpPr txBox="1"/>
            <p:nvPr/>
          </p:nvSpPr>
          <p:spPr>
            <a:xfrm>
              <a:off x="4761493" y="1896712"/>
              <a:ext cx="1243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Transceiver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F818A76-B0D9-702B-8101-9D025DA5F3A9}"/>
                </a:ext>
              </a:extLst>
            </p:cNvPr>
            <p:cNvGrpSpPr/>
            <p:nvPr/>
          </p:nvGrpSpPr>
          <p:grpSpPr>
            <a:xfrm>
              <a:off x="1071181" y="3637498"/>
              <a:ext cx="929352" cy="2301240"/>
              <a:chOff x="301753" y="2225040"/>
              <a:chExt cx="1072894" cy="230124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1311EFD-3211-7326-EBCD-745AEA038423}"/>
                  </a:ext>
                </a:extLst>
              </p:cNvPr>
              <p:cNvSpPr/>
              <p:nvPr/>
            </p:nvSpPr>
            <p:spPr>
              <a:xfrm>
                <a:off x="301754" y="2225040"/>
                <a:ext cx="1072893" cy="252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ch-8 event 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FF45D70-582C-ADE5-E11E-3DFB773999E2}"/>
                  </a:ext>
                </a:extLst>
              </p:cNvPr>
              <p:cNvSpPr/>
              <p:nvPr/>
            </p:nvSpPr>
            <p:spPr>
              <a:xfrm>
                <a:off x="301753" y="2517648"/>
                <a:ext cx="1072893" cy="252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ch-9 event 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45C8B52-3107-E017-63B2-37A6AC20CA70}"/>
                  </a:ext>
                </a:extLst>
              </p:cNvPr>
              <p:cNvSpPr/>
              <p:nvPr/>
            </p:nvSpPr>
            <p:spPr>
              <a:xfrm>
                <a:off x="301754" y="2810256"/>
                <a:ext cx="1072893" cy="252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ch-10 event 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EECC586-25F1-764F-4388-2620B6E3A002}"/>
                  </a:ext>
                </a:extLst>
              </p:cNvPr>
              <p:cNvSpPr/>
              <p:nvPr/>
            </p:nvSpPr>
            <p:spPr>
              <a:xfrm>
                <a:off x="301753" y="3102864"/>
                <a:ext cx="1072893" cy="252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ch-11 event 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B1236F7-0507-12ED-CFE4-C95132E9E50B}"/>
                  </a:ext>
                </a:extLst>
              </p:cNvPr>
              <p:cNvSpPr/>
              <p:nvPr/>
            </p:nvSpPr>
            <p:spPr>
              <a:xfrm>
                <a:off x="301754" y="3395472"/>
                <a:ext cx="1072893" cy="252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ch-12 event 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74E1540-60FE-7241-C6AC-6B67EC02938C}"/>
                  </a:ext>
                </a:extLst>
              </p:cNvPr>
              <p:cNvSpPr/>
              <p:nvPr/>
            </p:nvSpPr>
            <p:spPr>
              <a:xfrm>
                <a:off x="301753" y="3688080"/>
                <a:ext cx="1072893" cy="252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ch-13 event 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F6BB8EF-4742-C0D2-1396-80BD7B2932D4}"/>
                  </a:ext>
                </a:extLst>
              </p:cNvPr>
              <p:cNvSpPr/>
              <p:nvPr/>
            </p:nvSpPr>
            <p:spPr>
              <a:xfrm>
                <a:off x="301754" y="3980688"/>
                <a:ext cx="1072893" cy="252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ch-14 event 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83A4163-7773-8F57-46A0-E95E6012F6F4}"/>
                  </a:ext>
                </a:extLst>
              </p:cNvPr>
              <p:cNvSpPr/>
              <p:nvPr/>
            </p:nvSpPr>
            <p:spPr>
              <a:xfrm>
                <a:off x="301753" y="4273296"/>
                <a:ext cx="1072893" cy="2529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 ch-15 event </a:t>
                </a:r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42C7AD-4EA2-213E-AC36-CB8FE0AD5769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3" y="1300466"/>
              <a:ext cx="36260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0C8143C-C87E-6AAD-5A36-C1DDCBFDA080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3" y="3342626"/>
              <a:ext cx="36260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11A7876-E6F9-825D-6D03-F79CBE6C2434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3" y="1592203"/>
              <a:ext cx="36260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45AF00D-E16A-0056-7390-16732F479C6C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3" y="3050888"/>
              <a:ext cx="36260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E0CC764-D0AF-5073-1A09-02DF1627F948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3" y="1883940"/>
              <a:ext cx="36260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F5EFF29-783C-BBD3-A94A-DBAB97980DB3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3" y="2759151"/>
              <a:ext cx="36260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FB62414-E335-24BC-2C9E-C51673634E06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3" y="2175677"/>
              <a:ext cx="36260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5CBAD70-1511-0B39-873C-A469362A21E0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3" y="2467414"/>
              <a:ext cx="36260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5697E6-E4DC-3B4B-6DCF-524F65299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3283" y="1241738"/>
              <a:ext cx="71597" cy="1163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90A700B-A322-AB42-3278-3AE3E7B916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3283" y="3284458"/>
              <a:ext cx="71597" cy="1163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9A72E2F-22E6-07BD-D7E4-8CF75167A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3283" y="1533555"/>
              <a:ext cx="71597" cy="1163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5B4AEB-1331-B079-DBC6-F3BFABDE3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3283" y="1825372"/>
              <a:ext cx="71597" cy="1163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9570C98-804B-15EE-F743-93A2980F8F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3283" y="2117189"/>
              <a:ext cx="71597" cy="1163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F50D034-7467-837E-32CC-D5420DDE00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3283" y="2409006"/>
              <a:ext cx="71597" cy="1163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DDE1456-75F7-638F-A574-8D1A40FCDB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3283" y="2700823"/>
              <a:ext cx="71597" cy="1163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8E245CA-298F-F6DC-4479-F685FA3B40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3283" y="2992640"/>
              <a:ext cx="71597" cy="1163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76B1631-1482-90D6-72AB-F185AC9DDB55}"/>
                </a:ext>
              </a:extLst>
            </p:cNvPr>
            <p:cNvGrpSpPr/>
            <p:nvPr/>
          </p:nvGrpSpPr>
          <p:grpSpPr>
            <a:xfrm>
              <a:off x="209906" y="1173974"/>
              <a:ext cx="583278" cy="2301240"/>
              <a:chOff x="301753" y="2225040"/>
              <a:chExt cx="1072894" cy="2301240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1D80919-F3C4-F462-E4F4-2030B7F52A47}"/>
                  </a:ext>
                </a:extLst>
              </p:cNvPr>
              <p:cNvSpPr/>
              <p:nvPr/>
            </p:nvSpPr>
            <p:spPr>
              <a:xfrm>
                <a:off x="301755" y="2225040"/>
                <a:ext cx="1072892" cy="25298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LVDS 0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3412A83-6871-43DC-AF7D-98C12D52E4F0}"/>
                  </a:ext>
                </a:extLst>
              </p:cNvPr>
              <p:cNvSpPr/>
              <p:nvPr/>
            </p:nvSpPr>
            <p:spPr>
              <a:xfrm>
                <a:off x="301753" y="2517648"/>
                <a:ext cx="1072892" cy="25298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LVDS 1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1DF76CD5-48DF-4777-8741-A40F3DDD4747}"/>
                  </a:ext>
                </a:extLst>
              </p:cNvPr>
              <p:cNvSpPr/>
              <p:nvPr/>
            </p:nvSpPr>
            <p:spPr>
              <a:xfrm>
                <a:off x="301755" y="2810256"/>
                <a:ext cx="1072892" cy="25298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LVDS 2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7E6670C5-3A6C-EF6B-FF7F-E0A1716DC48C}"/>
                  </a:ext>
                </a:extLst>
              </p:cNvPr>
              <p:cNvSpPr/>
              <p:nvPr/>
            </p:nvSpPr>
            <p:spPr>
              <a:xfrm>
                <a:off x="301753" y="3102864"/>
                <a:ext cx="1072893" cy="25298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LVDS 3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8A3C2906-BAC0-7D4E-6F4A-182E02B7B4B5}"/>
                  </a:ext>
                </a:extLst>
              </p:cNvPr>
              <p:cNvSpPr/>
              <p:nvPr/>
            </p:nvSpPr>
            <p:spPr>
              <a:xfrm>
                <a:off x="301754" y="3395472"/>
                <a:ext cx="1072893" cy="25298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LVDS 4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3080C52-5756-264B-6FAE-18E7F0326B2E}"/>
                  </a:ext>
                </a:extLst>
              </p:cNvPr>
              <p:cNvSpPr/>
              <p:nvPr/>
            </p:nvSpPr>
            <p:spPr>
              <a:xfrm>
                <a:off x="301753" y="3688080"/>
                <a:ext cx="1072893" cy="25298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LVDS 5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22400A7-093A-AC28-6F32-488295EE2ACB}"/>
                  </a:ext>
                </a:extLst>
              </p:cNvPr>
              <p:cNvSpPr/>
              <p:nvPr/>
            </p:nvSpPr>
            <p:spPr>
              <a:xfrm>
                <a:off x="301754" y="3980688"/>
                <a:ext cx="1072893" cy="25298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LVDS 6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45B6592-7288-41D6-6BCE-736CF94A2E39}"/>
                  </a:ext>
                </a:extLst>
              </p:cNvPr>
              <p:cNvSpPr/>
              <p:nvPr/>
            </p:nvSpPr>
            <p:spPr>
              <a:xfrm>
                <a:off x="301753" y="4273296"/>
                <a:ext cx="1072893" cy="25298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LVDS 7</a:t>
                </a:r>
              </a:p>
            </p:txBody>
          </p:sp>
        </p:grp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3D6E400-BD03-0D19-0492-A4EA4DE40ED6}"/>
                </a:ext>
              </a:extLst>
            </p:cNvPr>
            <p:cNvCxnSpPr>
              <a:cxnSpLocks/>
            </p:cNvCxnSpPr>
            <p:nvPr/>
          </p:nvCxnSpPr>
          <p:spPr>
            <a:xfrm>
              <a:off x="793183" y="1300466"/>
              <a:ext cx="277998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03A708C-7FCD-E400-AC8F-64B8FA26A88C}"/>
                </a:ext>
              </a:extLst>
            </p:cNvPr>
            <p:cNvCxnSpPr>
              <a:cxnSpLocks/>
            </p:cNvCxnSpPr>
            <p:nvPr/>
          </p:nvCxnSpPr>
          <p:spPr>
            <a:xfrm>
              <a:off x="793183" y="3348722"/>
              <a:ext cx="277998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DD62179-C2EF-B13F-DCF4-1B5BB0FDD9B9}"/>
                </a:ext>
              </a:extLst>
            </p:cNvPr>
            <p:cNvCxnSpPr>
              <a:cxnSpLocks/>
            </p:cNvCxnSpPr>
            <p:nvPr/>
          </p:nvCxnSpPr>
          <p:spPr>
            <a:xfrm>
              <a:off x="793183" y="1593074"/>
              <a:ext cx="277998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7D6EDBED-C1FA-D4FA-2CDE-28B2EBE7B432}"/>
                </a:ext>
              </a:extLst>
            </p:cNvPr>
            <p:cNvCxnSpPr>
              <a:cxnSpLocks/>
            </p:cNvCxnSpPr>
            <p:nvPr/>
          </p:nvCxnSpPr>
          <p:spPr>
            <a:xfrm>
              <a:off x="793183" y="1885682"/>
              <a:ext cx="277998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FDDEB05E-AF8C-884C-19A0-9800DF43F3BE}"/>
                </a:ext>
              </a:extLst>
            </p:cNvPr>
            <p:cNvCxnSpPr>
              <a:cxnSpLocks/>
            </p:cNvCxnSpPr>
            <p:nvPr/>
          </p:nvCxnSpPr>
          <p:spPr>
            <a:xfrm>
              <a:off x="793183" y="2178290"/>
              <a:ext cx="277998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FDC41A1-28FB-2AA0-463A-CCDFB896428F}"/>
                </a:ext>
              </a:extLst>
            </p:cNvPr>
            <p:cNvCxnSpPr>
              <a:cxnSpLocks/>
            </p:cNvCxnSpPr>
            <p:nvPr/>
          </p:nvCxnSpPr>
          <p:spPr>
            <a:xfrm>
              <a:off x="793183" y="2470898"/>
              <a:ext cx="277998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A766C40-023A-2180-2D0B-2A6EFB23C9D6}"/>
                </a:ext>
              </a:extLst>
            </p:cNvPr>
            <p:cNvCxnSpPr>
              <a:cxnSpLocks/>
            </p:cNvCxnSpPr>
            <p:nvPr/>
          </p:nvCxnSpPr>
          <p:spPr>
            <a:xfrm>
              <a:off x="793183" y="2763506"/>
              <a:ext cx="277998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767D22C-0197-ACAB-BDC1-7855EC49B1CA}"/>
                </a:ext>
              </a:extLst>
            </p:cNvPr>
            <p:cNvCxnSpPr>
              <a:cxnSpLocks/>
            </p:cNvCxnSpPr>
            <p:nvPr/>
          </p:nvCxnSpPr>
          <p:spPr>
            <a:xfrm>
              <a:off x="793183" y="3056114"/>
              <a:ext cx="277998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40FEDFD9-EF7C-E1CC-3043-AE9B837519A5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2" y="3769550"/>
              <a:ext cx="362604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B6573ED-EA91-A39D-D826-0C2AD397CCDD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2" y="5811710"/>
              <a:ext cx="362604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CDF5E45-A898-C30A-F539-AD4F7D636644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2" y="4061287"/>
              <a:ext cx="362604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506B90D7-F94C-CF6F-2636-77DB302284FB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2" y="5519972"/>
              <a:ext cx="362604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D84FEE49-0741-7058-F7DC-AB4FC918D18B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2" y="4353024"/>
              <a:ext cx="362604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CD904135-C41A-75D7-1B1E-4BAD165FD1AE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2" y="5228235"/>
              <a:ext cx="362604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E3A607E-6D2A-77D2-376D-EF88327BF0E2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2" y="4644761"/>
              <a:ext cx="362604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D642A63-69B2-F455-2631-D355D2965CF3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2" y="4936498"/>
              <a:ext cx="362604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E5C6E2D-2250-0054-473A-4AC75B1EE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420" y="3710822"/>
              <a:ext cx="71597" cy="1163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734F9B5-C9B2-592F-6D97-359725E97B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420" y="5753542"/>
              <a:ext cx="71597" cy="1163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3F1C349-ACFF-2A3E-7AA3-01DCFCE120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420" y="4002639"/>
              <a:ext cx="71597" cy="1163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B72823C-CFFF-B1AA-377B-8559BE47F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420" y="4294456"/>
              <a:ext cx="71597" cy="1163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31C4CAE-A3AF-A8B9-62FA-A5ECA93783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420" y="4586273"/>
              <a:ext cx="71597" cy="1163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586568D-C893-E23D-644B-E0DB7544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420" y="4878090"/>
              <a:ext cx="71597" cy="1163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3EAE733-D44A-52A5-C17A-1F1392E97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420" y="5169907"/>
              <a:ext cx="71597" cy="1163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DC91197-4EFC-70B7-2631-36751EEF1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420" y="5461724"/>
              <a:ext cx="71597" cy="1163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9B006016-8E53-A33B-5000-36CB4515D7A5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flipV="1">
              <a:off x="2837888" y="2324594"/>
              <a:ext cx="253942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08BC288-4031-8384-B5ED-0489831BD6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7449" y="2262850"/>
              <a:ext cx="73804" cy="11991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D4E0CD29-63BD-FE4B-658E-18AD5F8F2C61}"/>
                </a:ext>
              </a:extLst>
            </p:cNvPr>
            <p:cNvCxnSpPr>
              <a:cxnSpLocks/>
              <a:endCxn id="91" idx="1"/>
            </p:cNvCxnSpPr>
            <p:nvPr/>
          </p:nvCxnSpPr>
          <p:spPr>
            <a:xfrm>
              <a:off x="2844694" y="4788118"/>
              <a:ext cx="244499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B081529-BA18-63E5-3362-E465FC19E8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5032" y="4729212"/>
              <a:ext cx="71597" cy="1163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86787593-E903-5BA7-89A3-9972B6A34F62}"/>
                </a:ext>
              </a:extLst>
            </p:cNvPr>
            <p:cNvCxnSpPr>
              <a:cxnSpLocks/>
            </p:cNvCxnSpPr>
            <p:nvPr/>
          </p:nvCxnSpPr>
          <p:spPr>
            <a:xfrm>
              <a:off x="3989892" y="2344406"/>
              <a:ext cx="968013" cy="5577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3E09B71-48B3-B069-2163-B7CB087B37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3216" y="2616982"/>
              <a:ext cx="19116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573892FE-5C83-68A2-E4C8-709F3A94244F}"/>
                </a:ext>
              </a:extLst>
            </p:cNvPr>
            <p:cNvCxnSpPr>
              <a:cxnSpLocks/>
            </p:cNvCxnSpPr>
            <p:nvPr/>
          </p:nvCxnSpPr>
          <p:spPr>
            <a:xfrm>
              <a:off x="3969623" y="4767835"/>
              <a:ext cx="520760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C12E34A-00C9-A113-C9B8-1F4A9E2A3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5625" y="4346027"/>
              <a:ext cx="147647" cy="31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6F1E4CA5-E396-D45A-1CDA-B8418F8695D8}"/>
                </a:ext>
              </a:extLst>
            </p:cNvPr>
            <p:cNvSpPr/>
            <p:nvPr/>
          </p:nvSpPr>
          <p:spPr>
            <a:xfrm>
              <a:off x="4176209" y="4021038"/>
              <a:ext cx="628349" cy="511893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Align-ment</a:t>
              </a:r>
            </a:p>
          </p:txBody>
        </p: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F814B24-D8B0-FCAF-E194-7482C0CF9EFC}"/>
                </a:ext>
              </a:extLst>
            </p:cNvPr>
            <p:cNvCxnSpPr>
              <a:cxnSpLocks/>
              <a:stCxn id="207" idx="2"/>
            </p:cNvCxnSpPr>
            <p:nvPr/>
          </p:nvCxnSpPr>
          <p:spPr>
            <a:xfrm>
              <a:off x="4490384" y="4532931"/>
              <a:ext cx="0" cy="234904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DABB142-FCA6-5362-2A36-0E8A8B4BC3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7051" y="4709668"/>
              <a:ext cx="71597" cy="1163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5DA9DD0F-9903-04D7-0862-5F54F0A049A3}"/>
                </a:ext>
              </a:extLst>
            </p:cNvPr>
            <p:cNvCxnSpPr>
              <a:cxnSpLocks/>
              <a:stCxn id="207" idx="3"/>
            </p:cNvCxnSpPr>
            <p:nvPr/>
          </p:nvCxnSpPr>
          <p:spPr>
            <a:xfrm>
              <a:off x="4804558" y="4276985"/>
              <a:ext cx="178258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Arrow: Bent-Up 236">
              <a:extLst>
                <a:ext uri="{FF2B5EF4-FFF2-40B4-BE49-F238E27FC236}">
                  <a16:creationId xmlns:a16="http://schemas.microsoft.com/office/drawing/2014/main" id="{E390AF74-F6DB-F473-FED3-C55293643CF5}"/>
                </a:ext>
              </a:extLst>
            </p:cNvPr>
            <p:cNvSpPr/>
            <p:nvPr/>
          </p:nvSpPr>
          <p:spPr>
            <a:xfrm rot="5400000">
              <a:off x="1480323" y="6015612"/>
              <a:ext cx="396240" cy="378330"/>
            </a:xfrm>
            <a:prstGeom prst="bent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5A7E0DE0-5D24-BBF6-8C32-E96FEEB758DE}"/>
                </a:ext>
              </a:extLst>
            </p:cNvPr>
            <p:cNvSpPr txBox="1"/>
            <p:nvPr/>
          </p:nvSpPr>
          <p:spPr>
            <a:xfrm>
              <a:off x="1867608" y="6172391"/>
              <a:ext cx="2338397" cy="646331"/>
            </a:xfrm>
            <a:prstGeom prst="rect">
              <a:avLst/>
            </a:prstGeom>
            <a:solidFill>
              <a:srgbClr val="7030A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16-ch Events for </a:t>
              </a:r>
              <a:br>
                <a:rPr lang="en-US" dirty="0">
                  <a:solidFill>
                    <a:srgbClr val="FFFF00"/>
                  </a:solidFill>
                </a:rPr>
              </a:br>
              <a:r>
                <a:rPr lang="en-US" dirty="0">
                  <a:solidFill>
                    <a:srgbClr val="FFFF00"/>
                  </a:solidFill>
                </a:rPr>
                <a:t>coincidence in 52 DCPs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99156020-D3CD-9586-BFF6-78685160AF13}"/>
              </a:ext>
            </a:extLst>
          </p:cNvPr>
          <p:cNvGrpSpPr/>
          <p:nvPr/>
        </p:nvGrpSpPr>
        <p:grpSpPr>
          <a:xfrm flipH="1">
            <a:off x="6376141" y="1065596"/>
            <a:ext cx="5795389" cy="5753126"/>
            <a:chOff x="209906" y="1065596"/>
            <a:chExt cx="5795389" cy="5753126"/>
          </a:xfrm>
        </p:grpSpPr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7F6ED4B3-BDD0-07E4-C804-8313F012F0B5}"/>
                </a:ext>
              </a:extLst>
            </p:cNvPr>
            <p:cNvSpPr/>
            <p:nvPr/>
          </p:nvSpPr>
          <p:spPr>
            <a:xfrm>
              <a:off x="967740" y="1065596"/>
              <a:ext cx="1135169" cy="4952152"/>
            </a:xfrm>
            <a:prstGeom prst="roundRect">
              <a:avLst>
                <a:gd name="adj" fmla="val 9283"/>
              </a:avLst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en-US"/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CA23F468-7B8D-DBEE-E104-8A8BDEEF2262}"/>
                </a:ext>
              </a:extLst>
            </p:cNvPr>
            <p:cNvGrpSpPr/>
            <p:nvPr/>
          </p:nvGrpSpPr>
          <p:grpSpPr>
            <a:xfrm>
              <a:off x="2322506" y="3575798"/>
              <a:ext cx="1767062" cy="2441950"/>
              <a:chOff x="1660934" y="4121665"/>
              <a:chExt cx="1767062" cy="2441950"/>
            </a:xfrm>
          </p:grpSpPr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BEDC7D9B-A364-1034-CF20-6DF255DCAFC9}"/>
                  </a:ext>
                </a:extLst>
              </p:cNvPr>
              <p:cNvSpPr/>
              <p:nvPr/>
            </p:nvSpPr>
            <p:spPr>
              <a:xfrm>
                <a:off x="1660934" y="4122405"/>
                <a:ext cx="1712980" cy="24412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E3F991B2-C912-71DC-1F2A-651D3F7FCA13}"/>
                  </a:ext>
                </a:extLst>
              </p:cNvPr>
              <p:cNvGrpSpPr/>
              <p:nvPr/>
            </p:nvGrpSpPr>
            <p:grpSpPr>
              <a:xfrm>
                <a:off x="1735612" y="4183365"/>
                <a:ext cx="438913" cy="2301240"/>
                <a:chOff x="1901951" y="1901952"/>
                <a:chExt cx="438913" cy="2743200"/>
              </a:xfrm>
            </p:grpSpPr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790EC798-BE03-04DE-5DBF-6A97652A5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01952" y="1901952"/>
                  <a:ext cx="0" cy="274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95BE042E-E8C5-6D55-5872-566A1FE17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0864" y="2359152"/>
                  <a:ext cx="0" cy="1828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1AFE516D-5193-3347-DE3B-B01B354F2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01952" y="1901952"/>
                  <a:ext cx="438912" cy="457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270F927C-1799-484B-7FD2-C7B78509A8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01951" y="4187952"/>
                  <a:ext cx="438913" cy="457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EBC4351-F614-0B75-7B12-725375926B23}"/>
                  </a:ext>
                </a:extLst>
              </p:cNvPr>
              <p:cNvSpPr txBox="1"/>
              <p:nvPr/>
            </p:nvSpPr>
            <p:spPr>
              <a:xfrm>
                <a:off x="1680859" y="5041598"/>
                <a:ext cx="554960" cy="830997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/>
            </p:spPr>
            <p:txBody>
              <a:bodyPr wrap="none" rtlCol="0">
                <a:spAutoFit/>
                <a:flatTx/>
              </a:bodyPr>
              <a:lstStyle/>
              <a:p>
                <a:r>
                  <a:rPr lang="en-US" sz="1600" dirty="0"/>
                  <a:t>De-</a:t>
                </a:r>
              </a:p>
              <a:p>
                <a:r>
                  <a:rPr lang="en-US" sz="1600" dirty="0"/>
                  <a:t>Mux</a:t>
                </a:r>
              </a:p>
              <a:p>
                <a:r>
                  <a:rPr lang="en-US" sz="1600" dirty="0"/>
                  <a:t>1:8</a:t>
                </a:r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1384A04A-9717-4493-25BF-5E55E615B409}"/>
                  </a:ext>
                </a:extLst>
              </p:cNvPr>
              <p:cNvSpPr/>
              <p:nvPr/>
            </p:nvSpPr>
            <p:spPr>
              <a:xfrm>
                <a:off x="2427621" y="5067285"/>
                <a:ext cx="877822" cy="5334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134896A8-B2A6-8230-3303-FC74678849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4669" y="5073381"/>
                <a:ext cx="0" cy="52730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310B3BB8-D5AA-67C8-A4CF-66CAB054617F}"/>
                  </a:ext>
                </a:extLst>
              </p:cNvPr>
              <p:cNvCxnSpPr>
                <a:cxnSpLocks/>
                <a:stCxn id="349" idx="0"/>
                <a:endCxn id="349" idx="2"/>
              </p:cNvCxnSpPr>
              <p:nvPr/>
            </p:nvCxnSpPr>
            <p:spPr>
              <a:xfrm>
                <a:off x="2866532" y="5067285"/>
                <a:ext cx="0" cy="533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B83F3988-8AF4-8EF2-EB8A-C32320E936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6412" y="5068809"/>
                <a:ext cx="0" cy="533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F6279E7D-8815-90AF-92E5-0752E6DA7A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8932" y="5068809"/>
                <a:ext cx="0" cy="533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BB57A0C3-AF96-DA6A-82F4-CDE7315931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9052" y="5073381"/>
                <a:ext cx="0" cy="533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8E18CCE4-8C63-8F55-7F16-116714D89B97}"/>
                  </a:ext>
                </a:extLst>
              </p:cNvPr>
              <p:cNvSpPr txBox="1"/>
              <p:nvPr/>
            </p:nvSpPr>
            <p:spPr>
              <a:xfrm>
                <a:off x="2524697" y="5582397"/>
                <a:ext cx="604204" cy="369332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/>
            </p:spPr>
            <p:txBody>
              <a:bodyPr wrap="none" rtlCol="0">
                <a:spAutoFit/>
                <a:flatTx/>
              </a:bodyPr>
              <a:lstStyle/>
              <a:p>
                <a:r>
                  <a:rPr lang="en-US" dirty="0"/>
                  <a:t>FIFO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E13351F3-C632-6F4B-3893-E3F947A21A75}"/>
                  </a:ext>
                </a:extLst>
              </p:cNvPr>
              <p:cNvSpPr txBox="1"/>
              <p:nvPr/>
            </p:nvSpPr>
            <p:spPr>
              <a:xfrm>
                <a:off x="2297111" y="4121665"/>
                <a:ext cx="1130885" cy="523220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/>
            </p:spPr>
            <p:txBody>
              <a:bodyPr wrap="square">
                <a:spAutoFit/>
                <a:flatTx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Events 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De-serializer</a:t>
                </a: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029DDEA6-8963-A14E-B802-1674223C1F98}"/>
                </a:ext>
              </a:extLst>
            </p:cNvPr>
            <p:cNvGrpSpPr/>
            <p:nvPr/>
          </p:nvGrpSpPr>
          <p:grpSpPr>
            <a:xfrm>
              <a:off x="2325143" y="1113014"/>
              <a:ext cx="1712980" cy="2406410"/>
              <a:chOff x="1662395" y="1332455"/>
              <a:chExt cx="1712980" cy="2406410"/>
            </a:xfrm>
          </p:grpSpPr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BCD87609-1C84-C9A9-5283-9CA01A8FAE02}"/>
                  </a:ext>
                </a:extLst>
              </p:cNvPr>
              <p:cNvGrpSpPr/>
              <p:nvPr/>
            </p:nvGrpSpPr>
            <p:grpSpPr>
              <a:xfrm>
                <a:off x="1662395" y="1332455"/>
                <a:ext cx="1712980" cy="2406410"/>
                <a:chOff x="1662395" y="1332455"/>
                <a:chExt cx="1712980" cy="2406410"/>
              </a:xfrm>
            </p:grpSpPr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8035BF8C-086B-E7F6-59F5-42C009B5FA79}"/>
                    </a:ext>
                  </a:extLst>
                </p:cNvPr>
                <p:cNvSpPr/>
                <p:nvPr/>
              </p:nvSpPr>
              <p:spPr>
                <a:xfrm>
                  <a:off x="1662395" y="1332455"/>
                  <a:ext cx="1712980" cy="24064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33" name="Group 332">
                  <a:extLst>
                    <a:ext uri="{FF2B5EF4-FFF2-40B4-BE49-F238E27FC236}">
                      <a16:creationId xmlns:a16="http://schemas.microsoft.com/office/drawing/2014/main" id="{1B637655-D323-2D33-628D-7712A14F3F28}"/>
                    </a:ext>
                  </a:extLst>
                </p:cNvPr>
                <p:cNvGrpSpPr/>
                <p:nvPr/>
              </p:nvGrpSpPr>
              <p:grpSpPr>
                <a:xfrm>
                  <a:off x="1737073" y="1393415"/>
                  <a:ext cx="438913" cy="2301240"/>
                  <a:chOff x="1901951" y="1901952"/>
                  <a:chExt cx="438913" cy="2743200"/>
                </a:xfrm>
              </p:grpSpPr>
              <p:cxnSp>
                <p:nvCxnSpPr>
                  <p:cNvPr id="342" name="Straight Connector 341">
                    <a:extLst>
                      <a:ext uri="{FF2B5EF4-FFF2-40B4-BE49-F238E27FC236}">
                        <a16:creationId xmlns:a16="http://schemas.microsoft.com/office/drawing/2014/main" id="{B323C8CE-C3CB-02DF-8A37-77E21B8CBD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01952" y="1901952"/>
                    <a:ext cx="0" cy="27432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Straight Connector 342">
                    <a:extLst>
                      <a:ext uri="{FF2B5EF4-FFF2-40B4-BE49-F238E27FC236}">
                        <a16:creationId xmlns:a16="http://schemas.microsoft.com/office/drawing/2014/main" id="{2D952AD3-332B-958C-CBD2-3D167F5226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0864" y="2359152"/>
                    <a:ext cx="0" cy="18288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Straight Connector 343">
                    <a:extLst>
                      <a:ext uri="{FF2B5EF4-FFF2-40B4-BE49-F238E27FC236}">
                        <a16:creationId xmlns:a16="http://schemas.microsoft.com/office/drawing/2014/main" id="{98F3B108-E4D2-7F5F-FA4D-E6896A86FD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01952" y="1901952"/>
                    <a:ext cx="438912" cy="4572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Straight Connector 344">
                    <a:extLst>
                      <a:ext uri="{FF2B5EF4-FFF2-40B4-BE49-F238E27FC236}">
                        <a16:creationId xmlns:a16="http://schemas.microsoft.com/office/drawing/2014/main" id="{ED18D82F-7AFA-26D6-BDFD-A132279B17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901951" y="4187952"/>
                    <a:ext cx="438913" cy="4572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D01AEF80-D2DE-F21C-B751-83AA51264575}"/>
                    </a:ext>
                  </a:extLst>
                </p:cNvPr>
                <p:cNvSpPr txBox="1"/>
                <p:nvPr/>
              </p:nvSpPr>
              <p:spPr>
                <a:xfrm>
                  <a:off x="1682320" y="2251648"/>
                  <a:ext cx="554960" cy="584775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/>
              </p:spPr>
              <p:txBody>
                <a:bodyPr wrap="none" rtlCol="0">
                  <a:spAutoFit/>
                  <a:flatTx/>
                </a:bodyPr>
                <a:lstStyle/>
                <a:p>
                  <a:r>
                    <a:rPr lang="en-US" sz="1600" dirty="0"/>
                    <a:t>Mux</a:t>
                  </a:r>
                </a:p>
                <a:p>
                  <a:r>
                    <a:rPr lang="en-US" sz="1600" dirty="0"/>
                    <a:t>8:1</a:t>
                  </a: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757D1F4B-B186-A40E-0FE9-E4CDF1A5C8D8}"/>
                    </a:ext>
                  </a:extLst>
                </p:cNvPr>
                <p:cNvSpPr/>
                <p:nvPr/>
              </p:nvSpPr>
              <p:spPr>
                <a:xfrm>
                  <a:off x="2429082" y="2277335"/>
                  <a:ext cx="877822" cy="53340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9031573A-3A14-95CB-95BF-B616E506C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6130" y="2283431"/>
                  <a:ext cx="0" cy="527304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EC6882E7-59AE-AC3D-203F-6C0206DBE8CB}"/>
                    </a:ext>
                  </a:extLst>
                </p:cNvPr>
                <p:cNvCxnSpPr>
                  <a:cxnSpLocks/>
                  <a:stCxn id="335" idx="0"/>
                  <a:endCxn id="335" idx="2"/>
                </p:cNvCxnSpPr>
                <p:nvPr/>
              </p:nvCxnSpPr>
              <p:spPr>
                <a:xfrm>
                  <a:off x="2867993" y="2277335"/>
                  <a:ext cx="0" cy="5334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23154A1-A0D3-C8CD-1C0F-89C29CFC1E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7873" y="2278859"/>
                  <a:ext cx="0" cy="5334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204D21C4-6BF2-09FF-2273-6B436E5541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20393" y="2278859"/>
                  <a:ext cx="0" cy="5334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C1B0A11A-0B19-A5AB-5208-FAC6589224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0513" y="2283431"/>
                  <a:ext cx="0" cy="5334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75BDAECF-1F44-E8B7-389C-1202D3656B1F}"/>
                    </a:ext>
                  </a:extLst>
                </p:cNvPr>
                <p:cNvSpPr txBox="1"/>
                <p:nvPr/>
              </p:nvSpPr>
              <p:spPr>
                <a:xfrm>
                  <a:off x="2526158" y="2792447"/>
                  <a:ext cx="604204" cy="369332"/>
                </a:xfrm>
                <a:prstGeom prst="rect">
                  <a:avLst/>
                </a:prstGeom>
                <a:noFill/>
                <a:scene3d>
                  <a:camera prst="orthographicFront"/>
                  <a:lightRig rig="threePt" dir="t"/>
                </a:scene3d>
                <a:sp3d/>
              </p:spPr>
              <p:txBody>
                <a:bodyPr wrap="none" rtlCol="0">
                  <a:spAutoFit/>
                  <a:flatTx/>
                </a:bodyPr>
                <a:lstStyle/>
                <a:p>
                  <a:r>
                    <a:rPr lang="en-US" dirty="0"/>
                    <a:t>FIFO</a:t>
                  </a:r>
                </a:p>
              </p:txBody>
            </p:sp>
          </p:grp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7E5FA37A-897F-3CDB-734A-8921281BFB93}"/>
                  </a:ext>
                </a:extLst>
              </p:cNvPr>
              <p:cNvSpPr txBox="1"/>
              <p:nvPr/>
            </p:nvSpPr>
            <p:spPr>
              <a:xfrm>
                <a:off x="2293069" y="1340774"/>
                <a:ext cx="1067460" cy="523220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/>
            </p:spPr>
            <p:txBody>
              <a:bodyPr wrap="square">
                <a:spAutoFit/>
                <a:flatTx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Events 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Serializer</a:t>
                </a: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CB23851F-2B8F-EF96-F8D5-1E9E7AA082E9}"/>
                </a:ext>
              </a:extLst>
            </p:cNvPr>
            <p:cNvGrpSpPr/>
            <p:nvPr/>
          </p:nvGrpSpPr>
          <p:grpSpPr>
            <a:xfrm>
              <a:off x="1071181" y="1173974"/>
              <a:ext cx="929352" cy="2301240"/>
              <a:chOff x="301753" y="2225040"/>
              <a:chExt cx="1072894" cy="2301240"/>
            </a:xfrm>
          </p:grpSpPr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94AFFE23-2029-D5C6-EC17-CA6693FEE618}"/>
                  </a:ext>
                </a:extLst>
              </p:cNvPr>
              <p:cNvSpPr/>
              <p:nvPr/>
            </p:nvSpPr>
            <p:spPr>
              <a:xfrm>
                <a:off x="301754" y="2225040"/>
                <a:ext cx="1072893" cy="25298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sz="1100" dirty="0"/>
                  <a:t> ch-0 event </a:t>
                </a:r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AF2D83D1-0192-F4DD-EB12-AA38B2620F76}"/>
                  </a:ext>
                </a:extLst>
              </p:cNvPr>
              <p:cNvSpPr/>
              <p:nvPr/>
            </p:nvSpPr>
            <p:spPr>
              <a:xfrm>
                <a:off x="301753" y="2517648"/>
                <a:ext cx="1072893" cy="25298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sz="1100" dirty="0"/>
                  <a:t> ch-1 event </a:t>
                </a:r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AA3ADB29-81B0-7706-6FDC-DE3AA06AD005}"/>
                  </a:ext>
                </a:extLst>
              </p:cNvPr>
              <p:cNvSpPr/>
              <p:nvPr/>
            </p:nvSpPr>
            <p:spPr>
              <a:xfrm>
                <a:off x="301754" y="2810256"/>
                <a:ext cx="1072893" cy="25298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sz="1100" dirty="0"/>
                  <a:t> ch-2 event </a:t>
                </a:r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E3B8AAE1-C427-57F5-086E-F0F67444E1EE}"/>
                  </a:ext>
                </a:extLst>
              </p:cNvPr>
              <p:cNvSpPr/>
              <p:nvPr/>
            </p:nvSpPr>
            <p:spPr>
              <a:xfrm>
                <a:off x="301753" y="3102864"/>
                <a:ext cx="1072893" cy="25298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sz="1100" dirty="0"/>
                  <a:t> ch-3 event </a:t>
                </a:r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C6EAA891-F468-DC37-D9C4-3621F3173E3A}"/>
                  </a:ext>
                </a:extLst>
              </p:cNvPr>
              <p:cNvSpPr/>
              <p:nvPr/>
            </p:nvSpPr>
            <p:spPr>
              <a:xfrm>
                <a:off x="301754" y="3395472"/>
                <a:ext cx="1072893" cy="25298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sz="1100" dirty="0"/>
                  <a:t> ch-4 event </a:t>
                </a:r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4F2BC3D8-445B-BBAC-97C8-7F8733BE1BBB}"/>
                  </a:ext>
                </a:extLst>
              </p:cNvPr>
              <p:cNvSpPr/>
              <p:nvPr/>
            </p:nvSpPr>
            <p:spPr>
              <a:xfrm>
                <a:off x="301753" y="3688080"/>
                <a:ext cx="1072893" cy="25298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sz="1100" dirty="0"/>
                  <a:t> ch-5 event </a:t>
                </a:r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D67E8C4A-7DD8-7E47-B4A1-72731CAA1D50}"/>
                  </a:ext>
                </a:extLst>
              </p:cNvPr>
              <p:cNvSpPr/>
              <p:nvPr/>
            </p:nvSpPr>
            <p:spPr>
              <a:xfrm>
                <a:off x="301754" y="3980688"/>
                <a:ext cx="1072893" cy="25298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sz="1100" dirty="0"/>
                  <a:t> ch-6 event </a:t>
                </a:r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87E62590-A67F-AE44-A227-11CBFF7CC0E0}"/>
                  </a:ext>
                </a:extLst>
              </p:cNvPr>
              <p:cNvSpPr/>
              <p:nvPr/>
            </p:nvSpPr>
            <p:spPr>
              <a:xfrm>
                <a:off x="301753" y="4273296"/>
                <a:ext cx="1072893" cy="25298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sz="1100" dirty="0"/>
                  <a:t> ch-7 event </a:t>
                </a:r>
              </a:p>
            </p:txBody>
          </p:sp>
        </p:grpSp>
        <p:sp>
          <p:nvSpPr>
            <p:cNvPr id="245" name="Rectangle: Rounded Corners 244">
              <a:extLst>
                <a:ext uri="{FF2B5EF4-FFF2-40B4-BE49-F238E27FC236}">
                  <a16:creationId xmlns:a16="http://schemas.microsoft.com/office/drawing/2014/main" id="{A7BE4820-2382-E4EB-6350-EF205F4F0AB3}"/>
                </a:ext>
              </a:extLst>
            </p:cNvPr>
            <p:cNvSpPr/>
            <p:nvPr/>
          </p:nvSpPr>
          <p:spPr>
            <a:xfrm>
              <a:off x="4985453" y="2262850"/>
              <a:ext cx="848417" cy="2545080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dirty="0"/>
                <a:t> </a:t>
              </a:r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B478125-3849-A293-576D-7377DD4E4C86}"/>
                </a:ext>
              </a:extLst>
            </p:cNvPr>
            <p:cNvCxnSpPr>
              <a:cxnSpLocks/>
              <a:stCxn id="245" idx="1"/>
              <a:endCxn id="245" idx="3"/>
            </p:cNvCxnSpPr>
            <p:nvPr/>
          </p:nvCxnSpPr>
          <p:spPr>
            <a:xfrm>
              <a:off x="4985453" y="3535390"/>
              <a:ext cx="848417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91594CBE-5C56-11CE-AB3F-E67314905493}"/>
                </a:ext>
              </a:extLst>
            </p:cNvPr>
            <p:cNvSpPr txBox="1"/>
            <p:nvPr/>
          </p:nvSpPr>
          <p:spPr>
            <a:xfrm>
              <a:off x="5201110" y="2717516"/>
              <a:ext cx="417102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  <a:flatTx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TX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1D6C96E2-9E93-6E19-79E0-6F1E6216D6D8}"/>
                </a:ext>
              </a:extLst>
            </p:cNvPr>
            <p:cNvSpPr txBox="1"/>
            <p:nvPr/>
          </p:nvSpPr>
          <p:spPr>
            <a:xfrm>
              <a:off x="5194698" y="3983933"/>
              <a:ext cx="429926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  <a:flatTx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RX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7FFE4F16-9BF5-F61F-C7A7-BC44D2179BEA}"/>
                </a:ext>
              </a:extLst>
            </p:cNvPr>
            <p:cNvSpPr txBox="1"/>
            <p:nvPr/>
          </p:nvSpPr>
          <p:spPr>
            <a:xfrm>
              <a:off x="4761493" y="1896712"/>
              <a:ext cx="1243802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  <a:flatTx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Transceiver</a:t>
              </a:r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0D796DF8-0962-156A-DBCB-20426B7AE214}"/>
                </a:ext>
              </a:extLst>
            </p:cNvPr>
            <p:cNvGrpSpPr/>
            <p:nvPr/>
          </p:nvGrpSpPr>
          <p:grpSpPr>
            <a:xfrm>
              <a:off x="1071181" y="3637498"/>
              <a:ext cx="929352" cy="2301240"/>
              <a:chOff x="301753" y="2225040"/>
              <a:chExt cx="1072894" cy="2301240"/>
            </a:xfrm>
          </p:grpSpPr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8B12D5F9-2851-31E9-BE7A-1B6686CEA465}"/>
                  </a:ext>
                </a:extLst>
              </p:cNvPr>
              <p:cNvSpPr/>
              <p:nvPr/>
            </p:nvSpPr>
            <p:spPr>
              <a:xfrm>
                <a:off x="301754" y="2225040"/>
                <a:ext cx="1072893" cy="25298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sz="1100" dirty="0"/>
                  <a:t> ch-8 event </a:t>
                </a:r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24FCCAB5-9C9D-2EC2-1ED1-38A2AF19B427}"/>
                  </a:ext>
                </a:extLst>
              </p:cNvPr>
              <p:cNvSpPr/>
              <p:nvPr/>
            </p:nvSpPr>
            <p:spPr>
              <a:xfrm>
                <a:off x="301753" y="2517648"/>
                <a:ext cx="1072893" cy="25298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sz="1100" dirty="0"/>
                  <a:t> ch-9 event </a:t>
                </a:r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9DBC200B-45DD-87D0-050B-7F5FBD595A23}"/>
                  </a:ext>
                </a:extLst>
              </p:cNvPr>
              <p:cNvSpPr/>
              <p:nvPr/>
            </p:nvSpPr>
            <p:spPr>
              <a:xfrm>
                <a:off x="301754" y="2810256"/>
                <a:ext cx="1072893" cy="25298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sz="1100" dirty="0"/>
                  <a:t> ch-10 event </a:t>
                </a:r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F568B6CE-CAE4-21C3-F335-4E0E5D439C9C}"/>
                  </a:ext>
                </a:extLst>
              </p:cNvPr>
              <p:cNvSpPr/>
              <p:nvPr/>
            </p:nvSpPr>
            <p:spPr>
              <a:xfrm>
                <a:off x="301753" y="3102864"/>
                <a:ext cx="1072893" cy="25298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sz="1100" dirty="0"/>
                  <a:t> ch-11 event </a:t>
                </a:r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C8DE05B6-201B-C50B-5BD9-A6F57AE33E74}"/>
                  </a:ext>
                </a:extLst>
              </p:cNvPr>
              <p:cNvSpPr/>
              <p:nvPr/>
            </p:nvSpPr>
            <p:spPr>
              <a:xfrm>
                <a:off x="301754" y="3395472"/>
                <a:ext cx="1072893" cy="25298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sz="1100" dirty="0"/>
                  <a:t> ch-12 event </a:t>
                </a:r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D45DEA6D-EFEB-829C-16D9-7951DE28105C}"/>
                  </a:ext>
                </a:extLst>
              </p:cNvPr>
              <p:cNvSpPr/>
              <p:nvPr/>
            </p:nvSpPr>
            <p:spPr>
              <a:xfrm>
                <a:off x="301753" y="3688080"/>
                <a:ext cx="1072893" cy="25298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sz="1100" dirty="0"/>
                  <a:t> ch-13 event </a:t>
                </a:r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BF456607-3A62-50B9-8C30-1C62DBDD0CA1}"/>
                  </a:ext>
                </a:extLst>
              </p:cNvPr>
              <p:cNvSpPr/>
              <p:nvPr/>
            </p:nvSpPr>
            <p:spPr>
              <a:xfrm>
                <a:off x="301754" y="3980688"/>
                <a:ext cx="1072893" cy="25298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sz="1100" dirty="0"/>
                  <a:t> ch-14 event </a:t>
                </a:r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408CB959-81AE-C9EB-6B60-685444295129}"/>
                  </a:ext>
                </a:extLst>
              </p:cNvPr>
              <p:cNvSpPr/>
              <p:nvPr/>
            </p:nvSpPr>
            <p:spPr>
              <a:xfrm>
                <a:off x="301753" y="4273296"/>
                <a:ext cx="1072893" cy="25298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sz="1100" dirty="0"/>
                  <a:t> ch-15 event </a:t>
                </a:r>
              </a:p>
            </p:txBody>
          </p:sp>
        </p:grp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871ECC5A-E10B-A670-D4AD-5F572D1AD111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3" y="1300466"/>
              <a:ext cx="362604" cy="0"/>
            </a:xfrm>
            <a:prstGeom prst="straightConnector1">
              <a:avLst/>
            </a:prstGeom>
            <a:ln w="12700">
              <a:tailEnd type="triangl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16DE335C-3D57-E4E8-B1BE-2A103E131AD0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3" y="3342626"/>
              <a:ext cx="362604" cy="0"/>
            </a:xfrm>
            <a:prstGeom prst="straightConnector1">
              <a:avLst/>
            </a:prstGeom>
            <a:ln w="12700">
              <a:tailEnd type="triangl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EA75F3ED-09F2-46D5-5FD9-43173FDDD7BF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3" y="1592203"/>
              <a:ext cx="362604" cy="0"/>
            </a:xfrm>
            <a:prstGeom prst="straightConnector1">
              <a:avLst/>
            </a:prstGeom>
            <a:ln w="12700">
              <a:tailEnd type="triangl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8E446EF1-0BAA-6933-3482-AC178032FE6C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3" y="3050888"/>
              <a:ext cx="362604" cy="0"/>
            </a:xfrm>
            <a:prstGeom prst="straightConnector1">
              <a:avLst/>
            </a:prstGeom>
            <a:ln w="12700">
              <a:tailEnd type="triangl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02DBE973-1CBA-96E4-EB56-0CA8C48F5F4C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3" y="1883940"/>
              <a:ext cx="362604" cy="0"/>
            </a:xfrm>
            <a:prstGeom prst="straightConnector1">
              <a:avLst/>
            </a:prstGeom>
            <a:ln w="12700">
              <a:tailEnd type="triangl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00257407-3313-285E-0E03-9F0EE9976A97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3" y="2759151"/>
              <a:ext cx="362604" cy="0"/>
            </a:xfrm>
            <a:prstGeom prst="straightConnector1">
              <a:avLst/>
            </a:prstGeom>
            <a:ln w="12700">
              <a:tailEnd type="triangl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9F078064-F2DE-0D13-199B-299DE93F7535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3" y="2175677"/>
              <a:ext cx="362604" cy="0"/>
            </a:xfrm>
            <a:prstGeom prst="straightConnector1">
              <a:avLst/>
            </a:prstGeom>
            <a:ln w="12700">
              <a:tailEnd type="triangl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421144B9-30D9-BA95-D2F9-633607153B1C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3" y="2467414"/>
              <a:ext cx="362604" cy="0"/>
            </a:xfrm>
            <a:prstGeom prst="straightConnector1">
              <a:avLst/>
            </a:prstGeom>
            <a:ln w="12700">
              <a:tailEnd type="triangl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D8FA71FF-36E2-6B83-ADE6-6674A2DF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3283" y="1241738"/>
              <a:ext cx="71597" cy="116333"/>
            </a:xfrm>
            <a:prstGeom prst="line">
              <a:avLst/>
            </a:prstGeom>
            <a:ln w="19050"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8E9C393F-1C45-8F0A-0FAB-5054AF4D44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3283" y="3284458"/>
              <a:ext cx="71597" cy="116333"/>
            </a:xfrm>
            <a:prstGeom prst="line">
              <a:avLst/>
            </a:prstGeom>
            <a:ln w="19050"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F3DA3B1F-111D-66C1-BAA8-0055C60AA8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3283" y="1533555"/>
              <a:ext cx="71597" cy="116333"/>
            </a:xfrm>
            <a:prstGeom prst="line">
              <a:avLst/>
            </a:prstGeom>
            <a:ln w="19050"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DB780D5-E86A-67D5-5351-68F4F5DA0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3283" y="1825372"/>
              <a:ext cx="71597" cy="116333"/>
            </a:xfrm>
            <a:prstGeom prst="line">
              <a:avLst/>
            </a:prstGeom>
            <a:ln w="19050"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4360796-AC83-F9D7-3769-908372047F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3283" y="2117189"/>
              <a:ext cx="71597" cy="116333"/>
            </a:xfrm>
            <a:prstGeom prst="line">
              <a:avLst/>
            </a:prstGeom>
            <a:ln w="19050"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CC623AF-3EBA-E4D9-D1C7-D41E0ECE7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3283" y="2409006"/>
              <a:ext cx="71597" cy="116333"/>
            </a:xfrm>
            <a:prstGeom prst="line">
              <a:avLst/>
            </a:prstGeom>
            <a:ln w="19050"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14F7917-38FD-D40E-9E99-7E9873F67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3283" y="2700823"/>
              <a:ext cx="71597" cy="116333"/>
            </a:xfrm>
            <a:prstGeom prst="line">
              <a:avLst/>
            </a:prstGeom>
            <a:ln w="19050"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44E4468E-F650-487C-90E4-F8D8C9F2AE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3283" y="2992640"/>
              <a:ext cx="71597" cy="116333"/>
            </a:xfrm>
            <a:prstGeom prst="line">
              <a:avLst/>
            </a:prstGeom>
            <a:ln w="19050"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FBE9BD01-8E9B-C7D4-C451-E0EF5264293A}"/>
                </a:ext>
              </a:extLst>
            </p:cNvPr>
            <p:cNvGrpSpPr/>
            <p:nvPr/>
          </p:nvGrpSpPr>
          <p:grpSpPr>
            <a:xfrm>
              <a:off x="209906" y="1173974"/>
              <a:ext cx="583278" cy="2301240"/>
              <a:chOff x="301753" y="2225040"/>
              <a:chExt cx="1072894" cy="2301240"/>
            </a:xfrm>
          </p:grpSpPr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6E47B196-1063-98DA-2A5D-D27D257C7FE0}"/>
                  </a:ext>
                </a:extLst>
              </p:cNvPr>
              <p:cNvSpPr/>
              <p:nvPr/>
            </p:nvSpPr>
            <p:spPr>
              <a:xfrm>
                <a:off x="301755" y="2225040"/>
                <a:ext cx="1072892" cy="25298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sz="1100" dirty="0"/>
                  <a:t>LVDS 0</a:t>
                </a:r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D85D5827-A8A8-266B-AED0-AFEDF282EF7C}"/>
                  </a:ext>
                </a:extLst>
              </p:cNvPr>
              <p:cNvSpPr/>
              <p:nvPr/>
            </p:nvSpPr>
            <p:spPr>
              <a:xfrm>
                <a:off x="301753" y="2517648"/>
                <a:ext cx="1072892" cy="25298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sz="1100" dirty="0"/>
                  <a:t>LVDS 1</a:t>
                </a:r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E8B67479-A1CF-9376-80FD-EF2E220145EC}"/>
                  </a:ext>
                </a:extLst>
              </p:cNvPr>
              <p:cNvSpPr/>
              <p:nvPr/>
            </p:nvSpPr>
            <p:spPr>
              <a:xfrm>
                <a:off x="301755" y="2810256"/>
                <a:ext cx="1072892" cy="25298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sz="1100" dirty="0"/>
                  <a:t>LVDS 2</a:t>
                </a:r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9B605F6E-DFBE-BC33-9C98-95482863377D}"/>
                  </a:ext>
                </a:extLst>
              </p:cNvPr>
              <p:cNvSpPr/>
              <p:nvPr/>
            </p:nvSpPr>
            <p:spPr>
              <a:xfrm>
                <a:off x="301753" y="3102864"/>
                <a:ext cx="1072892" cy="25298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sz="1100" dirty="0"/>
                  <a:t>LVDS 3</a:t>
                </a:r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83077A5-8C88-AED2-6F96-AE03F8340546}"/>
                  </a:ext>
                </a:extLst>
              </p:cNvPr>
              <p:cNvSpPr/>
              <p:nvPr/>
            </p:nvSpPr>
            <p:spPr>
              <a:xfrm>
                <a:off x="301755" y="3395472"/>
                <a:ext cx="1072892" cy="25298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sz="1100" dirty="0"/>
                  <a:t>LVDS 4</a:t>
                </a:r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4BA0C630-DC4A-519B-2E38-2F4A42488FAD}"/>
                  </a:ext>
                </a:extLst>
              </p:cNvPr>
              <p:cNvSpPr/>
              <p:nvPr/>
            </p:nvSpPr>
            <p:spPr>
              <a:xfrm>
                <a:off x="301753" y="3688080"/>
                <a:ext cx="1072892" cy="25298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sz="1100" dirty="0"/>
                  <a:t>LVDS 5</a:t>
                </a:r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70A088BE-E3CD-3D48-4990-5D8E83D5C79F}"/>
                  </a:ext>
                </a:extLst>
              </p:cNvPr>
              <p:cNvSpPr/>
              <p:nvPr/>
            </p:nvSpPr>
            <p:spPr>
              <a:xfrm>
                <a:off x="301755" y="3980688"/>
                <a:ext cx="1072892" cy="25298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sz="1100" dirty="0"/>
                  <a:t>LVDS 6</a:t>
                </a: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377F8F39-3938-0D40-926C-874CFD2565B9}"/>
                  </a:ext>
                </a:extLst>
              </p:cNvPr>
              <p:cNvSpPr/>
              <p:nvPr/>
            </p:nvSpPr>
            <p:spPr>
              <a:xfrm>
                <a:off x="301753" y="4273296"/>
                <a:ext cx="1072892" cy="25298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r>
                  <a:rPr lang="en-US" sz="1100" dirty="0"/>
                  <a:t>LVDS 7</a:t>
                </a:r>
              </a:p>
            </p:txBody>
          </p:sp>
        </p:grp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BCF0516E-883E-3B0B-3EDB-A11E7F73E14D}"/>
                </a:ext>
              </a:extLst>
            </p:cNvPr>
            <p:cNvCxnSpPr>
              <a:cxnSpLocks/>
            </p:cNvCxnSpPr>
            <p:nvPr/>
          </p:nvCxnSpPr>
          <p:spPr>
            <a:xfrm>
              <a:off x="793183" y="1300466"/>
              <a:ext cx="277998" cy="0"/>
            </a:xfrm>
            <a:prstGeom prst="straightConnector1">
              <a:avLst/>
            </a:prstGeom>
            <a:ln w="9525">
              <a:tailEnd type="triangl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FD665FA8-D3AA-BF8C-C35F-7054E36AF9C0}"/>
                </a:ext>
              </a:extLst>
            </p:cNvPr>
            <p:cNvCxnSpPr>
              <a:cxnSpLocks/>
            </p:cNvCxnSpPr>
            <p:nvPr/>
          </p:nvCxnSpPr>
          <p:spPr>
            <a:xfrm>
              <a:off x="793183" y="3348722"/>
              <a:ext cx="277998" cy="0"/>
            </a:xfrm>
            <a:prstGeom prst="straightConnector1">
              <a:avLst/>
            </a:prstGeom>
            <a:ln w="9525">
              <a:tailEnd type="triangl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3A8A4CF2-03AC-50AB-8EC7-D4FC3CBB0F3D}"/>
                </a:ext>
              </a:extLst>
            </p:cNvPr>
            <p:cNvCxnSpPr>
              <a:cxnSpLocks/>
            </p:cNvCxnSpPr>
            <p:nvPr/>
          </p:nvCxnSpPr>
          <p:spPr>
            <a:xfrm>
              <a:off x="793183" y="1593074"/>
              <a:ext cx="277998" cy="0"/>
            </a:xfrm>
            <a:prstGeom prst="straightConnector1">
              <a:avLst/>
            </a:prstGeom>
            <a:ln w="9525">
              <a:tailEnd type="triangl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8297C41F-BCF9-62F7-0FFC-6E90FED02C22}"/>
                </a:ext>
              </a:extLst>
            </p:cNvPr>
            <p:cNvCxnSpPr>
              <a:cxnSpLocks/>
            </p:cNvCxnSpPr>
            <p:nvPr/>
          </p:nvCxnSpPr>
          <p:spPr>
            <a:xfrm>
              <a:off x="793183" y="1885682"/>
              <a:ext cx="277998" cy="0"/>
            </a:xfrm>
            <a:prstGeom prst="straightConnector1">
              <a:avLst/>
            </a:prstGeom>
            <a:ln w="9525">
              <a:tailEnd type="triangl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B4E7CD2B-DCB4-4667-B5CF-373880E2E8B4}"/>
                </a:ext>
              </a:extLst>
            </p:cNvPr>
            <p:cNvCxnSpPr>
              <a:cxnSpLocks/>
            </p:cNvCxnSpPr>
            <p:nvPr/>
          </p:nvCxnSpPr>
          <p:spPr>
            <a:xfrm>
              <a:off x="793183" y="2178290"/>
              <a:ext cx="277998" cy="0"/>
            </a:xfrm>
            <a:prstGeom prst="straightConnector1">
              <a:avLst/>
            </a:prstGeom>
            <a:ln w="9525">
              <a:tailEnd type="triangl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2BEACE31-E054-9DB0-F1D5-397B13E5640A}"/>
                </a:ext>
              </a:extLst>
            </p:cNvPr>
            <p:cNvCxnSpPr>
              <a:cxnSpLocks/>
            </p:cNvCxnSpPr>
            <p:nvPr/>
          </p:nvCxnSpPr>
          <p:spPr>
            <a:xfrm>
              <a:off x="793183" y="2470898"/>
              <a:ext cx="277998" cy="0"/>
            </a:xfrm>
            <a:prstGeom prst="straightConnector1">
              <a:avLst/>
            </a:prstGeom>
            <a:ln w="9525">
              <a:tailEnd type="triangl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0CF9434A-E5FC-5BA9-BB80-2B3134C2B366}"/>
                </a:ext>
              </a:extLst>
            </p:cNvPr>
            <p:cNvCxnSpPr>
              <a:cxnSpLocks/>
            </p:cNvCxnSpPr>
            <p:nvPr/>
          </p:nvCxnSpPr>
          <p:spPr>
            <a:xfrm>
              <a:off x="793183" y="2763506"/>
              <a:ext cx="277998" cy="0"/>
            </a:xfrm>
            <a:prstGeom prst="straightConnector1">
              <a:avLst/>
            </a:prstGeom>
            <a:ln w="9525">
              <a:tailEnd type="triangl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833738CF-FF27-DDCE-E530-EBF6B441B2E3}"/>
                </a:ext>
              </a:extLst>
            </p:cNvPr>
            <p:cNvCxnSpPr>
              <a:cxnSpLocks/>
            </p:cNvCxnSpPr>
            <p:nvPr/>
          </p:nvCxnSpPr>
          <p:spPr>
            <a:xfrm>
              <a:off x="793183" y="3056114"/>
              <a:ext cx="277998" cy="0"/>
            </a:xfrm>
            <a:prstGeom prst="straightConnector1">
              <a:avLst/>
            </a:prstGeom>
            <a:ln w="9525">
              <a:tailEnd type="triangl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F5175C09-C44F-9273-1A1F-9A0740D63F98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2" y="3769550"/>
              <a:ext cx="362604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4F5C5C14-1767-93CC-7314-952212DD4D3D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2" y="5811710"/>
              <a:ext cx="362604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A1E7A61F-E042-FB00-3252-C9FC1CA0E3B1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2" y="4061287"/>
              <a:ext cx="362604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791DE026-3722-071D-FEF1-2D20338334BB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2" y="5519972"/>
              <a:ext cx="362604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2F9E0582-D6E8-529B-BD95-24B5F64AD5AF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2" y="4353024"/>
              <a:ext cx="362604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13B92404-A570-0979-027D-8F3DF058135C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2" y="5228235"/>
              <a:ext cx="362604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A1AC18F6-AED4-4A9C-AA43-38BF81551622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2" y="4644761"/>
              <a:ext cx="362604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33405C5A-7A94-DF51-8351-2730B5D9C807}"/>
                </a:ext>
              </a:extLst>
            </p:cNvPr>
            <p:cNvCxnSpPr>
              <a:cxnSpLocks/>
            </p:cNvCxnSpPr>
            <p:nvPr/>
          </p:nvCxnSpPr>
          <p:spPr>
            <a:xfrm>
              <a:off x="2000532" y="4936498"/>
              <a:ext cx="362604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D1F5D7A-45A3-33E2-70E5-594FEF69C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420" y="3710822"/>
              <a:ext cx="71597" cy="116333"/>
            </a:xfrm>
            <a:prstGeom prst="line">
              <a:avLst/>
            </a:prstGeom>
            <a:ln w="19050"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D1B7643-203C-F643-87BE-FCE23360E8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420" y="5753542"/>
              <a:ext cx="71597" cy="116333"/>
            </a:xfrm>
            <a:prstGeom prst="line">
              <a:avLst/>
            </a:prstGeom>
            <a:ln w="19050"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ADF07A83-5D96-2CA0-D382-19740EE494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420" y="4002639"/>
              <a:ext cx="71597" cy="116333"/>
            </a:xfrm>
            <a:prstGeom prst="line">
              <a:avLst/>
            </a:prstGeom>
            <a:ln w="19050"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346FCE3-421F-30DD-89CE-08FB45137B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420" y="4294456"/>
              <a:ext cx="71597" cy="116333"/>
            </a:xfrm>
            <a:prstGeom prst="line">
              <a:avLst/>
            </a:prstGeom>
            <a:ln w="19050"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B8FAB9A-9E36-C0BE-86D3-EF07B6746C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420" y="4586273"/>
              <a:ext cx="71597" cy="116333"/>
            </a:xfrm>
            <a:prstGeom prst="line">
              <a:avLst/>
            </a:prstGeom>
            <a:ln w="19050"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F38725B2-E778-6517-D71F-682D1112C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420" y="4878090"/>
              <a:ext cx="71597" cy="116333"/>
            </a:xfrm>
            <a:prstGeom prst="line">
              <a:avLst/>
            </a:prstGeom>
            <a:ln w="19050"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75FB6E38-1C80-E9EF-9AAE-1B96D48D3B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420" y="5169907"/>
              <a:ext cx="71597" cy="116333"/>
            </a:xfrm>
            <a:prstGeom prst="line">
              <a:avLst/>
            </a:prstGeom>
            <a:ln w="19050"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6B58CF0-7458-46E9-B4C4-D3B618C1C7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420" y="5461724"/>
              <a:ext cx="71597" cy="116333"/>
            </a:xfrm>
            <a:prstGeom prst="line">
              <a:avLst/>
            </a:prstGeom>
            <a:ln w="19050"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6EE16F27-D8D5-005A-8BBE-D566EA60E4CE}"/>
                </a:ext>
              </a:extLst>
            </p:cNvPr>
            <p:cNvCxnSpPr>
              <a:cxnSpLocks/>
              <a:endCxn id="335" idx="1"/>
            </p:cNvCxnSpPr>
            <p:nvPr/>
          </p:nvCxnSpPr>
          <p:spPr>
            <a:xfrm flipV="1">
              <a:off x="2837888" y="2324594"/>
              <a:ext cx="253942" cy="1"/>
            </a:xfrm>
            <a:prstGeom prst="straightConnector1">
              <a:avLst/>
            </a:prstGeom>
            <a:ln w="12700">
              <a:tailEnd type="triangl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BB90435-5F4D-D84D-4172-1492E7D68E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7449" y="2262850"/>
              <a:ext cx="73804" cy="119919"/>
            </a:xfrm>
            <a:prstGeom prst="line">
              <a:avLst/>
            </a:prstGeom>
            <a:ln w="19050"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DB3B3F39-4935-7A2A-6A51-246DBB02F50E}"/>
                </a:ext>
              </a:extLst>
            </p:cNvPr>
            <p:cNvCxnSpPr>
              <a:cxnSpLocks/>
              <a:endCxn id="349" idx="1"/>
            </p:cNvCxnSpPr>
            <p:nvPr/>
          </p:nvCxnSpPr>
          <p:spPr>
            <a:xfrm>
              <a:off x="2844694" y="4788118"/>
              <a:ext cx="244499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766B3A6A-D5B0-83A0-84E9-B6C021643B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5032" y="4729212"/>
              <a:ext cx="71597" cy="116333"/>
            </a:xfrm>
            <a:prstGeom prst="line">
              <a:avLst/>
            </a:prstGeom>
            <a:ln w="19050"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E8B6B46D-81DC-CC28-A625-5ABAD07C680E}"/>
                </a:ext>
              </a:extLst>
            </p:cNvPr>
            <p:cNvCxnSpPr>
              <a:cxnSpLocks/>
            </p:cNvCxnSpPr>
            <p:nvPr/>
          </p:nvCxnSpPr>
          <p:spPr>
            <a:xfrm>
              <a:off x="3989892" y="2344406"/>
              <a:ext cx="968013" cy="5577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E31285F8-05F7-EEC2-B008-63241B60AE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3216" y="2616982"/>
              <a:ext cx="19116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C255CE18-2763-5B95-B077-F781D2D27B80}"/>
                </a:ext>
              </a:extLst>
            </p:cNvPr>
            <p:cNvCxnSpPr>
              <a:cxnSpLocks/>
            </p:cNvCxnSpPr>
            <p:nvPr/>
          </p:nvCxnSpPr>
          <p:spPr>
            <a:xfrm>
              <a:off x="3969623" y="4767835"/>
              <a:ext cx="520760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headEnd type="triangle" w="med" len="med"/>
              <a:tailEnd type="none" w="med" len="med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16313EA4-DEAA-50BC-0EDF-C8E4117794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5625" y="4346027"/>
              <a:ext cx="147647" cy="3179"/>
            </a:xfrm>
            <a:prstGeom prst="line">
              <a:avLst/>
            </a:prstGeom>
            <a:ln w="19050"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: Rounded Corners 299">
              <a:extLst>
                <a:ext uri="{FF2B5EF4-FFF2-40B4-BE49-F238E27FC236}">
                  <a16:creationId xmlns:a16="http://schemas.microsoft.com/office/drawing/2014/main" id="{CCA718C7-D51C-2DEF-9C4A-67B106EF853D}"/>
                </a:ext>
              </a:extLst>
            </p:cNvPr>
            <p:cNvSpPr/>
            <p:nvPr/>
          </p:nvSpPr>
          <p:spPr>
            <a:xfrm>
              <a:off x="4176209" y="4021038"/>
              <a:ext cx="628349" cy="511893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sz="1200" dirty="0"/>
                <a:t>Data Align-ment</a:t>
              </a:r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D7C28657-9F92-3D28-6E7D-F41DE7F0CF1B}"/>
                </a:ext>
              </a:extLst>
            </p:cNvPr>
            <p:cNvCxnSpPr>
              <a:cxnSpLocks/>
              <a:stCxn id="300" idx="2"/>
            </p:cNvCxnSpPr>
            <p:nvPr/>
          </p:nvCxnSpPr>
          <p:spPr>
            <a:xfrm>
              <a:off x="4490384" y="4532931"/>
              <a:ext cx="0" cy="234904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1C469F5B-4C76-40BF-D6EF-BD9390A55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7051" y="4709668"/>
              <a:ext cx="71597" cy="116333"/>
            </a:xfrm>
            <a:prstGeom prst="line">
              <a:avLst/>
            </a:prstGeom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82F555F0-1724-195A-73E3-308896467C3B}"/>
                </a:ext>
              </a:extLst>
            </p:cNvPr>
            <p:cNvCxnSpPr>
              <a:cxnSpLocks/>
              <a:stCxn id="300" idx="3"/>
            </p:cNvCxnSpPr>
            <p:nvPr/>
          </p:nvCxnSpPr>
          <p:spPr>
            <a:xfrm>
              <a:off x="4804558" y="4276985"/>
              <a:ext cx="178258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headEnd type="triangle" w="med" len="med"/>
              <a:tailEnd type="none" w="med" len="med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Arrow: Bent-Up 303">
              <a:extLst>
                <a:ext uri="{FF2B5EF4-FFF2-40B4-BE49-F238E27FC236}">
                  <a16:creationId xmlns:a16="http://schemas.microsoft.com/office/drawing/2014/main" id="{2394F026-2FFD-8272-3730-C9B7F05F6310}"/>
                </a:ext>
              </a:extLst>
            </p:cNvPr>
            <p:cNvSpPr/>
            <p:nvPr/>
          </p:nvSpPr>
          <p:spPr>
            <a:xfrm rot="5400000">
              <a:off x="1480323" y="6015612"/>
              <a:ext cx="396240" cy="378330"/>
            </a:xfrm>
            <a:prstGeom prst="bentUpArrow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endParaRPr lang="en-US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34497B27-0B79-E21D-6CF7-CAC20766ECAA}"/>
                </a:ext>
              </a:extLst>
            </p:cNvPr>
            <p:cNvSpPr txBox="1"/>
            <p:nvPr/>
          </p:nvSpPr>
          <p:spPr>
            <a:xfrm>
              <a:off x="1867608" y="6172391"/>
              <a:ext cx="2338397" cy="646331"/>
            </a:xfrm>
            <a:prstGeom prst="rect">
              <a:avLst/>
            </a:prstGeom>
            <a:solidFill>
              <a:srgbClr val="7030A0"/>
            </a:solidFill>
            <a:scene3d>
              <a:camera prst="orthographicFront"/>
              <a:lightRig rig="threePt" dir="t"/>
            </a:scene3d>
            <a:sp3d/>
          </p:spPr>
          <p:txBody>
            <a:bodyPr wrap="none" rtlCol="0">
              <a:spAutoFit/>
              <a:flatTx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16-ch Events for </a:t>
              </a:r>
              <a:br>
                <a:rPr lang="en-US" dirty="0">
                  <a:solidFill>
                    <a:srgbClr val="FFFF00"/>
                  </a:solidFill>
                </a:rPr>
              </a:br>
              <a:r>
                <a:rPr lang="en-US" dirty="0">
                  <a:solidFill>
                    <a:srgbClr val="FFFF00"/>
                  </a:solidFill>
                </a:rPr>
                <a:t>coincidence in 52 DCPs</a:t>
              </a:r>
            </a:p>
          </p:txBody>
        </p:sp>
      </p:grpSp>
      <p:sp>
        <p:nvSpPr>
          <p:cNvPr id="362" name="TextBox 361">
            <a:extLst>
              <a:ext uri="{FF2B5EF4-FFF2-40B4-BE49-F238E27FC236}">
                <a16:creationId xmlns:a16="http://schemas.microsoft.com/office/drawing/2014/main" id="{2F49BA76-67A8-E692-95DF-4E0BCD7B3008}"/>
              </a:ext>
            </a:extLst>
          </p:cNvPr>
          <p:cNvSpPr txBox="1"/>
          <p:nvPr/>
        </p:nvSpPr>
        <p:spPr>
          <a:xfrm>
            <a:off x="1438630" y="471984"/>
            <a:ext cx="145886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 Board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91720FFC-7223-C930-3F8A-2BB892AEA940}"/>
              </a:ext>
            </a:extLst>
          </p:cNvPr>
          <p:cNvSpPr txBox="1"/>
          <p:nvPr/>
        </p:nvSpPr>
        <p:spPr>
          <a:xfrm>
            <a:off x="9651472" y="471984"/>
            <a:ext cx="12766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Slave Board</a:t>
            </a:r>
          </a:p>
        </p:txBody>
      </p:sp>
    </p:spTree>
    <p:extLst>
      <p:ext uri="{BB962C8B-B14F-4D97-AF65-F5344CB8AC3E}">
        <p14:creationId xmlns:p14="http://schemas.microsoft.com/office/powerpoint/2010/main" val="127766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341</Words>
  <Application>Microsoft Office PowerPoint</Application>
  <PresentationFormat>Widescreen</PresentationFormat>
  <Paragraphs>125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Distributed Coincidence Processors on two FPGA boards</vt:lpstr>
      <vt:lpstr>About DCPs in Dual S4 boards</vt:lpstr>
      <vt:lpstr>Event sharing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Coincidence Processor test results</dc:title>
  <dc:creator>dongxu</dc:creator>
  <cp:lastModifiedBy>Zhang, Fang</cp:lastModifiedBy>
  <cp:revision>151</cp:revision>
  <dcterms:created xsi:type="dcterms:W3CDTF">2023-02-12T23:41:51Z</dcterms:created>
  <dcterms:modified xsi:type="dcterms:W3CDTF">2024-01-24T05:58:43Z</dcterms:modified>
</cp:coreProperties>
</file>