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an_\Documents\Jean%20Bertrand\UFRR\analise%20de%20algoritmo\projeto%20final\tetris_resultad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Plan2!$B$1</c:f>
              <c:strCache>
                <c:ptCount val="1"/>
                <c:pt idx="0">
                  <c:v>geração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Plan2!$A$2:$A$31</c:f>
              <c:strCache>
                <c:ptCount val="30"/>
                <c:pt idx="0">
                  <c:v>Melhor da geracao 1: </c:v>
                </c:pt>
                <c:pt idx="1">
                  <c:v>Melhor da geracao 2: </c:v>
                </c:pt>
                <c:pt idx="2">
                  <c:v>Melhor da geracao 3:</c:v>
                </c:pt>
                <c:pt idx="3">
                  <c:v>Melhor da geracao 4:</c:v>
                </c:pt>
                <c:pt idx="4">
                  <c:v>Melhor da geracao 5: </c:v>
                </c:pt>
                <c:pt idx="5">
                  <c:v>Melhor da geracao 6: </c:v>
                </c:pt>
                <c:pt idx="6">
                  <c:v>Melhor da geracao 7:</c:v>
                </c:pt>
                <c:pt idx="7">
                  <c:v>Melhor da geracao 8: </c:v>
                </c:pt>
                <c:pt idx="8">
                  <c:v>Melhor da geracao 9: </c:v>
                </c:pt>
                <c:pt idx="9">
                  <c:v>Melhor da geracao 10:</c:v>
                </c:pt>
                <c:pt idx="10">
                  <c:v>Melhor da geracao 11: </c:v>
                </c:pt>
                <c:pt idx="11">
                  <c:v>Melhor da geracao 12:</c:v>
                </c:pt>
                <c:pt idx="12">
                  <c:v>Melhor da geracao 13:</c:v>
                </c:pt>
                <c:pt idx="13">
                  <c:v>Melhor da geracao 14: </c:v>
                </c:pt>
                <c:pt idx="14">
                  <c:v>Melhor da geracao 15:</c:v>
                </c:pt>
                <c:pt idx="15">
                  <c:v>Melhor da geracao 16: </c:v>
                </c:pt>
                <c:pt idx="16">
                  <c:v>Melhor da geracao 17: </c:v>
                </c:pt>
                <c:pt idx="17">
                  <c:v>Melhor da geracao 18: </c:v>
                </c:pt>
                <c:pt idx="18">
                  <c:v>Melhor da geracao 19: </c:v>
                </c:pt>
                <c:pt idx="19">
                  <c:v>Melhor da geracao 20:</c:v>
                </c:pt>
                <c:pt idx="20">
                  <c:v>Melhor da geracao 21: </c:v>
                </c:pt>
                <c:pt idx="21">
                  <c:v>Melhor da geracao 22: </c:v>
                </c:pt>
                <c:pt idx="22">
                  <c:v>Melhor da geracao 23: </c:v>
                </c:pt>
                <c:pt idx="23">
                  <c:v>Melhor da geracao 24: </c:v>
                </c:pt>
                <c:pt idx="24">
                  <c:v>Melhor da geracao 25: </c:v>
                </c:pt>
                <c:pt idx="25">
                  <c:v>Melhor da geracao 26: </c:v>
                </c:pt>
                <c:pt idx="26">
                  <c:v>Melhor da geracao 27: </c:v>
                </c:pt>
                <c:pt idx="27">
                  <c:v>Melhor da geracao 28: </c:v>
                </c:pt>
                <c:pt idx="28">
                  <c:v>Melhor da geracao 29: </c:v>
                </c:pt>
                <c:pt idx="29">
                  <c:v>Melhor da geracao 30: </c:v>
                </c:pt>
              </c:strCache>
            </c:strRef>
          </c:cat>
          <c:val>
            <c:numRef>
              <c:f>Plan2!$B$2:$B$31</c:f>
              <c:numCache>
                <c:formatCode>General</c:formatCode>
                <c:ptCount val="30"/>
                <c:pt idx="0">
                  <c:v>136.6</c:v>
                </c:pt>
                <c:pt idx="1">
                  <c:v>281.5</c:v>
                </c:pt>
                <c:pt idx="2">
                  <c:v>287.5</c:v>
                </c:pt>
                <c:pt idx="3">
                  <c:v>342.4</c:v>
                </c:pt>
                <c:pt idx="4">
                  <c:v>720.7</c:v>
                </c:pt>
                <c:pt idx="5">
                  <c:v>1272.4000000000001</c:v>
                </c:pt>
                <c:pt idx="6">
                  <c:v>1272.4000000000001</c:v>
                </c:pt>
                <c:pt idx="7">
                  <c:v>1272.4000000000001</c:v>
                </c:pt>
                <c:pt idx="8">
                  <c:v>1272.4000000000001</c:v>
                </c:pt>
                <c:pt idx="9">
                  <c:v>2705.8</c:v>
                </c:pt>
                <c:pt idx="10">
                  <c:v>3098.5</c:v>
                </c:pt>
                <c:pt idx="11">
                  <c:v>3363.3</c:v>
                </c:pt>
                <c:pt idx="12">
                  <c:v>3914.1</c:v>
                </c:pt>
                <c:pt idx="13">
                  <c:v>3914.1</c:v>
                </c:pt>
                <c:pt idx="14">
                  <c:v>4303</c:v>
                </c:pt>
                <c:pt idx="15">
                  <c:v>4567</c:v>
                </c:pt>
                <c:pt idx="16">
                  <c:v>4567</c:v>
                </c:pt>
                <c:pt idx="17">
                  <c:v>4590.8</c:v>
                </c:pt>
                <c:pt idx="18">
                  <c:v>4665.2</c:v>
                </c:pt>
                <c:pt idx="19">
                  <c:v>4665.2</c:v>
                </c:pt>
                <c:pt idx="20">
                  <c:v>4665.2</c:v>
                </c:pt>
                <c:pt idx="21">
                  <c:v>4665.2</c:v>
                </c:pt>
                <c:pt idx="22">
                  <c:v>4665.2</c:v>
                </c:pt>
                <c:pt idx="23">
                  <c:v>4665.2</c:v>
                </c:pt>
                <c:pt idx="24">
                  <c:v>4665.2</c:v>
                </c:pt>
                <c:pt idx="25">
                  <c:v>4665.2</c:v>
                </c:pt>
                <c:pt idx="26">
                  <c:v>5396.2</c:v>
                </c:pt>
                <c:pt idx="27">
                  <c:v>5396.2</c:v>
                </c:pt>
                <c:pt idx="28">
                  <c:v>5825.8</c:v>
                </c:pt>
                <c:pt idx="29">
                  <c:v>5825.8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61-45A0-BD2E-12D2BD785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7961728"/>
        <c:axId val="1967962272"/>
      </c:lineChart>
      <c:catAx>
        <c:axId val="196796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67962272"/>
        <c:crosses val="autoZero"/>
        <c:auto val="1"/>
        <c:lblAlgn val="ctr"/>
        <c:lblOffset val="100"/>
        <c:noMultiLvlLbl val="0"/>
      </c:catAx>
      <c:valAx>
        <c:axId val="196796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6796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Jean Bertrand p. silva</a:t>
            </a:r>
          </a:p>
          <a:p>
            <a:r>
              <a:rPr lang="pt-BR" dirty="0" smtClean="0"/>
              <a:t>Paulo Fabio s. Ramos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02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Saída: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como saída teremos uma lista de  n gerações onde é apresentado o fitness do melhor agente de cada geração e os valores de seus genes.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32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Resultados:</a:t>
            </a:r>
          </a:p>
          <a:p>
            <a:pPr lvl="1"/>
            <a:r>
              <a:rPr lang="pt-BR" dirty="0" smtClean="0"/>
              <a:t>Geração: 30;</a:t>
            </a:r>
          </a:p>
          <a:p>
            <a:pPr lvl="1"/>
            <a:r>
              <a:rPr lang="pt-BR" dirty="0" smtClean="0"/>
              <a:t>Agentes: 20;</a:t>
            </a:r>
          </a:p>
          <a:p>
            <a:pPr lvl="1"/>
            <a:r>
              <a:rPr lang="pt-BR" dirty="0" smtClean="0"/>
              <a:t>Jogos: 10;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574847505"/>
              </p:ext>
            </p:extLst>
          </p:nvPr>
        </p:nvGraphicFramePr>
        <p:xfrm>
          <a:off x="4430332" y="1751527"/>
          <a:ext cx="6194738" cy="403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137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Caixeiro Viajante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096" y="1965558"/>
            <a:ext cx="4310743" cy="37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1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Caixeiro Viajante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Seleção da primeira geração: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Crossover: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86" y="2401094"/>
            <a:ext cx="3733800" cy="1619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881" y="4196160"/>
            <a:ext cx="3781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4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Caixeiro Viajante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Mutação: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566" y="2249487"/>
            <a:ext cx="3286125" cy="504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2249487"/>
            <a:ext cx="3219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Podemos concluir que </a:t>
            </a:r>
            <a:r>
              <a:rPr lang="pt-BR" dirty="0" smtClean="0"/>
              <a:t>os algoritmos genéticos </a:t>
            </a:r>
            <a:r>
              <a:rPr lang="pt-BR" dirty="0" smtClean="0"/>
              <a:t>por se </a:t>
            </a:r>
            <a:r>
              <a:rPr lang="pt-BR" dirty="0" smtClean="0"/>
              <a:t>tratarem </a:t>
            </a:r>
            <a:r>
              <a:rPr lang="pt-BR" dirty="0" smtClean="0"/>
              <a:t>de um método de evolução natural, retorna resultados bons com base no tempo de execução e a quantidade de gerações executadas onde quanto maior melhores são os resultados porem o custo é bastante alto.</a:t>
            </a:r>
          </a:p>
          <a:p>
            <a:pPr marL="0" indent="0">
              <a:buNone/>
            </a:pPr>
            <a:r>
              <a:rPr lang="pt-BR" dirty="0" smtClean="0"/>
              <a:t>A complexidade do algoritmo genético é estocástico onde:</a:t>
            </a:r>
          </a:p>
          <a:p>
            <a:pPr fontAlgn="base"/>
            <a:r>
              <a:rPr lang="pt-BR" dirty="0" smtClean="0"/>
              <a:t>O(O(Fitness</a:t>
            </a:r>
            <a:r>
              <a:rPr lang="pt-BR" dirty="0"/>
              <a:t>) * </a:t>
            </a:r>
            <a:r>
              <a:rPr lang="pt-BR" dirty="0" smtClean="0"/>
              <a:t>( </a:t>
            </a:r>
            <a:r>
              <a:rPr lang="pt-BR" dirty="0"/>
              <a:t>O(crossover</a:t>
            </a:r>
            <a:r>
              <a:rPr lang="pt-BR" dirty="0" smtClean="0"/>
              <a:t>) </a:t>
            </a:r>
            <a:r>
              <a:rPr lang="pt-BR" dirty="0"/>
              <a:t>+ </a:t>
            </a:r>
            <a:r>
              <a:rPr lang="pt-BR" dirty="0" smtClean="0"/>
              <a:t>O(</a:t>
            </a:r>
            <a:r>
              <a:rPr lang="pt-BR" dirty="0" err="1" smtClean="0"/>
              <a:t>mutation</a:t>
            </a:r>
            <a:r>
              <a:rPr lang="pt-BR" dirty="0" smtClean="0"/>
              <a:t>)))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80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os conceitos de algoritmo genético;</a:t>
            </a:r>
          </a:p>
          <a:p>
            <a:r>
              <a:rPr lang="pt-BR" dirty="0" smtClean="0"/>
              <a:t>Entender a sua funcionalidade;</a:t>
            </a:r>
          </a:p>
          <a:p>
            <a:r>
              <a:rPr lang="pt-BR" dirty="0" smtClean="0"/>
              <a:t>Aplicar em um problema real;</a:t>
            </a:r>
          </a:p>
          <a:p>
            <a:r>
              <a:rPr lang="pt-BR" dirty="0" smtClean="0"/>
              <a:t>Obter resultados satisfatórios;</a:t>
            </a:r>
          </a:p>
          <a:p>
            <a:r>
              <a:rPr lang="pt-BR" dirty="0" smtClean="0"/>
              <a:t>Adquirir maior conhecimento sobre </a:t>
            </a:r>
            <a:r>
              <a:rPr lang="pt-BR" dirty="0" err="1" smtClean="0"/>
              <a:t>GA’s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6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Genetic</a:t>
            </a:r>
            <a:r>
              <a:rPr lang="pt-BR" b="1" dirty="0"/>
              <a:t> </a:t>
            </a:r>
            <a:r>
              <a:rPr lang="pt-BR" b="1" dirty="0" err="1"/>
              <a:t>algorithms</a:t>
            </a:r>
            <a:r>
              <a:rPr lang="pt-BR" b="1" dirty="0"/>
              <a:t> – </a:t>
            </a:r>
            <a:r>
              <a:rPr lang="pt-BR" b="1" dirty="0" err="1"/>
              <a:t>Simulating</a:t>
            </a:r>
            <a:r>
              <a:rPr lang="pt-BR" b="1" dirty="0"/>
              <a:t> </a:t>
            </a:r>
            <a:r>
              <a:rPr lang="pt-BR" b="1" dirty="0" err="1"/>
              <a:t>nature’s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evolving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best</a:t>
            </a:r>
            <a:r>
              <a:rPr lang="pt-BR" b="1" dirty="0"/>
              <a:t> design </a:t>
            </a:r>
            <a:r>
              <a:rPr lang="pt-BR" b="1" dirty="0" err="1"/>
              <a:t>solution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 – Cromossomos – genes;</a:t>
            </a:r>
          </a:p>
          <a:p>
            <a:r>
              <a:rPr lang="pt-BR" dirty="0" smtClean="0"/>
              <a:t>Seleção – competição; </a:t>
            </a:r>
          </a:p>
          <a:p>
            <a:r>
              <a:rPr lang="pt-BR" dirty="0" smtClean="0"/>
              <a:t>Cruzamento;</a:t>
            </a:r>
          </a:p>
          <a:p>
            <a:r>
              <a:rPr lang="pt-BR" dirty="0" smtClean="0"/>
              <a:t> Mutação;</a:t>
            </a:r>
          </a:p>
          <a:p>
            <a:r>
              <a:rPr lang="pt-BR" dirty="0" smtClean="0"/>
              <a:t>Inicializar uma nova população, onde o processo se repete até uma pausa definida pelo programador.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5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necessário para uma boa aplicação do Ga.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Um claro entendimento do problema e seus objetivos.</a:t>
            </a:r>
          </a:p>
          <a:p>
            <a:pPr lvl="0"/>
            <a:r>
              <a:rPr lang="pt-BR" dirty="0"/>
              <a:t>Um algoritmo </a:t>
            </a:r>
            <a:r>
              <a:rPr lang="pt-BR" dirty="0" smtClean="0"/>
              <a:t>genético </a:t>
            </a:r>
            <a:r>
              <a:rPr lang="pt-BR" dirty="0"/>
              <a:t>com</a:t>
            </a:r>
          </a:p>
          <a:p>
            <a:pPr lvl="0"/>
            <a:r>
              <a:rPr lang="pt-BR" dirty="0"/>
              <a:t>Cromossomo representado com </a:t>
            </a:r>
            <a:r>
              <a:rPr lang="pt-BR" dirty="0" smtClean="0"/>
              <a:t>semânticas </a:t>
            </a:r>
            <a:r>
              <a:rPr lang="pt-BR" dirty="0"/>
              <a:t>definidas,</a:t>
            </a:r>
          </a:p>
          <a:p>
            <a:pPr lvl="0"/>
            <a:r>
              <a:rPr lang="pt-BR" dirty="0"/>
              <a:t>Função de </a:t>
            </a:r>
            <a:r>
              <a:rPr lang="pt-BR" dirty="0" smtClean="0"/>
              <a:t>avaliação </a:t>
            </a:r>
            <a:r>
              <a:rPr lang="pt-BR" dirty="0"/>
              <a:t>utilizando representação </a:t>
            </a:r>
            <a:r>
              <a:rPr lang="pt-BR" dirty="0" smtClean="0"/>
              <a:t>semântica </a:t>
            </a:r>
            <a:r>
              <a:rPr lang="pt-BR" dirty="0"/>
              <a:t>e um mecanismo de seleção preciso, favorecendo a melhor solução,</a:t>
            </a:r>
          </a:p>
          <a:p>
            <a:pPr lvl="0"/>
            <a:r>
              <a:rPr lang="pt-BR" dirty="0"/>
              <a:t>Uma população </a:t>
            </a:r>
            <a:r>
              <a:rPr lang="pt-BR" dirty="0" smtClean="0"/>
              <a:t>aleatória </a:t>
            </a:r>
            <a:r>
              <a:rPr lang="pt-BR" dirty="0"/>
              <a:t>ou outra gerada representando os cromossomos,</a:t>
            </a:r>
          </a:p>
          <a:p>
            <a:pPr lvl="0"/>
            <a:r>
              <a:rPr lang="pt-BR" dirty="0"/>
              <a:t>Operadores de reprodução, com algum mecanismo baseado em probabilidades </a:t>
            </a:r>
            <a:r>
              <a:rPr lang="pt-BR" dirty="0" smtClean="0"/>
              <a:t>estatísticas.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23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Dinossauro do </a:t>
            </a:r>
            <a:r>
              <a:rPr lang="pt-BR" dirty="0" err="1" smtClean="0"/>
              <a:t>google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Objetivos;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15" y="2780047"/>
            <a:ext cx="8783392" cy="30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Dinossauro do </a:t>
            </a:r>
            <a:r>
              <a:rPr lang="pt-BR" dirty="0" err="1"/>
              <a:t>google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Métodos:</a:t>
            </a:r>
          </a:p>
          <a:p>
            <a:pPr lvl="1"/>
            <a:r>
              <a:rPr lang="pt-BR" dirty="0" smtClean="0"/>
              <a:t>Redes neurais;</a:t>
            </a:r>
          </a:p>
          <a:p>
            <a:pPr lvl="1"/>
            <a:r>
              <a:rPr lang="pt-BR" dirty="0" smtClean="0"/>
              <a:t>Algoritmo Genético.</a:t>
            </a:r>
          </a:p>
          <a:p>
            <a:r>
              <a:rPr lang="pt-BR" dirty="0" smtClean="0"/>
              <a:t>Resultados:</a:t>
            </a:r>
          </a:p>
          <a:p>
            <a:pPr lvl="1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38" y="4020344"/>
            <a:ext cx="4705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4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Agente:</a:t>
            </a:r>
          </a:p>
          <a:p>
            <a:pPr lvl="1"/>
            <a:r>
              <a:rPr lang="pt-BR" dirty="0" smtClean="0"/>
              <a:t>número </a:t>
            </a:r>
            <a:r>
              <a:rPr lang="pt-BR" dirty="0"/>
              <a:t>de linhas </a:t>
            </a:r>
            <a:r>
              <a:rPr lang="pt-BR" dirty="0" smtClean="0"/>
              <a:t>feitas;</a:t>
            </a:r>
          </a:p>
          <a:p>
            <a:pPr lvl="1"/>
            <a:r>
              <a:rPr lang="pt-BR" dirty="0" smtClean="0"/>
              <a:t>altura </a:t>
            </a:r>
            <a:r>
              <a:rPr lang="pt-BR" dirty="0"/>
              <a:t>máxima da </a:t>
            </a:r>
            <a:r>
              <a:rPr lang="pt-BR" dirty="0" smtClean="0"/>
              <a:t>pilha;</a:t>
            </a:r>
          </a:p>
          <a:p>
            <a:pPr lvl="1"/>
            <a:r>
              <a:rPr lang="pt-BR" dirty="0" smtClean="0"/>
              <a:t>número </a:t>
            </a:r>
            <a:r>
              <a:rPr lang="pt-BR" dirty="0"/>
              <a:t>de buracos não </a:t>
            </a:r>
            <a:r>
              <a:rPr lang="pt-BR" dirty="0" smtClean="0"/>
              <a:t>conectados;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número de buracos </a:t>
            </a:r>
            <a:r>
              <a:rPr lang="pt-BR" dirty="0" smtClean="0"/>
              <a:t>conectados;</a:t>
            </a:r>
          </a:p>
          <a:p>
            <a:pPr lvl="1"/>
            <a:r>
              <a:rPr lang="pt-BR" dirty="0" smtClean="0"/>
              <a:t>número </a:t>
            </a:r>
            <a:r>
              <a:rPr lang="pt-BR" dirty="0"/>
              <a:t>de blocos acima de </a:t>
            </a:r>
            <a:r>
              <a:rPr lang="pt-BR" dirty="0" smtClean="0"/>
              <a:t>buracos;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número de </a:t>
            </a:r>
            <a:r>
              <a:rPr lang="pt-BR" dirty="0" smtClean="0"/>
              <a:t>poços;</a:t>
            </a:r>
          </a:p>
          <a:p>
            <a:pPr lvl="1"/>
            <a:r>
              <a:rPr lang="pt-BR" dirty="0" smtClean="0"/>
              <a:t>nivelação </a:t>
            </a:r>
            <a:r>
              <a:rPr lang="pt-BR" dirty="0"/>
              <a:t>da grade.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3756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metodologia:</a:t>
            </a:r>
          </a:p>
          <a:p>
            <a:pPr lvl="1"/>
            <a:r>
              <a:rPr lang="pt-BR" dirty="0" smtClean="0"/>
              <a:t>Cada agente jogará n games aleatórios;</a:t>
            </a:r>
          </a:p>
          <a:p>
            <a:pPr lvl="1"/>
            <a:r>
              <a:rPr lang="pt-BR" dirty="0" smtClean="0"/>
              <a:t>Peças fixadas;</a:t>
            </a:r>
          </a:p>
          <a:p>
            <a:pPr lvl="1"/>
            <a:r>
              <a:rPr lang="pt-BR" dirty="0" smtClean="0"/>
              <a:t>Tempo desconsiderado;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254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Seleção:</a:t>
            </a:r>
          </a:p>
          <a:p>
            <a:pPr lvl="1"/>
            <a:r>
              <a:rPr lang="pt-BR" dirty="0" smtClean="0"/>
              <a:t>Fitness  recebe a media de linhas removidas por um agente;</a:t>
            </a:r>
          </a:p>
          <a:p>
            <a:r>
              <a:rPr lang="pt-BR" dirty="0" smtClean="0"/>
              <a:t>Cruzamento:</a:t>
            </a:r>
          </a:p>
          <a:p>
            <a:pPr lvl="1"/>
            <a:r>
              <a:rPr lang="pt-BR" dirty="0" smtClean="0"/>
              <a:t>A partir de um ponto de corte aleatório é feito o cruzamento;</a:t>
            </a:r>
            <a:endParaRPr lang="pt-BR" dirty="0"/>
          </a:p>
          <a:p>
            <a:r>
              <a:rPr lang="pt-BR" dirty="0" smtClean="0"/>
              <a:t>Mutação:</a:t>
            </a:r>
          </a:p>
          <a:p>
            <a:pPr lvl="1"/>
            <a:r>
              <a:rPr lang="pt-BR" dirty="0" smtClean="0"/>
              <a:t>O algoritmo percorre o vetor “genes” e acrescenta mutação ou não de acordo com a porcentagem de mutação definida pelo programador.</a:t>
            </a:r>
          </a:p>
        </p:txBody>
      </p:sp>
    </p:spTree>
    <p:extLst>
      <p:ext uri="{BB962C8B-B14F-4D97-AF65-F5344CB8AC3E}">
        <p14:creationId xmlns:p14="http://schemas.microsoft.com/office/powerpoint/2010/main" val="495679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166</TotalTime>
  <Words>395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Circuito</vt:lpstr>
      <vt:lpstr>Algoritmo Genético</vt:lpstr>
      <vt:lpstr>objetivos</vt:lpstr>
      <vt:lpstr>Genetic algorithms – Simulating nature’s methods of evolving the best design solution </vt:lpstr>
      <vt:lpstr>O que é necessário para uma boa aplicação do Ga.</vt:lpstr>
      <vt:lpstr>Dinossauro do google</vt:lpstr>
      <vt:lpstr>Dinossauro do google</vt:lpstr>
      <vt:lpstr>Aplicando ao TETRIS</vt:lpstr>
      <vt:lpstr>Aplicando ao tetris</vt:lpstr>
      <vt:lpstr>Aplicando ao Tetris</vt:lpstr>
      <vt:lpstr>Aplicando ao tetris</vt:lpstr>
      <vt:lpstr>Aplicando ao tetris </vt:lpstr>
      <vt:lpstr>Caixeiro Viajante</vt:lpstr>
      <vt:lpstr>Caixeiro Viajante</vt:lpstr>
      <vt:lpstr>Caixeiro Viajante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Genético</dc:title>
  <dc:creator>matemag2016@gmail.com</dc:creator>
  <cp:lastModifiedBy>Paulo Fábio</cp:lastModifiedBy>
  <cp:revision>13</cp:revision>
  <dcterms:created xsi:type="dcterms:W3CDTF">2019-06-26T23:52:27Z</dcterms:created>
  <dcterms:modified xsi:type="dcterms:W3CDTF">2019-06-27T08:05:23Z</dcterms:modified>
</cp:coreProperties>
</file>