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bffb5697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bffb5697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bffb5697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bffb5697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bffb5697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bffb5697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bffb5697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bffb5697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bffb5697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bffb5697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bffb5697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bffb5697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bffb56975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bffb56975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bffb5697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bffb5697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bffb5697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bffb5697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Smart Assistant System for people with Cerebral Palsy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a:t>
            </a:r>
            <a:endParaRPr/>
          </a:p>
          <a:p>
            <a:pPr indent="0" lvl="0" marL="0" rtl="0" algn="l">
              <a:spcBef>
                <a:spcPts val="0"/>
              </a:spcBef>
              <a:spcAft>
                <a:spcPts val="0"/>
              </a:spcAft>
              <a:buNone/>
            </a:pPr>
            <a:r>
              <a:rPr lang="en"/>
              <a:t>Architecture</a:t>
            </a:r>
            <a:endParaRPr/>
          </a:p>
        </p:txBody>
      </p:sp>
      <p:sp>
        <p:nvSpPr>
          <p:cNvPr id="118" name="Google Shape;118;p2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119" name="Google Shape;119;p22"/>
          <p:cNvPicPr preferRelativeResize="0"/>
          <p:nvPr/>
        </p:nvPicPr>
        <p:blipFill>
          <a:blip r:embed="rId3">
            <a:alphaModFix/>
          </a:blip>
          <a:stretch>
            <a:fillRect/>
          </a:stretch>
        </p:blipFill>
        <p:spPr>
          <a:xfrm>
            <a:off x="4478212" y="945425"/>
            <a:ext cx="4499325" cy="35123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0" name="Google Shape;70;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 person suffering from Cerebral Palsy feels various difficulties in their day to day life, from restricted muscle movements, to frequent loss of memory. Our product aims to make life better for the person facing these issues.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76" name="Google Shape;76;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gesture based chair with obstacle avoidance</a:t>
            </a:r>
            <a:endParaRPr/>
          </a:p>
          <a:p>
            <a:pPr indent="-311150" lvl="0" marL="457200" rtl="0" algn="l">
              <a:spcBef>
                <a:spcPts val="0"/>
              </a:spcBef>
              <a:spcAft>
                <a:spcPts val="0"/>
              </a:spcAft>
              <a:buSzPts val="1300"/>
              <a:buChar char="-"/>
            </a:pPr>
            <a:r>
              <a:rPr lang="en"/>
              <a:t>Voice based memo 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a:t>
            </a:r>
            <a:endParaRPr/>
          </a:p>
        </p:txBody>
      </p:sp>
      <p:sp>
        <p:nvSpPr>
          <p:cNvPr id="82" name="Google Shape;82;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Smart Chair</a:t>
            </a:r>
            <a:r>
              <a:rPr lang="en"/>
              <a:t> : Gesture Based movement of chair along with automatic obstacle avoidance</a:t>
            </a:r>
            <a:endParaRPr/>
          </a:p>
          <a:p>
            <a:pPr indent="0" lvl="0" marL="0" rtl="0" algn="l">
              <a:spcBef>
                <a:spcPts val="1600"/>
              </a:spcBef>
              <a:spcAft>
                <a:spcPts val="0"/>
              </a:spcAft>
              <a:buNone/>
            </a:pPr>
            <a:r>
              <a:rPr b="1" lang="en"/>
              <a:t>Smart Memory</a:t>
            </a:r>
            <a:r>
              <a:rPr lang="en"/>
              <a:t> : Voice controlled memo</a:t>
            </a:r>
            <a:endParaRPr/>
          </a:p>
          <a:p>
            <a:pPr indent="0" lvl="0" marL="0" rtl="0" algn="l">
              <a:spcBef>
                <a:spcPts val="1600"/>
              </a:spcBef>
              <a:spcAft>
                <a:spcPts val="1600"/>
              </a:spcAft>
              <a:buNone/>
            </a:pPr>
            <a:r>
              <a:rPr b="1" lang="en"/>
              <a:t>Health Monitoring</a:t>
            </a:r>
            <a:r>
              <a:rPr lang="en"/>
              <a:t> : Pulse rate values sent on IoT Hub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Features</a:t>
            </a:r>
            <a:endParaRPr/>
          </a:p>
        </p:txBody>
      </p:sp>
      <p:sp>
        <p:nvSpPr>
          <p:cNvPr id="88" name="Google Shape;88;p17"/>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Constant </a:t>
            </a:r>
            <a:r>
              <a:rPr lang="en"/>
              <a:t>Heart Rate</a:t>
            </a:r>
            <a:r>
              <a:rPr lang="en"/>
              <a:t> Monitoring</a:t>
            </a:r>
            <a:endParaRPr/>
          </a:p>
          <a:p>
            <a:pPr indent="-311150" lvl="0" marL="457200" rtl="0" algn="l">
              <a:spcBef>
                <a:spcPts val="0"/>
              </a:spcBef>
              <a:spcAft>
                <a:spcPts val="0"/>
              </a:spcAft>
              <a:buSzPts val="1300"/>
              <a:buChar char="-"/>
            </a:pPr>
            <a:r>
              <a:rPr lang="en"/>
              <a:t>Movement of Chair based on gesture</a:t>
            </a:r>
            <a:endParaRPr/>
          </a:p>
          <a:p>
            <a:pPr indent="-311150" lvl="0" marL="457200" rtl="0" algn="l">
              <a:spcBef>
                <a:spcPts val="0"/>
              </a:spcBef>
              <a:spcAft>
                <a:spcPts val="0"/>
              </a:spcAft>
              <a:buSzPts val="1300"/>
              <a:buChar char="-"/>
            </a:pPr>
            <a:r>
              <a:rPr lang="en"/>
              <a:t>Automatic Obstacle Avoidance </a:t>
            </a:r>
            <a:endParaRPr/>
          </a:p>
          <a:p>
            <a:pPr indent="-311150" lvl="0" marL="457200" rtl="0" algn="l">
              <a:spcBef>
                <a:spcPts val="0"/>
              </a:spcBef>
              <a:spcAft>
                <a:spcPts val="0"/>
              </a:spcAft>
              <a:buSzPts val="1300"/>
              <a:buChar char="-"/>
            </a:pPr>
            <a:r>
              <a:rPr lang="en"/>
              <a:t>Saving a voice based memo on the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Architecture</a:t>
            </a:r>
            <a:endParaRPr/>
          </a:p>
        </p:txBody>
      </p:sp>
      <p:pic>
        <p:nvPicPr>
          <p:cNvPr id="94" name="Google Shape;94;p18"/>
          <p:cNvPicPr preferRelativeResize="0"/>
          <p:nvPr/>
        </p:nvPicPr>
        <p:blipFill>
          <a:blip r:embed="rId3">
            <a:alphaModFix/>
          </a:blip>
          <a:stretch>
            <a:fillRect/>
          </a:stretch>
        </p:blipFill>
        <p:spPr>
          <a:xfrm>
            <a:off x="4665576" y="239000"/>
            <a:ext cx="3839075" cy="466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Life Cycle Development</a:t>
            </a:r>
            <a:endParaRPr/>
          </a:p>
        </p:txBody>
      </p:sp>
      <p:sp>
        <p:nvSpPr>
          <p:cNvPr id="100" name="Google Shape;100;p19"/>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Introduction Stage</a:t>
            </a:r>
            <a:r>
              <a:rPr lang="en"/>
              <a:t> : Cost for manufacturing is high. Can be given out to specific people with the condition for testing.  </a:t>
            </a:r>
            <a:endParaRPr/>
          </a:p>
          <a:p>
            <a:pPr indent="-311150" lvl="0" marL="457200" rtl="0" algn="l">
              <a:spcBef>
                <a:spcPts val="0"/>
              </a:spcBef>
              <a:spcAft>
                <a:spcPts val="0"/>
              </a:spcAft>
              <a:buSzPts val="1300"/>
              <a:buChar char="-"/>
            </a:pPr>
            <a:r>
              <a:rPr b="1" lang="en"/>
              <a:t>Growth Stage</a:t>
            </a:r>
            <a:r>
              <a:rPr lang="en"/>
              <a:t> : The product takes off. Production costs may decrease. The overall profit will increase. Money can be reinvested into the business and in overall improvements of the system</a:t>
            </a:r>
            <a:endParaRPr/>
          </a:p>
          <a:p>
            <a:pPr indent="-311150" lvl="0" marL="457200" rtl="0" algn="l">
              <a:spcBef>
                <a:spcPts val="0"/>
              </a:spcBef>
              <a:spcAft>
                <a:spcPts val="0"/>
              </a:spcAft>
              <a:buSzPts val="1300"/>
              <a:buChar char="-"/>
            </a:pPr>
            <a:r>
              <a:rPr b="1" lang="en"/>
              <a:t>Maturity Stage</a:t>
            </a:r>
            <a:r>
              <a:rPr lang="en"/>
              <a:t> : Sales growth begin to decline, company reaches its highest point in demand cycle, and advertising strategies have minimal impact on sales growth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CAPEX and OPEX</a:t>
            </a:r>
            <a:endParaRPr/>
          </a:p>
        </p:txBody>
      </p:sp>
      <p:sp>
        <p:nvSpPr>
          <p:cNvPr id="106" name="Google Shape;106;p20"/>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CAPEX</a:t>
            </a:r>
            <a:r>
              <a:rPr lang="en"/>
              <a:t> : </a:t>
            </a:r>
            <a:endParaRPr/>
          </a:p>
          <a:p>
            <a:pPr indent="0" lvl="0" marL="0" rtl="0" algn="l">
              <a:spcBef>
                <a:spcPts val="1600"/>
              </a:spcBef>
              <a:spcAft>
                <a:spcPts val="0"/>
              </a:spcAft>
              <a:buNone/>
            </a:pPr>
            <a:r>
              <a:rPr lang="en"/>
              <a:t>Chair structure : 371$</a:t>
            </a:r>
            <a:endParaRPr/>
          </a:p>
          <a:p>
            <a:pPr indent="0" lvl="0" marL="0" rtl="0" algn="l">
              <a:spcBef>
                <a:spcPts val="1600"/>
              </a:spcBef>
              <a:spcAft>
                <a:spcPts val="0"/>
              </a:spcAft>
              <a:buNone/>
            </a:pPr>
            <a:r>
              <a:rPr lang="en"/>
              <a:t>Automation Devices : 371$ </a:t>
            </a:r>
            <a:endParaRPr/>
          </a:p>
          <a:p>
            <a:pPr indent="0" lvl="0" marL="0" rtl="0" algn="l">
              <a:spcBef>
                <a:spcPts val="1600"/>
              </a:spcBef>
              <a:spcAft>
                <a:spcPts val="0"/>
              </a:spcAft>
              <a:buNone/>
            </a:pPr>
            <a:r>
              <a:rPr lang="en"/>
              <a:t>Rechargeable Batteries : 37$ </a:t>
            </a:r>
            <a:endParaRPr/>
          </a:p>
          <a:p>
            <a:pPr indent="0" lvl="0" marL="0" rtl="0" algn="l">
              <a:spcBef>
                <a:spcPts val="1600"/>
              </a:spcBef>
              <a:spcAft>
                <a:spcPts val="0"/>
              </a:spcAft>
              <a:buNone/>
            </a:pPr>
            <a:r>
              <a:rPr lang="en"/>
              <a:t>Market Value : 930$</a:t>
            </a:r>
            <a:endParaRPr/>
          </a:p>
          <a:p>
            <a:pPr indent="0" lvl="0" marL="0" rtl="0" algn="l">
              <a:spcBef>
                <a:spcPts val="1600"/>
              </a:spcBef>
              <a:spcAft>
                <a:spcPts val="0"/>
              </a:spcAft>
              <a:buNone/>
            </a:pPr>
            <a:r>
              <a:rPr b="1" lang="en"/>
              <a:t>OPEX</a:t>
            </a:r>
            <a:r>
              <a:rPr lang="en"/>
              <a:t> : </a:t>
            </a:r>
            <a:endParaRPr/>
          </a:p>
          <a:p>
            <a:pPr indent="0" lvl="0" marL="0" rtl="0" algn="l">
              <a:spcBef>
                <a:spcPts val="1600"/>
              </a:spcBef>
              <a:spcAft>
                <a:spcPts val="0"/>
              </a:spcAft>
              <a:buNone/>
            </a:pPr>
            <a:r>
              <a:rPr lang="en"/>
              <a:t>Network - 2G : Less than 5$/mo</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a:t>
            </a:r>
            <a:endParaRPr/>
          </a:p>
        </p:txBody>
      </p:sp>
      <p:sp>
        <p:nvSpPr>
          <p:cNvPr id="112" name="Google Shape;112;p21"/>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Hardware Security</a:t>
            </a:r>
            <a:r>
              <a:rPr lang="en"/>
              <a:t> : Lock on Wheels</a:t>
            </a:r>
            <a:endParaRPr/>
          </a:p>
          <a:p>
            <a:pPr indent="0" lvl="0" marL="0" rtl="0" algn="l">
              <a:spcBef>
                <a:spcPts val="1600"/>
              </a:spcBef>
              <a:spcAft>
                <a:spcPts val="1600"/>
              </a:spcAft>
              <a:buNone/>
            </a:pPr>
            <a:r>
              <a:rPr b="1" lang="en"/>
              <a:t>Software Security</a:t>
            </a:r>
            <a:r>
              <a:rPr lang="en"/>
              <a:t> : Symmetric Shared Key on IoT Hub, Face Lock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