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6223" autoAdjust="0"/>
    <p:restoredTop sz="94660"/>
  </p:normalViewPr>
  <p:slideViewPr>
    <p:cSldViewPr snapToGrid="0">
      <p:cViewPr>
        <p:scale>
          <a:sx n="70" d="100"/>
          <a:sy n="70" d="100"/>
        </p:scale>
        <p:origin x="-28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08-09-2015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B4A5-E3D3-4BA5-B195-17203990ADC2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C6E8-B0BF-4257-98D5-455D37A698B0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292C-52A3-4829-B6D6-057AB197BB06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A4D7-220B-4EAC-B4D1-8390BBDAA860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EA22-04A4-4EC8-A564-D6897374F4D8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26B2-7250-4DC8-ADAE-36B454D88C41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5FBB-E35D-4DEE-B419-ABE329BAE00F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34F8-F8B2-4B02-A6F3-4D5DDF277541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084A-ED81-42B3-934A-02B7836104DC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0619-52B2-4656-B8D0-70BB8F8AC9B1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ACF6-2490-41CB-8A68-D37CB0B8CDBF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FF2E-660C-4C7B-88F1-9127B3BE570F}" type="datetime1">
              <a:rPr lang="en-IN" smtClean="0"/>
              <a:pPr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554" y="2033516"/>
            <a:ext cx="10515600" cy="2920620"/>
          </a:xfrm>
          <a:solidFill>
            <a:srgbClr val="3388A9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4400" dirty="0" smtClean="0">
                <a:cs typeface="Arial" charset="0"/>
              </a:rPr>
              <a:t/>
            </a:r>
            <a:br>
              <a:rPr lang="en-US" sz="4400" dirty="0" smtClean="0">
                <a:cs typeface="Arial" charset="0"/>
              </a:rPr>
            </a:br>
            <a:r>
              <a:rPr lang="en-US" sz="5300" dirty="0" smtClean="0">
                <a:latin typeface="Times New Roman" pitchFamily="18" charset="0"/>
                <a:cs typeface="Times New Roman" pitchFamily="18" charset="0"/>
              </a:rPr>
              <a:t>Course : Programming with C#</a:t>
            </a:r>
            <a:br>
              <a:rPr lang="en-US" sz="5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300" dirty="0" smtClean="0">
                <a:latin typeface="Times New Roman" pitchFamily="18" charset="0"/>
                <a:cs typeface="Times New Roman" pitchFamily="18" charset="0"/>
              </a:rPr>
              <a:t>Session : Arrays</a:t>
            </a:r>
            <a:br>
              <a:rPr lang="en-US" sz="5300" dirty="0" smtClean="0">
                <a:latin typeface="Times New Roman" pitchFamily="18" charset="0"/>
                <a:cs typeface="Times New Roman" pitchFamily="18" charset="0"/>
              </a:rPr>
            </a:br>
            <a:endParaRPr lang="en-IN" sz="5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Multidimensional Arrays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10</a:t>
            </a:fld>
            <a:endParaRPr lang="en-IN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00063" y="4471731"/>
            <a:ext cx="4487493" cy="1670050"/>
            <a:chOff x="1867" y="2740"/>
            <a:chExt cx="2336" cy="1052"/>
          </a:xfrm>
        </p:grpSpPr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1867" y="2740"/>
              <a:ext cx="2336" cy="1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latin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</a:rPr>
                <a:t> [] Num;	   </a:t>
              </a:r>
              <a:r>
                <a:rPr lang="en-US" dirty="0" err="1">
                  <a:latin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</a:rPr>
                <a:t>[,] Num; </a:t>
              </a:r>
            </a:p>
            <a:p>
              <a:r>
                <a:rPr lang="en-US" sz="1200" dirty="0"/>
                <a:t>		  </a:t>
              </a:r>
            </a:p>
            <a:p>
              <a:r>
                <a:rPr lang="en-US" sz="1200" dirty="0"/>
                <a:t>		  </a:t>
              </a:r>
              <a:r>
                <a:rPr lang="en-US" dirty="0">
                  <a:latin typeface="Courier New" pitchFamily="49" charset="0"/>
                </a:rPr>
                <a:t>0</a:t>
              </a:r>
              <a:r>
                <a:rPr lang="en-US" sz="1200" dirty="0"/>
                <a:t>	</a:t>
              </a:r>
            </a:p>
            <a:p>
              <a:endParaRPr lang="en-US" sz="1200" dirty="0"/>
            </a:p>
            <a:p>
              <a:r>
                <a:rPr lang="en-US" dirty="0">
                  <a:latin typeface="Courier New" pitchFamily="49" charset="0"/>
                </a:rPr>
                <a:t>   0  1  2  3  4	 1</a:t>
              </a:r>
            </a:p>
            <a:p>
              <a:endParaRPr lang="en-US" dirty="0">
                <a:latin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</a:rPr>
                <a:t>		    0  1   2   3   4	</a:t>
              </a:r>
              <a:endParaRPr lang="en-US" dirty="0"/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035" y="2942"/>
              <a:ext cx="835" cy="202"/>
              <a:chOff x="1800" y="9000"/>
              <a:chExt cx="1800" cy="360"/>
            </a:xfrm>
          </p:grpSpPr>
          <p:sp>
            <p:nvSpPr>
              <p:cNvPr id="19" name="Rectangle 29"/>
              <p:cNvSpPr>
                <a:spLocks noChangeArrowheads="1"/>
              </p:cNvSpPr>
              <p:nvPr/>
            </p:nvSpPr>
            <p:spPr bwMode="auto">
              <a:xfrm>
                <a:off x="180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Rectangle 30"/>
              <p:cNvSpPr>
                <a:spLocks noChangeArrowheads="1"/>
              </p:cNvSpPr>
              <p:nvPr/>
            </p:nvSpPr>
            <p:spPr bwMode="auto">
              <a:xfrm>
                <a:off x="216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252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Rectangle 32"/>
              <p:cNvSpPr>
                <a:spLocks noChangeArrowheads="1"/>
              </p:cNvSpPr>
              <p:nvPr/>
            </p:nvSpPr>
            <p:spPr bwMode="auto">
              <a:xfrm>
                <a:off x="288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Rectangle 33"/>
              <p:cNvSpPr>
                <a:spLocks noChangeArrowheads="1"/>
              </p:cNvSpPr>
              <p:nvPr/>
            </p:nvSpPr>
            <p:spPr bwMode="auto">
              <a:xfrm>
                <a:off x="324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3203" y="2942"/>
              <a:ext cx="835" cy="202"/>
              <a:chOff x="1800" y="9000"/>
              <a:chExt cx="1800" cy="360"/>
            </a:xfrm>
          </p:grpSpPr>
          <p:sp>
            <p:nvSpPr>
              <p:cNvPr id="14" name="Rectangle 35"/>
              <p:cNvSpPr>
                <a:spLocks noChangeArrowheads="1"/>
              </p:cNvSpPr>
              <p:nvPr/>
            </p:nvSpPr>
            <p:spPr bwMode="auto">
              <a:xfrm>
                <a:off x="180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Rectangle 36"/>
              <p:cNvSpPr>
                <a:spLocks noChangeArrowheads="1"/>
              </p:cNvSpPr>
              <p:nvPr/>
            </p:nvSpPr>
            <p:spPr bwMode="auto">
              <a:xfrm>
                <a:off x="216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Rectangle 37"/>
              <p:cNvSpPr>
                <a:spLocks noChangeArrowheads="1"/>
              </p:cNvSpPr>
              <p:nvPr/>
            </p:nvSpPr>
            <p:spPr bwMode="auto">
              <a:xfrm>
                <a:off x="252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Rectangle 38"/>
              <p:cNvSpPr>
                <a:spLocks noChangeArrowheads="1"/>
              </p:cNvSpPr>
              <p:nvPr/>
            </p:nvSpPr>
            <p:spPr bwMode="auto">
              <a:xfrm>
                <a:off x="288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324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3203" y="3144"/>
              <a:ext cx="835" cy="202"/>
              <a:chOff x="1800" y="9000"/>
              <a:chExt cx="1800" cy="360"/>
            </a:xfrm>
          </p:grpSpPr>
          <p:sp>
            <p:nvSpPr>
              <p:cNvPr id="9" name="Rectangle 41"/>
              <p:cNvSpPr>
                <a:spLocks noChangeArrowheads="1"/>
              </p:cNvSpPr>
              <p:nvPr/>
            </p:nvSpPr>
            <p:spPr bwMode="auto">
              <a:xfrm>
                <a:off x="180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Rectangle 42"/>
              <p:cNvSpPr>
                <a:spLocks noChangeArrowheads="1"/>
              </p:cNvSpPr>
              <p:nvPr/>
            </p:nvSpPr>
            <p:spPr bwMode="auto">
              <a:xfrm>
                <a:off x="216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252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Rectangle 44"/>
              <p:cNvSpPr>
                <a:spLocks noChangeArrowheads="1"/>
              </p:cNvSpPr>
              <p:nvPr/>
            </p:nvSpPr>
            <p:spPr bwMode="auto">
              <a:xfrm>
                <a:off x="288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3240" y="900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4" name="Rectangle 3"/>
          <p:cNvSpPr>
            <a:spLocks noChangeArrowheads="1"/>
          </p:cNvSpPr>
          <p:nvPr/>
        </p:nvSpPr>
        <p:spPr bwMode="gray">
          <a:xfrm>
            <a:off x="791570" y="1119587"/>
            <a:ext cx="10426890" cy="8040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rank value of the array is also known as the dimension of the array.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gray">
          <a:xfrm>
            <a:off x="791570" y="1986688"/>
            <a:ext cx="10426890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array can be single dimensional or multidimensional.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gray">
          <a:xfrm>
            <a:off x="791570" y="2522715"/>
            <a:ext cx="10426890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Single dimensional array stores data in a row.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gray">
          <a:xfrm>
            <a:off x="791570" y="3058741"/>
            <a:ext cx="10426890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Multidimensional array stores data using different dimensions.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gray">
          <a:xfrm>
            <a:off x="791570" y="3579001"/>
            <a:ext cx="10426890" cy="81980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figure is a graphical representation of values stored in a single dimensional array and a multidimensional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Multidimensional Arrays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4" name="Group 99"/>
          <p:cNvGraphicFramePr>
            <a:graphicFrameLocks/>
          </p:cNvGraphicFramePr>
          <p:nvPr/>
        </p:nvGraphicFramePr>
        <p:xfrm>
          <a:off x="897210" y="3866108"/>
          <a:ext cx="10351086" cy="2163972"/>
        </p:xfrm>
        <a:graphic>
          <a:graphicData uri="http://schemas.openxmlformats.org/drawingml/2006/table">
            <a:tbl>
              <a:tblPr/>
              <a:tblGrid>
                <a:gridCol w="3105325"/>
                <a:gridCol w="7245761"/>
              </a:tblGrid>
              <a:tr h="2540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Properties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Explanation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95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total number of items in all the dimensions of an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Rank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total number of items in all the dimensions of an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IsFixedSize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Return a value indicating if an array has a fixed size or not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IsReadOnly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Returns a value indicating if an array is read-only or not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873456" y="1283362"/>
            <a:ext cx="10399594" cy="5990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Array class is the base class for all the arrays in C#.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873456" y="1913981"/>
            <a:ext cx="10399594" cy="8986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Array class provides properties and methods to work with arrays.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873456" y="2859910"/>
            <a:ext cx="10399594" cy="8986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Properties: The following table explains some of the most commonly used properties of the Array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Multidimensional Arrays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12</a:t>
            </a:fld>
            <a:endParaRPr lang="en-IN"/>
          </a:p>
        </p:txBody>
      </p:sp>
      <p:graphicFrame>
        <p:nvGraphicFramePr>
          <p:cNvPr id="4" name="Group 117"/>
          <p:cNvGraphicFramePr>
            <a:graphicFrameLocks/>
          </p:cNvGraphicFramePr>
          <p:nvPr/>
        </p:nvGraphicFramePr>
        <p:xfrm>
          <a:off x="714143" y="2558101"/>
          <a:ext cx="10524788" cy="3584026"/>
        </p:xfrm>
        <a:graphic>
          <a:graphicData uri="http://schemas.openxmlformats.org/drawingml/2006/table">
            <a:tbl>
              <a:tblPr/>
              <a:tblGrid>
                <a:gridCol w="2263462"/>
                <a:gridCol w="8261326"/>
              </a:tblGrid>
              <a:tr h="377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Properties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Explanation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6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Sort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Performs sort operation on an array passed to it as a parameter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Clear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Removes all items of an array and sets a range of items in the array to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GetLength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TimesNewRomanPS-BoldMT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number of items in an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GetValue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TimesNewRomanPS-BoldMT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value of the specified item in an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IndexOf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TimesNewRomanPS-BoldMT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Returns the index of the first occurrence of a value in a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TimesNewRomanPS-BoldMT" charset="0"/>
                        </a:rPr>
                        <a:t>one-dimensional Array or in a portion of the Array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668740" y="1326422"/>
            <a:ext cx="10617959" cy="116664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Methods: The following table explains some of the most commonly used methods of the Array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84589"/>
          </a:xfrm>
          <a:solidFill>
            <a:srgbClr val="3388A9"/>
          </a:solidFill>
        </p:spPr>
        <p:txBody>
          <a:bodyPr/>
          <a:lstStyle/>
          <a:p>
            <a:pPr>
              <a:defRPr/>
            </a:pPr>
            <a:r>
              <a:rPr lang="en-US" sz="4400" dirty="0" smtClean="0">
                <a:cs typeface="Arial" charset="0"/>
              </a:rPr>
              <a:t>Course :  Programming with C#</a:t>
            </a:r>
            <a:br>
              <a:rPr lang="en-US" sz="4400" dirty="0" smtClean="0">
                <a:cs typeface="Arial" charset="0"/>
              </a:rPr>
            </a:br>
            <a:r>
              <a:rPr lang="en-US" sz="3200" dirty="0" smtClean="0">
                <a:cs typeface="Arial" charset="0"/>
              </a:rPr>
              <a:t/>
            </a:r>
            <a:br>
              <a:rPr lang="en-US" sz="3200" dirty="0" smtClean="0">
                <a:cs typeface="Arial" charset="0"/>
              </a:rPr>
            </a:br>
            <a:r>
              <a:rPr lang="en-US" sz="4400" dirty="0" smtClean="0">
                <a:cs typeface="Arial" charset="0"/>
              </a:rPr>
              <a:t>Session : Enumeration &amp; Structure</a:t>
            </a:r>
            <a:br>
              <a:rPr lang="en-US" sz="4400" dirty="0" smtClean="0">
                <a:cs typeface="Arial" charset="0"/>
              </a:rPr>
            </a:br>
            <a:endParaRPr lang="en-IN" sz="4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2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By the end of this session, you will be able to understand: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Describe memory allocation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Use structure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Use enumerations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93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Describing Memory Allocation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91571" y="1601495"/>
            <a:ext cx="10617958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memory allocated to variables is referred to in the following ways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91571" y="2515895"/>
            <a:ext cx="10617958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Value types: </a:t>
            </a:r>
            <a:r>
              <a:rPr lang="en-US" sz="2800" b="0" dirty="0" smtClean="0"/>
              <a:t>Contains data. Built-in data types, such as </a:t>
            </a:r>
            <a:r>
              <a:rPr lang="en-US" sz="2800" b="0" dirty="0" err="1" smtClean="0"/>
              <a:t>int</a:t>
            </a:r>
            <a:r>
              <a:rPr lang="en-US" sz="2800" b="0" dirty="0" smtClean="0"/>
              <a:t>, char, and float are value types.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91571" y="3430296"/>
            <a:ext cx="10617958" cy="13400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dirty="0" smtClean="0"/>
              <a:t>Reference types: </a:t>
            </a:r>
            <a:r>
              <a:rPr lang="en-US" sz="2800" b="0" dirty="0" smtClean="0"/>
              <a:t>Contains address referring to a block of memory. Data types, such as string and class are reference types.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791571" y="4849194"/>
            <a:ext cx="10617958" cy="5675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Let us understand the concept of memory allocation in detail.</a:t>
            </a:r>
          </a:p>
        </p:txBody>
      </p:sp>
    </p:spTree>
    <p:extLst>
      <p:ext uri="{BB962C8B-B14F-4D97-AF65-F5344CB8AC3E}">
        <p14:creationId xmlns:p14="http://schemas.microsoft.com/office/powerpoint/2010/main" xmlns="" val="31496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Describing Memory Allocation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16</a:t>
            </a:fld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1114446" y="2084343"/>
            <a:ext cx="9653638" cy="3988910"/>
            <a:chOff x="1125538" y="2286000"/>
            <a:chExt cx="7523162" cy="3273425"/>
          </a:xfrm>
        </p:grpSpPr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1125538" y="2362200"/>
              <a:ext cx="1447800" cy="685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IN" sz="1600">
                  <a:latin typeface="Arial" charset="0"/>
                </a:rPr>
                <a:t>int Num1;</a:t>
              </a:r>
            </a:p>
            <a:p>
              <a:endParaRPr lang="en-IN" sz="200">
                <a:latin typeface="Arial" charset="0"/>
              </a:endParaRPr>
            </a:p>
            <a:p>
              <a:r>
                <a:rPr lang="en-IN" sz="1600">
                  <a:latin typeface="Arial" charset="0"/>
                </a:rPr>
                <a:t>Num1=50;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2438400" y="2724150"/>
              <a:ext cx="2362200" cy="376238"/>
              <a:chOff x="1536" y="1716"/>
              <a:chExt cx="1488" cy="237"/>
            </a:xfrm>
          </p:grpSpPr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2016" y="1716"/>
                <a:ext cx="10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Initialization</a:t>
                </a:r>
                <a:r>
                  <a:rPr lang="en-US" sz="1800">
                    <a:latin typeface="Arial" charset="0"/>
                  </a:rPr>
                  <a:t> </a:t>
                </a:r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 rot="828386" flipH="1">
                <a:off x="1536" y="1721"/>
                <a:ext cx="431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2362200" y="2286000"/>
              <a:ext cx="3200400" cy="376238"/>
              <a:chOff x="1488" y="1440"/>
              <a:chExt cx="2016" cy="237"/>
            </a:xfrm>
          </p:grpSpPr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2016" y="1440"/>
                <a:ext cx="148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Arial" charset="0"/>
                  </a:rPr>
                  <a:t>Variable Declaration</a:t>
                </a:r>
                <a:r>
                  <a:rPr lang="en-US" sz="1800" dirty="0">
                    <a:latin typeface="Arial" charset="0"/>
                  </a:rPr>
                  <a:t> </a:t>
                </a:r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auto">
              <a:xfrm rot="828386" flipH="1">
                <a:off x="1488" y="1536"/>
                <a:ext cx="48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4476750" y="2590800"/>
              <a:ext cx="4171950" cy="2360613"/>
              <a:chOff x="2820" y="1632"/>
              <a:chExt cx="2628" cy="1487"/>
            </a:xfrm>
          </p:grpSpPr>
          <p:sp>
            <p:nvSpPr>
              <p:cNvPr id="17" name="Text Box 29"/>
              <p:cNvSpPr txBox="1">
                <a:spLocks noChangeArrowheads="1"/>
              </p:cNvSpPr>
              <p:nvPr/>
            </p:nvSpPr>
            <p:spPr bwMode="auto">
              <a:xfrm>
                <a:off x="4928" y="2927"/>
                <a:ext cx="52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 sz="1600">
                    <a:latin typeface="Arial" charset="0"/>
                  </a:rPr>
                  <a:t>50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4896" y="1887"/>
                <a:ext cx="52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 sz="1600">
                    <a:latin typeface="Arial" charset="0"/>
                  </a:rPr>
                  <a:t>50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19" name="Text Box 37"/>
              <p:cNvSpPr txBox="1">
                <a:spLocks noChangeArrowheads="1"/>
              </p:cNvSpPr>
              <p:nvPr/>
            </p:nvSpPr>
            <p:spPr bwMode="auto">
              <a:xfrm>
                <a:off x="2820" y="2302"/>
                <a:ext cx="2162" cy="2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Both Num1 and Num2 Contain 50</a:t>
                </a:r>
              </a:p>
            </p:txBody>
          </p:sp>
          <p:sp>
            <p:nvSpPr>
              <p:cNvPr id="20" name="Line 38"/>
              <p:cNvSpPr>
                <a:spLocks noChangeShapeType="1"/>
              </p:cNvSpPr>
              <p:nvPr/>
            </p:nvSpPr>
            <p:spPr bwMode="auto">
              <a:xfrm flipV="1">
                <a:off x="4464" y="1983"/>
                <a:ext cx="429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39"/>
              <p:cNvSpPr>
                <a:spLocks noChangeShapeType="1"/>
              </p:cNvSpPr>
              <p:nvPr/>
            </p:nvSpPr>
            <p:spPr bwMode="auto">
              <a:xfrm rot="4795093" flipV="1">
                <a:off x="4429" y="2534"/>
                <a:ext cx="456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Text Box 43"/>
              <p:cNvSpPr txBox="1">
                <a:spLocks noChangeArrowheads="1"/>
              </p:cNvSpPr>
              <p:nvPr/>
            </p:nvSpPr>
            <p:spPr bwMode="auto">
              <a:xfrm>
                <a:off x="4895" y="1632"/>
                <a:ext cx="529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 sz="1600">
                    <a:latin typeface="Arial" charset="0"/>
                  </a:rPr>
                  <a:t>Num1</a:t>
                </a:r>
                <a:endParaRPr lang="en-US" sz="1600">
                  <a:latin typeface="Arial" charset="0"/>
                </a:endParaRPr>
              </a:p>
            </p:txBody>
          </p:sp>
          <p:sp>
            <p:nvSpPr>
              <p:cNvPr id="23" name="Text Box 44"/>
              <p:cNvSpPr txBox="1">
                <a:spLocks noChangeArrowheads="1"/>
              </p:cNvSpPr>
              <p:nvPr/>
            </p:nvSpPr>
            <p:spPr bwMode="auto">
              <a:xfrm>
                <a:off x="4928" y="2664"/>
                <a:ext cx="50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 sz="1600">
                    <a:latin typeface="Arial" charset="0"/>
                  </a:rPr>
                  <a:t>Num2</a:t>
                </a:r>
                <a:endParaRPr lang="en-US" sz="1600">
                  <a:latin typeface="Arial" charset="0"/>
                </a:endParaRP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2514600" y="4795838"/>
              <a:ext cx="3276600" cy="376237"/>
              <a:chOff x="1584" y="3021"/>
              <a:chExt cx="2064" cy="237"/>
            </a:xfrm>
          </p:grpSpPr>
          <p:sp>
            <p:nvSpPr>
              <p:cNvPr id="15" name="Text Box 34"/>
              <p:cNvSpPr txBox="1">
                <a:spLocks noChangeArrowheads="1"/>
              </p:cNvSpPr>
              <p:nvPr/>
            </p:nvSpPr>
            <p:spPr bwMode="auto">
              <a:xfrm>
                <a:off x="2112" y="3021"/>
                <a:ext cx="1536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Variable Declaration</a:t>
                </a:r>
                <a:r>
                  <a:rPr lang="en-US" sz="1800">
                    <a:latin typeface="Arial" charset="0"/>
                  </a:rPr>
                  <a:t> </a:t>
                </a:r>
              </a:p>
            </p:txBody>
          </p:sp>
          <p:sp>
            <p:nvSpPr>
              <p:cNvPr id="16" name="Line 42"/>
              <p:cNvSpPr>
                <a:spLocks noChangeShapeType="1"/>
              </p:cNvSpPr>
              <p:nvPr/>
            </p:nvSpPr>
            <p:spPr bwMode="auto">
              <a:xfrm flipH="1">
                <a:off x="1584" y="3165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2667000" y="5216525"/>
              <a:ext cx="3492500" cy="338138"/>
              <a:chOff x="1680" y="3286"/>
              <a:chExt cx="2200" cy="213"/>
            </a:xfrm>
          </p:grpSpPr>
          <p:sp>
            <p:nvSpPr>
              <p:cNvPr id="13" name="Text Box 35"/>
              <p:cNvSpPr txBox="1">
                <a:spLocks noChangeArrowheads="1"/>
              </p:cNvSpPr>
              <p:nvPr/>
            </p:nvSpPr>
            <p:spPr bwMode="auto">
              <a:xfrm>
                <a:off x="2044" y="3286"/>
                <a:ext cx="1836" cy="2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rial" charset="0"/>
                  </a:rPr>
                  <a:t>Initializing Num2 with Num1</a:t>
                </a:r>
              </a:p>
            </p:txBody>
          </p:sp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 flipH="1">
                <a:off x="1680" y="3399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1295400" y="4841875"/>
              <a:ext cx="1500188" cy="71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1600">
                  <a:latin typeface="Arial" charset="0"/>
                </a:rPr>
                <a:t>int Num2;</a:t>
              </a:r>
            </a:p>
            <a:p>
              <a:endParaRPr lang="en-IN" sz="900">
                <a:latin typeface="Arial" charset="0"/>
              </a:endParaRPr>
            </a:p>
            <a:p>
              <a:r>
                <a:rPr lang="en-IN" sz="1600">
                  <a:latin typeface="Arial" charset="0"/>
                </a:rPr>
                <a:t>Num2=Num1; </a:t>
              </a:r>
              <a:endParaRPr lang="en-US" sz="1600">
                <a:latin typeface="Arial" charset="0"/>
              </a:endParaRPr>
            </a:p>
          </p:txBody>
        </p:sp>
      </p:grpSp>
      <p:sp>
        <p:nvSpPr>
          <p:cNvPr id="28" name="Rectangle 3"/>
          <p:cNvSpPr>
            <a:spLocks noChangeArrowheads="1"/>
          </p:cNvSpPr>
          <p:nvPr/>
        </p:nvSpPr>
        <p:spPr bwMode="gray">
          <a:xfrm>
            <a:off x="681000" y="1314892"/>
            <a:ext cx="10333159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Value Type:</a:t>
            </a:r>
          </a:p>
        </p:txBody>
      </p:sp>
    </p:spTree>
    <p:extLst>
      <p:ext uri="{BB962C8B-B14F-4D97-AF65-F5344CB8AC3E}">
        <p14:creationId xmlns:p14="http://schemas.microsoft.com/office/powerpoint/2010/main" xmlns="" val="233501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Structure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77923" y="1287597"/>
            <a:ext cx="10658901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structure is a value type data type.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77923" y="1823624"/>
            <a:ext cx="10658901" cy="86710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When you want a single variable to hold related data of various data types, you can create a structure.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77923" y="2753789"/>
            <a:ext cx="10658901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To create a structure you use the </a:t>
            </a:r>
            <a:r>
              <a:rPr lang="en-US" sz="2400" b="0" dirty="0" err="1" smtClean="0"/>
              <a:t>struct</a:t>
            </a:r>
            <a:r>
              <a:rPr lang="en-US" sz="2400" b="0" dirty="0" smtClean="0"/>
              <a:t> keyword.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77923" y="3289816"/>
            <a:ext cx="10658901" cy="253777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code shows the example of a declaring a structure names </a:t>
            </a:r>
            <a:r>
              <a:rPr lang="en-US" sz="2400" b="0" dirty="0" err="1" smtClean="0"/>
              <a:t>Bill_Details</a:t>
            </a:r>
            <a:r>
              <a:rPr lang="en-US" sz="2400" b="0" dirty="0" smtClean="0"/>
              <a:t>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Bill_Details</a:t>
            </a:r>
            <a:endParaRPr lang="en-US" sz="2400" b="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inv_No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   // Invoice Number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ord_Dt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	// Order Date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custName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// Customer name</a:t>
            </a:r>
          </a:p>
        </p:txBody>
      </p:sp>
    </p:spTree>
    <p:extLst>
      <p:ext uri="{BB962C8B-B14F-4D97-AF65-F5344CB8AC3E}">
        <p14:creationId xmlns:p14="http://schemas.microsoft.com/office/powerpoint/2010/main" xmlns="" val="33228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Structure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281501" y="1804093"/>
            <a:ext cx="9322809" cy="259048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public string product;    // Product Name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public double cost;		 // Cost of the product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public double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due_Amt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  // Total amount due 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19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Enumeration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91571" y="1806210"/>
            <a:ext cx="10522424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Enumeration is a value type data type.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91571" y="2342238"/>
            <a:ext cx="10522424" cy="9459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Enumeration contains its own values and cannot inherit or pass inheritance.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91571" y="3366996"/>
            <a:ext cx="10522424" cy="9459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Enumerators allows you to assign symbolic names to integral constants.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91571" y="4375989"/>
            <a:ext cx="10522424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To enumerate, you can use the </a:t>
            </a:r>
            <a:r>
              <a:rPr lang="en-US" sz="2800" b="0" dirty="0" err="1" smtClean="0"/>
              <a:t>enum</a:t>
            </a:r>
            <a:r>
              <a:rPr lang="en-US" sz="2800" b="0" dirty="0" smtClean="0"/>
              <a:t> keyword. </a:t>
            </a:r>
          </a:p>
        </p:txBody>
      </p:sp>
    </p:spTree>
    <p:extLst>
      <p:ext uri="{BB962C8B-B14F-4D97-AF65-F5344CB8AC3E}">
        <p14:creationId xmlns:p14="http://schemas.microsoft.com/office/powerpoint/2010/main" xmlns="" val="38070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By the end of this session, you will be able to understand: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Arrays in C#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Array class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arrays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Structure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77923" y="1287597"/>
            <a:ext cx="10658901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structure is a value type data type.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77923" y="1823624"/>
            <a:ext cx="10658901" cy="86710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When you want a single variable to hold related data of various data types, you can create a structure.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77923" y="2753789"/>
            <a:ext cx="10658901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To create a structure you use the </a:t>
            </a:r>
            <a:r>
              <a:rPr lang="en-US" sz="2400" b="0" dirty="0" err="1" smtClean="0"/>
              <a:t>struct</a:t>
            </a:r>
            <a:r>
              <a:rPr lang="en-US" sz="2400" b="0" dirty="0" smtClean="0"/>
              <a:t> keyword.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77923" y="3289816"/>
            <a:ext cx="10658901" cy="253777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code shows the example of a declaring a structure names </a:t>
            </a:r>
            <a:r>
              <a:rPr lang="en-US" sz="2400" b="0" dirty="0" err="1" smtClean="0"/>
              <a:t>Bill_Details</a:t>
            </a:r>
            <a:r>
              <a:rPr lang="en-US" sz="2400" b="0" dirty="0" smtClean="0"/>
              <a:t>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Bill_Details</a:t>
            </a:r>
            <a:endParaRPr lang="en-US" sz="2400" b="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inv_No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   // Invoice Number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ord_Dt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	// Order Date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custName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; // Customer name</a:t>
            </a:r>
          </a:p>
        </p:txBody>
      </p:sp>
    </p:spTree>
    <p:extLst>
      <p:ext uri="{BB962C8B-B14F-4D97-AF65-F5344CB8AC3E}">
        <p14:creationId xmlns:p14="http://schemas.microsoft.com/office/powerpoint/2010/main" xmlns="" val="8461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Enumeration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91571" y="1806210"/>
            <a:ext cx="10522424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Enumeration is a value type data type.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91571" y="2342238"/>
            <a:ext cx="10522424" cy="9459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Enumeration contains its own values and cannot inherit or pass inheritance.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91571" y="3366996"/>
            <a:ext cx="10522424" cy="9459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Enumerators allows you to assign symbolic names to integral constants.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91571" y="4375989"/>
            <a:ext cx="10522424" cy="488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To enumerate, you can use the </a:t>
            </a:r>
            <a:r>
              <a:rPr lang="en-US" sz="2800" b="0" dirty="0" err="1" smtClean="0"/>
              <a:t>enum</a:t>
            </a:r>
            <a:r>
              <a:rPr lang="en-US" sz="2800" b="0" dirty="0" smtClean="0"/>
              <a:t> keyword. </a:t>
            </a:r>
          </a:p>
        </p:txBody>
      </p:sp>
    </p:spTree>
    <p:extLst>
      <p:ext uri="{BB962C8B-B14F-4D97-AF65-F5344CB8AC3E}">
        <p14:creationId xmlns:p14="http://schemas.microsoft.com/office/powerpoint/2010/main" xmlns="" val="143670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an Array?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96286" y="1355835"/>
            <a:ext cx="10317708" cy="113490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It is used to store more than one value with single identification.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All elements will store in homogeneous order.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09934" y="2582016"/>
            <a:ext cx="10331356" cy="113490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Why do need array?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More than value can be programmable.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09935" y="3785139"/>
            <a:ext cx="10345002" cy="15374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Application of an Array:</a:t>
            </a:r>
          </a:p>
          <a:p>
            <a:pPr marL="284163" indent="-284163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Days in a week or Days in a Month.</a:t>
            </a:r>
          </a:p>
          <a:p>
            <a:pPr marL="284163" indent="-284163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Seats in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an Array?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23331" y="1299032"/>
            <a:ext cx="10972799" cy="501988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Points to note: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 can store one type of data (different type of elements not allowed to store)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 size cannot be enhanced (array memory is fixed will not increase or decrease)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 stored in compiled time (Stored in stack memory)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Arrays are accessible using [ ] notation.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Arrays are index based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Declaring an Array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231332" y="1233006"/>
            <a:ext cx="9673229" cy="8513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An array needs to be declared before it can be used in a program.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17683" y="2188349"/>
            <a:ext cx="9714173" cy="5360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You can declare an array by using the following statement: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63510" y="3152633"/>
          <a:ext cx="8817972" cy="302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324"/>
                <a:gridCol w="2939324"/>
                <a:gridCol w="2939324"/>
              </a:tblGrid>
              <a:tr h="5527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 of Array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Array Notification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en-US" sz="2400" b="0" dirty="0"/>
                    </a:p>
                  </a:txBody>
                  <a:tcPr/>
                </a:tc>
              </a:tr>
              <a:tr h="5527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Single 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 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[]items = new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[10];</a:t>
                      </a:r>
                      <a:endParaRPr lang="en-US" sz="2400" b="1" dirty="0"/>
                    </a:p>
                  </a:txBody>
                  <a:tcPr/>
                </a:tc>
              </a:tr>
              <a:tr h="5527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Double 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[,]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[,]items = new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[2,2]</a:t>
                      </a:r>
                      <a:endParaRPr lang="en-US" sz="2400" b="0" dirty="0"/>
                    </a:p>
                  </a:txBody>
                  <a:tcPr/>
                </a:tc>
              </a:tr>
              <a:tr h="5527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Jagged Array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[][]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[][]items = new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[5];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Array Example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5219" y="1287595"/>
            <a:ext cx="10631606" cy="484024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1" dirty="0" smtClean="0"/>
              <a:t>Points to Note: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Array should be declared and memory should be reserved.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Index of first element will be 0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Index of last element can be available items.Length-1 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Integer array elements will set to 0 when the values are not supplied.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length of array can be available with Length property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length property return the capacity of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Initializing and Assigning Values to Array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600501" y="1314892"/>
            <a:ext cx="10658902" cy="13558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In C#, you can initialize the array variable and can assign values to the array elements. In addition, you can copy the array variable to another variable.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600501" y="2781085"/>
            <a:ext cx="10658902" cy="13558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During initialization, you need to use the new keyword to create an instance of the array. In addition, the size of the array is also specified while it is initialized.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00501" y="4231513"/>
            <a:ext cx="10658902" cy="13558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following is an example of array initialization: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[] Score; // Array declaration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Score = new </a:t>
            </a:r>
            <a:r>
              <a:rPr lang="en-US" sz="28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0" dirty="0" smtClean="0">
                <a:latin typeface="Courier New" pitchFamily="49" charset="0"/>
                <a:cs typeface="Courier New" pitchFamily="49" charset="0"/>
              </a:rPr>
              <a:t>[10]; //Array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Initializing and Assigning Values to Array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09683" y="1215121"/>
            <a:ext cx="10604309" cy="100899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You can assign values to each element of the array by using the index number, which is called the array subscript of the element.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09683" y="2287176"/>
            <a:ext cx="10604309" cy="17972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is an example of assigning values to the array: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[] Score = new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Score[0]=10;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Or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[] Score={5,10,15};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709683" y="4179025"/>
            <a:ext cx="10604309" cy="8828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When you copy the array variable, both the source and target variable refer to the same array instance in the memory.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709683" y="5140733"/>
            <a:ext cx="10604309" cy="116664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is an example of copying the array variables: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[] Source = new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[10] {0, 1, 2, 3, 4};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[] Target= Source;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Manipulating Array Elements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037231" y="1187825"/>
            <a:ext cx="9567080" cy="11721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When an array is initialized, you can access the element values and manipulate them.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37230" y="2465538"/>
            <a:ext cx="9567080" cy="7814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for each loop is specially used for manipulating arrays.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50878" y="3377585"/>
            <a:ext cx="9567080" cy="24090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is the syntax of the </a:t>
            </a:r>
            <a:r>
              <a:rPr lang="en-US" sz="2400" b="0" dirty="0" err="1" smtClean="0"/>
              <a:t>foreach</a:t>
            </a:r>
            <a:r>
              <a:rPr lang="en-US" sz="2400" b="0" dirty="0" smtClean="0"/>
              <a:t> loop: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(type identifier in expression)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	//statements</a:t>
            </a:r>
          </a:p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ession_Tempalate (4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 (4)</Template>
  <TotalTime>40</TotalTime>
  <Words>1072</Words>
  <Application>Microsoft Office PowerPoint</Application>
  <PresentationFormat>Custom</PresentationFormat>
  <Paragraphs>194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Session_Tempalate (4)</vt:lpstr>
      <vt:lpstr> Course : Programming with C# Session : Arrays </vt:lpstr>
      <vt:lpstr>Objective</vt:lpstr>
      <vt:lpstr> What is an Array? </vt:lpstr>
      <vt:lpstr> What is an Array? </vt:lpstr>
      <vt:lpstr> Declaring an Array  </vt:lpstr>
      <vt:lpstr>  Array Example </vt:lpstr>
      <vt:lpstr> Initializing and Assigning Values to Array  </vt:lpstr>
      <vt:lpstr> Initializing and Assigning Values to Array  </vt:lpstr>
      <vt:lpstr> Manipulating Array Elements  </vt:lpstr>
      <vt:lpstr> Multidimensional Arrays  </vt:lpstr>
      <vt:lpstr> Multidimensional Arrays  </vt:lpstr>
      <vt:lpstr> Multidimensional Arrays  </vt:lpstr>
      <vt:lpstr>Course :  Programming with C#  Session : Enumeration &amp; Structure </vt:lpstr>
      <vt:lpstr>Objective</vt:lpstr>
      <vt:lpstr> Describing Memory Allocation  </vt:lpstr>
      <vt:lpstr> Describing Memory Allocation  </vt:lpstr>
      <vt:lpstr> Using Structure  </vt:lpstr>
      <vt:lpstr> Using Structure  </vt:lpstr>
      <vt:lpstr> Using Enumeration  </vt:lpstr>
      <vt:lpstr> Using Structure  </vt:lpstr>
      <vt:lpstr> Using Enumeration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Programming with C# Session : Arrays</dc:title>
  <dc:creator>Tsuser</dc:creator>
  <cp:lastModifiedBy>MUNNA</cp:lastModifiedBy>
  <cp:revision>11</cp:revision>
  <dcterms:created xsi:type="dcterms:W3CDTF">2015-08-24T08:42:01Z</dcterms:created>
  <dcterms:modified xsi:type="dcterms:W3CDTF">2015-09-08T07:08:17Z</dcterms:modified>
</cp:coreProperties>
</file>