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6223" autoAdjust="0"/>
    <p:restoredTop sz="94660"/>
  </p:normalViewPr>
  <p:slideViewPr>
    <p:cSldViewPr snapToGrid="0">
      <p:cViewPr>
        <p:scale>
          <a:sx n="70" d="100"/>
          <a:sy n="70" d="100"/>
        </p:scale>
        <p:origin x="-282"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02-09-2015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p14="http://schemas.microsoft.com/office/powerpoint/2010/main" xmlns=""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79EFEB-A963-416F-9733-4901103E7735}" type="datetime1">
              <a:rPr lang="en-IN" smtClean="0"/>
              <a:pPr/>
              <a:t>02-09-2015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25D693-7206-4B34-8CDE-89CE2AD20792}" type="datetime1">
              <a:rPr lang="en-IN" smtClean="0"/>
              <a:pPr/>
              <a:t>02-09-2015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E09912-3391-4742-938A-0C57809430F2}" type="datetime1">
              <a:rPr lang="en-IN" smtClean="0"/>
              <a:pPr/>
              <a:t>02-09-2015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7129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1CEFE1-179E-4A47-B0AB-88D58D0A392D}" type="datetime1">
              <a:rPr lang="en-IN" smtClean="0"/>
              <a:pPr/>
              <a:t>02-09-2015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8857AF-A0DA-4425-8CB1-69D12F3DDB2B}" type="datetime1">
              <a:rPr lang="en-IN" smtClean="0"/>
              <a:pPr/>
              <a:t>02-09-2015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E6F2B7-BF99-4DE9-9BE5-BEF49F22DFC4}" type="datetime1">
              <a:rPr lang="en-IN" smtClean="0"/>
              <a:pPr/>
              <a:t>02-09-2015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7174D9B-B21C-46FD-B570-90874094DF35}" type="datetime1">
              <a:rPr lang="en-IN" smtClean="0"/>
              <a:pPr/>
              <a:t>02-09-2015</a:t>
            </a:fld>
            <a:endParaRPr lang="en-IN"/>
          </a:p>
        </p:txBody>
      </p:sp>
      <p:sp>
        <p:nvSpPr>
          <p:cNvPr id="8" name="Footer Placeholder 7"/>
          <p:cNvSpPr>
            <a:spLocks noGrp="1"/>
          </p:cNvSpPr>
          <p:nvPr>
            <p:ph type="ftr" sz="quarter" idx="11"/>
          </p:nvPr>
        </p:nvSpPr>
        <p:spPr/>
        <p:txBody>
          <a:bodyPr/>
          <a:lstStyle/>
          <a:p>
            <a:r>
              <a:rPr lang="en-US" smtClean="0"/>
              <a:t>TalentSprint Private Limited. All Rights Reserved</a:t>
            </a:r>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BE300B-EF18-46CE-A857-339E01EA675E}" type="datetime1">
              <a:rPr lang="en-IN" smtClean="0"/>
              <a:pPr/>
              <a:t>02-09-2015</a:t>
            </a:fld>
            <a:endParaRPr lang="en-IN"/>
          </a:p>
        </p:txBody>
      </p:sp>
      <p:sp>
        <p:nvSpPr>
          <p:cNvPr id="4" name="Footer Placeholder 3"/>
          <p:cNvSpPr>
            <a:spLocks noGrp="1"/>
          </p:cNvSpPr>
          <p:nvPr>
            <p:ph type="ftr" sz="quarter" idx="11"/>
          </p:nvPr>
        </p:nvSpPr>
        <p:spPr/>
        <p:txBody>
          <a:bodyPr/>
          <a:lstStyle/>
          <a:p>
            <a:r>
              <a:rPr lang="en-US" smtClean="0"/>
              <a:t>TalentSprint Private Limited. All Rights Reserved</a:t>
            </a:r>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9458D-2F32-4C0C-93DF-6735DE55A604}" type="datetime1">
              <a:rPr lang="en-IN" smtClean="0"/>
              <a:pPr/>
              <a:t>02-09-2015</a:t>
            </a:fld>
            <a:endParaRPr lang="en-IN"/>
          </a:p>
        </p:txBody>
      </p:sp>
      <p:sp>
        <p:nvSpPr>
          <p:cNvPr id="3" name="Footer Placeholder 2"/>
          <p:cNvSpPr>
            <a:spLocks noGrp="1"/>
          </p:cNvSpPr>
          <p:nvPr>
            <p:ph type="ftr" sz="quarter" idx="11"/>
          </p:nvPr>
        </p:nvSpPr>
        <p:spPr/>
        <p:txBody>
          <a:bodyPr/>
          <a:lstStyle/>
          <a:p>
            <a:r>
              <a:rPr lang="en-US" smtClean="0"/>
              <a:t>TalentSprint Private Limited. All Rights Reserved</a:t>
            </a:r>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1E76C-31CA-4C93-A782-1231EF5E24BD}" type="datetime1">
              <a:rPr lang="en-IN" smtClean="0"/>
              <a:pPr/>
              <a:t>02-09-2015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B26067-A09A-46E9-8491-5123F491FA77}" type="datetime1">
              <a:rPr lang="en-IN" smtClean="0"/>
              <a:pPr/>
              <a:t>02-09-2015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B87B1-3F6A-406D-9DA3-98D5EEFE3494}" type="datetime1">
              <a:rPr lang="en-IN" smtClean="0"/>
              <a:pPr/>
              <a:t>02-09-2015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TalentSprint Private Limited. All Rights Reserved</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1850" y="1364776"/>
            <a:ext cx="10515600" cy="2756849"/>
          </a:xfrm>
          <a:solidFill>
            <a:srgbClr val="3388A9"/>
          </a:solidFill>
        </p:spPr>
        <p:txBody>
          <a:bodyPr>
            <a:noAutofit/>
          </a:bodyPr>
          <a:lstStyle/>
          <a:p>
            <a:pPr>
              <a:defRPr/>
            </a:pPr>
            <a:r>
              <a:rPr lang="en-US" sz="4400" dirty="0" smtClean="0">
                <a:cs typeface="Arial" charset="0"/>
              </a:rPr>
              <a:t>Course : Programming with C#</a:t>
            </a:r>
            <a:br>
              <a:rPr lang="en-US" sz="4400" dirty="0" smtClean="0">
                <a:cs typeface="Arial" charset="0"/>
              </a:rPr>
            </a:br>
            <a:r>
              <a:rPr lang="en-US" sz="4400" dirty="0" smtClean="0">
                <a:cs typeface="Arial" charset="0"/>
              </a:rPr>
              <a:t/>
            </a:r>
            <a:br>
              <a:rPr lang="en-US" sz="4400" dirty="0" smtClean="0">
                <a:cs typeface="Arial" charset="0"/>
              </a:rPr>
            </a:br>
            <a:r>
              <a:rPr lang="en-US" sz="4400" dirty="0" smtClean="0">
                <a:cs typeface="Arial" charset="0"/>
              </a:rPr>
              <a:t>Session </a:t>
            </a:r>
            <a:r>
              <a:rPr lang="en-US" sz="4400" dirty="0" smtClean="0">
                <a:cs typeface="Arial" charset="0"/>
              </a:rPr>
              <a:t>: Life Cycle of Object</a:t>
            </a:r>
            <a:br>
              <a:rPr lang="en-US" sz="4400" dirty="0" smtClean="0">
                <a:cs typeface="Arial" charset="0"/>
              </a:rPr>
            </a:br>
            <a:endParaRPr lang="en-IN" sz="4400" dirty="0"/>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p14="http://schemas.microsoft.com/office/powerpoint/2010/main" xmlns=""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Declaration of Destructors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10</a:t>
            </a:fld>
            <a:endParaRPr lang="en-IN"/>
          </a:p>
        </p:txBody>
      </p:sp>
      <p:sp>
        <p:nvSpPr>
          <p:cNvPr id="4" name="Rectangle 3"/>
          <p:cNvSpPr>
            <a:spLocks noChangeArrowheads="1"/>
          </p:cNvSpPr>
          <p:nvPr/>
        </p:nvSpPr>
        <p:spPr bwMode="gray">
          <a:xfrm>
            <a:off x="777922" y="1285478"/>
            <a:ext cx="10631606" cy="50764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 provides the following methods to release the instance of a class from memory:</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1" dirty="0" smtClean="0"/>
              <a:t>Finalize(): </a:t>
            </a:r>
            <a:r>
              <a:rPr lang="en-US" sz="2400" b="0" dirty="0" smtClean="0"/>
              <a:t>It is a special method that is called from the class to which it belongs or from the derived classes. The Finalize() destructor is called after the last reference to an object is released from the memory.</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1" dirty="0" smtClean="0"/>
              <a:t>Dispose(): </a:t>
            </a:r>
            <a:r>
              <a:rPr lang="en-US" sz="2400" b="0" dirty="0" smtClean="0"/>
              <a:t>This method is called to release a resource, such as a database connection, as soon as the object using such a resource is no longer in use. The </a:t>
            </a:r>
            <a:r>
              <a:rPr lang="en-US" sz="2400" b="0" dirty="0" err="1" smtClean="0"/>
              <a:t>IDisposable</a:t>
            </a:r>
            <a:r>
              <a:rPr lang="en-US" sz="2400" b="0" dirty="0" smtClean="0"/>
              <a:t> interface contains the Dispose() method. Therefore, to call the Dispose() method, the class must implement the </a:t>
            </a:r>
            <a:r>
              <a:rPr lang="en-US" sz="2400" b="0" dirty="0" err="1" smtClean="0"/>
              <a:t>IDisposable</a:t>
            </a:r>
            <a:r>
              <a:rPr lang="en-US" sz="2400" b="0" dirty="0" smtClean="0"/>
              <a:t>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Identifying the Life Cycle of an Object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11</a:t>
            </a:fld>
            <a:endParaRPr lang="en-IN"/>
          </a:p>
        </p:txBody>
      </p:sp>
      <p:sp>
        <p:nvSpPr>
          <p:cNvPr id="4" name="Rectangle 3"/>
          <p:cNvSpPr>
            <a:spLocks noChangeArrowheads="1"/>
          </p:cNvSpPr>
          <p:nvPr/>
        </p:nvSpPr>
        <p:spPr bwMode="gray">
          <a:xfrm>
            <a:off x="846161" y="1241946"/>
            <a:ext cx="10372299" cy="540451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buSzTx/>
              <a:buFont typeface="Verdana" pitchFamily="34" charset="0"/>
              <a:buNone/>
              <a:defRPr/>
            </a:pPr>
            <a:r>
              <a:rPr lang="en-US" sz="2400" b="0" dirty="0" smtClean="0"/>
              <a:t>Let us understand the life cycle of an object with the help of the following code:</a:t>
            </a:r>
          </a:p>
          <a:p>
            <a:pPr marL="15875" indent="-233363" algn="l">
              <a:buFont typeface="Arial" charset="0"/>
              <a:buNone/>
              <a:defRPr/>
            </a:pPr>
            <a:r>
              <a:rPr lang="en-US" sz="2400" b="0" dirty="0" smtClean="0"/>
              <a:t>using System;</a:t>
            </a:r>
          </a:p>
          <a:p>
            <a:pPr marL="15875" indent="-233363" algn="l">
              <a:buFont typeface="Arial" charset="0"/>
              <a:buNone/>
              <a:defRPr/>
            </a:pPr>
            <a:r>
              <a:rPr lang="en-US" sz="2400" b="0" dirty="0" smtClean="0">
                <a:latin typeface="Courier New" pitchFamily="49" charset="0"/>
                <a:cs typeface="Courier New" pitchFamily="49" charset="0"/>
              </a:rPr>
              <a:t>//Life Cycle of an Object</a:t>
            </a:r>
          </a:p>
          <a:p>
            <a:pPr algn="l">
              <a:buFont typeface="Verdana" pitchFamily="34" charset="0"/>
              <a:buNone/>
              <a:defRPr/>
            </a:pPr>
            <a:r>
              <a:rPr lang="en-US" sz="2400" b="0" dirty="0" smtClean="0">
                <a:latin typeface="Courier New" pitchFamily="49" charset="0"/>
                <a:cs typeface="Courier New" pitchFamily="49" charset="0"/>
              </a:rPr>
              <a:t>using System;</a:t>
            </a:r>
          </a:p>
          <a:p>
            <a:pPr algn="l">
              <a:buFont typeface="Verdana" pitchFamily="34" charset="0"/>
              <a:buNone/>
              <a:defRPr/>
            </a:pPr>
            <a:r>
              <a:rPr lang="en-US" sz="2400" b="0" dirty="0" smtClean="0">
                <a:latin typeface="Courier New" pitchFamily="49" charset="0"/>
                <a:cs typeface="Courier New" pitchFamily="49" charset="0"/>
              </a:rPr>
              <a:t>class </a:t>
            </a:r>
            <a:r>
              <a:rPr lang="en-US" sz="2400" b="0" dirty="0" err="1" smtClean="0">
                <a:latin typeface="Courier New" pitchFamily="49" charset="0"/>
                <a:cs typeface="Courier New" pitchFamily="49" charset="0"/>
              </a:rPr>
              <a:t>MyClass</a:t>
            </a:r>
            <a:endParaRPr lang="en-US" sz="2400" b="0" dirty="0" smtClean="0">
              <a:latin typeface="Courier New" pitchFamily="49" charset="0"/>
              <a:cs typeface="Courier New" pitchFamily="49" charset="0"/>
            </a:endParaRPr>
          </a:p>
          <a:p>
            <a:pPr algn="l">
              <a:buFont typeface="Verdana" pitchFamily="34" charset="0"/>
              <a:buNone/>
              <a:defRPr/>
            </a:pP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public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("Constructor Invoked");</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("Destructor invoked");</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Identifying the Life Cycle of an Object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12</a:t>
            </a:fld>
            <a:endParaRPr lang="en-IN"/>
          </a:p>
        </p:txBody>
      </p:sp>
      <p:sp>
        <p:nvSpPr>
          <p:cNvPr id="4" name="Rectangle 3"/>
          <p:cNvSpPr>
            <a:spLocks noChangeArrowheads="1"/>
          </p:cNvSpPr>
          <p:nvPr/>
        </p:nvSpPr>
        <p:spPr bwMode="gray">
          <a:xfrm>
            <a:off x="1910642" y="1705969"/>
            <a:ext cx="8616633" cy="312533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buFont typeface="Verdana" pitchFamily="34" charset="0"/>
              <a:buNone/>
              <a:defRPr/>
            </a:pPr>
            <a:r>
              <a:rPr lang="en-US" sz="2400" b="0" dirty="0" smtClean="0">
                <a:latin typeface="Courier New" pitchFamily="49" charset="0"/>
                <a:cs typeface="Courier New" pitchFamily="49" charset="0"/>
              </a:rPr>
              <a:t>class Program</a:t>
            </a:r>
          </a:p>
          <a:p>
            <a:pPr algn="l">
              <a:buFont typeface="Verdana" pitchFamily="34" charset="0"/>
              <a:buNone/>
              <a:defRPr/>
            </a:pP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public static void Main()</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obj</a:t>
            </a:r>
            <a:r>
              <a:rPr lang="en-US" sz="2400" b="0" dirty="0" smtClean="0">
                <a:latin typeface="Courier New" pitchFamily="49" charset="0"/>
                <a:cs typeface="Courier New" pitchFamily="49" charset="0"/>
              </a:rPr>
              <a:t> = new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Console.ReadKey</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Identifying the Life Cycle of an Object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13</a:t>
            </a:fld>
            <a:endParaRPr lang="en-IN"/>
          </a:p>
        </p:txBody>
      </p:sp>
      <p:sp>
        <p:nvSpPr>
          <p:cNvPr id="4" name="Rectangle 3"/>
          <p:cNvSpPr>
            <a:spLocks noChangeArrowheads="1"/>
          </p:cNvSpPr>
          <p:nvPr/>
        </p:nvSpPr>
        <p:spPr bwMode="gray">
          <a:xfrm>
            <a:off x="1351128" y="1260302"/>
            <a:ext cx="4575058" cy="50176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457200" lvl="2" indent="-233363" algn="l">
              <a:buFont typeface="Arial" charset="0"/>
              <a:buNone/>
            </a:pPr>
            <a:r>
              <a:rPr lang="en-US" sz="2400" b="0" dirty="0" smtClean="0">
                <a:latin typeface="Courier New" pitchFamily="49" charset="0"/>
                <a:cs typeface="Courier New" pitchFamily="49" charset="0"/>
              </a:rPr>
              <a:t>~</a:t>
            </a:r>
            <a:r>
              <a:rPr lang="en-US" sz="2400" b="0" dirty="0" err="1" smtClean="0">
                <a:latin typeface="Courier New" pitchFamily="49" charset="0"/>
                <a:cs typeface="Courier New" pitchFamily="49" charset="0"/>
              </a:rPr>
              <a:t>TestCalculator</a:t>
            </a:r>
            <a:r>
              <a:rPr lang="en-US" sz="2400" b="0" dirty="0" smtClean="0">
                <a:latin typeface="Courier New" pitchFamily="49" charset="0"/>
                <a:cs typeface="Courier New" pitchFamily="49" charset="0"/>
              </a:rPr>
              <a:t>()</a:t>
            </a:r>
          </a:p>
          <a:p>
            <a:pPr marL="457200" lvl="2" indent="-233363" algn="l">
              <a:buFont typeface="Arial" charset="0"/>
              <a:buNone/>
            </a:pPr>
            <a:r>
              <a:rPr lang="en-US" sz="2400" b="0" dirty="0" smtClean="0">
                <a:latin typeface="Courier New" pitchFamily="49" charset="0"/>
                <a:cs typeface="Courier New" pitchFamily="49" charset="0"/>
              </a:rPr>
              <a:t>{</a:t>
            </a:r>
          </a:p>
          <a:p>
            <a:pPr marL="685800" lvl="3" indent="-233363" algn="l">
              <a:buFont typeface="Wingdings" pitchFamily="2" charset="2"/>
              <a:buNone/>
            </a:pP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 ("Destructor Invoked");</a:t>
            </a:r>
          </a:p>
          <a:p>
            <a:pPr marL="457200" lvl="2" indent="-233363" algn="l">
              <a:buFont typeface="Arial" charset="0"/>
              <a:buNone/>
            </a:pPr>
            <a:r>
              <a:rPr lang="en-US" sz="2400" b="0" dirty="0" smtClean="0">
                <a:latin typeface="Courier New" pitchFamily="49" charset="0"/>
                <a:cs typeface="Courier New" pitchFamily="49" charset="0"/>
              </a:rPr>
              <a:t>}</a:t>
            </a:r>
          </a:p>
          <a:p>
            <a:pPr marL="457200" lvl="2" indent="-233363" algn="l">
              <a:buFont typeface="Arial" charset="0"/>
              <a:buNone/>
            </a:pPr>
            <a:r>
              <a:rPr lang="en-US" sz="2400" b="0" dirty="0" smtClean="0">
                <a:latin typeface="Courier New" pitchFamily="49" charset="0"/>
                <a:cs typeface="Courier New" pitchFamily="49" charset="0"/>
              </a:rPr>
              <a:t>public static void Main(string[] </a:t>
            </a:r>
            <a:r>
              <a:rPr lang="en-US" sz="2400" b="0" dirty="0" err="1" smtClean="0">
                <a:latin typeface="Courier New" pitchFamily="49" charset="0"/>
                <a:cs typeface="Courier New" pitchFamily="49" charset="0"/>
              </a:rPr>
              <a:t>args</a:t>
            </a:r>
            <a:r>
              <a:rPr lang="en-US" sz="2400" b="0" dirty="0" smtClean="0">
                <a:latin typeface="Courier New" pitchFamily="49" charset="0"/>
                <a:cs typeface="Courier New" pitchFamily="49" charset="0"/>
              </a:rPr>
              <a:t>)</a:t>
            </a:r>
          </a:p>
          <a:p>
            <a:pPr marL="457200" lvl="2" indent="-233363" algn="l">
              <a:buFont typeface="Arial" charset="0"/>
              <a:buNone/>
            </a:pPr>
            <a:r>
              <a:rPr lang="en-US" sz="2400" b="0" dirty="0" smtClean="0">
                <a:latin typeface="Courier New" pitchFamily="49" charset="0"/>
                <a:cs typeface="Courier New" pitchFamily="49" charset="0"/>
              </a:rPr>
              <a:t>{</a:t>
            </a:r>
          </a:p>
          <a:p>
            <a:pPr marL="685800" lvl="3" indent="-233363" algn="l">
              <a:buFont typeface="Wingdings" pitchFamily="2" charset="2"/>
              <a:buNone/>
            </a:pP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("Main() Begins");</a:t>
            </a:r>
          </a:p>
          <a:p>
            <a:pPr marL="685800" lvl="3" indent="-233363" algn="l">
              <a:buFont typeface="Wingdings" pitchFamily="2" charset="2"/>
              <a:buNone/>
            </a:pPr>
            <a:r>
              <a:rPr lang="en-US" sz="2400" b="0" dirty="0" err="1" smtClean="0">
                <a:latin typeface="Courier New" pitchFamily="49" charset="0"/>
                <a:cs typeface="Courier New" pitchFamily="49" charset="0"/>
              </a:rPr>
              <a:t>TestCalculator</a:t>
            </a:r>
            <a:r>
              <a:rPr lang="en-US" sz="2400" b="0" dirty="0" smtClean="0">
                <a:latin typeface="Courier New" pitchFamily="49" charset="0"/>
                <a:cs typeface="Courier New" pitchFamily="49" charset="0"/>
              </a:rPr>
              <a:t> Calc1 = new </a:t>
            </a:r>
            <a:r>
              <a:rPr lang="en-US" sz="2400" b="0" dirty="0" err="1" smtClean="0">
                <a:latin typeface="Courier New" pitchFamily="49" charset="0"/>
                <a:cs typeface="Courier New" pitchFamily="49" charset="0"/>
              </a:rPr>
              <a:t>TestCalculator</a:t>
            </a:r>
            <a:r>
              <a:rPr lang="en-US" sz="2400" b="0" dirty="0" smtClean="0">
                <a:latin typeface="Courier New" pitchFamily="49" charset="0"/>
                <a:cs typeface="Courier New" pitchFamily="49" charset="0"/>
              </a:rPr>
              <a:t>();</a:t>
            </a:r>
          </a:p>
        </p:txBody>
      </p:sp>
      <p:sp>
        <p:nvSpPr>
          <p:cNvPr id="5" name="Rectangle 3"/>
          <p:cNvSpPr>
            <a:spLocks noChangeArrowheads="1"/>
          </p:cNvSpPr>
          <p:nvPr/>
        </p:nvSpPr>
        <p:spPr bwMode="gray">
          <a:xfrm>
            <a:off x="5978382" y="1357951"/>
            <a:ext cx="4653224" cy="15835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destructor of all the object is invoked when the garbage collector is invoked.</a:t>
            </a:r>
          </a:p>
        </p:txBody>
      </p:sp>
      <p:sp>
        <p:nvSpPr>
          <p:cNvPr id="6" name="Rectangle 3"/>
          <p:cNvSpPr>
            <a:spLocks noChangeArrowheads="1"/>
          </p:cNvSpPr>
          <p:nvPr/>
        </p:nvSpPr>
        <p:spPr bwMode="gray">
          <a:xfrm>
            <a:off x="5978381" y="3016154"/>
            <a:ext cx="4612282" cy="305342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Calc1 object has function scope. Therefore, its constructor is executed after the execution of Main() begins.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dirty="0" smtClean="0"/>
              <a:t>Identifying the Life Cycle of an Object </a:t>
            </a:r>
          </a:p>
        </p:txBody>
      </p:sp>
      <p:sp>
        <p:nvSpPr>
          <p:cNvPr id="3" name="Slide Number Placeholder 2"/>
          <p:cNvSpPr>
            <a:spLocks noGrp="1"/>
          </p:cNvSpPr>
          <p:nvPr>
            <p:ph type="sldNum" sz="quarter" idx="12"/>
          </p:nvPr>
        </p:nvSpPr>
        <p:spPr/>
        <p:txBody>
          <a:bodyPr/>
          <a:lstStyle/>
          <a:p>
            <a:fld id="{F0BBAE2B-40D1-4EC8-9863-B96E0B95C1B5}" type="slidenum">
              <a:rPr lang="en-IN" smtClean="0"/>
              <a:pPr/>
              <a:t>14</a:t>
            </a:fld>
            <a:endParaRPr lang="en-IN"/>
          </a:p>
        </p:txBody>
      </p:sp>
      <p:sp>
        <p:nvSpPr>
          <p:cNvPr id="4" name="Rectangle 3"/>
          <p:cNvSpPr>
            <a:spLocks noChangeArrowheads="1"/>
          </p:cNvSpPr>
          <p:nvPr/>
        </p:nvSpPr>
        <p:spPr bwMode="gray">
          <a:xfrm>
            <a:off x="1501254" y="1246653"/>
            <a:ext cx="4670593" cy="529062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115888" lvl="1" indent="-233363" algn="l">
              <a:buFont typeface="Arial" charset="0"/>
              <a:buNone/>
            </a:pPr>
            <a:r>
              <a:rPr lang="en-US" sz="2400" dirty="0" smtClean="0">
                <a:latin typeface="Courier New" pitchFamily="49" charset="0"/>
                <a:cs typeface="Courier New" pitchFamily="49" charset="0"/>
              </a:rPr>
              <a:t>~</a:t>
            </a: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("Inner Block Begins ");</a:t>
            </a:r>
          </a:p>
          <a:p>
            <a:pPr marL="115888" lvl="1" indent="-233363" algn="l">
              <a:buFont typeface="Arial" charset="0"/>
              <a:buNone/>
            </a:pPr>
            <a:r>
              <a:rPr lang="en-US" sz="2400" b="0" dirty="0" err="1" smtClean="0">
                <a:latin typeface="Courier New" pitchFamily="49" charset="0"/>
                <a:cs typeface="Courier New" pitchFamily="49" charset="0"/>
              </a:rPr>
              <a:t>TestCalculator</a:t>
            </a:r>
            <a:r>
              <a:rPr lang="en-US" sz="2400" b="0" dirty="0" smtClean="0">
                <a:latin typeface="Courier New" pitchFamily="49" charset="0"/>
                <a:cs typeface="Courier New" pitchFamily="49" charset="0"/>
              </a:rPr>
              <a:t> Calc2 = new </a:t>
            </a:r>
            <a:r>
              <a:rPr lang="en-US" sz="2400" b="0" dirty="0" err="1" smtClean="0">
                <a:latin typeface="Courier New" pitchFamily="49" charset="0"/>
                <a:cs typeface="Courier New" pitchFamily="49" charset="0"/>
              </a:rPr>
              <a:t>TestCalculator</a:t>
            </a:r>
            <a:r>
              <a:rPr lang="en-US" sz="2400" b="0" dirty="0" smtClean="0">
                <a:latin typeface="Courier New" pitchFamily="49" charset="0"/>
                <a:cs typeface="Courier New" pitchFamily="49" charset="0"/>
              </a:rPr>
              <a:t>();</a:t>
            </a:r>
          </a:p>
          <a:p>
            <a:pPr marL="115888" lvl="1" indent="-233363" algn="l">
              <a:buFont typeface="Arial" charset="0"/>
              <a:buNone/>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("Inner Block Ends");</a:t>
            </a:r>
          </a:p>
          <a:p>
            <a:pPr marL="115888" lvl="1" indent="-233363" algn="l">
              <a:buFont typeface="Arial" charset="0"/>
              <a:buNone/>
            </a:pPr>
            <a:r>
              <a:rPr lang="en-US" sz="2400" b="0" dirty="0" smtClean="0">
                <a:latin typeface="Courier New" pitchFamily="49" charset="0"/>
                <a:cs typeface="Courier New" pitchFamily="49" charset="0"/>
              </a:rPr>
              <a:t>	            }</a:t>
            </a:r>
          </a:p>
          <a:p>
            <a:pPr marL="115888" lvl="1" indent="-233363" algn="l">
              <a:buFont typeface="Arial" charset="0"/>
              <a:buNone/>
            </a:pP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("Main() ends");</a:t>
            </a:r>
          </a:p>
          <a:p>
            <a:pPr marL="115888" lvl="1" indent="-233363" algn="l">
              <a:buFont typeface="Arial" charset="0"/>
              <a:buNone/>
            </a:pPr>
            <a:r>
              <a:rPr lang="en-US" sz="2400" b="0" dirty="0" smtClean="0">
                <a:latin typeface="Courier New" pitchFamily="49" charset="0"/>
                <a:cs typeface="Courier New" pitchFamily="49" charset="0"/>
              </a:rPr>
              <a:t>	          </a:t>
            </a:r>
          </a:p>
          <a:p>
            <a:pPr marL="115888" lvl="1" indent="-233363" algn="l">
              <a:buFont typeface="Arial" charset="0"/>
              <a:buNone/>
            </a:pPr>
            <a:r>
              <a:rPr lang="en-US" sz="2400" b="0" dirty="0" smtClean="0">
                <a:latin typeface="Courier New" pitchFamily="49" charset="0"/>
                <a:cs typeface="Courier New" pitchFamily="49" charset="0"/>
              </a:rPr>
              <a:t>	        }</a:t>
            </a:r>
          </a:p>
          <a:p>
            <a:pPr marL="115888" lvl="1" indent="-233363" algn="l">
              <a:buFont typeface="Arial" charset="0"/>
              <a:buNone/>
            </a:pPr>
            <a:r>
              <a:rPr lang="en-US" sz="2400" b="0" dirty="0" smtClean="0">
                <a:latin typeface="Courier New" pitchFamily="49" charset="0"/>
                <a:cs typeface="Courier New" pitchFamily="49" charset="0"/>
              </a:rPr>
              <a:t>	    }</a:t>
            </a:r>
          </a:p>
          <a:p>
            <a:pPr marL="115888" lvl="1" indent="-233363" algn="l">
              <a:buFont typeface="Arial" charset="0"/>
              <a:buNone/>
            </a:pPr>
            <a:r>
              <a:rPr lang="en-US" sz="2400" b="0" dirty="0" smtClean="0">
                <a:latin typeface="Courier New" pitchFamily="49" charset="0"/>
                <a:cs typeface="Courier New" pitchFamily="49" charset="0"/>
              </a:rPr>
              <a:t>	}</a:t>
            </a:r>
          </a:p>
        </p:txBody>
      </p:sp>
      <p:sp>
        <p:nvSpPr>
          <p:cNvPr id="5" name="Rectangle 3"/>
          <p:cNvSpPr>
            <a:spLocks noChangeArrowheads="1"/>
          </p:cNvSpPr>
          <p:nvPr/>
        </p:nvSpPr>
        <p:spPr bwMode="gray">
          <a:xfrm>
            <a:off x="6292949" y="2517305"/>
            <a:ext cx="4827624" cy="213658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Calc2 object has block scope. Therefore, its constructor is executed after the inner block begins.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Rationale</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15</a:t>
            </a:fld>
            <a:endParaRPr lang="en-IN"/>
          </a:p>
        </p:txBody>
      </p:sp>
      <p:sp>
        <p:nvSpPr>
          <p:cNvPr id="4" name="Rectangle 3"/>
          <p:cNvSpPr>
            <a:spLocks noChangeArrowheads="1"/>
          </p:cNvSpPr>
          <p:nvPr/>
        </p:nvSpPr>
        <p:spPr bwMode="gray">
          <a:xfrm>
            <a:off x="750627" y="1271829"/>
            <a:ext cx="10508775" cy="26860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Object-oriented concepts form the base of all modern programming languages. Understanding the basic concepts of object-orientation helps a developer to use various modern day programming languages, more effectively. C# (C-Sharp) is an object-oriented programming language developed by Microsoft that intends to be a simple, modern, and general-purpose programming language for application development.</a:t>
            </a:r>
          </a:p>
        </p:txBody>
      </p:sp>
      <p:sp>
        <p:nvSpPr>
          <p:cNvPr id="5" name="Rectangle 3"/>
          <p:cNvSpPr>
            <a:spLocks noChangeArrowheads="1"/>
          </p:cNvSpPr>
          <p:nvPr/>
        </p:nvSpPr>
        <p:spPr bwMode="gray">
          <a:xfrm>
            <a:off x="736979" y="4113143"/>
            <a:ext cx="10508775" cy="18603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course is applicable to students who want to enter the world of object-oriented programming, using the C# language. This course provides a strong foundation in object-oriented programming approaches and the fundamentals of C# programming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Object-Oriented Methodology</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16</a:t>
            </a:fld>
            <a:endParaRPr lang="en-IN"/>
          </a:p>
        </p:txBody>
      </p:sp>
      <p:sp>
        <p:nvSpPr>
          <p:cNvPr id="4" name="Rectangle 3"/>
          <p:cNvSpPr>
            <a:spLocks noChangeArrowheads="1"/>
          </p:cNvSpPr>
          <p:nvPr/>
        </p:nvSpPr>
        <p:spPr bwMode="gray">
          <a:xfrm>
            <a:off x="914400" y="1885978"/>
            <a:ext cx="10167582" cy="10878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Object orientation is a software development methodology that is based on modeling a real-world system.</a:t>
            </a:r>
          </a:p>
        </p:txBody>
      </p:sp>
      <p:sp>
        <p:nvSpPr>
          <p:cNvPr id="5" name="Rectangle 3"/>
          <p:cNvSpPr>
            <a:spLocks noChangeArrowheads="1"/>
          </p:cNvSpPr>
          <p:nvPr/>
        </p:nvSpPr>
        <p:spPr bwMode="gray">
          <a:xfrm>
            <a:off x="914400" y="3068391"/>
            <a:ext cx="10208525" cy="5202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An object oriented program consists of classes and objects.</a:t>
            </a:r>
          </a:p>
        </p:txBody>
      </p:sp>
      <p:sp>
        <p:nvSpPr>
          <p:cNvPr id="6" name="Rectangle 3"/>
          <p:cNvSpPr>
            <a:spLocks noChangeArrowheads="1"/>
          </p:cNvSpPr>
          <p:nvPr/>
        </p:nvSpPr>
        <p:spPr bwMode="gray">
          <a:xfrm>
            <a:off x="887104" y="3714777"/>
            <a:ext cx="10263117" cy="5202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Let us understand the terms—class and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Object-Oriented Methodology</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17</a:t>
            </a:fld>
            <a:endParaRPr lang="en-IN"/>
          </a:p>
        </p:txBody>
      </p:sp>
      <p:grpSp>
        <p:nvGrpSpPr>
          <p:cNvPr id="4" name="Group 18"/>
          <p:cNvGrpSpPr>
            <a:grpSpLocks/>
          </p:cNvGrpSpPr>
          <p:nvPr/>
        </p:nvGrpSpPr>
        <p:grpSpPr bwMode="auto">
          <a:xfrm>
            <a:off x="2440466" y="1377599"/>
            <a:ext cx="7608888" cy="4908550"/>
            <a:chOff x="1306513" y="1336675"/>
            <a:chExt cx="7608887" cy="4908550"/>
          </a:xfrm>
        </p:grpSpPr>
        <p:pic>
          <p:nvPicPr>
            <p:cNvPr id="5" name="Picture 28"/>
            <p:cNvPicPr>
              <a:picLocks noChangeAspect="1" noChangeArrowheads="1"/>
            </p:cNvPicPr>
            <p:nvPr/>
          </p:nvPicPr>
          <p:blipFill>
            <a:blip r:embed="rId2"/>
            <a:srcRect/>
            <a:stretch>
              <a:fillRect/>
            </a:stretch>
          </p:blipFill>
          <p:spPr bwMode="auto">
            <a:xfrm>
              <a:off x="6858000" y="3749675"/>
              <a:ext cx="2057400" cy="1127125"/>
            </a:xfrm>
            <a:prstGeom prst="rect">
              <a:avLst/>
            </a:prstGeom>
            <a:noFill/>
            <a:ln w="9525">
              <a:noFill/>
              <a:miter lim="800000"/>
              <a:headEnd/>
              <a:tailEnd/>
            </a:ln>
          </p:spPr>
        </p:pic>
        <p:pic>
          <p:nvPicPr>
            <p:cNvPr id="6" name="Picture 40"/>
            <p:cNvPicPr>
              <a:picLocks noChangeAspect="1" noChangeArrowheads="1"/>
            </p:cNvPicPr>
            <p:nvPr/>
          </p:nvPicPr>
          <p:blipFill>
            <a:blip r:embed="rId3"/>
            <a:srcRect/>
            <a:stretch>
              <a:fillRect/>
            </a:stretch>
          </p:blipFill>
          <p:spPr bwMode="auto">
            <a:xfrm>
              <a:off x="4051300" y="3733800"/>
              <a:ext cx="2133600" cy="1066800"/>
            </a:xfrm>
            <a:prstGeom prst="rect">
              <a:avLst/>
            </a:prstGeom>
            <a:noFill/>
            <a:ln w="9525">
              <a:noFill/>
              <a:miter lim="800000"/>
              <a:headEnd/>
              <a:tailEnd/>
            </a:ln>
          </p:spPr>
        </p:pic>
        <p:sp>
          <p:nvSpPr>
            <p:cNvPr id="7" name="Rectangle 17"/>
            <p:cNvSpPr>
              <a:spLocks noChangeArrowheads="1"/>
            </p:cNvSpPr>
            <p:nvPr/>
          </p:nvSpPr>
          <p:spPr bwMode="auto">
            <a:xfrm>
              <a:off x="4114800" y="3738563"/>
              <a:ext cx="1944688" cy="935037"/>
            </a:xfrm>
            <a:prstGeom prst="rect">
              <a:avLst/>
            </a:prstGeom>
            <a:solidFill>
              <a:srgbClr val="FF99CC"/>
            </a:solidFill>
            <a:ln w="9525">
              <a:solidFill>
                <a:schemeClr val="tx1"/>
              </a:solidFill>
              <a:miter lim="800000"/>
              <a:headEnd/>
              <a:tailEnd/>
            </a:ln>
          </p:spPr>
          <p:txBody>
            <a:bodyPr wrap="none" anchor="ctr"/>
            <a:lstStyle/>
            <a:p>
              <a:r>
                <a:rPr lang="en-IN" sz="1800">
                  <a:latin typeface="Arial" charset="0"/>
                </a:rPr>
                <a:t>Toyota Camry</a:t>
              </a:r>
            </a:p>
          </p:txBody>
        </p:sp>
        <p:sp>
          <p:nvSpPr>
            <p:cNvPr id="8" name="Rectangle 12"/>
            <p:cNvSpPr>
              <a:spLocks noChangeArrowheads="1"/>
            </p:cNvSpPr>
            <p:nvPr/>
          </p:nvSpPr>
          <p:spPr bwMode="auto">
            <a:xfrm>
              <a:off x="1306513" y="3751263"/>
              <a:ext cx="1944687" cy="935037"/>
            </a:xfrm>
            <a:prstGeom prst="rect">
              <a:avLst/>
            </a:prstGeom>
            <a:solidFill>
              <a:srgbClr val="FF99CC"/>
            </a:solidFill>
            <a:ln w="9525">
              <a:solidFill>
                <a:schemeClr val="tx1"/>
              </a:solidFill>
              <a:miter lim="800000"/>
              <a:headEnd/>
              <a:tailEnd/>
            </a:ln>
          </p:spPr>
          <p:txBody>
            <a:bodyPr wrap="none" anchor="ctr"/>
            <a:lstStyle/>
            <a:p>
              <a:r>
                <a:rPr lang="en-IN" sz="1800">
                  <a:latin typeface="Arial" charset="0"/>
                </a:rPr>
                <a:t>Suzuki Reno</a:t>
              </a:r>
            </a:p>
          </p:txBody>
        </p:sp>
        <p:sp>
          <p:nvSpPr>
            <p:cNvPr id="9" name="Rectangle 21"/>
            <p:cNvSpPr>
              <a:spLocks noChangeArrowheads="1"/>
            </p:cNvSpPr>
            <p:nvPr/>
          </p:nvSpPr>
          <p:spPr bwMode="auto">
            <a:xfrm>
              <a:off x="6858000" y="3746500"/>
              <a:ext cx="1944688" cy="935038"/>
            </a:xfrm>
            <a:prstGeom prst="rect">
              <a:avLst/>
            </a:prstGeom>
            <a:solidFill>
              <a:srgbClr val="FF99CC"/>
            </a:solidFill>
            <a:ln w="9525">
              <a:solidFill>
                <a:schemeClr val="tx1"/>
              </a:solidFill>
              <a:miter lim="800000"/>
              <a:headEnd/>
              <a:tailEnd/>
            </a:ln>
          </p:spPr>
          <p:txBody>
            <a:bodyPr wrap="none" anchor="ctr"/>
            <a:lstStyle/>
            <a:p>
              <a:r>
                <a:rPr lang="en-IN" sz="1800">
                  <a:latin typeface="Arial" charset="0"/>
                </a:rPr>
                <a:t>Honda  Acura</a:t>
              </a:r>
            </a:p>
          </p:txBody>
        </p:sp>
        <p:grpSp>
          <p:nvGrpSpPr>
            <p:cNvPr id="10" name="Group 42"/>
            <p:cNvGrpSpPr>
              <a:grpSpLocks/>
            </p:cNvGrpSpPr>
            <p:nvPr/>
          </p:nvGrpSpPr>
          <p:grpSpPr bwMode="auto">
            <a:xfrm>
              <a:off x="3238501" y="4610100"/>
              <a:ext cx="3619501" cy="1635125"/>
              <a:chOff x="2040" y="2824"/>
              <a:chExt cx="2280" cy="1030"/>
            </a:xfrm>
          </p:grpSpPr>
          <p:sp>
            <p:nvSpPr>
              <p:cNvPr id="17" name="Rectangle 31"/>
              <p:cNvSpPr>
                <a:spLocks noChangeArrowheads="1"/>
              </p:cNvSpPr>
              <p:nvPr/>
            </p:nvSpPr>
            <p:spPr bwMode="auto">
              <a:xfrm>
                <a:off x="2717" y="3492"/>
                <a:ext cx="953" cy="362"/>
              </a:xfrm>
              <a:prstGeom prst="rect">
                <a:avLst/>
              </a:prstGeom>
              <a:solidFill>
                <a:srgbClr val="FF9900"/>
              </a:solidFill>
              <a:ln w="9525">
                <a:solidFill>
                  <a:schemeClr val="tx1"/>
                </a:solidFill>
                <a:miter lim="800000"/>
                <a:headEnd/>
                <a:tailEnd/>
              </a:ln>
            </p:spPr>
            <p:txBody>
              <a:bodyPr wrap="none" anchor="ctr"/>
              <a:lstStyle/>
              <a:p>
                <a:r>
                  <a:rPr lang="en-IN" sz="1800">
                    <a:latin typeface="Arial" charset="0"/>
                  </a:rPr>
                  <a:t>Objects</a:t>
                </a:r>
              </a:p>
            </p:txBody>
          </p:sp>
          <p:sp>
            <p:nvSpPr>
              <p:cNvPr id="18" name="Line 32"/>
              <p:cNvSpPr>
                <a:spLocks noChangeShapeType="1"/>
              </p:cNvSpPr>
              <p:nvPr/>
            </p:nvSpPr>
            <p:spPr bwMode="auto">
              <a:xfrm flipV="1">
                <a:off x="3245" y="2856"/>
                <a:ext cx="0" cy="636"/>
              </a:xfrm>
              <a:prstGeom prst="line">
                <a:avLst/>
              </a:prstGeom>
              <a:noFill/>
              <a:ln w="15875">
                <a:solidFill>
                  <a:schemeClr val="tx1"/>
                </a:solidFill>
                <a:round/>
                <a:headEnd/>
                <a:tailEnd type="triangle" w="med" len="med"/>
              </a:ln>
            </p:spPr>
            <p:txBody>
              <a:bodyPr/>
              <a:lstStyle/>
              <a:p>
                <a:endParaRPr lang="en-US"/>
              </a:p>
            </p:txBody>
          </p:sp>
          <p:sp>
            <p:nvSpPr>
              <p:cNvPr id="19" name="Freeform 33"/>
              <p:cNvSpPr>
                <a:spLocks/>
              </p:cNvSpPr>
              <p:nvPr/>
            </p:nvSpPr>
            <p:spPr bwMode="auto">
              <a:xfrm>
                <a:off x="3488" y="2824"/>
                <a:ext cx="832" cy="668"/>
              </a:xfrm>
              <a:custGeom>
                <a:avLst/>
                <a:gdLst>
                  <a:gd name="T0" fmla="*/ 0 w 832"/>
                  <a:gd name="T1" fmla="*/ 668 h 668"/>
                  <a:gd name="T2" fmla="*/ 832 w 832"/>
                  <a:gd name="T3" fmla="*/ 0 h 668"/>
                  <a:gd name="T4" fmla="*/ 0 60000 65536"/>
                  <a:gd name="T5" fmla="*/ 0 60000 65536"/>
                  <a:gd name="T6" fmla="*/ 0 w 832"/>
                  <a:gd name="T7" fmla="*/ 0 h 668"/>
                  <a:gd name="T8" fmla="*/ 832 w 832"/>
                  <a:gd name="T9" fmla="*/ 668 h 668"/>
                </a:gdLst>
                <a:ahLst/>
                <a:cxnLst>
                  <a:cxn ang="T4">
                    <a:pos x="T0" y="T1"/>
                  </a:cxn>
                  <a:cxn ang="T5">
                    <a:pos x="T2" y="T3"/>
                  </a:cxn>
                </a:cxnLst>
                <a:rect l="T6" t="T7" r="T8" b="T9"/>
                <a:pathLst>
                  <a:path w="832" h="668">
                    <a:moveTo>
                      <a:pt x="0" y="668"/>
                    </a:moveTo>
                    <a:lnTo>
                      <a:pt x="832" y="0"/>
                    </a:lnTo>
                  </a:path>
                </a:pathLst>
              </a:custGeom>
              <a:noFill/>
              <a:ln w="15875">
                <a:solidFill>
                  <a:schemeClr val="tx1"/>
                </a:solidFill>
                <a:round/>
                <a:headEnd/>
                <a:tailEnd type="triangle" w="med" len="med"/>
              </a:ln>
            </p:spPr>
            <p:txBody>
              <a:bodyPr/>
              <a:lstStyle/>
              <a:p>
                <a:endParaRPr lang="en-US"/>
              </a:p>
            </p:txBody>
          </p:sp>
          <p:sp>
            <p:nvSpPr>
              <p:cNvPr id="20" name="Freeform 34"/>
              <p:cNvSpPr>
                <a:spLocks/>
              </p:cNvSpPr>
              <p:nvPr/>
            </p:nvSpPr>
            <p:spPr bwMode="auto">
              <a:xfrm>
                <a:off x="2040" y="2832"/>
                <a:ext cx="858" cy="660"/>
              </a:xfrm>
              <a:custGeom>
                <a:avLst/>
                <a:gdLst>
                  <a:gd name="T0" fmla="*/ 858 w 858"/>
                  <a:gd name="T1" fmla="*/ 660 h 660"/>
                  <a:gd name="T2" fmla="*/ 0 w 858"/>
                  <a:gd name="T3" fmla="*/ 0 h 660"/>
                  <a:gd name="T4" fmla="*/ 0 60000 65536"/>
                  <a:gd name="T5" fmla="*/ 0 60000 65536"/>
                  <a:gd name="T6" fmla="*/ 0 w 858"/>
                  <a:gd name="T7" fmla="*/ 0 h 660"/>
                  <a:gd name="T8" fmla="*/ 858 w 858"/>
                  <a:gd name="T9" fmla="*/ 660 h 660"/>
                </a:gdLst>
                <a:ahLst/>
                <a:cxnLst>
                  <a:cxn ang="T4">
                    <a:pos x="T0" y="T1"/>
                  </a:cxn>
                  <a:cxn ang="T5">
                    <a:pos x="T2" y="T3"/>
                  </a:cxn>
                </a:cxnLst>
                <a:rect l="T6" t="T7" r="T8" b="T9"/>
                <a:pathLst>
                  <a:path w="858" h="660">
                    <a:moveTo>
                      <a:pt x="858" y="660"/>
                    </a:moveTo>
                    <a:lnTo>
                      <a:pt x="0" y="0"/>
                    </a:lnTo>
                  </a:path>
                </a:pathLst>
              </a:custGeom>
              <a:noFill/>
              <a:ln w="15875">
                <a:solidFill>
                  <a:schemeClr val="tx1"/>
                </a:solidFill>
                <a:round/>
                <a:headEnd/>
                <a:tailEnd type="triangle" w="med" len="med"/>
              </a:ln>
            </p:spPr>
            <p:txBody>
              <a:bodyPr/>
              <a:lstStyle/>
              <a:p>
                <a:endParaRPr lang="en-US"/>
              </a:p>
            </p:txBody>
          </p:sp>
        </p:grpSp>
        <p:grpSp>
          <p:nvGrpSpPr>
            <p:cNvPr id="11" name="Group 39"/>
            <p:cNvGrpSpPr>
              <a:grpSpLocks/>
            </p:cNvGrpSpPr>
            <p:nvPr/>
          </p:nvGrpSpPr>
          <p:grpSpPr bwMode="auto">
            <a:xfrm>
              <a:off x="1492" y="1336677"/>
              <a:ext cx="3404" cy="2411414"/>
              <a:chOff x="1492" y="842"/>
              <a:chExt cx="3404" cy="1519"/>
            </a:xfrm>
          </p:grpSpPr>
          <p:sp>
            <p:nvSpPr>
              <p:cNvPr id="12" name="Line 14"/>
              <p:cNvSpPr>
                <a:spLocks noChangeShapeType="1"/>
              </p:cNvSpPr>
              <p:nvPr/>
            </p:nvSpPr>
            <p:spPr bwMode="auto">
              <a:xfrm>
                <a:off x="3240" y="1473"/>
                <a:ext cx="0" cy="879"/>
              </a:xfrm>
              <a:prstGeom prst="line">
                <a:avLst/>
              </a:prstGeom>
              <a:noFill/>
              <a:ln w="15875">
                <a:solidFill>
                  <a:schemeClr val="tx1"/>
                </a:solidFill>
                <a:round/>
                <a:headEnd/>
                <a:tailEnd type="triangle" w="med" len="med"/>
              </a:ln>
            </p:spPr>
            <p:txBody>
              <a:bodyPr/>
              <a:lstStyle/>
              <a:p>
                <a:endParaRPr lang="en-US"/>
              </a:p>
            </p:txBody>
          </p:sp>
          <p:sp>
            <p:nvSpPr>
              <p:cNvPr id="13" name="Line 15"/>
              <p:cNvSpPr>
                <a:spLocks noChangeShapeType="1"/>
              </p:cNvSpPr>
              <p:nvPr/>
            </p:nvSpPr>
            <p:spPr bwMode="auto">
              <a:xfrm flipH="1">
                <a:off x="1492" y="1973"/>
                <a:ext cx="3404" cy="0"/>
              </a:xfrm>
              <a:prstGeom prst="line">
                <a:avLst/>
              </a:prstGeom>
              <a:noFill/>
              <a:ln w="15875">
                <a:solidFill>
                  <a:schemeClr val="tx1"/>
                </a:solidFill>
                <a:round/>
                <a:headEnd/>
                <a:tailEnd/>
              </a:ln>
            </p:spPr>
            <p:txBody>
              <a:bodyPr/>
              <a:lstStyle/>
              <a:p>
                <a:endParaRPr lang="en-US"/>
              </a:p>
            </p:txBody>
          </p:sp>
          <p:sp>
            <p:nvSpPr>
              <p:cNvPr id="14" name="Line 16"/>
              <p:cNvSpPr>
                <a:spLocks noChangeShapeType="1"/>
              </p:cNvSpPr>
              <p:nvPr/>
            </p:nvSpPr>
            <p:spPr bwMode="auto">
              <a:xfrm>
                <a:off x="1492" y="1968"/>
                <a:ext cx="0" cy="393"/>
              </a:xfrm>
              <a:prstGeom prst="line">
                <a:avLst/>
              </a:prstGeom>
              <a:noFill/>
              <a:ln w="15875">
                <a:solidFill>
                  <a:schemeClr val="tx1"/>
                </a:solidFill>
                <a:round/>
                <a:headEnd/>
                <a:tailEnd type="triangle" w="med" len="med"/>
              </a:ln>
            </p:spPr>
            <p:txBody>
              <a:bodyPr/>
              <a:lstStyle/>
              <a:p>
                <a:endParaRPr lang="en-US"/>
              </a:p>
            </p:txBody>
          </p:sp>
          <p:sp>
            <p:nvSpPr>
              <p:cNvPr id="15" name="Rectangle 22"/>
              <p:cNvSpPr>
                <a:spLocks noChangeArrowheads="1"/>
              </p:cNvSpPr>
              <p:nvPr/>
            </p:nvSpPr>
            <p:spPr bwMode="auto">
              <a:xfrm>
                <a:off x="2512" y="842"/>
                <a:ext cx="1506" cy="631"/>
              </a:xfrm>
              <a:prstGeom prst="rect">
                <a:avLst/>
              </a:prstGeom>
              <a:solidFill>
                <a:schemeClr val="accent1"/>
              </a:solidFill>
              <a:ln w="9525">
                <a:solidFill>
                  <a:schemeClr val="tx1"/>
                </a:solidFill>
                <a:miter lim="800000"/>
                <a:headEnd/>
                <a:tailEnd/>
              </a:ln>
            </p:spPr>
            <p:txBody>
              <a:bodyPr wrap="none" anchor="ctr"/>
              <a:lstStyle/>
              <a:p>
                <a:r>
                  <a:rPr lang="en-IN" sz="1800">
                    <a:latin typeface="Arial" charset="0"/>
                  </a:rPr>
                  <a:t>Car</a:t>
                </a:r>
              </a:p>
            </p:txBody>
          </p:sp>
          <p:sp>
            <p:nvSpPr>
              <p:cNvPr id="16" name="Line 25"/>
              <p:cNvSpPr>
                <a:spLocks noChangeShapeType="1"/>
              </p:cNvSpPr>
              <p:nvPr/>
            </p:nvSpPr>
            <p:spPr bwMode="auto">
              <a:xfrm>
                <a:off x="4896" y="1968"/>
                <a:ext cx="0" cy="393"/>
              </a:xfrm>
              <a:prstGeom prst="line">
                <a:avLst/>
              </a:prstGeom>
              <a:noFill/>
              <a:ln w="15875">
                <a:solidFill>
                  <a:schemeClr val="tx1"/>
                </a:solidFill>
                <a:round/>
                <a:headEnd/>
                <a:tailEnd type="triangle" w="med" len="med"/>
              </a:ln>
            </p:spPr>
            <p:txBody>
              <a:bodyPr/>
              <a:lstStyle/>
              <a:p>
                <a:endParaRPr lang="en-US"/>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Foundation of Object Orientation</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18</a:t>
            </a:fld>
            <a:endParaRPr lang="en-IN"/>
          </a:p>
        </p:txBody>
      </p:sp>
      <p:sp>
        <p:nvSpPr>
          <p:cNvPr id="4" name="Rectangle 3"/>
          <p:cNvSpPr>
            <a:spLocks noChangeArrowheads="1"/>
          </p:cNvSpPr>
          <p:nvPr/>
        </p:nvSpPr>
        <p:spPr bwMode="gray">
          <a:xfrm>
            <a:off x="1078174" y="1640318"/>
            <a:ext cx="9799091" cy="96169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object means a ‘material thing’ that is capable of being presented to the senses.</a:t>
            </a:r>
          </a:p>
        </p:txBody>
      </p:sp>
      <p:sp>
        <p:nvSpPr>
          <p:cNvPr id="5" name="Rectangle 3"/>
          <p:cNvSpPr>
            <a:spLocks noChangeArrowheads="1"/>
          </p:cNvSpPr>
          <p:nvPr/>
        </p:nvSpPr>
        <p:spPr bwMode="gray">
          <a:xfrm>
            <a:off x="1078174" y="2665076"/>
            <a:ext cx="9799091" cy="219352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object has the following characteristics: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It has a state</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It may display behavior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It has a unique identity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Objects interact with other objects through messages.</a:t>
            </a:r>
          </a:p>
        </p:txBody>
      </p:sp>
      <p:sp>
        <p:nvSpPr>
          <p:cNvPr id="6" name="Rectangle 3"/>
          <p:cNvSpPr>
            <a:spLocks noChangeArrowheads="1"/>
          </p:cNvSpPr>
          <p:nvPr/>
        </p:nvSpPr>
        <p:spPr bwMode="gray">
          <a:xfrm>
            <a:off x="1064526" y="4971312"/>
            <a:ext cx="9799091" cy="5360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Let us understand these concepts.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Foundation of Object Orientation</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19</a:t>
            </a:fld>
            <a:endParaRPr lang="en-IN"/>
          </a:p>
        </p:txBody>
      </p:sp>
      <p:sp>
        <p:nvSpPr>
          <p:cNvPr id="4" name="Rectangle 3"/>
          <p:cNvSpPr>
            <a:spLocks noChangeArrowheads="1"/>
          </p:cNvSpPr>
          <p:nvPr/>
        </p:nvSpPr>
        <p:spPr bwMode="gray">
          <a:xfrm>
            <a:off x="1524516" y="1299125"/>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Car positioned at one place defines it’s State.</a:t>
            </a:r>
          </a:p>
        </p:txBody>
      </p:sp>
      <p:sp>
        <p:nvSpPr>
          <p:cNvPr id="5" name="Rectangle 3"/>
          <p:cNvSpPr>
            <a:spLocks noChangeArrowheads="1"/>
          </p:cNvSpPr>
          <p:nvPr/>
        </p:nvSpPr>
        <p:spPr bwMode="gray">
          <a:xfrm>
            <a:off x="1524516" y="4751773"/>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Movement of car defines it’s Behavior.</a:t>
            </a:r>
          </a:p>
        </p:txBody>
      </p:sp>
      <p:sp>
        <p:nvSpPr>
          <p:cNvPr id="6" name="Rectangle 3"/>
          <p:cNvSpPr>
            <a:spLocks noChangeArrowheads="1"/>
          </p:cNvSpPr>
          <p:nvPr/>
        </p:nvSpPr>
        <p:spPr bwMode="gray">
          <a:xfrm>
            <a:off x="1524516" y="5492752"/>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Car number XX 4C 4546 shows the Identity of the car.</a:t>
            </a:r>
          </a:p>
        </p:txBody>
      </p:sp>
      <p:grpSp>
        <p:nvGrpSpPr>
          <p:cNvPr id="238" name="Group 2"/>
          <p:cNvGrpSpPr>
            <a:grpSpLocks/>
          </p:cNvGrpSpPr>
          <p:nvPr/>
        </p:nvGrpSpPr>
        <p:grpSpPr bwMode="auto">
          <a:xfrm>
            <a:off x="3369284" y="2118253"/>
            <a:ext cx="5281940" cy="2591402"/>
            <a:chOff x="1392" y="1008"/>
            <a:chExt cx="2688" cy="1226"/>
          </a:xfrm>
        </p:grpSpPr>
        <p:sp>
          <p:nvSpPr>
            <p:cNvPr id="239" name="AutoShape 3"/>
            <p:cNvSpPr>
              <a:spLocks noChangeAspect="1" noChangeArrowheads="1" noTextEdit="1"/>
            </p:cNvSpPr>
            <p:nvPr/>
          </p:nvSpPr>
          <p:spPr bwMode="auto">
            <a:xfrm>
              <a:off x="1392" y="1008"/>
              <a:ext cx="2688" cy="1226"/>
            </a:xfrm>
            <a:prstGeom prst="rect">
              <a:avLst/>
            </a:prstGeom>
            <a:noFill/>
            <a:ln w="9525">
              <a:noFill/>
              <a:miter lim="800000"/>
              <a:headEnd/>
              <a:tailEnd/>
            </a:ln>
          </p:spPr>
          <p:txBody>
            <a:bodyPr/>
            <a:lstStyle/>
            <a:p>
              <a:endParaRPr lang="en-US"/>
            </a:p>
          </p:txBody>
        </p:sp>
        <p:sp>
          <p:nvSpPr>
            <p:cNvPr id="240" name="Freeform 4"/>
            <p:cNvSpPr>
              <a:spLocks/>
            </p:cNvSpPr>
            <p:nvPr/>
          </p:nvSpPr>
          <p:spPr bwMode="auto">
            <a:xfrm>
              <a:off x="1419" y="1513"/>
              <a:ext cx="2623" cy="596"/>
            </a:xfrm>
            <a:custGeom>
              <a:avLst/>
              <a:gdLst>
                <a:gd name="T0" fmla="*/ 246 w 2623"/>
                <a:gd name="T1" fmla="*/ 320 h 596"/>
                <a:gd name="T2" fmla="*/ 140 w 2623"/>
                <a:gd name="T3" fmla="*/ 347 h 596"/>
                <a:gd name="T4" fmla="*/ 0 w 2623"/>
                <a:gd name="T5" fmla="*/ 392 h 596"/>
                <a:gd name="T6" fmla="*/ 43 w 2623"/>
                <a:gd name="T7" fmla="*/ 392 h 596"/>
                <a:gd name="T8" fmla="*/ 114 w 2623"/>
                <a:gd name="T9" fmla="*/ 392 h 596"/>
                <a:gd name="T10" fmla="*/ 352 w 2623"/>
                <a:gd name="T11" fmla="*/ 453 h 596"/>
                <a:gd name="T12" fmla="*/ 237 w 2623"/>
                <a:gd name="T13" fmla="*/ 480 h 596"/>
                <a:gd name="T14" fmla="*/ 325 w 2623"/>
                <a:gd name="T15" fmla="*/ 517 h 596"/>
                <a:gd name="T16" fmla="*/ 449 w 2623"/>
                <a:gd name="T17" fmla="*/ 534 h 596"/>
                <a:gd name="T18" fmla="*/ 616 w 2623"/>
                <a:gd name="T19" fmla="*/ 497 h 596"/>
                <a:gd name="T20" fmla="*/ 837 w 2623"/>
                <a:gd name="T21" fmla="*/ 552 h 596"/>
                <a:gd name="T22" fmla="*/ 783 w 2623"/>
                <a:gd name="T23" fmla="*/ 587 h 596"/>
                <a:gd name="T24" fmla="*/ 862 w 2623"/>
                <a:gd name="T25" fmla="*/ 596 h 596"/>
                <a:gd name="T26" fmla="*/ 1207 w 2623"/>
                <a:gd name="T27" fmla="*/ 517 h 596"/>
                <a:gd name="T28" fmla="*/ 1091 w 2623"/>
                <a:gd name="T29" fmla="*/ 480 h 596"/>
                <a:gd name="T30" fmla="*/ 1180 w 2623"/>
                <a:gd name="T31" fmla="*/ 471 h 596"/>
                <a:gd name="T32" fmla="*/ 1285 w 2623"/>
                <a:gd name="T33" fmla="*/ 517 h 596"/>
                <a:gd name="T34" fmla="*/ 1435 w 2623"/>
                <a:gd name="T35" fmla="*/ 497 h 596"/>
                <a:gd name="T36" fmla="*/ 1602 w 2623"/>
                <a:gd name="T37" fmla="*/ 427 h 596"/>
                <a:gd name="T38" fmla="*/ 1497 w 2623"/>
                <a:gd name="T39" fmla="*/ 381 h 596"/>
                <a:gd name="T40" fmla="*/ 1612 w 2623"/>
                <a:gd name="T41" fmla="*/ 365 h 596"/>
                <a:gd name="T42" fmla="*/ 2017 w 2623"/>
                <a:gd name="T43" fmla="*/ 285 h 596"/>
                <a:gd name="T44" fmla="*/ 2245 w 2623"/>
                <a:gd name="T45" fmla="*/ 213 h 596"/>
                <a:gd name="T46" fmla="*/ 2352 w 2623"/>
                <a:gd name="T47" fmla="*/ 241 h 596"/>
                <a:gd name="T48" fmla="*/ 2422 w 2623"/>
                <a:gd name="T49" fmla="*/ 241 h 596"/>
                <a:gd name="T50" fmla="*/ 2623 w 2623"/>
                <a:gd name="T51" fmla="*/ 178 h 596"/>
                <a:gd name="T52" fmla="*/ 2333 w 2623"/>
                <a:gd name="T53" fmla="*/ 0 h 596"/>
                <a:gd name="T54" fmla="*/ 1453 w 2623"/>
                <a:gd name="T55" fmla="*/ 116 h 596"/>
                <a:gd name="T56" fmla="*/ 256 w 2623"/>
                <a:gd name="T57" fmla="*/ 241 h 596"/>
                <a:gd name="T58" fmla="*/ 246 w 2623"/>
                <a:gd name="T59" fmla="*/ 320 h 59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23"/>
                <a:gd name="T91" fmla="*/ 0 h 596"/>
                <a:gd name="T92" fmla="*/ 2623 w 2623"/>
                <a:gd name="T93" fmla="*/ 596 h 59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23" h="596">
                  <a:moveTo>
                    <a:pt x="246" y="320"/>
                  </a:moveTo>
                  <a:lnTo>
                    <a:pt x="140" y="347"/>
                  </a:lnTo>
                  <a:lnTo>
                    <a:pt x="0" y="392"/>
                  </a:lnTo>
                  <a:lnTo>
                    <a:pt x="43" y="392"/>
                  </a:lnTo>
                  <a:lnTo>
                    <a:pt x="114" y="392"/>
                  </a:lnTo>
                  <a:lnTo>
                    <a:pt x="352" y="453"/>
                  </a:lnTo>
                  <a:lnTo>
                    <a:pt x="237" y="480"/>
                  </a:lnTo>
                  <a:lnTo>
                    <a:pt x="325" y="517"/>
                  </a:lnTo>
                  <a:lnTo>
                    <a:pt x="449" y="534"/>
                  </a:lnTo>
                  <a:lnTo>
                    <a:pt x="616" y="497"/>
                  </a:lnTo>
                  <a:lnTo>
                    <a:pt x="837" y="552"/>
                  </a:lnTo>
                  <a:lnTo>
                    <a:pt x="783" y="587"/>
                  </a:lnTo>
                  <a:lnTo>
                    <a:pt x="862" y="596"/>
                  </a:lnTo>
                  <a:lnTo>
                    <a:pt x="1207" y="517"/>
                  </a:lnTo>
                  <a:lnTo>
                    <a:pt x="1091" y="480"/>
                  </a:lnTo>
                  <a:lnTo>
                    <a:pt x="1180" y="471"/>
                  </a:lnTo>
                  <a:lnTo>
                    <a:pt x="1285" y="517"/>
                  </a:lnTo>
                  <a:lnTo>
                    <a:pt x="1435" y="497"/>
                  </a:lnTo>
                  <a:lnTo>
                    <a:pt x="1602" y="427"/>
                  </a:lnTo>
                  <a:lnTo>
                    <a:pt x="1497" y="381"/>
                  </a:lnTo>
                  <a:lnTo>
                    <a:pt x="1612" y="365"/>
                  </a:lnTo>
                  <a:lnTo>
                    <a:pt x="2017" y="285"/>
                  </a:lnTo>
                  <a:lnTo>
                    <a:pt x="2245" y="213"/>
                  </a:lnTo>
                  <a:lnTo>
                    <a:pt x="2352" y="241"/>
                  </a:lnTo>
                  <a:lnTo>
                    <a:pt x="2422" y="241"/>
                  </a:lnTo>
                  <a:lnTo>
                    <a:pt x="2623" y="178"/>
                  </a:lnTo>
                  <a:lnTo>
                    <a:pt x="2333" y="0"/>
                  </a:lnTo>
                  <a:lnTo>
                    <a:pt x="1453" y="116"/>
                  </a:lnTo>
                  <a:lnTo>
                    <a:pt x="256" y="241"/>
                  </a:lnTo>
                  <a:lnTo>
                    <a:pt x="246" y="320"/>
                  </a:lnTo>
                  <a:close/>
                </a:path>
              </a:pathLst>
            </a:custGeom>
            <a:solidFill>
              <a:srgbClr val="007F7A"/>
            </a:solidFill>
            <a:ln w="9525">
              <a:noFill/>
              <a:round/>
              <a:headEnd/>
              <a:tailEnd/>
            </a:ln>
          </p:spPr>
          <p:txBody>
            <a:bodyPr/>
            <a:lstStyle/>
            <a:p>
              <a:endParaRPr lang="en-US"/>
            </a:p>
          </p:txBody>
        </p:sp>
        <p:sp>
          <p:nvSpPr>
            <p:cNvPr id="241" name="Freeform 5"/>
            <p:cNvSpPr>
              <a:spLocks/>
            </p:cNvSpPr>
            <p:nvPr/>
          </p:nvSpPr>
          <p:spPr bwMode="auto">
            <a:xfrm>
              <a:off x="1806" y="1440"/>
              <a:ext cx="204" cy="303"/>
            </a:xfrm>
            <a:custGeom>
              <a:avLst/>
              <a:gdLst>
                <a:gd name="T0" fmla="*/ 113 w 204"/>
                <a:gd name="T1" fmla="*/ 0 h 303"/>
                <a:gd name="T2" fmla="*/ 134 w 204"/>
                <a:gd name="T3" fmla="*/ 4 h 303"/>
                <a:gd name="T4" fmla="*/ 151 w 204"/>
                <a:gd name="T5" fmla="*/ 14 h 303"/>
                <a:gd name="T6" fmla="*/ 167 w 204"/>
                <a:gd name="T7" fmla="*/ 29 h 303"/>
                <a:gd name="T8" fmla="*/ 181 w 204"/>
                <a:gd name="T9" fmla="*/ 49 h 303"/>
                <a:gd name="T10" fmla="*/ 191 w 204"/>
                <a:gd name="T11" fmla="*/ 72 h 303"/>
                <a:gd name="T12" fmla="*/ 199 w 204"/>
                <a:gd name="T13" fmla="*/ 99 h 303"/>
                <a:gd name="T14" fmla="*/ 204 w 204"/>
                <a:gd name="T15" fmla="*/ 127 h 303"/>
                <a:gd name="T16" fmla="*/ 204 w 204"/>
                <a:gd name="T17" fmla="*/ 158 h 303"/>
                <a:gd name="T18" fmla="*/ 199 w 204"/>
                <a:gd name="T19" fmla="*/ 189 h 303"/>
                <a:gd name="T20" fmla="*/ 191 w 204"/>
                <a:gd name="T21" fmla="*/ 216 h 303"/>
                <a:gd name="T22" fmla="*/ 181 w 204"/>
                <a:gd name="T23" fmla="*/ 241 h 303"/>
                <a:gd name="T24" fmla="*/ 166 w 204"/>
                <a:gd name="T25" fmla="*/ 263 h 303"/>
                <a:gd name="T26" fmla="*/ 150 w 204"/>
                <a:gd name="T27" fmla="*/ 280 h 303"/>
                <a:gd name="T28" fmla="*/ 132 w 204"/>
                <a:gd name="T29" fmla="*/ 294 h 303"/>
                <a:gd name="T30" fmla="*/ 112 w 204"/>
                <a:gd name="T31" fmla="*/ 302 h 303"/>
                <a:gd name="T32" fmla="*/ 92 w 204"/>
                <a:gd name="T33" fmla="*/ 303 h 303"/>
                <a:gd name="T34" fmla="*/ 72 w 204"/>
                <a:gd name="T35" fmla="*/ 299 h 303"/>
                <a:gd name="T36" fmla="*/ 53 w 204"/>
                <a:gd name="T37" fmla="*/ 289 h 303"/>
                <a:gd name="T38" fmla="*/ 37 w 204"/>
                <a:gd name="T39" fmla="*/ 274 h 303"/>
                <a:gd name="T40" fmla="*/ 23 w 204"/>
                <a:gd name="T41" fmla="*/ 254 h 303"/>
                <a:gd name="T42" fmla="*/ 12 w 204"/>
                <a:gd name="T43" fmla="*/ 231 h 303"/>
                <a:gd name="T44" fmla="*/ 4 w 204"/>
                <a:gd name="T45" fmla="*/ 204 h 303"/>
                <a:gd name="T46" fmla="*/ 0 w 204"/>
                <a:gd name="T47" fmla="*/ 174 h 303"/>
                <a:gd name="T48" fmla="*/ 0 w 204"/>
                <a:gd name="T49" fmla="*/ 143 h 303"/>
                <a:gd name="T50" fmla="*/ 4 w 204"/>
                <a:gd name="T51" fmla="*/ 112 h 303"/>
                <a:gd name="T52" fmla="*/ 12 w 204"/>
                <a:gd name="T53" fmla="*/ 86 h 303"/>
                <a:gd name="T54" fmla="*/ 25 w 204"/>
                <a:gd name="T55" fmla="*/ 60 h 303"/>
                <a:gd name="T56" fmla="*/ 38 w 204"/>
                <a:gd name="T57" fmla="*/ 39 h 303"/>
                <a:gd name="T58" fmla="*/ 54 w 204"/>
                <a:gd name="T59" fmla="*/ 21 h 303"/>
                <a:gd name="T60" fmla="*/ 73 w 204"/>
                <a:gd name="T61" fmla="*/ 9 h 303"/>
                <a:gd name="T62" fmla="*/ 93 w 204"/>
                <a:gd name="T63" fmla="*/ 1 h 303"/>
                <a:gd name="T64" fmla="*/ 113 w 204"/>
                <a:gd name="T65" fmla="*/ 0 h 3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
                <a:gd name="T100" fmla="*/ 0 h 303"/>
                <a:gd name="T101" fmla="*/ 204 w 204"/>
                <a:gd name="T102" fmla="*/ 303 h 3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 h="303">
                  <a:moveTo>
                    <a:pt x="113" y="0"/>
                  </a:moveTo>
                  <a:lnTo>
                    <a:pt x="134" y="4"/>
                  </a:lnTo>
                  <a:lnTo>
                    <a:pt x="151" y="14"/>
                  </a:lnTo>
                  <a:lnTo>
                    <a:pt x="167" y="29"/>
                  </a:lnTo>
                  <a:lnTo>
                    <a:pt x="181" y="49"/>
                  </a:lnTo>
                  <a:lnTo>
                    <a:pt x="191" y="72"/>
                  </a:lnTo>
                  <a:lnTo>
                    <a:pt x="199" y="99"/>
                  </a:lnTo>
                  <a:lnTo>
                    <a:pt x="204" y="127"/>
                  </a:lnTo>
                  <a:lnTo>
                    <a:pt x="204" y="158"/>
                  </a:lnTo>
                  <a:lnTo>
                    <a:pt x="199" y="189"/>
                  </a:lnTo>
                  <a:lnTo>
                    <a:pt x="191" y="216"/>
                  </a:lnTo>
                  <a:lnTo>
                    <a:pt x="181" y="241"/>
                  </a:lnTo>
                  <a:lnTo>
                    <a:pt x="166" y="263"/>
                  </a:lnTo>
                  <a:lnTo>
                    <a:pt x="150" y="280"/>
                  </a:lnTo>
                  <a:lnTo>
                    <a:pt x="132" y="294"/>
                  </a:lnTo>
                  <a:lnTo>
                    <a:pt x="112" y="302"/>
                  </a:lnTo>
                  <a:lnTo>
                    <a:pt x="92" y="303"/>
                  </a:lnTo>
                  <a:lnTo>
                    <a:pt x="72" y="299"/>
                  </a:lnTo>
                  <a:lnTo>
                    <a:pt x="53" y="289"/>
                  </a:lnTo>
                  <a:lnTo>
                    <a:pt x="37" y="274"/>
                  </a:lnTo>
                  <a:lnTo>
                    <a:pt x="23" y="254"/>
                  </a:lnTo>
                  <a:lnTo>
                    <a:pt x="12" y="231"/>
                  </a:lnTo>
                  <a:lnTo>
                    <a:pt x="4" y="204"/>
                  </a:lnTo>
                  <a:lnTo>
                    <a:pt x="0" y="174"/>
                  </a:lnTo>
                  <a:lnTo>
                    <a:pt x="0" y="143"/>
                  </a:lnTo>
                  <a:lnTo>
                    <a:pt x="4" y="112"/>
                  </a:lnTo>
                  <a:lnTo>
                    <a:pt x="12" y="86"/>
                  </a:lnTo>
                  <a:lnTo>
                    <a:pt x="25" y="60"/>
                  </a:lnTo>
                  <a:lnTo>
                    <a:pt x="38" y="39"/>
                  </a:lnTo>
                  <a:lnTo>
                    <a:pt x="54" y="21"/>
                  </a:lnTo>
                  <a:lnTo>
                    <a:pt x="73" y="9"/>
                  </a:lnTo>
                  <a:lnTo>
                    <a:pt x="93" y="1"/>
                  </a:lnTo>
                  <a:lnTo>
                    <a:pt x="113" y="0"/>
                  </a:lnTo>
                  <a:close/>
                </a:path>
              </a:pathLst>
            </a:custGeom>
            <a:solidFill>
              <a:srgbClr val="877F6D"/>
            </a:solidFill>
            <a:ln w="9525">
              <a:noFill/>
              <a:round/>
              <a:headEnd/>
              <a:tailEnd/>
            </a:ln>
          </p:spPr>
          <p:txBody>
            <a:bodyPr/>
            <a:lstStyle/>
            <a:p>
              <a:endParaRPr lang="en-US"/>
            </a:p>
          </p:txBody>
        </p:sp>
        <p:sp>
          <p:nvSpPr>
            <p:cNvPr id="242" name="Freeform 6"/>
            <p:cNvSpPr>
              <a:spLocks/>
            </p:cNvSpPr>
            <p:nvPr/>
          </p:nvSpPr>
          <p:spPr bwMode="auto">
            <a:xfrm>
              <a:off x="1609" y="1323"/>
              <a:ext cx="442" cy="479"/>
            </a:xfrm>
            <a:custGeom>
              <a:avLst/>
              <a:gdLst>
                <a:gd name="T0" fmla="*/ 166 w 442"/>
                <a:gd name="T1" fmla="*/ 0 h 479"/>
                <a:gd name="T2" fmla="*/ 337 w 442"/>
                <a:gd name="T3" fmla="*/ 26 h 479"/>
                <a:gd name="T4" fmla="*/ 361 w 442"/>
                <a:gd name="T5" fmla="*/ 41 h 479"/>
                <a:gd name="T6" fmla="*/ 382 w 442"/>
                <a:gd name="T7" fmla="*/ 57 h 479"/>
                <a:gd name="T8" fmla="*/ 398 w 442"/>
                <a:gd name="T9" fmla="*/ 76 h 479"/>
                <a:gd name="T10" fmla="*/ 413 w 442"/>
                <a:gd name="T11" fmla="*/ 96 h 479"/>
                <a:gd name="T12" fmla="*/ 423 w 442"/>
                <a:gd name="T13" fmla="*/ 119 h 479"/>
                <a:gd name="T14" fmla="*/ 433 w 442"/>
                <a:gd name="T15" fmla="*/ 142 h 479"/>
                <a:gd name="T16" fmla="*/ 438 w 442"/>
                <a:gd name="T17" fmla="*/ 169 h 479"/>
                <a:gd name="T18" fmla="*/ 442 w 442"/>
                <a:gd name="T19" fmla="*/ 196 h 479"/>
                <a:gd name="T20" fmla="*/ 442 w 442"/>
                <a:gd name="T21" fmla="*/ 228 h 479"/>
                <a:gd name="T22" fmla="*/ 441 w 442"/>
                <a:gd name="T23" fmla="*/ 258 h 479"/>
                <a:gd name="T24" fmla="*/ 438 w 442"/>
                <a:gd name="T25" fmla="*/ 287 h 479"/>
                <a:gd name="T26" fmla="*/ 433 w 442"/>
                <a:gd name="T27" fmla="*/ 314 h 479"/>
                <a:gd name="T28" fmla="*/ 426 w 442"/>
                <a:gd name="T29" fmla="*/ 340 h 479"/>
                <a:gd name="T30" fmla="*/ 417 w 442"/>
                <a:gd name="T31" fmla="*/ 364 h 479"/>
                <a:gd name="T32" fmla="*/ 407 w 442"/>
                <a:gd name="T33" fmla="*/ 385 h 479"/>
                <a:gd name="T34" fmla="*/ 394 w 442"/>
                <a:gd name="T35" fmla="*/ 406 h 479"/>
                <a:gd name="T36" fmla="*/ 380 w 442"/>
                <a:gd name="T37" fmla="*/ 423 h 479"/>
                <a:gd name="T38" fmla="*/ 363 w 442"/>
                <a:gd name="T39" fmla="*/ 438 h 479"/>
                <a:gd name="T40" fmla="*/ 345 w 442"/>
                <a:gd name="T41" fmla="*/ 451 h 479"/>
                <a:gd name="T42" fmla="*/ 325 w 442"/>
                <a:gd name="T43" fmla="*/ 462 h 479"/>
                <a:gd name="T44" fmla="*/ 302 w 442"/>
                <a:gd name="T45" fmla="*/ 470 h 479"/>
                <a:gd name="T46" fmla="*/ 278 w 442"/>
                <a:gd name="T47" fmla="*/ 477 h 479"/>
                <a:gd name="T48" fmla="*/ 251 w 442"/>
                <a:gd name="T49" fmla="*/ 479 h 479"/>
                <a:gd name="T50" fmla="*/ 223 w 442"/>
                <a:gd name="T51" fmla="*/ 479 h 479"/>
                <a:gd name="T52" fmla="*/ 44 w 442"/>
                <a:gd name="T53" fmla="*/ 434 h 479"/>
                <a:gd name="T54" fmla="*/ 27 w 442"/>
                <a:gd name="T55" fmla="*/ 408 h 479"/>
                <a:gd name="T56" fmla="*/ 14 w 442"/>
                <a:gd name="T57" fmla="*/ 381 h 479"/>
                <a:gd name="T58" fmla="*/ 6 w 442"/>
                <a:gd name="T59" fmla="*/ 356 h 479"/>
                <a:gd name="T60" fmla="*/ 2 w 442"/>
                <a:gd name="T61" fmla="*/ 329 h 479"/>
                <a:gd name="T62" fmla="*/ 0 w 442"/>
                <a:gd name="T63" fmla="*/ 302 h 479"/>
                <a:gd name="T64" fmla="*/ 1 w 442"/>
                <a:gd name="T65" fmla="*/ 274 h 479"/>
                <a:gd name="T66" fmla="*/ 2 w 442"/>
                <a:gd name="T67" fmla="*/ 244 h 479"/>
                <a:gd name="T68" fmla="*/ 4 w 442"/>
                <a:gd name="T69" fmla="*/ 213 h 479"/>
                <a:gd name="T70" fmla="*/ 16 w 442"/>
                <a:gd name="T71" fmla="*/ 177 h 479"/>
                <a:gd name="T72" fmla="*/ 28 w 442"/>
                <a:gd name="T73" fmla="*/ 143 h 479"/>
                <a:gd name="T74" fmla="*/ 43 w 442"/>
                <a:gd name="T75" fmla="*/ 114 h 479"/>
                <a:gd name="T76" fmla="*/ 59 w 442"/>
                <a:gd name="T77" fmla="*/ 86 h 479"/>
                <a:gd name="T78" fmla="*/ 79 w 442"/>
                <a:gd name="T79" fmla="*/ 60 h 479"/>
                <a:gd name="T80" fmla="*/ 103 w 442"/>
                <a:gd name="T81" fmla="*/ 37 h 479"/>
                <a:gd name="T82" fmla="*/ 131 w 442"/>
                <a:gd name="T83" fmla="*/ 17 h 479"/>
                <a:gd name="T84" fmla="*/ 166 w 442"/>
                <a:gd name="T85" fmla="*/ 0 h 4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2"/>
                <a:gd name="T130" fmla="*/ 0 h 479"/>
                <a:gd name="T131" fmla="*/ 442 w 442"/>
                <a:gd name="T132" fmla="*/ 479 h 4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2" h="479">
                  <a:moveTo>
                    <a:pt x="166" y="0"/>
                  </a:moveTo>
                  <a:lnTo>
                    <a:pt x="337" y="26"/>
                  </a:lnTo>
                  <a:lnTo>
                    <a:pt x="361" y="41"/>
                  </a:lnTo>
                  <a:lnTo>
                    <a:pt x="382" y="57"/>
                  </a:lnTo>
                  <a:lnTo>
                    <a:pt x="398" y="76"/>
                  </a:lnTo>
                  <a:lnTo>
                    <a:pt x="413" y="96"/>
                  </a:lnTo>
                  <a:lnTo>
                    <a:pt x="423" y="119"/>
                  </a:lnTo>
                  <a:lnTo>
                    <a:pt x="433" y="142"/>
                  </a:lnTo>
                  <a:lnTo>
                    <a:pt x="438" y="169"/>
                  </a:lnTo>
                  <a:lnTo>
                    <a:pt x="442" y="196"/>
                  </a:lnTo>
                  <a:lnTo>
                    <a:pt x="442" y="228"/>
                  </a:lnTo>
                  <a:lnTo>
                    <a:pt x="441" y="258"/>
                  </a:lnTo>
                  <a:lnTo>
                    <a:pt x="438" y="287"/>
                  </a:lnTo>
                  <a:lnTo>
                    <a:pt x="433" y="314"/>
                  </a:lnTo>
                  <a:lnTo>
                    <a:pt x="426" y="340"/>
                  </a:lnTo>
                  <a:lnTo>
                    <a:pt x="417" y="364"/>
                  </a:lnTo>
                  <a:lnTo>
                    <a:pt x="407" y="385"/>
                  </a:lnTo>
                  <a:lnTo>
                    <a:pt x="394" y="406"/>
                  </a:lnTo>
                  <a:lnTo>
                    <a:pt x="380" y="423"/>
                  </a:lnTo>
                  <a:lnTo>
                    <a:pt x="363" y="438"/>
                  </a:lnTo>
                  <a:lnTo>
                    <a:pt x="345" y="451"/>
                  </a:lnTo>
                  <a:lnTo>
                    <a:pt x="325" y="462"/>
                  </a:lnTo>
                  <a:lnTo>
                    <a:pt x="302" y="470"/>
                  </a:lnTo>
                  <a:lnTo>
                    <a:pt x="278" y="477"/>
                  </a:lnTo>
                  <a:lnTo>
                    <a:pt x="251" y="479"/>
                  </a:lnTo>
                  <a:lnTo>
                    <a:pt x="223" y="479"/>
                  </a:lnTo>
                  <a:lnTo>
                    <a:pt x="44" y="434"/>
                  </a:lnTo>
                  <a:lnTo>
                    <a:pt x="27" y="408"/>
                  </a:lnTo>
                  <a:lnTo>
                    <a:pt x="14" y="381"/>
                  </a:lnTo>
                  <a:lnTo>
                    <a:pt x="6" y="356"/>
                  </a:lnTo>
                  <a:lnTo>
                    <a:pt x="2" y="329"/>
                  </a:lnTo>
                  <a:lnTo>
                    <a:pt x="0" y="302"/>
                  </a:lnTo>
                  <a:lnTo>
                    <a:pt x="1" y="274"/>
                  </a:lnTo>
                  <a:lnTo>
                    <a:pt x="2" y="244"/>
                  </a:lnTo>
                  <a:lnTo>
                    <a:pt x="4" y="213"/>
                  </a:lnTo>
                  <a:lnTo>
                    <a:pt x="16" y="177"/>
                  </a:lnTo>
                  <a:lnTo>
                    <a:pt x="28" y="143"/>
                  </a:lnTo>
                  <a:lnTo>
                    <a:pt x="43" y="114"/>
                  </a:lnTo>
                  <a:lnTo>
                    <a:pt x="59" y="86"/>
                  </a:lnTo>
                  <a:lnTo>
                    <a:pt x="79" y="60"/>
                  </a:lnTo>
                  <a:lnTo>
                    <a:pt x="103" y="37"/>
                  </a:lnTo>
                  <a:lnTo>
                    <a:pt x="131" y="17"/>
                  </a:lnTo>
                  <a:lnTo>
                    <a:pt x="166" y="0"/>
                  </a:lnTo>
                  <a:close/>
                </a:path>
              </a:pathLst>
            </a:custGeom>
            <a:solidFill>
              <a:srgbClr val="140F0A"/>
            </a:solidFill>
            <a:ln w="9525">
              <a:noFill/>
              <a:round/>
              <a:headEnd/>
              <a:tailEnd/>
            </a:ln>
          </p:spPr>
          <p:txBody>
            <a:bodyPr/>
            <a:lstStyle/>
            <a:p>
              <a:endParaRPr lang="en-US"/>
            </a:p>
          </p:txBody>
        </p:sp>
        <p:sp>
          <p:nvSpPr>
            <p:cNvPr id="243" name="Freeform 7"/>
            <p:cNvSpPr>
              <a:spLocks/>
            </p:cNvSpPr>
            <p:nvPr/>
          </p:nvSpPr>
          <p:spPr bwMode="auto">
            <a:xfrm>
              <a:off x="1839" y="1462"/>
              <a:ext cx="165" cy="279"/>
            </a:xfrm>
            <a:custGeom>
              <a:avLst/>
              <a:gdLst>
                <a:gd name="T0" fmla="*/ 78 w 165"/>
                <a:gd name="T1" fmla="*/ 35 h 279"/>
                <a:gd name="T2" fmla="*/ 92 w 165"/>
                <a:gd name="T3" fmla="*/ 43 h 279"/>
                <a:gd name="T4" fmla="*/ 103 w 165"/>
                <a:gd name="T5" fmla="*/ 54 h 279"/>
                <a:gd name="T6" fmla="*/ 110 w 165"/>
                <a:gd name="T7" fmla="*/ 65 h 279"/>
                <a:gd name="T8" fmla="*/ 115 w 165"/>
                <a:gd name="T9" fmla="*/ 77 h 279"/>
                <a:gd name="T10" fmla="*/ 117 w 165"/>
                <a:gd name="T11" fmla="*/ 90 h 279"/>
                <a:gd name="T12" fmla="*/ 118 w 165"/>
                <a:gd name="T13" fmla="*/ 104 h 279"/>
                <a:gd name="T14" fmla="*/ 118 w 165"/>
                <a:gd name="T15" fmla="*/ 120 h 279"/>
                <a:gd name="T16" fmla="*/ 117 w 165"/>
                <a:gd name="T17" fmla="*/ 136 h 279"/>
                <a:gd name="T18" fmla="*/ 107 w 165"/>
                <a:gd name="T19" fmla="*/ 159 h 279"/>
                <a:gd name="T20" fmla="*/ 99 w 165"/>
                <a:gd name="T21" fmla="*/ 179 h 279"/>
                <a:gd name="T22" fmla="*/ 92 w 165"/>
                <a:gd name="T23" fmla="*/ 195 h 279"/>
                <a:gd name="T24" fmla="*/ 84 w 165"/>
                <a:gd name="T25" fmla="*/ 207 h 279"/>
                <a:gd name="T26" fmla="*/ 75 w 165"/>
                <a:gd name="T27" fmla="*/ 217 h 279"/>
                <a:gd name="T28" fmla="*/ 62 w 165"/>
                <a:gd name="T29" fmla="*/ 224 h 279"/>
                <a:gd name="T30" fmla="*/ 43 w 165"/>
                <a:gd name="T31" fmla="*/ 225 h 279"/>
                <a:gd name="T32" fmla="*/ 18 w 165"/>
                <a:gd name="T33" fmla="*/ 222 h 279"/>
                <a:gd name="T34" fmla="*/ 2 w 165"/>
                <a:gd name="T35" fmla="*/ 203 h 279"/>
                <a:gd name="T36" fmla="*/ 0 w 165"/>
                <a:gd name="T37" fmla="*/ 233 h 279"/>
                <a:gd name="T38" fmla="*/ 10 w 165"/>
                <a:gd name="T39" fmla="*/ 253 h 279"/>
                <a:gd name="T40" fmla="*/ 37 w 165"/>
                <a:gd name="T41" fmla="*/ 279 h 279"/>
                <a:gd name="T42" fmla="*/ 62 w 165"/>
                <a:gd name="T43" fmla="*/ 276 h 279"/>
                <a:gd name="T44" fmla="*/ 80 w 165"/>
                <a:gd name="T45" fmla="*/ 271 h 279"/>
                <a:gd name="T46" fmla="*/ 97 w 165"/>
                <a:gd name="T47" fmla="*/ 263 h 279"/>
                <a:gd name="T48" fmla="*/ 109 w 165"/>
                <a:gd name="T49" fmla="*/ 252 h 279"/>
                <a:gd name="T50" fmla="*/ 121 w 165"/>
                <a:gd name="T51" fmla="*/ 238 h 279"/>
                <a:gd name="T52" fmla="*/ 130 w 165"/>
                <a:gd name="T53" fmla="*/ 222 h 279"/>
                <a:gd name="T54" fmla="*/ 141 w 165"/>
                <a:gd name="T55" fmla="*/ 202 h 279"/>
                <a:gd name="T56" fmla="*/ 152 w 165"/>
                <a:gd name="T57" fmla="*/ 179 h 279"/>
                <a:gd name="T58" fmla="*/ 164 w 165"/>
                <a:gd name="T59" fmla="*/ 119 h 279"/>
                <a:gd name="T60" fmla="*/ 165 w 165"/>
                <a:gd name="T61" fmla="*/ 86 h 279"/>
                <a:gd name="T62" fmla="*/ 161 w 165"/>
                <a:gd name="T63" fmla="*/ 58 h 279"/>
                <a:gd name="T64" fmla="*/ 153 w 165"/>
                <a:gd name="T65" fmla="*/ 34 h 279"/>
                <a:gd name="T66" fmla="*/ 140 w 165"/>
                <a:gd name="T67" fmla="*/ 15 h 279"/>
                <a:gd name="T68" fmla="*/ 123 w 165"/>
                <a:gd name="T69" fmla="*/ 3 h 279"/>
                <a:gd name="T70" fmla="*/ 103 w 165"/>
                <a:gd name="T71" fmla="*/ 0 h 279"/>
                <a:gd name="T72" fmla="*/ 80 w 165"/>
                <a:gd name="T73" fmla="*/ 7 h 279"/>
                <a:gd name="T74" fmla="*/ 56 w 165"/>
                <a:gd name="T75" fmla="*/ 25 h 279"/>
                <a:gd name="T76" fmla="*/ 43 w 165"/>
                <a:gd name="T77" fmla="*/ 38 h 279"/>
                <a:gd name="T78" fmla="*/ 78 w 165"/>
                <a:gd name="T79" fmla="*/ 35 h 27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5"/>
                <a:gd name="T121" fmla="*/ 0 h 279"/>
                <a:gd name="T122" fmla="*/ 165 w 165"/>
                <a:gd name="T123" fmla="*/ 279 h 27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5" h="279">
                  <a:moveTo>
                    <a:pt x="78" y="35"/>
                  </a:moveTo>
                  <a:lnTo>
                    <a:pt x="92" y="43"/>
                  </a:lnTo>
                  <a:lnTo>
                    <a:pt x="103" y="54"/>
                  </a:lnTo>
                  <a:lnTo>
                    <a:pt x="110" y="65"/>
                  </a:lnTo>
                  <a:lnTo>
                    <a:pt x="115" y="77"/>
                  </a:lnTo>
                  <a:lnTo>
                    <a:pt x="117" y="90"/>
                  </a:lnTo>
                  <a:lnTo>
                    <a:pt x="118" y="104"/>
                  </a:lnTo>
                  <a:lnTo>
                    <a:pt x="118" y="120"/>
                  </a:lnTo>
                  <a:lnTo>
                    <a:pt x="117" y="136"/>
                  </a:lnTo>
                  <a:lnTo>
                    <a:pt x="107" y="159"/>
                  </a:lnTo>
                  <a:lnTo>
                    <a:pt x="99" y="179"/>
                  </a:lnTo>
                  <a:lnTo>
                    <a:pt x="92" y="195"/>
                  </a:lnTo>
                  <a:lnTo>
                    <a:pt x="84" y="207"/>
                  </a:lnTo>
                  <a:lnTo>
                    <a:pt x="75" y="217"/>
                  </a:lnTo>
                  <a:lnTo>
                    <a:pt x="62" y="224"/>
                  </a:lnTo>
                  <a:lnTo>
                    <a:pt x="43" y="225"/>
                  </a:lnTo>
                  <a:lnTo>
                    <a:pt x="18" y="222"/>
                  </a:lnTo>
                  <a:lnTo>
                    <a:pt x="2" y="203"/>
                  </a:lnTo>
                  <a:lnTo>
                    <a:pt x="0" y="233"/>
                  </a:lnTo>
                  <a:lnTo>
                    <a:pt x="10" y="253"/>
                  </a:lnTo>
                  <a:lnTo>
                    <a:pt x="37" y="279"/>
                  </a:lnTo>
                  <a:lnTo>
                    <a:pt x="62" y="276"/>
                  </a:lnTo>
                  <a:lnTo>
                    <a:pt x="80" y="271"/>
                  </a:lnTo>
                  <a:lnTo>
                    <a:pt x="97" y="263"/>
                  </a:lnTo>
                  <a:lnTo>
                    <a:pt x="109" y="252"/>
                  </a:lnTo>
                  <a:lnTo>
                    <a:pt x="121" y="238"/>
                  </a:lnTo>
                  <a:lnTo>
                    <a:pt x="130" y="222"/>
                  </a:lnTo>
                  <a:lnTo>
                    <a:pt x="141" y="202"/>
                  </a:lnTo>
                  <a:lnTo>
                    <a:pt x="152" y="179"/>
                  </a:lnTo>
                  <a:lnTo>
                    <a:pt x="164" y="119"/>
                  </a:lnTo>
                  <a:lnTo>
                    <a:pt x="165" y="86"/>
                  </a:lnTo>
                  <a:lnTo>
                    <a:pt x="161" y="58"/>
                  </a:lnTo>
                  <a:lnTo>
                    <a:pt x="153" y="34"/>
                  </a:lnTo>
                  <a:lnTo>
                    <a:pt x="140" y="15"/>
                  </a:lnTo>
                  <a:lnTo>
                    <a:pt x="123" y="3"/>
                  </a:lnTo>
                  <a:lnTo>
                    <a:pt x="103" y="0"/>
                  </a:lnTo>
                  <a:lnTo>
                    <a:pt x="80" y="7"/>
                  </a:lnTo>
                  <a:lnTo>
                    <a:pt x="56" y="25"/>
                  </a:lnTo>
                  <a:lnTo>
                    <a:pt x="43" y="38"/>
                  </a:lnTo>
                  <a:lnTo>
                    <a:pt x="78" y="35"/>
                  </a:lnTo>
                  <a:close/>
                </a:path>
              </a:pathLst>
            </a:custGeom>
            <a:solidFill>
              <a:srgbClr val="332616"/>
            </a:solidFill>
            <a:ln w="9525">
              <a:noFill/>
              <a:round/>
              <a:headEnd/>
              <a:tailEnd/>
            </a:ln>
          </p:spPr>
          <p:txBody>
            <a:bodyPr/>
            <a:lstStyle/>
            <a:p>
              <a:endParaRPr lang="en-US"/>
            </a:p>
          </p:txBody>
        </p:sp>
        <p:sp>
          <p:nvSpPr>
            <p:cNvPr id="244" name="Freeform 8"/>
            <p:cNvSpPr>
              <a:spLocks/>
            </p:cNvSpPr>
            <p:nvPr/>
          </p:nvSpPr>
          <p:spPr bwMode="auto">
            <a:xfrm>
              <a:off x="1814" y="1446"/>
              <a:ext cx="107" cy="252"/>
            </a:xfrm>
            <a:custGeom>
              <a:avLst/>
              <a:gdLst>
                <a:gd name="T0" fmla="*/ 107 w 107"/>
                <a:gd name="T1" fmla="*/ 0 h 252"/>
                <a:gd name="T2" fmla="*/ 80 w 107"/>
                <a:gd name="T3" fmla="*/ 14 h 252"/>
                <a:gd name="T4" fmla="*/ 57 w 107"/>
                <a:gd name="T5" fmla="*/ 30 h 252"/>
                <a:gd name="T6" fmla="*/ 39 w 107"/>
                <a:gd name="T7" fmla="*/ 49 h 252"/>
                <a:gd name="T8" fmla="*/ 26 w 107"/>
                <a:gd name="T9" fmla="*/ 70 h 252"/>
                <a:gd name="T10" fmla="*/ 17 w 107"/>
                <a:gd name="T11" fmla="*/ 93 h 252"/>
                <a:gd name="T12" fmla="*/ 9 w 107"/>
                <a:gd name="T13" fmla="*/ 120 h 252"/>
                <a:gd name="T14" fmla="*/ 3 w 107"/>
                <a:gd name="T15" fmla="*/ 149 h 252"/>
                <a:gd name="T16" fmla="*/ 0 w 107"/>
                <a:gd name="T17" fmla="*/ 180 h 252"/>
                <a:gd name="T18" fmla="*/ 4 w 107"/>
                <a:gd name="T19" fmla="*/ 215 h 252"/>
                <a:gd name="T20" fmla="*/ 18 w 107"/>
                <a:gd name="T21" fmla="*/ 252 h 252"/>
                <a:gd name="T22" fmla="*/ 22 w 107"/>
                <a:gd name="T23" fmla="*/ 222 h 252"/>
                <a:gd name="T24" fmla="*/ 18 w 107"/>
                <a:gd name="T25" fmla="*/ 168 h 252"/>
                <a:gd name="T26" fmla="*/ 42 w 107"/>
                <a:gd name="T27" fmla="*/ 178 h 252"/>
                <a:gd name="T28" fmla="*/ 77 w 107"/>
                <a:gd name="T29" fmla="*/ 176 h 252"/>
                <a:gd name="T30" fmla="*/ 88 w 107"/>
                <a:gd name="T31" fmla="*/ 158 h 252"/>
                <a:gd name="T32" fmla="*/ 101 w 107"/>
                <a:gd name="T33" fmla="*/ 147 h 252"/>
                <a:gd name="T34" fmla="*/ 104 w 107"/>
                <a:gd name="T35" fmla="*/ 121 h 252"/>
                <a:gd name="T36" fmla="*/ 88 w 107"/>
                <a:gd name="T37" fmla="*/ 110 h 252"/>
                <a:gd name="T38" fmla="*/ 89 w 107"/>
                <a:gd name="T39" fmla="*/ 82 h 252"/>
                <a:gd name="T40" fmla="*/ 73 w 107"/>
                <a:gd name="T41" fmla="*/ 63 h 252"/>
                <a:gd name="T42" fmla="*/ 60 w 107"/>
                <a:gd name="T43" fmla="*/ 55 h 252"/>
                <a:gd name="T44" fmla="*/ 65 w 107"/>
                <a:gd name="T45" fmla="*/ 49 h 252"/>
                <a:gd name="T46" fmla="*/ 70 w 107"/>
                <a:gd name="T47" fmla="*/ 41 h 252"/>
                <a:gd name="T48" fmla="*/ 76 w 107"/>
                <a:gd name="T49" fmla="*/ 34 h 252"/>
                <a:gd name="T50" fmla="*/ 81 w 107"/>
                <a:gd name="T51" fmla="*/ 27 h 252"/>
                <a:gd name="T52" fmla="*/ 88 w 107"/>
                <a:gd name="T53" fmla="*/ 22 h 252"/>
                <a:gd name="T54" fmla="*/ 93 w 107"/>
                <a:gd name="T55" fmla="*/ 15 h 252"/>
                <a:gd name="T56" fmla="*/ 100 w 107"/>
                <a:gd name="T57" fmla="*/ 7 h 252"/>
                <a:gd name="T58" fmla="*/ 107 w 107"/>
                <a:gd name="T59" fmla="*/ 0 h 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7"/>
                <a:gd name="T91" fmla="*/ 0 h 252"/>
                <a:gd name="T92" fmla="*/ 107 w 107"/>
                <a:gd name="T93" fmla="*/ 252 h 25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7" h="252">
                  <a:moveTo>
                    <a:pt x="107" y="0"/>
                  </a:moveTo>
                  <a:lnTo>
                    <a:pt x="80" y="14"/>
                  </a:lnTo>
                  <a:lnTo>
                    <a:pt x="57" y="30"/>
                  </a:lnTo>
                  <a:lnTo>
                    <a:pt x="39" y="49"/>
                  </a:lnTo>
                  <a:lnTo>
                    <a:pt x="26" y="70"/>
                  </a:lnTo>
                  <a:lnTo>
                    <a:pt x="17" y="93"/>
                  </a:lnTo>
                  <a:lnTo>
                    <a:pt x="9" y="120"/>
                  </a:lnTo>
                  <a:lnTo>
                    <a:pt x="3" y="149"/>
                  </a:lnTo>
                  <a:lnTo>
                    <a:pt x="0" y="180"/>
                  </a:lnTo>
                  <a:lnTo>
                    <a:pt x="4" y="215"/>
                  </a:lnTo>
                  <a:lnTo>
                    <a:pt x="18" y="252"/>
                  </a:lnTo>
                  <a:lnTo>
                    <a:pt x="22" y="222"/>
                  </a:lnTo>
                  <a:lnTo>
                    <a:pt x="18" y="168"/>
                  </a:lnTo>
                  <a:lnTo>
                    <a:pt x="42" y="178"/>
                  </a:lnTo>
                  <a:lnTo>
                    <a:pt x="77" y="176"/>
                  </a:lnTo>
                  <a:lnTo>
                    <a:pt x="88" y="158"/>
                  </a:lnTo>
                  <a:lnTo>
                    <a:pt x="101" y="147"/>
                  </a:lnTo>
                  <a:lnTo>
                    <a:pt x="104" y="121"/>
                  </a:lnTo>
                  <a:lnTo>
                    <a:pt x="88" y="110"/>
                  </a:lnTo>
                  <a:lnTo>
                    <a:pt x="89" y="82"/>
                  </a:lnTo>
                  <a:lnTo>
                    <a:pt x="73" y="63"/>
                  </a:lnTo>
                  <a:lnTo>
                    <a:pt x="60" y="55"/>
                  </a:lnTo>
                  <a:lnTo>
                    <a:pt x="65" y="49"/>
                  </a:lnTo>
                  <a:lnTo>
                    <a:pt x="70" y="41"/>
                  </a:lnTo>
                  <a:lnTo>
                    <a:pt x="76" y="34"/>
                  </a:lnTo>
                  <a:lnTo>
                    <a:pt x="81" y="27"/>
                  </a:lnTo>
                  <a:lnTo>
                    <a:pt x="88" y="22"/>
                  </a:lnTo>
                  <a:lnTo>
                    <a:pt x="93" y="15"/>
                  </a:lnTo>
                  <a:lnTo>
                    <a:pt x="100" y="7"/>
                  </a:lnTo>
                  <a:lnTo>
                    <a:pt x="107" y="0"/>
                  </a:lnTo>
                  <a:close/>
                </a:path>
              </a:pathLst>
            </a:custGeom>
            <a:solidFill>
              <a:srgbClr val="302B26"/>
            </a:solidFill>
            <a:ln w="9525">
              <a:noFill/>
              <a:round/>
              <a:headEnd/>
              <a:tailEnd/>
            </a:ln>
          </p:spPr>
          <p:txBody>
            <a:bodyPr/>
            <a:lstStyle/>
            <a:p>
              <a:endParaRPr lang="en-US"/>
            </a:p>
          </p:txBody>
        </p:sp>
        <p:sp>
          <p:nvSpPr>
            <p:cNvPr id="245" name="Freeform 9"/>
            <p:cNvSpPr>
              <a:spLocks/>
            </p:cNvSpPr>
            <p:nvPr/>
          </p:nvSpPr>
          <p:spPr bwMode="auto">
            <a:xfrm>
              <a:off x="1598" y="1324"/>
              <a:ext cx="344" cy="465"/>
            </a:xfrm>
            <a:custGeom>
              <a:avLst/>
              <a:gdLst>
                <a:gd name="T0" fmla="*/ 157 w 344"/>
                <a:gd name="T1" fmla="*/ 0 h 465"/>
                <a:gd name="T2" fmla="*/ 344 w 344"/>
                <a:gd name="T3" fmla="*/ 24 h 465"/>
                <a:gd name="T4" fmla="*/ 319 w 344"/>
                <a:gd name="T5" fmla="*/ 27 h 465"/>
                <a:gd name="T6" fmla="*/ 293 w 344"/>
                <a:gd name="T7" fmla="*/ 35 h 465"/>
                <a:gd name="T8" fmla="*/ 268 w 344"/>
                <a:gd name="T9" fmla="*/ 48 h 465"/>
                <a:gd name="T10" fmla="*/ 243 w 344"/>
                <a:gd name="T11" fmla="*/ 64 h 465"/>
                <a:gd name="T12" fmla="*/ 222 w 344"/>
                <a:gd name="T13" fmla="*/ 86 h 465"/>
                <a:gd name="T14" fmla="*/ 202 w 344"/>
                <a:gd name="T15" fmla="*/ 110 h 465"/>
                <a:gd name="T16" fmla="*/ 183 w 344"/>
                <a:gd name="T17" fmla="*/ 138 h 465"/>
                <a:gd name="T18" fmla="*/ 168 w 344"/>
                <a:gd name="T19" fmla="*/ 169 h 465"/>
                <a:gd name="T20" fmla="*/ 157 w 344"/>
                <a:gd name="T21" fmla="*/ 203 h 465"/>
                <a:gd name="T22" fmla="*/ 149 w 344"/>
                <a:gd name="T23" fmla="*/ 238 h 465"/>
                <a:gd name="T24" fmla="*/ 145 w 344"/>
                <a:gd name="T25" fmla="*/ 274 h 465"/>
                <a:gd name="T26" fmla="*/ 146 w 344"/>
                <a:gd name="T27" fmla="*/ 312 h 465"/>
                <a:gd name="T28" fmla="*/ 153 w 344"/>
                <a:gd name="T29" fmla="*/ 349 h 465"/>
                <a:gd name="T30" fmla="*/ 164 w 344"/>
                <a:gd name="T31" fmla="*/ 388 h 465"/>
                <a:gd name="T32" fmla="*/ 181 w 344"/>
                <a:gd name="T33" fmla="*/ 427 h 465"/>
                <a:gd name="T34" fmla="*/ 206 w 344"/>
                <a:gd name="T35" fmla="*/ 465 h 465"/>
                <a:gd name="T36" fmla="*/ 137 w 344"/>
                <a:gd name="T37" fmla="*/ 453 h 465"/>
                <a:gd name="T38" fmla="*/ 66 w 344"/>
                <a:gd name="T39" fmla="*/ 433 h 465"/>
                <a:gd name="T40" fmla="*/ 19 w 344"/>
                <a:gd name="T41" fmla="*/ 384 h 465"/>
                <a:gd name="T42" fmla="*/ 5 w 344"/>
                <a:gd name="T43" fmla="*/ 335 h 465"/>
                <a:gd name="T44" fmla="*/ 0 w 344"/>
                <a:gd name="T45" fmla="*/ 280 h 465"/>
                <a:gd name="T46" fmla="*/ 3 w 344"/>
                <a:gd name="T47" fmla="*/ 223 h 465"/>
                <a:gd name="T48" fmla="*/ 13 w 344"/>
                <a:gd name="T49" fmla="*/ 165 h 465"/>
                <a:gd name="T50" fmla="*/ 35 w 344"/>
                <a:gd name="T51" fmla="*/ 113 h 465"/>
                <a:gd name="T52" fmla="*/ 66 w 344"/>
                <a:gd name="T53" fmla="*/ 64 h 465"/>
                <a:gd name="T54" fmla="*/ 106 w 344"/>
                <a:gd name="T55" fmla="*/ 27 h 465"/>
                <a:gd name="T56" fmla="*/ 157 w 344"/>
                <a:gd name="T57" fmla="*/ 0 h 46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44"/>
                <a:gd name="T88" fmla="*/ 0 h 465"/>
                <a:gd name="T89" fmla="*/ 344 w 344"/>
                <a:gd name="T90" fmla="*/ 465 h 46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44" h="465">
                  <a:moveTo>
                    <a:pt x="157" y="0"/>
                  </a:moveTo>
                  <a:lnTo>
                    <a:pt x="344" y="24"/>
                  </a:lnTo>
                  <a:lnTo>
                    <a:pt x="319" y="27"/>
                  </a:lnTo>
                  <a:lnTo>
                    <a:pt x="293" y="35"/>
                  </a:lnTo>
                  <a:lnTo>
                    <a:pt x="268" y="48"/>
                  </a:lnTo>
                  <a:lnTo>
                    <a:pt x="243" y="64"/>
                  </a:lnTo>
                  <a:lnTo>
                    <a:pt x="222" y="86"/>
                  </a:lnTo>
                  <a:lnTo>
                    <a:pt x="202" y="110"/>
                  </a:lnTo>
                  <a:lnTo>
                    <a:pt x="183" y="138"/>
                  </a:lnTo>
                  <a:lnTo>
                    <a:pt x="168" y="169"/>
                  </a:lnTo>
                  <a:lnTo>
                    <a:pt x="157" y="203"/>
                  </a:lnTo>
                  <a:lnTo>
                    <a:pt x="149" y="238"/>
                  </a:lnTo>
                  <a:lnTo>
                    <a:pt x="145" y="274"/>
                  </a:lnTo>
                  <a:lnTo>
                    <a:pt x="146" y="312"/>
                  </a:lnTo>
                  <a:lnTo>
                    <a:pt x="153" y="349"/>
                  </a:lnTo>
                  <a:lnTo>
                    <a:pt x="164" y="388"/>
                  </a:lnTo>
                  <a:lnTo>
                    <a:pt x="181" y="427"/>
                  </a:lnTo>
                  <a:lnTo>
                    <a:pt x="206" y="465"/>
                  </a:lnTo>
                  <a:lnTo>
                    <a:pt x="137" y="453"/>
                  </a:lnTo>
                  <a:lnTo>
                    <a:pt x="66" y="433"/>
                  </a:lnTo>
                  <a:lnTo>
                    <a:pt x="19" y="384"/>
                  </a:lnTo>
                  <a:lnTo>
                    <a:pt x="5" y="335"/>
                  </a:lnTo>
                  <a:lnTo>
                    <a:pt x="0" y="280"/>
                  </a:lnTo>
                  <a:lnTo>
                    <a:pt x="3" y="223"/>
                  </a:lnTo>
                  <a:lnTo>
                    <a:pt x="13" y="165"/>
                  </a:lnTo>
                  <a:lnTo>
                    <a:pt x="35" y="113"/>
                  </a:lnTo>
                  <a:lnTo>
                    <a:pt x="66" y="64"/>
                  </a:lnTo>
                  <a:lnTo>
                    <a:pt x="106" y="27"/>
                  </a:lnTo>
                  <a:lnTo>
                    <a:pt x="157" y="0"/>
                  </a:lnTo>
                  <a:close/>
                </a:path>
              </a:pathLst>
            </a:custGeom>
            <a:solidFill>
              <a:srgbClr val="332616"/>
            </a:solidFill>
            <a:ln w="9525">
              <a:noFill/>
              <a:round/>
              <a:headEnd/>
              <a:tailEnd/>
            </a:ln>
          </p:spPr>
          <p:txBody>
            <a:bodyPr/>
            <a:lstStyle/>
            <a:p>
              <a:endParaRPr lang="en-US"/>
            </a:p>
          </p:txBody>
        </p:sp>
        <p:sp>
          <p:nvSpPr>
            <p:cNvPr id="246" name="Freeform 10"/>
            <p:cNvSpPr>
              <a:spLocks/>
            </p:cNvSpPr>
            <p:nvPr/>
          </p:nvSpPr>
          <p:spPr bwMode="auto">
            <a:xfrm>
              <a:off x="3699" y="1310"/>
              <a:ext cx="306" cy="260"/>
            </a:xfrm>
            <a:custGeom>
              <a:avLst/>
              <a:gdLst>
                <a:gd name="T0" fmla="*/ 0 w 306"/>
                <a:gd name="T1" fmla="*/ 0 h 260"/>
                <a:gd name="T2" fmla="*/ 0 w 306"/>
                <a:gd name="T3" fmla="*/ 189 h 260"/>
                <a:gd name="T4" fmla="*/ 203 w 306"/>
                <a:gd name="T5" fmla="*/ 186 h 260"/>
                <a:gd name="T6" fmla="*/ 224 w 306"/>
                <a:gd name="T7" fmla="*/ 260 h 260"/>
                <a:gd name="T8" fmla="*/ 299 w 306"/>
                <a:gd name="T9" fmla="*/ 242 h 260"/>
                <a:gd name="T10" fmla="*/ 296 w 306"/>
                <a:gd name="T11" fmla="*/ 178 h 260"/>
                <a:gd name="T12" fmla="*/ 306 w 306"/>
                <a:gd name="T13" fmla="*/ 113 h 260"/>
                <a:gd name="T14" fmla="*/ 306 w 306"/>
                <a:gd name="T15" fmla="*/ 52 h 260"/>
                <a:gd name="T16" fmla="*/ 0 w 306"/>
                <a:gd name="T17" fmla="*/ 0 h 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6"/>
                <a:gd name="T28" fmla="*/ 0 h 260"/>
                <a:gd name="T29" fmla="*/ 306 w 306"/>
                <a:gd name="T30" fmla="*/ 260 h 2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6" h="260">
                  <a:moveTo>
                    <a:pt x="0" y="0"/>
                  </a:moveTo>
                  <a:lnTo>
                    <a:pt x="0" y="189"/>
                  </a:lnTo>
                  <a:lnTo>
                    <a:pt x="203" y="186"/>
                  </a:lnTo>
                  <a:lnTo>
                    <a:pt x="224" y="260"/>
                  </a:lnTo>
                  <a:lnTo>
                    <a:pt x="299" y="242"/>
                  </a:lnTo>
                  <a:lnTo>
                    <a:pt x="296" y="178"/>
                  </a:lnTo>
                  <a:lnTo>
                    <a:pt x="306" y="113"/>
                  </a:lnTo>
                  <a:lnTo>
                    <a:pt x="306" y="52"/>
                  </a:lnTo>
                  <a:lnTo>
                    <a:pt x="0" y="0"/>
                  </a:lnTo>
                  <a:close/>
                </a:path>
              </a:pathLst>
            </a:custGeom>
            <a:solidFill>
              <a:srgbClr val="000F28"/>
            </a:solidFill>
            <a:ln w="9525">
              <a:noFill/>
              <a:round/>
              <a:headEnd/>
              <a:tailEnd/>
            </a:ln>
          </p:spPr>
          <p:txBody>
            <a:bodyPr/>
            <a:lstStyle/>
            <a:p>
              <a:endParaRPr lang="en-US"/>
            </a:p>
          </p:txBody>
        </p:sp>
        <p:sp>
          <p:nvSpPr>
            <p:cNvPr id="247" name="Freeform 11"/>
            <p:cNvSpPr>
              <a:spLocks/>
            </p:cNvSpPr>
            <p:nvPr/>
          </p:nvSpPr>
          <p:spPr bwMode="auto">
            <a:xfrm>
              <a:off x="3699" y="1038"/>
              <a:ext cx="372" cy="250"/>
            </a:xfrm>
            <a:custGeom>
              <a:avLst/>
              <a:gdLst>
                <a:gd name="T0" fmla="*/ 0 w 372"/>
                <a:gd name="T1" fmla="*/ 213 h 250"/>
                <a:gd name="T2" fmla="*/ 0 w 372"/>
                <a:gd name="T3" fmla="*/ 250 h 250"/>
                <a:gd name="T4" fmla="*/ 49 w 372"/>
                <a:gd name="T5" fmla="*/ 149 h 250"/>
                <a:gd name="T6" fmla="*/ 92 w 372"/>
                <a:gd name="T7" fmla="*/ 153 h 250"/>
                <a:gd name="T8" fmla="*/ 105 w 372"/>
                <a:gd name="T9" fmla="*/ 174 h 250"/>
                <a:gd name="T10" fmla="*/ 117 w 372"/>
                <a:gd name="T11" fmla="*/ 188 h 250"/>
                <a:gd name="T12" fmla="*/ 127 w 372"/>
                <a:gd name="T13" fmla="*/ 197 h 250"/>
                <a:gd name="T14" fmla="*/ 137 w 372"/>
                <a:gd name="T15" fmla="*/ 203 h 250"/>
                <a:gd name="T16" fmla="*/ 150 w 372"/>
                <a:gd name="T17" fmla="*/ 207 h 250"/>
                <a:gd name="T18" fmla="*/ 163 w 372"/>
                <a:gd name="T19" fmla="*/ 211 h 250"/>
                <a:gd name="T20" fmla="*/ 182 w 372"/>
                <a:gd name="T21" fmla="*/ 216 h 250"/>
                <a:gd name="T22" fmla="*/ 206 w 372"/>
                <a:gd name="T23" fmla="*/ 224 h 250"/>
                <a:gd name="T24" fmla="*/ 316 w 372"/>
                <a:gd name="T25" fmla="*/ 142 h 250"/>
                <a:gd name="T26" fmla="*/ 372 w 372"/>
                <a:gd name="T27" fmla="*/ 88 h 250"/>
                <a:gd name="T28" fmla="*/ 364 w 372"/>
                <a:gd name="T29" fmla="*/ 35 h 250"/>
                <a:gd name="T30" fmla="*/ 0 w 372"/>
                <a:gd name="T31" fmla="*/ 0 h 250"/>
                <a:gd name="T32" fmla="*/ 0 w 372"/>
                <a:gd name="T33" fmla="*/ 146 h 250"/>
                <a:gd name="T34" fmla="*/ 22 w 372"/>
                <a:gd name="T35" fmla="*/ 146 h 250"/>
                <a:gd name="T36" fmla="*/ 16 w 372"/>
                <a:gd name="T37" fmla="*/ 174 h 250"/>
                <a:gd name="T38" fmla="*/ 0 w 372"/>
                <a:gd name="T39" fmla="*/ 173 h 250"/>
                <a:gd name="T40" fmla="*/ 0 w 372"/>
                <a:gd name="T41" fmla="*/ 190 h 250"/>
                <a:gd name="T42" fmla="*/ 11 w 372"/>
                <a:gd name="T43" fmla="*/ 193 h 250"/>
                <a:gd name="T44" fmla="*/ 0 w 372"/>
                <a:gd name="T45" fmla="*/ 213 h 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72"/>
                <a:gd name="T70" fmla="*/ 0 h 250"/>
                <a:gd name="T71" fmla="*/ 372 w 372"/>
                <a:gd name="T72" fmla="*/ 250 h 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72" h="250">
                  <a:moveTo>
                    <a:pt x="0" y="213"/>
                  </a:moveTo>
                  <a:lnTo>
                    <a:pt x="0" y="250"/>
                  </a:lnTo>
                  <a:lnTo>
                    <a:pt x="49" y="149"/>
                  </a:lnTo>
                  <a:lnTo>
                    <a:pt x="92" y="153"/>
                  </a:lnTo>
                  <a:lnTo>
                    <a:pt x="105" y="174"/>
                  </a:lnTo>
                  <a:lnTo>
                    <a:pt x="117" y="188"/>
                  </a:lnTo>
                  <a:lnTo>
                    <a:pt x="127" y="197"/>
                  </a:lnTo>
                  <a:lnTo>
                    <a:pt x="137" y="203"/>
                  </a:lnTo>
                  <a:lnTo>
                    <a:pt x="150" y="207"/>
                  </a:lnTo>
                  <a:lnTo>
                    <a:pt x="163" y="211"/>
                  </a:lnTo>
                  <a:lnTo>
                    <a:pt x="182" y="216"/>
                  </a:lnTo>
                  <a:lnTo>
                    <a:pt x="206" y="224"/>
                  </a:lnTo>
                  <a:lnTo>
                    <a:pt x="316" y="142"/>
                  </a:lnTo>
                  <a:lnTo>
                    <a:pt x="372" y="88"/>
                  </a:lnTo>
                  <a:lnTo>
                    <a:pt x="364" y="35"/>
                  </a:lnTo>
                  <a:lnTo>
                    <a:pt x="0" y="0"/>
                  </a:lnTo>
                  <a:lnTo>
                    <a:pt x="0" y="146"/>
                  </a:lnTo>
                  <a:lnTo>
                    <a:pt x="22" y="146"/>
                  </a:lnTo>
                  <a:lnTo>
                    <a:pt x="16" y="174"/>
                  </a:lnTo>
                  <a:lnTo>
                    <a:pt x="0" y="173"/>
                  </a:lnTo>
                  <a:lnTo>
                    <a:pt x="0" y="190"/>
                  </a:lnTo>
                  <a:lnTo>
                    <a:pt x="11" y="193"/>
                  </a:lnTo>
                  <a:lnTo>
                    <a:pt x="0" y="213"/>
                  </a:lnTo>
                  <a:close/>
                </a:path>
              </a:pathLst>
            </a:custGeom>
            <a:solidFill>
              <a:srgbClr val="000F28"/>
            </a:solidFill>
            <a:ln w="9525">
              <a:noFill/>
              <a:round/>
              <a:headEnd/>
              <a:tailEnd/>
            </a:ln>
          </p:spPr>
          <p:txBody>
            <a:bodyPr/>
            <a:lstStyle/>
            <a:p>
              <a:endParaRPr lang="en-US"/>
            </a:p>
          </p:txBody>
        </p:sp>
        <p:sp>
          <p:nvSpPr>
            <p:cNvPr id="248" name="Freeform 12"/>
            <p:cNvSpPr>
              <a:spLocks/>
            </p:cNvSpPr>
            <p:nvPr/>
          </p:nvSpPr>
          <p:spPr bwMode="auto">
            <a:xfrm>
              <a:off x="3609" y="1028"/>
              <a:ext cx="90" cy="668"/>
            </a:xfrm>
            <a:custGeom>
              <a:avLst/>
              <a:gdLst>
                <a:gd name="T0" fmla="*/ 90 w 90"/>
                <a:gd name="T1" fmla="*/ 156 h 668"/>
                <a:gd name="T2" fmla="*/ 90 w 90"/>
                <a:gd name="T3" fmla="*/ 10 h 668"/>
                <a:gd name="T4" fmla="*/ 0 w 90"/>
                <a:gd name="T5" fmla="*/ 0 h 668"/>
                <a:gd name="T6" fmla="*/ 0 w 90"/>
                <a:gd name="T7" fmla="*/ 145 h 668"/>
                <a:gd name="T8" fmla="*/ 71 w 90"/>
                <a:gd name="T9" fmla="*/ 153 h 668"/>
                <a:gd name="T10" fmla="*/ 34 w 90"/>
                <a:gd name="T11" fmla="*/ 183 h 668"/>
                <a:gd name="T12" fmla="*/ 0 w 90"/>
                <a:gd name="T13" fmla="*/ 187 h 668"/>
                <a:gd name="T14" fmla="*/ 0 w 90"/>
                <a:gd name="T15" fmla="*/ 215 h 668"/>
                <a:gd name="T16" fmla="*/ 31 w 90"/>
                <a:gd name="T17" fmla="*/ 199 h 668"/>
                <a:gd name="T18" fmla="*/ 38 w 90"/>
                <a:gd name="T19" fmla="*/ 200 h 668"/>
                <a:gd name="T20" fmla="*/ 51 w 90"/>
                <a:gd name="T21" fmla="*/ 200 h 668"/>
                <a:gd name="T22" fmla="*/ 63 w 90"/>
                <a:gd name="T23" fmla="*/ 199 h 668"/>
                <a:gd name="T24" fmla="*/ 70 w 90"/>
                <a:gd name="T25" fmla="*/ 199 h 668"/>
                <a:gd name="T26" fmla="*/ 61 w 90"/>
                <a:gd name="T27" fmla="*/ 260 h 668"/>
                <a:gd name="T28" fmla="*/ 43 w 90"/>
                <a:gd name="T29" fmla="*/ 260 h 668"/>
                <a:gd name="T30" fmla="*/ 26 w 90"/>
                <a:gd name="T31" fmla="*/ 248 h 668"/>
                <a:gd name="T32" fmla="*/ 0 w 90"/>
                <a:gd name="T33" fmla="*/ 248 h 668"/>
                <a:gd name="T34" fmla="*/ 0 w 90"/>
                <a:gd name="T35" fmla="*/ 668 h 668"/>
                <a:gd name="T36" fmla="*/ 51 w 90"/>
                <a:gd name="T37" fmla="*/ 653 h 668"/>
                <a:gd name="T38" fmla="*/ 57 w 90"/>
                <a:gd name="T39" fmla="*/ 471 h 668"/>
                <a:gd name="T40" fmla="*/ 90 w 90"/>
                <a:gd name="T41" fmla="*/ 471 h 668"/>
                <a:gd name="T42" fmla="*/ 90 w 90"/>
                <a:gd name="T43" fmla="*/ 282 h 668"/>
                <a:gd name="T44" fmla="*/ 81 w 90"/>
                <a:gd name="T45" fmla="*/ 280 h 668"/>
                <a:gd name="T46" fmla="*/ 90 w 90"/>
                <a:gd name="T47" fmla="*/ 260 h 668"/>
                <a:gd name="T48" fmla="*/ 90 w 90"/>
                <a:gd name="T49" fmla="*/ 223 h 668"/>
                <a:gd name="T50" fmla="*/ 80 w 90"/>
                <a:gd name="T51" fmla="*/ 245 h 668"/>
                <a:gd name="T52" fmla="*/ 85 w 90"/>
                <a:gd name="T53" fmla="*/ 200 h 668"/>
                <a:gd name="T54" fmla="*/ 90 w 90"/>
                <a:gd name="T55" fmla="*/ 200 h 668"/>
                <a:gd name="T56" fmla="*/ 90 w 90"/>
                <a:gd name="T57" fmla="*/ 183 h 668"/>
                <a:gd name="T58" fmla="*/ 80 w 90"/>
                <a:gd name="T59" fmla="*/ 182 h 668"/>
                <a:gd name="T60" fmla="*/ 82 w 90"/>
                <a:gd name="T61" fmla="*/ 156 h 668"/>
                <a:gd name="T62" fmla="*/ 90 w 90"/>
                <a:gd name="T63" fmla="*/ 156 h 6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
                <a:gd name="T97" fmla="*/ 0 h 668"/>
                <a:gd name="T98" fmla="*/ 90 w 90"/>
                <a:gd name="T99" fmla="*/ 668 h 66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 h="668">
                  <a:moveTo>
                    <a:pt x="90" y="156"/>
                  </a:moveTo>
                  <a:lnTo>
                    <a:pt x="90" y="10"/>
                  </a:lnTo>
                  <a:lnTo>
                    <a:pt x="0" y="0"/>
                  </a:lnTo>
                  <a:lnTo>
                    <a:pt x="0" y="145"/>
                  </a:lnTo>
                  <a:lnTo>
                    <a:pt x="71" y="153"/>
                  </a:lnTo>
                  <a:lnTo>
                    <a:pt x="34" y="183"/>
                  </a:lnTo>
                  <a:lnTo>
                    <a:pt x="0" y="187"/>
                  </a:lnTo>
                  <a:lnTo>
                    <a:pt x="0" y="215"/>
                  </a:lnTo>
                  <a:lnTo>
                    <a:pt x="31" y="199"/>
                  </a:lnTo>
                  <a:lnTo>
                    <a:pt x="38" y="200"/>
                  </a:lnTo>
                  <a:lnTo>
                    <a:pt x="51" y="200"/>
                  </a:lnTo>
                  <a:lnTo>
                    <a:pt x="63" y="199"/>
                  </a:lnTo>
                  <a:lnTo>
                    <a:pt x="70" y="199"/>
                  </a:lnTo>
                  <a:lnTo>
                    <a:pt x="61" y="260"/>
                  </a:lnTo>
                  <a:lnTo>
                    <a:pt x="43" y="260"/>
                  </a:lnTo>
                  <a:lnTo>
                    <a:pt x="26" y="248"/>
                  </a:lnTo>
                  <a:lnTo>
                    <a:pt x="0" y="248"/>
                  </a:lnTo>
                  <a:lnTo>
                    <a:pt x="0" y="668"/>
                  </a:lnTo>
                  <a:lnTo>
                    <a:pt x="51" y="653"/>
                  </a:lnTo>
                  <a:lnTo>
                    <a:pt x="57" y="471"/>
                  </a:lnTo>
                  <a:lnTo>
                    <a:pt x="90" y="471"/>
                  </a:lnTo>
                  <a:lnTo>
                    <a:pt x="90" y="282"/>
                  </a:lnTo>
                  <a:lnTo>
                    <a:pt x="81" y="280"/>
                  </a:lnTo>
                  <a:lnTo>
                    <a:pt x="90" y="260"/>
                  </a:lnTo>
                  <a:lnTo>
                    <a:pt x="90" y="223"/>
                  </a:lnTo>
                  <a:lnTo>
                    <a:pt x="80" y="245"/>
                  </a:lnTo>
                  <a:lnTo>
                    <a:pt x="85" y="200"/>
                  </a:lnTo>
                  <a:lnTo>
                    <a:pt x="90" y="200"/>
                  </a:lnTo>
                  <a:lnTo>
                    <a:pt x="90" y="183"/>
                  </a:lnTo>
                  <a:lnTo>
                    <a:pt x="80" y="182"/>
                  </a:lnTo>
                  <a:lnTo>
                    <a:pt x="82" y="156"/>
                  </a:lnTo>
                  <a:lnTo>
                    <a:pt x="90" y="156"/>
                  </a:lnTo>
                  <a:close/>
                </a:path>
              </a:pathLst>
            </a:custGeom>
            <a:solidFill>
              <a:srgbClr val="000F28"/>
            </a:solidFill>
            <a:ln w="9525">
              <a:noFill/>
              <a:round/>
              <a:headEnd/>
              <a:tailEnd/>
            </a:ln>
          </p:spPr>
          <p:txBody>
            <a:bodyPr/>
            <a:lstStyle/>
            <a:p>
              <a:endParaRPr lang="en-US"/>
            </a:p>
          </p:txBody>
        </p:sp>
        <p:sp>
          <p:nvSpPr>
            <p:cNvPr id="249" name="Freeform 13"/>
            <p:cNvSpPr>
              <a:spLocks/>
            </p:cNvSpPr>
            <p:nvPr/>
          </p:nvSpPr>
          <p:spPr bwMode="auto">
            <a:xfrm>
              <a:off x="3559" y="1024"/>
              <a:ext cx="50" cy="149"/>
            </a:xfrm>
            <a:custGeom>
              <a:avLst/>
              <a:gdLst>
                <a:gd name="T0" fmla="*/ 50 w 50"/>
                <a:gd name="T1" fmla="*/ 149 h 149"/>
                <a:gd name="T2" fmla="*/ 50 w 50"/>
                <a:gd name="T3" fmla="*/ 4 h 149"/>
                <a:gd name="T4" fmla="*/ 0 w 50"/>
                <a:gd name="T5" fmla="*/ 0 h 149"/>
                <a:gd name="T6" fmla="*/ 0 w 50"/>
                <a:gd name="T7" fmla="*/ 144 h 149"/>
                <a:gd name="T8" fmla="*/ 50 w 50"/>
                <a:gd name="T9" fmla="*/ 149 h 149"/>
                <a:gd name="T10" fmla="*/ 0 60000 65536"/>
                <a:gd name="T11" fmla="*/ 0 60000 65536"/>
                <a:gd name="T12" fmla="*/ 0 60000 65536"/>
                <a:gd name="T13" fmla="*/ 0 60000 65536"/>
                <a:gd name="T14" fmla="*/ 0 60000 65536"/>
                <a:gd name="T15" fmla="*/ 0 w 50"/>
                <a:gd name="T16" fmla="*/ 0 h 149"/>
                <a:gd name="T17" fmla="*/ 50 w 50"/>
                <a:gd name="T18" fmla="*/ 149 h 149"/>
              </a:gdLst>
              <a:ahLst/>
              <a:cxnLst>
                <a:cxn ang="T10">
                  <a:pos x="T0" y="T1"/>
                </a:cxn>
                <a:cxn ang="T11">
                  <a:pos x="T2" y="T3"/>
                </a:cxn>
                <a:cxn ang="T12">
                  <a:pos x="T4" y="T5"/>
                </a:cxn>
                <a:cxn ang="T13">
                  <a:pos x="T6" y="T7"/>
                </a:cxn>
                <a:cxn ang="T14">
                  <a:pos x="T8" y="T9"/>
                </a:cxn>
              </a:cxnLst>
              <a:rect l="T15" t="T16" r="T17" b="T18"/>
              <a:pathLst>
                <a:path w="50" h="149">
                  <a:moveTo>
                    <a:pt x="50" y="149"/>
                  </a:moveTo>
                  <a:lnTo>
                    <a:pt x="50" y="4"/>
                  </a:lnTo>
                  <a:lnTo>
                    <a:pt x="0" y="0"/>
                  </a:lnTo>
                  <a:lnTo>
                    <a:pt x="0" y="144"/>
                  </a:lnTo>
                  <a:lnTo>
                    <a:pt x="50" y="149"/>
                  </a:lnTo>
                  <a:close/>
                </a:path>
              </a:pathLst>
            </a:custGeom>
            <a:solidFill>
              <a:srgbClr val="000F28"/>
            </a:solidFill>
            <a:ln w="9525">
              <a:noFill/>
              <a:round/>
              <a:headEnd/>
              <a:tailEnd/>
            </a:ln>
          </p:spPr>
          <p:txBody>
            <a:bodyPr/>
            <a:lstStyle/>
            <a:p>
              <a:endParaRPr lang="en-US"/>
            </a:p>
          </p:txBody>
        </p:sp>
        <p:sp>
          <p:nvSpPr>
            <p:cNvPr id="250" name="Freeform 14"/>
            <p:cNvSpPr>
              <a:spLocks/>
            </p:cNvSpPr>
            <p:nvPr/>
          </p:nvSpPr>
          <p:spPr bwMode="auto">
            <a:xfrm>
              <a:off x="3559" y="1215"/>
              <a:ext cx="50" cy="55"/>
            </a:xfrm>
            <a:custGeom>
              <a:avLst/>
              <a:gdLst>
                <a:gd name="T0" fmla="*/ 50 w 50"/>
                <a:gd name="T1" fmla="*/ 28 h 55"/>
                <a:gd name="T2" fmla="*/ 50 w 50"/>
                <a:gd name="T3" fmla="*/ 0 h 55"/>
                <a:gd name="T4" fmla="*/ 0 w 50"/>
                <a:gd name="T5" fmla="*/ 5 h 55"/>
                <a:gd name="T6" fmla="*/ 0 w 50"/>
                <a:gd name="T7" fmla="*/ 24 h 55"/>
                <a:gd name="T8" fmla="*/ 49 w 50"/>
                <a:gd name="T9" fmla="*/ 17 h 55"/>
                <a:gd name="T10" fmla="*/ 0 w 50"/>
                <a:gd name="T11" fmla="*/ 40 h 55"/>
                <a:gd name="T12" fmla="*/ 0 w 50"/>
                <a:gd name="T13" fmla="*/ 55 h 55"/>
                <a:gd name="T14" fmla="*/ 50 w 50"/>
                <a:gd name="T15" fmla="*/ 28 h 55"/>
                <a:gd name="T16" fmla="*/ 0 60000 65536"/>
                <a:gd name="T17" fmla="*/ 0 60000 65536"/>
                <a:gd name="T18" fmla="*/ 0 60000 65536"/>
                <a:gd name="T19" fmla="*/ 0 60000 65536"/>
                <a:gd name="T20" fmla="*/ 0 60000 65536"/>
                <a:gd name="T21" fmla="*/ 0 60000 65536"/>
                <a:gd name="T22" fmla="*/ 0 60000 65536"/>
                <a:gd name="T23" fmla="*/ 0 60000 65536"/>
                <a:gd name="T24" fmla="*/ 0 w 50"/>
                <a:gd name="T25" fmla="*/ 0 h 55"/>
                <a:gd name="T26" fmla="*/ 50 w 50"/>
                <a:gd name="T27" fmla="*/ 55 h 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 h="55">
                  <a:moveTo>
                    <a:pt x="50" y="28"/>
                  </a:moveTo>
                  <a:lnTo>
                    <a:pt x="50" y="0"/>
                  </a:lnTo>
                  <a:lnTo>
                    <a:pt x="0" y="5"/>
                  </a:lnTo>
                  <a:lnTo>
                    <a:pt x="0" y="24"/>
                  </a:lnTo>
                  <a:lnTo>
                    <a:pt x="49" y="17"/>
                  </a:lnTo>
                  <a:lnTo>
                    <a:pt x="0" y="40"/>
                  </a:lnTo>
                  <a:lnTo>
                    <a:pt x="0" y="55"/>
                  </a:lnTo>
                  <a:lnTo>
                    <a:pt x="50" y="28"/>
                  </a:lnTo>
                  <a:close/>
                </a:path>
              </a:pathLst>
            </a:custGeom>
            <a:solidFill>
              <a:srgbClr val="000F28"/>
            </a:solidFill>
            <a:ln w="9525">
              <a:noFill/>
              <a:round/>
              <a:headEnd/>
              <a:tailEnd/>
            </a:ln>
          </p:spPr>
          <p:txBody>
            <a:bodyPr/>
            <a:lstStyle/>
            <a:p>
              <a:endParaRPr lang="en-US"/>
            </a:p>
          </p:txBody>
        </p:sp>
        <p:sp>
          <p:nvSpPr>
            <p:cNvPr id="251" name="Freeform 15"/>
            <p:cNvSpPr>
              <a:spLocks/>
            </p:cNvSpPr>
            <p:nvPr/>
          </p:nvSpPr>
          <p:spPr bwMode="auto">
            <a:xfrm>
              <a:off x="3559" y="1276"/>
              <a:ext cx="50" cy="435"/>
            </a:xfrm>
            <a:custGeom>
              <a:avLst/>
              <a:gdLst>
                <a:gd name="T0" fmla="*/ 50 w 50"/>
                <a:gd name="T1" fmla="*/ 420 h 435"/>
                <a:gd name="T2" fmla="*/ 50 w 50"/>
                <a:gd name="T3" fmla="*/ 0 h 435"/>
                <a:gd name="T4" fmla="*/ 31 w 50"/>
                <a:gd name="T5" fmla="*/ 0 h 435"/>
                <a:gd name="T6" fmla="*/ 14 w 50"/>
                <a:gd name="T7" fmla="*/ 12 h 435"/>
                <a:gd name="T8" fmla="*/ 0 w 50"/>
                <a:gd name="T9" fmla="*/ 6 h 435"/>
                <a:gd name="T10" fmla="*/ 0 w 50"/>
                <a:gd name="T11" fmla="*/ 435 h 435"/>
                <a:gd name="T12" fmla="*/ 50 w 50"/>
                <a:gd name="T13" fmla="*/ 420 h 435"/>
                <a:gd name="T14" fmla="*/ 0 60000 65536"/>
                <a:gd name="T15" fmla="*/ 0 60000 65536"/>
                <a:gd name="T16" fmla="*/ 0 60000 65536"/>
                <a:gd name="T17" fmla="*/ 0 60000 65536"/>
                <a:gd name="T18" fmla="*/ 0 60000 65536"/>
                <a:gd name="T19" fmla="*/ 0 60000 65536"/>
                <a:gd name="T20" fmla="*/ 0 60000 65536"/>
                <a:gd name="T21" fmla="*/ 0 w 50"/>
                <a:gd name="T22" fmla="*/ 0 h 435"/>
                <a:gd name="T23" fmla="*/ 50 w 50"/>
                <a:gd name="T24" fmla="*/ 435 h 4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435">
                  <a:moveTo>
                    <a:pt x="50" y="420"/>
                  </a:moveTo>
                  <a:lnTo>
                    <a:pt x="50" y="0"/>
                  </a:lnTo>
                  <a:lnTo>
                    <a:pt x="31" y="0"/>
                  </a:lnTo>
                  <a:lnTo>
                    <a:pt x="14" y="12"/>
                  </a:lnTo>
                  <a:lnTo>
                    <a:pt x="0" y="6"/>
                  </a:lnTo>
                  <a:lnTo>
                    <a:pt x="0" y="435"/>
                  </a:lnTo>
                  <a:lnTo>
                    <a:pt x="50" y="420"/>
                  </a:lnTo>
                  <a:close/>
                </a:path>
              </a:pathLst>
            </a:custGeom>
            <a:solidFill>
              <a:srgbClr val="000F28"/>
            </a:solidFill>
            <a:ln w="9525">
              <a:noFill/>
              <a:round/>
              <a:headEnd/>
              <a:tailEnd/>
            </a:ln>
          </p:spPr>
          <p:txBody>
            <a:bodyPr/>
            <a:lstStyle/>
            <a:p>
              <a:endParaRPr lang="en-US"/>
            </a:p>
          </p:txBody>
        </p:sp>
        <p:sp>
          <p:nvSpPr>
            <p:cNvPr id="252" name="Freeform 16"/>
            <p:cNvSpPr>
              <a:spLocks/>
            </p:cNvSpPr>
            <p:nvPr/>
          </p:nvSpPr>
          <p:spPr bwMode="auto">
            <a:xfrm>
              <a:off x="3522" y="1020"/>
              <a:ext cx="37" cy="241"/>
            </a:xfrm>
            <a:custGeom>
              <a:avLst/>
              <a:gdLst>
                <a:gd name="T0" fmla="*/ 37 w 37"/>
                <a:gd name="T1" fmla="*/ 148 h 241"/>
                <a:gd name="T2" fmla="*/ 37 w 37"/>
                <a:gd name="T3" fmla="*/ 4 h 241"/>
                <a:gd name="T4" fmla="*/ 0 w 37"/>
                <a:gd name="T5" fmla="*/ 0 h 241"/>
                <a:gd name="T6" fmla="*/ 0 w 37"/>
                <a:gd name="T7" fmla="*/ 144 h 241"/>
                <a:gd name="T8" fmla="*/ 16 w 37"/>
                <a:gd name="T9" fmla="*/ 148 h 241"/>
                <a:gd name="T10" fmla="*/ 0 w 37"/>
                <a:gd name="T11" fmla="*/ 200 h 241"/>
                <a:gd name="T12" fmla="*/ 0 w 37"/>
                <a:gd name="T13" fmla="*/ 241 h 241"/>
                <a:gd name="T14" fmla="*/ 9 w 37"/>
                <a:gd name="T15" fmla="*/ 222 h 241"/>
                <a:gd name="T16" fmla="*/ 37 w 37"/>
                <a:gd name="T17" fmla="*/ 219 h 241"/>
                <a:gd name="T18" fmla="*/ 37 w 37"/>
                <a:gd name="T19" fmla="*/ 200 h 241"/>
                <a:gd name="T20" fmla="*/ 16 w 37"/>
                <a:gd name="T21" fmla="*/ 202 h 241"/>
                <a:gd name="T22" fmla="*/ 37 w 37"/>
                <a:gd name="T23" fmla="*/ 148 h 241"/>
                <a:gd name="T24" fmla="*/ 37 w 37"/>
                <a:gd name="T25" fmla="*/ 148 h 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241"/>
                <a:gd name="T41" fmla="*/ 37 w 37"/>
                <a:gd name="T42" fmla="*/ 241 h 2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241">
                  <a:moveTo>
                    <a:pt x="37" y="148"/>
                  </a:moveTo>
                  <a:lnTo>
                    <a:pt x="37" y="4"/>
                  </a:lnTo>
                  <a:lnTo>
                    <a:pt x="0" y="0"/>
                  </a:lnTo>
                  <a:lnTo>
                    <a:pt x="0" y="144"/>
                  </a:lnTo>
                  <a:lnTo>
                    <a:pt x="16" y="148"/>
                  </a:lnTo>
                  <a:lnTo>
                    <a:pt x="0" y="200"/>
                  </a:lnTo>
                  <a:lnTo>
                    <a:pt x="0" y="241"/>
                  </a:lnTo>
                  <a:lnTo>
                    <a:pt x="9" y="222"/>
                  </a:lnTo>
                  <a:lnTo>
                    <a:pt x="37" y="219"/>
                  </a:lnTo>
                  <a:lnTo>
                    <a:pt x="37" y="200"/>
                  </a:lnTo>
                  <a:lnTo>
                    <a:pt x="16" y="202"/>
                  </a:lnTo>
                  <a:lnTo>
                    <a:pt x="37" y="148"/>
                  </a:lnTo>
                  <a:close/>
                </a:path>
              </a:pathLst>
            </a:custGeom>
            <a:solidFill>
              <a:srgbClr val="000F28"/>
            </a:solidFill>
            <a:ln w="9525">
              <a:noFill/>
              <a:round/>
              <a:headEnd/>
              <a:tailEnd/>
            </a:ln>
          </p:spPr>
          <p:txBody>
            <a:bodyPr/>
            <a:lstStyle/>
            <a:p>
              <a:endParaRPr lang="en-US"/>
            </a:p>
          </p:txBody>
        </p:sp>
        <p:sp>
          <p:nvSpPr>
            <p:cNvPr id="253" name="Freeform 17"/>
            <p:cNvSpPr>
              <a:spLocks/>
            </p:cNvSpPr>
            <p:nvPr/>
          </p:nvSpPr>
          <p:spPr bwMode="auto">
            <a:xfrm>
              <a:off x="3522" y="1255"/>
              <a:ext cx="37" cy="467"/>
            </a:xfrm>
            <a:custGeom>
              <a:avLst/>
              <a:gdLst>
                <a:gd name="T0" fmla="*/ 37 w 37"/>
                <a:gd name="T1" fmla="*/ 15 h 467"/>
                <a:gd name="T2" fmla="*/ 37 w 37"/>
                <a:gd name="T3" fmla="*/ 0 h 467"/>
                <a:gd name="T4" fmla="*/ 0 w 37"/>
                <a:gd name="T5" fmla="*/ 19 h 467"/>
                <a:gd name="T6" fmla="*/ 0 w 37"/>
                <a:gd name="T7" fmla="*/ 467 h 467"/>
                <a:gd name="T8" fmla="*/ 37 w 37"/>
                <a:gd name="T9" fmla="*/ 456 h 467"/>
                <a:gd name="T10" fmla="*/ 37 w 37"/>
                <a:gd name="T11" fmla="*/ 27 h 467"/>
                <a:gd name="T12" fmla="*/ 24 w 37"/>
                <a:gd name="T13" fmla="*/ 21 h 467"/>
                <a:gd name="T14" fmla="*/ 37 w 37"/>
                <a:gd name="T15" fmla="*/ 15 h 467"/>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467"/>
                <a:gd name="T26" fmla="*/ 37 w 37"/>
                <a:gd name="T27" fmla="*/ 467 h 4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467">
                  <a:moveTo>
                    <a:pt x="37" y="15"/>
                  </a:moveTo>
                  <a:lnTo>
                    <a:pt x="37" y="0"/>
                  </a:lnTo>
                  <a:lnTo>
                    <a:pt x="0" y="19"/>
                  </a:lnTo>
                  <a:lnTo>
                    <a:pt x="0" y="467"/>
                  </a:lnTo>
                  <a:lnTo>
                    <a:pt x="37" y="456"/>
                  </a:lnTo>
                  <a:lnTo>
                    <a:pt x="37" y="27"/>
                  </a:lnTo>
                  <a:lnTo>
                    <a:pt x="24" y="21"/>
                  </a:lnTo>
                  <a:lnTo>
                    <a:pt x="37" y="15"/>
                  </a:lnTo>
                  <a:close/>
                </a:path>
              </a:pathLst>
            </a:custGeom>
            <a:solidFill>
              <a:srgbClr val="000F28"/>
            </a:solidFill>
            <a:ln w="9525">
              <a:noFill/>
              <a:round/>
              <a:headEnd/>
              <a:tailEnd/>
            </a:ln>
          </p:spPr>
          <p:txBody>
            <a:bodyPr/>
            <a:lstStyle/>
            <a:p>
              <a:endParaRPr lang="en-US"/>
            </a:p>
          </p:txBody>
        </p:sp>
        <p:sp>
          <p:nvSpPr>
            <p:cNvPr id="254" name="Freeform 18"/>
            <p:cNvSpPr>
              <a:spLocks/>
            </p:cNvSpPr>
            <p:nvPr/>
          </p:nvSpPr>
          <p:spPr bwMode="auto">
            <a:xfrm>
              <a:off x="3515" y="1019"/>
              <a:ext cx="7" cy="145"/>
            </a:xfrm>
            <a:custGeom>
              <a:avLst/>
              <a:gdLst>
                <a:gd name="T0" fmla="*/ 7 w 7"/>
                <a:gd name="T1" fmla="*/ 145 h 145"/>
                <a:gd name="T2" fmla="*/ 7 w 7"/>
                <a:gd name="T3" fmla="*/ 1 h 145"/>
                <a:gd name="T4" fmla="*/ 0 w 7"/>
                <a:gd name="T5" fmla="*/ 0 h 145"/>
                <a:gd name="T6" fmla="*/ 0 w 7"/>
                <a:gd name="T7" fmla="*/ 145 h 145"/>
                <a:gd name="T8" fmla="*/ 7 w 7"/>
                <a:gd name="T9" fmla="*/ 145 h 145"/>
                <a:gd name="T10" fmla="*/ 0 60000 65536"/>
                <a:gd name="T11" fmla="*/ 0 60000 65536"/>
                <a:gd name="T12" fmla="*/ 0 60000 65536"/>
                <a:gd name="T13" fmla="*/ 0 60000 65536"/>
                <a:gd name="T14" fmla="*/ 0 60000 65536"/>
                <a:gd name="T15" fmla="*/ 0 w 7"/>
                <a:gd name="T16" fmla="*/ 0 h 145"/>
                <a:gd name="T17" fmla="*/ 7 w 7"/>
                <a:gd name="T18" fmla="*/ 145 h 145"/>
              </a:gdLst>
              <a:ahLst/>
              <a:cxnLst>
                <a:cxn ang="T10">
                  <a:pos x="T0" y="T1"/>
                </a:cxn>
                <a:cxn ang="T11">
                  <a:pos x="T2" y="T3"/>
                </a:cxn>
                <a:cxn ang="T12">
                  <a:pos x="T4" y="T5"/>
                </a:cxn>
                <a:cxn ang="T13">
                  <a:pos x="T6" y="T7"/>
                </a:cxn>
                <a:cxn ang="T14">
                  <a:pos x="T8" y="T9"/>
                </a:cxn>
              </a:cxnLst>
              <a:rect l="T15" t="T16" r="T17" b="T18"/>
              <a:pathLst>
                <a:path w="7" h="145">
                  <a:moveTo>
                    <a:pt x="7" y="145"/>
                  </a:moveTo>
                  <a:lnTo>
                    <a:pt x="7" y="1"/>
                  </a:lnTo>
                  <a:lnTo>
                    <a:pt x="0" y="0"/>
                  </a:lnTo>
                  <a:lnTo>
                    <a:pt x="0" y="145"/>
                  </a:lnTo>
                  <a:lnTo>
                    <a:pt x="7" y="145"/>
                  </a:lnTo>
                  <a:close/>
                </a:path>
              </a:pathLst>
            </a:custGeom>
            <a:solidFill>
              <a:srgbClr val="000F28"/>
            </a:solidFill>
            <a:ln w="9525">
              <a:noFill/>
              <a:round/>
              <a:headEnd/>
              <a:tailEnd/>
            </a:ln>
          </p:spPr>
          <p:txBody>
            <a:bodyPr/>
            <a:lstStyle/>
            <a:p>
              <a:endParaRPr lang="en-US"/>
            </a:p>
          </p:txBody>
        </p:sp>
        <p:sp>
          <p:nvSpPr>
            <p:cNvPr id="255" name="Freeform 19"/>
            <p:cNvSpPr>
              <a:spLocks/>
            </p:cNvSpPr>
            <p:nvPr/>
          </p:nvSpPr>
          <p:spPr bwMode="auto">
            <a:xfrm>
              <a:off x="3515" y="1220"/>
              <a:ext cx="7" cy="53"/>
            </a:xfrm>
            <a:custGeom>
              <a:avLst/>
              <a:gdLst>
                <a:gd name="T0" fmla="*/ 7 w 7"/>
                <a:gd name="T1" fmla="*/ 41 h 53"/>
                <a:gd name="T2" fmla="*/ 7 w 7"/>
                <a:gd name="T3" fmla="*/ 0 h 53"/>
                <a:gd name="T4" fmla="*/ 4 w 7"/>
                <a:gd name="T5" fmla="*/ 7 h 53"/>
                <a:gd name="T6" fmla="*/ 0 w 7"/>
                <a:gd name="T7" fmla="*/ 7 h 53"/>
                <a:gd name="T8" fmla="*/ 0 w 7"/>
                <a:gd name="T9" fmla="*/ 19 h 53"/>
                <a:gd name="T10" fmla="*/ 4 w 7"/>
                <a:gd name="T11" fmla="*/ 18 h 53"/>
                <a:gd name="T12" fmla="*/ 0 w 7"/>
                <a:gd name="T13" fmla="*/ 25 h 53"/>
                <a:gd name="T14" fmla="*/ 0 w 7"/>
                <a:gd name="T15" fmla="*/ 53 h 53"/>
                <a:gd name="T16" fmla="*/ 7 w 7"/>
                <a:gd name="T17" fmla="*/ 41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3"/>
                <a:gd name="T29" fmla="*/ 7 w 7"/>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3">
                  <a:moveTo>
                    <a:pt x="7" y="41"/>
                  </a:moveTo>
                  <a:lnTo>
                    <a:pt x="7" y="0"/>
                  </a:lnTo>
                  <a:lnTo>
                    <a:pt x="4" y="7"/>
                  </a:lnTo>
                  <a:lnTo>
                    <a:pt x="0" y="7"/>
                  </a:lnTo>
                  <a:lnTo>
                    <a:pt x="0" y="19"/>
                  </a:lnTo>
                  <a:lnTo>
                    <a:pt x="4" y="18"/>
                  </a:lnTo>
                  <a:lnTo>
                    <a:pt x="0" y="25"/>
                  </a:lnTo>
                  <a:lnTo>
                    <a:pt x="0" y="53"/>
                  </a:lnTo>
                  <a:lnTo>
                    <a:pt x="7" y="41"/>
                  </a:lnTo>
                  <a:close/>
                </a:path>
              </a:pathLst>
            </a:custGeom>
            <a:solidFill>
              <a:srgbClr val="000F28"/>
            </a:solidFill>
            <a:ln w="9525">
              <a:noFill/>
              <a:round/>
              <a:headEnd/>
              <a:tailEnd/>
            </a:ln>
          </p:spPr>
          <p:txBody>
            <a:bodyPr/>
            <a:lstStyle/>
            <a:p>
              <a:endParaRPr lang="en-US"/>
            </a:p>
          </p:txBody>
        </p:sp>
        <p:sp>
          <p:nvSpPr>
            <p:cNvPr id="256" name="Freeform 20"/>
            <p:cNvSpPr>
              <a:spLocks/>
            </p:cNvSpPr>
            <p:nvPr/>
          </p:nvSpPr>
          <p:spPr bwMode="auto">
            <a:xfrm>
              <a:off x="3515" y="1274"/>
              <a:ext cx="7" cy="451"/>
            </a:xfrm>
            <a:custGeom>
              <a:avLst/>
              <a:gdLst>
                <a:gd name="T0" fmla="*/ 7 w 7"/>
                <a:gd name="T1" fmla="*/ 448 h 451"/>
                <a:gd name="T2" fmla="*/ 7 w 7"/>
                <a:gd name="T3" fmla="*/ 0 h 451"/>
                <a:gd name="T4" fmla="*/ 0 w 7"/>
                <a:gd name="T5" fmla="*/ 4 h 451"/>
                <a:gd name="T6" fmla="*/ 0 w 7"/>
                <a:gd name="T7" fmla="*/ 451 h 451"/>
                <a:gd name="T8" fmla="*/ 7 w 7"/>
                <a:gd name="T9" fmla="*/ 448 h 451"/>
                <a:gd name="T10" fmla="*/ 0 60000 65536"/>
                <a:gd name="T11" fmla="*/ 0 60000 65536"/>
                <a:gd name="T12" fmla="*/ 0 60000 65536"/>
                <a:gd name="T13" fmla="*/ 0 60000 65536"/>
                <a:gd name="T14" fmla="*/ 0 60000 65536"/>
                <a:gd name="T15" fmla="*/ 0 w 7"/>
                <a:gd name="T16" fmla="*/ 0 h 451"/>
                <a:gd name="T17" fmla="*/ 7 w 7"/>
                <a:gd name="T18" fmla="*/ 451 h 451"/>
              </a:gdLst>
              <a:ahLst/>
              <a:cxnLst>
                <a:cxn ang="T10">
                  <a:pos x="T0" y="T1"/>
                </a:cxn>
                <a:cxn ang="T11">
                  <a:pos x="T2" y="T3"/>
                </a:cxn>
                <a:cxn ang="T12">
                  <a:pos x="T4" y="T5"/>
                </a:cxn>
                <a:cxn ang="T13">
                  <a:pos x="T6" y="T7"/>
                </a:cxn>
                <a:cxn ang="T14">
                  <a:pos x="T8" y="T9"/>
                </a:cxn>
              </a:cxnLst>
              <a:rect l="T15" t="T16" r="T17" b="T18"/>
              <a:pathLst>
                <a:path w="7" h="451">
                  <a:moveTo>
                    <a:pt x="7" y="448"/>
                  </a:moveTo>
                  <a:lnTo>
                    <a:pt x="7" y="0"/>
                  </a:lnTo>
                  <a:lnTo>
                    <a:pt x="0" y="4"/>
                  </a:lnTo>
                  <a:lnTo>
                    <a:pt x="0" y="451"/>
                  </a:lnTo>
                  <a:lnTo>
                    <a:pt x="7" y="448"/>
                  </a:lnTo>
                  <a:close/>
                </a:path>
              </a:pathLst>
            </a:custGeom>
            <a:solidFill>
              <a:srgbClr val="000F28"/>
            </a:solidFill>
            <a:ln w="9525">
              <a:noFill/>
              <a:round/>
              <a:headEnd/>
              <a:tailEnd/>
            </a:ln>
          </p:spPr>
          <p:txBody>
            <a:bodyPr/>
            <a:lstStyle/>
            <a:p>
              <a:endParaRPr lang="en-US"/>
            </a:p>
          </p:txBody>
        </p:sp>
        <p:sp>
          <p:nvSpPr>
            <p:cNvPr id="257" name="Freeform 21"/>
            <p:cNvSpPr>
              <a:spLocks/>
            </p:cNvSpPr>
            <p:nvPr/>
          </p:nvSpPr>
          <p:spPr bwMode="auto">
            <a:xfrm>
              <a:off x="3507" y="1019"/>
              <a:ext cx="8" cy="187"/>
            </a:xfrm>
            <a:custGeom>
              <a:avLst/>
              <a:gdLst>
                <a:gd name="T0" fmla="*/ 8 w 8"/>
                <a:gd name="T1" fmla="*/ 145 h 187"/>
                <a:gd name="T2" fmla="*/ 8 w 8"/>
                <a:gd name="T3" fmla="*/ 0 h 187"/>
                <a:gd name="T4" fmla="*/ 0 w 8"/>
                <a:gd name="T5" fmla="*/ 0 h 187"/>
                <a:gd name="T6" fmla="*/ 0 w 8"/>
                <a:gd name="T7" fmla="*/ 187 h 187"/>
                <a:gd name="T8" fmla="*/ 4 w 8"/>
                <a:gd name="T9" fmla="*/ 145 h 187"/>
                <a:gd name="T10" fmla="*/ 8 w 8"/>
                <a:gd name="T11" fmla="*/ 145 h 187"/>
                <a:gd name="T12" fmla="*/ 0 60000 65536"/>
                <a:gd name="T13" fmla="*/ 0 60000 65536"/>
                <a:gd name="T14" fmla="*/ 0 60000 65536"/>
                <a:gd name="T15" fmla="*/ 0 60000 65536"/>
                <a:gd name="T16" fmla="*/ 0 60000 65536"/>
                <a:gd name="T17" fmla="*/ 0 60000 65536"/>
                <a:gd name="T18" fmla="*/ 0 w 8"/>
                <a:gd name="T19" fmla="*/ 0 h 187"/>
                <a:gd name="T20" fmla="*/ 8 w 8"/>
                <a:gd name="T21" fmla="*/ 187 h 187"/>
              </a:gdLst>
              <a:ahLst/>
              <a:cxnLst>
                <a:cxn ang="T12">
                  <a:pos x="T0" y="T1"/>
                </a:cxn>
                <a:cxn ang="T13">
                  <a:pos x="T2" y="T3"/>
                </a:cxn>
                <a:cxn ang="T14">
                  <a:pos x="T4" y="T5"/>
                </a:cxn>
                <a:cxn ang="T15">
                  <a:pos x="T6" y="T7"/>
                </a:cxn>
                <a:cxn ang="T16">
                  <a:pos x="T8" y="T9"/>
                </a:cxn>
                <a:cxn ang="T17">
                  <a:pos x="T10" y="T11"/>
                </a:cxn>
              </a:cxnLst>
              <a:rect l="T18" t="T19" r="T20" b="T21"/>
              <a:pathLst>
                <a:path w="8" h="187">
                  <a:moveTo>
                    <a:pt x="8" y="145"/>
                  </a:moveTo>
                  <a:lnTo>
                    <a:pt x="8" y="0"/>
                  </a:lnTo>
                  <a:lnTo>
                    <a:pt x="0" y="0"/>
                  </a:lnTo>
                  <a:lnTo>
                    <a:pt x="0" y="187"/>
                  </a:lnTo>
                  <a:lnTo>
                    <a:pt x="4" y="145"/>
                  </a:lnTo>
                  <a:lnTo>
                    <a:pt x="8" y="145"/>
                  </a:lnTo>
                  <a:close/>
                </a:path>
              </a:pathLst>
            </a:custGeom>
            <a:solidFill>
              <a:srgbClr val="000F28"/>
            </a:solidFill>
            <a:ln w="9525">
              <a:noFill/>
              <a:round/>
              <a:headEnd/>
              <a:tailEnd/>
            </a:ln>
          </p:spPr>
          <p:txBody>
            <a:bodyPr/>
            <a:lstStyle/>
            <a:p>
              <a:endParaRPr lang="en-US"/>
            </a:p>
          </p:txBody>
        </p:sp>
        <p:sp>
          <p:nvSpPr>
            <p:cNvPr id="258" name="Freeform 22"/>
            <p:cNvSpPr>
              <a:spLocks/>
            </p:cNvSpPr>
            <p:nvPr/>
          </p:nvSpPr>
          <p:spPr bwMode="auto">
            <a:xfrm>
              <a:off x="3507" y="1227"/>
              <a:ext cx="8" cy="16"/>
            </a:xfrm>
            <a:custGeom>
              <a:avLst/>
              <a:gdLst>
                <a:gd name="T0" fmla="*/ 8 w 8"/>
                <a:gd name="T1" fmla="*/ 12 h 16"/>
                <a:gd name="T2" fmla="*/ 8 w 8"/>
                <a:gd name="T3" fmla="*/ 0 h 16"/>
                <a:gd name="T4" fmla="*/ 0 w 8"/>
                <a:gd name="T5" fmla="*/ 0 h 16"/>
                <a:gd name="T6" fmla="*/ 0 w 8"/>
                <a:gd name="T7" fmla="*/ 16 h 16"/>
                <a:gd name="T8" fmla="*/ 8 w 8"/>
                <a:gd name="T9" fmla="*/ 12 h 16"/>
                <a:gd name="T10" fmla="*/ 0 60000 65536"/>
                <a:gd name="T11" fmla="*/ 0 60000 65536"/>
                <a:gd name="T12" fmla="*/ 0 60000 65536"/>
                <a:gd name="T13" fmla="*/ 0 60000 65536"/>
                <a:gd name="T14" fmla="*/ 0 60000 65536"/>
                <a:gd name="T15" fmla="*/ 0 w 8"/>
                <a:gd name="T16" fmla="*/ 0 h 16"/>
                <a:gd name="T17" fmla="*/ 8 w 8"/>
                <a:gd name="T18" fmla="*/ 16 h 16"/>
              </a:gdLst>
              <a:ahLst/>
              <a:cxnLst>
                <a:cxn ang="T10">
                  <a:pos x="T0" y="T1"/>
                </a:cxn>
                <a:cxn ang="T11">
                  <a:pos x="T2" y="T3"/>
                </a:cxn>
                <a:cxn ang="T12">
                  <a:pos x="T4" y="T5"/>
                </a:cxn>
                <a:cxn ang="T13">
                  <a:pos x="T6" y="T7"/>
                </a:cxn>
                <a:cxn ang="T14">
                  <a:pos x="T8" y="T9"/>
                </a:cxn>
              </a:cxnLst>
              <a:rect l="T15" t="T16" r="T17" b="T18"/>
              <a:pathLst>
                <a:path w="8" h="16">
                  <a:moveTo>
                    <a:pt x="8" y="12"/>
                  </a:moveTo>
                  <a:lnTo>
                    <a:pt x="8" y="0"/>
                  </a:lnTo>
                  <a:lnTo>
                    <a:pt x="0" y="0"/>
                  </a:lnTo>
                  <a:lnTo>
                    <a:pt x="0" y="16"/>
                  </a:lnTo>
                  <a:lnTo>
                    <a:pt x="8" y="12"/>
                  </a:lnTo>
                  <a:close/>
                </a:path>
              </a:pathLst>
            </a:custGeom>
            <a:solidFill>
              <a:srgbClr val="000F28"/>
            </a:solidFill>
            <a:ln w="9525">
              <a:noFill/>
              <a:round/>
              <a:headEnd/>
              <a:tailEnd/>
            </a:ln>
          </p:spPr>
          <p:txBody>
            <a:bodyPr/>
            <a:lstStyle/>
            <a:p>
              <a:endParaRPr lang="en-US"/>
            </a:p>
          </p:txBody>
        </p:sp>
        <p:sp>
          <p:nvSpPr>
            <p:cNvPr id="259" name="Freeform 23"/>
            <p:cNvSpPr>
              <a:spLocks/>
            </p:cNvSpPr>
            <p:nvPr/>
          </p:nvSpPr>
          <p:spPr bwMode="auto">
            <a:xfrm>
              <a:off x="3507" y="1245"/>
              <a:ext cx="8" cy="481"/>
            </a:xfrm>
            <a:custGeom>
              <a:avLst/>
              <a:gdLst>
                <a:gd name="T0" fmla="*/ 8 w 8"/>
                <a:gd name="T1" fmla="*/ 28 h 481"/>
                <a:gd name="T2" fmla="*/ 8 w 8"/>
                <a:gd name="T3" fmla="*/ 0 h 481"/>
                <a:gd name="T4" fmla="*/ 0 w 8"/>
                <a:gd name="T5" fmla="*/ 16 h 481"/>
                <a:gd name="T6" fmla="*/ 0 w 8"/>
                <a:gd name="T7" fmla="*/ 481 h 481"/>
                <a:gd name="T8" fmla="*/ 8 w 8"/>
                <a:gd name="T9" fmla="*/ 480 h 481"/>
                <a:gd name="T10" fmla="*/ 8 w 8"/>
                <a:gd name="T11" fmla="*/ 33 h 481"/>
                <a:gd name="T12" fmla="*/ 4 w 8"/>
                <a:gd name="T13" fmla="*/ 33 h 481"/>
                <a:gd name="T14" fmla="*/ 8 w 8"/>
                <a:gd name="T15" fmla="*/ 28 h 481"/>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481"/>
                <a:gd name="T26" fmla="*/ 8 w 8"/>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481">
                  <a:moveTo>
                    <a:pt x="8" y="28"/>
                  </a:moveTo>
                  <a:lnTo>
                    <a:pt x="8" y="0"/>
                  </a:lnTo>
                  <a:lnTo>
                    <a:pt x="0" y="16"/>
                  </a:lnTo>
                  <a:lnTo>
                    <a:pt x="0" y="481"/>
                  </a:lnTo>
                  <a:lnTo>
                    <a:pt x="8" y="480"/>
                  </a:lnTo>
                  <a:lnTo>
                    <a:pt x="8" y="33"/>
                  </a:lnTo>
                  <a:lnTo>
                    <a:pt x="4" y="33"/>
                  </a:lnTo>
                  <a:lnTo>
                    <a:pt x="8" y="28"/>
                  </a:lnTo>
                  <a:close/>
                </a:path>
              </a:pathLst>
            </a:custGeom>
            <a:solidFill>
              <a:srgbClr val="000F28"/>
            </a:solidFill>
            <a:ln w="9525">
              <a:noFill/>
              <a:round/>
              <a:headEnd/>
              <a:tailEnd/>
            </a:ln>
          </p:spPr>
          <p:txBody>
            <a:bodyPr/>
            <a:lstStyle/>
            <a:p>
              <a:endParaRPr lang="en-US"/>
            </a:p>
          </p:txBody>
        </p:sp>
        <p:sp>
          <p:nvSpPr>
            <p:cNvPr id="260" name="Freeform 24"/>
            <p:cNvSpPr>
              <a:spLocks/>
            </p:cNvSpPr>
            <p:nvPr/>
          </p:nvSpPr>
          <p:spPr bwMode="auto">
            <a:xfrm>
              <a:off x="3285" y="1015"/>
              <a:ext cx="222" cy="759"/>
            </a:xfrm>
            <a:custGeom>
              <a:avLst/>
              <a:gdLst>
                <a:gd name="T0" fmla="*/ 222 w 222"/>
                <a:gd name="T1" fmla="*/ 191 h 759"/>
                <a:gd name="T2" fmla="*/ 222 w 222"/>
                <a:gd name="T3" fmla="*/ 4 h 759"/>
                <a:gd name="T4" fmla="*/ 180 w 222"/>
                <a:gd name="T5" fmla="*/ 0 h 759"/>
                <a:gd name="T6" fmla="*/ 0 w 222"/>
                <a:gd name="T7" fmla="*/ 48 h 759"/>
                <a:gd name="T8" fmla="*/ 0 w 222"/>
                <a:gd name="T9" fmla="*/ 130 h 759"/>
                <a:gd name="T10" fmla="*/ 11 w 222"/>
                <a:gd name="T11" fmla="*/ 137 h 759"/>
                <a:gd name="T12" fmla="*/ 23 w 222"/>
                <a:gd name="T13" fmla="*/ 142 h 759"/>
                <a:gd name="T14" fmla="*/ 34 w 222"/>
                <a:gd name="T15" fmla="*/ 148 h 759"/>
                <a:gd name="T16" fmla="*/ 46 w 222"/>
                <a:gd name="T17" fmla="*/ 152 h 759"/>
                <a:gd name="T18" fmla="*/ 56 w 222"/>
                <a:gd name="T19" fmla="*/ 156 h 759"/>
                <a:gd name="T20" fmla="*/ 69 w 222"/>
                <a:gd name="T21" fmla="*/ 158 h 759"/>
                <a:gd name="T22" fmla="*/ 79 w 222"/>
                <a:gd name="T23" fmla="*/ 161 h 759"/>
                <a:gd name="T24" fmla="*/ 90 w 222"/>
                <a:gd name="T25" fmla="*/ 164 h 759"/>
                <a:gd name="T26" fmla="*/ 137 w 222"/>
                <a:gd name="T27" fmla="*/ 144 h 759"/>
                <a:gd name="T28" fmla="*/ 212 w 222"/>
                <a:gd name="T29" fmla="*/ 144 h 759"/>
                <a:gd name="T30" fmla="*/ 203 w 222"/>
                <a:gd name="T31" fmla="*/ 191 h 759"/>
                <a:gd name="T32" fmla="*/ 204 w 222"/>
                <a:gd name="T33" fmla="*/ 191 h 759"/>
                <a:gd name="T34" fmla="*/ 207 w 222"/>
                <a:gd name="T35" fmla="*/ 212 h 759"/>
                <a:gd name="T36" fmla="*/ 199 w 222"/>
                <a:gd name="T37" fmla="*/ 215 h 759"/>
                <a:gd name="T38" fmla="*/ 198 w 222"/>
                <a:gd name="T39" fmla="*/ 226 h 759"/>
                <a:gd name="T40" fmla="*/ 202 w 222"/>
                <a:gd name="T41" fmla="*/ 224 h 759"/>
                <a:gd name="T42" fmla="*/ 194 w 222"/>
                <a:gd name="T43" fmla="*/ 263 h 759"/>
                <a:gd name="T44" fmla="*/ 191 w 222"/>
                <a:gd name="T45" fmla="*/ 261 h 759"/>
                <a:gd name="T46" fmla="*/ 190 w 222"/>
                <a:gd name="T47" fmla="*/ 270 h 759"/>
                <a:gd name="T48" fmla="*/ 0 w 222"/>
                <a:gd name="T49" fmla="*/ 149 h 759"/>
                <a:gd name="T50" fmla="*/ 0 w 222"/>
                <a:gd name="T51" fmla="*/ 192 h 759"/>
                <a:gd name="T52" fmla="*/ 98 w 222"/>
                <a:gd name="T53" fmla="*/ 246 h 759"/>
                <a:gd name="T54" fmla="*/ 54 w 222"/>
                <a:gd name="T55" fmla="*/ 240 h 759"/>
                <a:gd name="T56" fmla="*/ 7 w 222"/>
                <a:gd name="T57" fmla="*/ 240 h 759"/>
                <a:gd name="T58" fmla="*/ 0 w 222"/>
                <a:gd name="T59" fmla="*/ 231 h 759"/>
                <a:gd name="T60" fmla="*/ 0 w 222"/>
                <a:gd name="T61" fmla="*/ 759 h 759"/>
                <a:gd name="T62" fmla="*/ 160 w 222"/>
                <a:gd name="T63" fmla="*/ 731 h 759"/>
                <a:gd name="T64" fmla="*/ 222 w 222"/>
                <a:gd name="T65" fmla="*/ 711 h 759"/>
                <a:gd name="T66" fmla="*/ 222 w 222"/>
                <a:gd name="T67" fmla="*/ 246 h 759"/>
                <a:gd name="T68" fmla="*/ 208 w 222"/>
                <a:gd name="T69" fmla="*/ 270 h 759"/>
                <a:gd name="T70" fmla="*/ 217 w 222"/>
                <a:gd name="T71" fmla="*/ 230 h 759"/>
                <a:gd name="T72" fmla="*/ 222 w 222"/>
                <a:gd name="T73" fmla="*/ 228 h 759"/>
                <a:gd name="T74" fmla="*/ 222 w 222"/>
                <a:gd name="T75" fmla="*/ 212 h 759"/>
                <a:gd name="T76" fmla="*/ 219 w 222"/>
                <a:gd name="T77" fmla="*/ 212 h 759"/>
                <a:gd name="T78" fmla="*/ 222 w 222"/>
                <a:gd name="T79" fmla="*/ 191 h 7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2"/>
                <a:gd name="T121" fmla="*/ 0 h 759"/>
                <a:gd name="T122" fmla="*/ 222 w 222"/>
                <a:gd name="T123" fmla="*/ 759 h 7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2" h="759">
                  <a:moveTo>
                    <a:pt x="222" y="191"/>
                  </a:moveTo>
                  <a:lnTo>
                    <a:pt x="222" y="4"/>
                  </a:lnTo>
                  <a:lnTo>
                    <a:pt x="180" y="0"/>
                  </a:lnTo>
                  <a:lnTo>
                    <a:pt x="0" y="48"/>
                  </a:lnTo>
                  <a:lnTo>
                    <a:pt x="0" y="130"/>
                  </a:lnTo>
                  <a:lnTo>
                    <a:pt x="11" y="137"/>
                  </a:lnTo>
                  <a:lnTo>
                    <a:pt x="23" y="142"/>
                  </a:lnTo>
                  <a:lnTo>
                    <a:pt x="34" y="148"/>
                  </a:lnTo>
                  <a:lnTo>
                    <a:pt x="46" y="152"/>
                  </a:lnTo>
                  <a:lnTo>
                    <a:pt x="56" y="156"/>
                  </a:lnTo>
                  <a:lnTo>
                    <a:pt x="69" y="158"/>
                  </a:lnTo>
                  <a:lnTo>
                    <a:pt x="79" y="161"/>
                  </a:lnTo>
                  <a:lnTo>
                    <a:pt x="90" y="164"/>
                  </a:lnTo>
                  <a:lnTo>
                    <a:pt x="137" y="144"/>
                  </a:lnTo>
                  <a:lnTo>
                    <a:pt x="212" y="144"/>
                  </a:lnTo>
                  <a:lnTo>
                    <a:pt x="203" y="191"/>
                  </a:lnTo>
                  <a:lnTo>
                    <a:pt x="204" y="191"/>
                  </a:lnTo>
                  <a:lnTo>
                    <a:pt x="207" y="212"/>
                  </a:lnTo>
                  <a:lnTo>
                    <a:pt x="199" y="215"/>
                  </a:lnTo>
                  <a:lnTo>
                    <a:pt x="198" y="226"/>
                  </a:lnTo>
                  <a:lnTo>
                    <a:pt x="202" y="224"/>
                  </a:lnTo>
                  <a:lnTo>
                    <a:pt x="194" y="263"/>
                  </a:lnTo>
                  <a:lnTo>
                    <a:pt x="191" y="261"/>
                  </a:lnTo>
                  <a:lnTo>
                    <a:pt x="190" y="270"/>
                  </a:lnTo>
                  <a:lnTo>
                    <a:pt x="0" y="149"/>
                  </a:lnTo>
                  <a:lnTo>
                    <a:pt x="0" y="192"/>
                  </a:lnTo>
                  <a:lnTo>
                    <a:pt x="98" y="246"/>
                  </a:lnTo>
                  <a:lnTo>
                    <a:pt x="54" y="240"/>
                  </a:lnTo>
                  <a:lnTo>
                    <a:pt x="7" y="240"/>
                  </a:lnTo>
                  <a:lnTo>
                    <a:pt x="0" y="231"/>
                  </a:lnTo>
                  <a:lnTo>
                    <a:pt x="0" y="759"/>
                  </a:lnTo>
                  <a:lnTo>
                    <a:pt x="160" y="731"/>
                  </a:lnTo>
                  <a:lnTo>
                    <a:pt x="222" y="711"/>
                  </a:lnTo>
                  <a:lnTo>
                    <a:pt x="222" y="246"/>
                  </a:lnTo>
                  <a:lnTo>
                    <a:pt x="208" y="270"/>
                  </a:lnTo>
                  <a:lnTo>
                    <a:pt x="217" y="230"/>
                  </a:lnTo>
                  <a:lnTo>
                    <a:pt x="222" y="228"/>
                  </a:lnTo>
                  <a:lnTo>
                    <a:pt x="222" y="212"/>
                  </a:lnTo>
                  <a:lnTo>
                    <a:pt x="219" y="212"/>
                  </a:lnTo>
                  <a:lnTo>
                    <a:pt x="222" y="191"/>
                  </a:lnTo>
                  <a:close/>
                </a:path>
              </a:pathLst>
            </a:custGeom>
            <a:solidFill>
              <a:srgbClr val="000F28"/>
            </a:solidFill>
            <a:ln w="9525">
              <a:noFill/>
              <a:round/>
              <a:headEnd/>
              <a:tailEnd/>
            </a:ln>
          </p:spPr>
          <p:txBody>
            <a:bodyPr/>
            <a:lstStyle/>
            <a:p>
              <a:endParaRPr lang="en-US"/>
            </a:p>
          </p:txBody>
        </p:sp>
        <p:sp>
          <p:nvSpPr>
            <p:cNvPr id="261" name="Freeform 25"/>
            <p:cNvSpPr>
              <a:spLocks/>
            </p:cNvSpPr>
            <p:nvPr/>
          </p:nvSpPr>
          <p:spPr bwMode="auto">
            <a:xfrm>
              <a:off x="3250" y="1063"/>
              <a:ext cx="35" cy="82"/>
            </a:xfrm>
            <a:custGeom>
              <a:avLst/>
              <a:gdLst>
                <a:gd name="T0" fmla="*/ 35 w 35"/>
                <a:gd name="T1" fmla="*/ 82 h 82"/>
                <a:gd name="T2" fmla="*/ 35 w 35"/>
                <a:gd name="T3" fmla="*/ 0 h 82"/>
                <a:gd name="T4" fmla="*/ 0 w 35"/>
                <a:gd name="T5" fmla="*/ 10 h 82"/>
                <a:gd name="T6" fmla="*/ 0 w 35"/>
                <a:gd name="T7" fmla="*/ 54 h 82"/>
                <a:gd name="T8" fmla="*/ 8 w 35"/>
                <a:gd name="T9" fmla="*/ 62 h 82"/>
                <a:gd name="T10" fmla="*/ 17 w 35"/>
                <a:gd name="T11" fmla="*/ 69 h 82"/>
                <a:gd name="T12" fmla="*/ 25 w 35"/>
                <a:gd name="T13" fmla="*/ 75 h 82"/>
                <a:gd name="T14" fmla="*/ 35 w 35"/>
                <a:gd name="T15" fmla="*/ 82 h 82"/>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82"/>
                <a:gd name="T26" fmla="*/ 35 w 35"/>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82">
                  <a:moveTo>
                    <a:pt x="35" y="82"/>
                  </a:moveTo>
                  <a:lnTo>
                    <a:pt x="35" y="0"/>
                  </a:lnTo>
                  <a:lnTo>
                    <a:pt x="0" y="10"/>
                  </a:lnTo>
                  <a:lnTo>
                    <a:pt x="0" y="54"/>
                  </a:lnTo>
                  <a:lnTo>
                    <a:pt x="8" y="62"/>
                  </a:lnTo>
                  <a:lnTo>
                    <a:pt x="17" y="69"/>
                  </a:lnTo>
                  <a:lnTo>
                    <a:pt x="25" y="75"/>
                  </a:lnTo>
                  <a:lnTo>
                    <a:pt x="35" y="82"/>
                  </a:lnTo>
                  <a:close/>
                </a:path>
              </a:pathLst>
            </a:custGeom>
            <a:solidFill>
              <a:srgbClr val="000F28"/>
            </a:solidFill>
            <a:ln w="9525">
              <a:noFill/>
              <a:round/>
              <a:headEnd/>
              <a:tailEnd/>
            </a:ln>
          </p:spPr>
          <p:txBody>
            <a:bodyPr/>
            <a:lstStyle/>
            <a:p>
              <a:endParaRPr lang="en-US"/>
            </a:p>
          </p:txBody>
        </p:sp>
        <p:sp>
          <p:nvSpPr>
            <p:cNvPr id="262" name="Freeform 26"/>
            <p:cNvSpPr>
              <a:spLocks/>
            </p:cNvSpPr>
            <p:nvPr/>
          </p:nvSpPr>
          <p:spPr bwMode="auto">
            <a:xfrm>
              <a:off x="1525" y="1141"/>
              <a:ext cx="1760" cy="878"/>
            </a:xfrm>
            <a:custGeom>
              <a:avLst/>
              <a:gdLst>
                <a:gd name="T0" fmla="*/ 1760 w 1760"/>
                <a:gd name="T1" fmla="*/ 23 h 878"/>
                <a:gd name="T2" fmla="*/ 1550 w 1760"/>
                <a:gd name="T3" fmla="*/ 0 h 878"/>
                <a:gd name="T4" fmla="*/ 1522 w 1760"/>
                <a:gd name="T5" fmla="*/ 53 h 878"/>
                <a:gd name="T6" fmla="*/ 1352 w 1760"/>
                <a:gd name="T7" fmla="*/ 47 h 878"/>
                <a:gd name="T8" fmla="*/ 1282 w 1760"/>
                <a:gd name="T9" fmla="*/ 105 h 878"/>
                <a:gd name="T10" fmla="*/ 1007 w 1760"/>
                <a:gd name="T11" fmla="*/ 164 h 878"/>
                <a:gd name="T12" fmla="*/ 984 w 1760"/>
                <a:gd name="T13" fmla="*/ 102 h 878"/>
                <a:gd name="T14" fmla="*/ 937 w 1760"/>
                <a:gd name="T15" fmla="*/ 112 h 878"/>
                <a:gd name="T16" fmla="*/ 924 w 1760"/>
                <a:gd name="T17" fmla="*/ 184 h 878"/>
                <a:gd name="T18" fmla="*/ 893 w 1760"/>
                <a:gd name="T19" fmla="*/ 230 h 878"/>
                <a:gd name="T20" fmla="*/ 860 w 1760"/>
                <a:gd name="T21" fmla="*/ 270 h 878"/>
                <a:gd name="T22" fmla="*/ 825 w 1760"/>
                <a:gd name="T23" fmla="*/ 305 h 878"/>
                <a:gd name="T24" fmla="*/ 786 w 1760"/>
                <a:gd name="T25" fmla="*/ 339 h 878"/>
                <a:gd name="T26" fmla="*/ 746 w 1760"/>
                <a:gd name="T27" fmla="*/ 368 h 878"/>
                <a:gd name="T28" fmla="*/ 702 w 1760"/>
                <a:gd name="T29" fmla="*/ 397 h 878"/>
                <a:gd name="T30" fmla="*/ 658 w 1760"/>
                <a:gd name="T31" fmla="*/ 425 h 878"/>
                <a:gd name="T32" fmla="*/ 611 w 1760"/>
                <a:gd name="T33" fmla="*/ 452 h 878"/>
                <a:gd name="T34" fmla="*/ 425 w 1760"/>
                <a:gd name="T35" fmla="*/ 524 h 878"/>
                <a:gd name="T36" fmla="*/ 376 w 1760"/>
                <a:gd name="T37" fmla="*/ 558 h 878"/>
                <a:gd name="T38" fmla="*/ 347 w 1760"/>
                <a:gd name="T39" fmla="*/ 573 h 878"/>
                <a:gd name="T40" fmla="*/ 322 w 1760"/>
                <a:gd name="T41" fmla="*/ 582 h 878"/>
                <a:gd name="T42" fmla="*/ 296 w 1760"/>
                <a:gd name="T43" fmla="*/ 586 h 878"/>
                <a:gd name="T44" fmla="*/ 269 w 1760"/>
                <a:gd name="T45" fmla="*/ 586 h 878"/>
                <a:gd name="T46" fmla="*/ 240 w 1760"/>
                <a:gd name="T47" fmla="*/ 582 h 878"/>
                <a:gd name="T48" fmla="*/ 206 w 1760"/>
                <a:gd name="T49" fmla="*/ 574 h 878"/>
                <a:gd name="T50" fmla="*/ 167 w 1760"/>
                <a:gd name="T51" fmla="*/ 563 h 878"/>
                <a:gd name="T52" fmla="*/ 145 w 1760"/>
                <a:gd name="T53" fmla="*/ 437 h 878"/>
                <a:gd name="T54" fmla="*/ 88 w 1760"/>
                <a:gd name="T55" fmla="*/ 453 h 878"/>
                <a:gd name="T56" fmla="*/ 59 w 1760"/>
                <a:gd name="T57" fmla="*/ 508 h 878"/>
                <a:gd name="T58" fmla="*/ 30 w 1760"/>
                <a:gd name="T59" fmla="*/ 561 h 878"/>
                <a:gd name="T60" fmla="*/ 6 w 1760"/>
                <a:gd name="T61" fmla="*/ 606 h 878"/>
                <a:gd name="T62" fmla="*/ 0 w 1760"/>
                <a:gd name="T63" fmla="*/ 645 h 878"/>
                <a:gd name="T64" fmla="*/ 6 w 1760"/>
                <a:gd name="T65" fmla="*/ 656 h 878"/>
                <a:gd name="T66" fmla="*/ 18 w 1760"/>
                <a:gd name="T67" fmla="*/ 664 h 878"/>
                <a:gd name="T68" fmla="*/ 37 w 1760"/>
                <a:gd name="T69" fmla="*/ 668 h 878"/>
                <a:gd name="T70" fmla="*/ 62 w 1760"/>
                <a:gd name="T71" fmla="*/ 670 h 878"/>
                <a:gd name="T72" fmla="*/ 175 w 1760"/>
                <a:gd name="T73" fmla="*/ 745 h 878"/>
                <a:gd name="T74" fmla="*/ 141 w 1760"/>
                <a:gd name="T75" fmla="*/ 784 h 878"/>
                <a:gd name="T76" fmla="*/ 316 w 1760"/>
                <a:gd name="T77" fmla="*/ 846 h 878"/>
                <a:gd name="T78" fmla="*/ 579 w 1760"/>
                <a:gd name="T79" fmla="*/ 813 h 878"/>
                <a:gd name="T80" fmla="*/ 698 w 1760"/>
                <a:gd name="T81" fmla="*/ 852 h 878"/>
                <a:gd name="T82" fmla="*/ 700 w 1760"/>
                <a:gd name="T83" fmla="*/ 873 h 878"/>
                <a:gd name="T84" fmla="*/ 704 w 1760"/>
                <a:gd name="T85" fmla="*/ 878 h 878"/>
                <a:gd name="T86" fmla="*/ 717 w 1760"/>
                <a:gd name="T87" fmla="*/ 875 h 878"/>
                <a:gd name="T88" fmla="*/ 743 w 1760"/>
                <a:gd name="T89" fmla="*/ 873 h 878"/>
                <a:gd name="T90" fmla="*/ 1027 w 1760"/>
                <a:gd name="T91" fmla="*/ 784 h 878"/>
                <a:gd name="T92" fmla="*/ 1390 w 1760"/>
                <a:gd name="T93" fmla="*/ 664 h 878"/>
                <a:gd name="T94" fmla="*/ 1502 w 1760"/>
                <a:gd name="T95" fmla="*/ 679 h 878"/>
                <a:gd name="T96" fmla="*/ 1760 w 1760"/>
                <a:gd name="T97" fmla="*/ 633 h 878"/>
                <a:gd name="T98" fmla="*/ 1749 w 1760"/>
                <a:gd name="T99" fmla="*/ 91 h 878"/>
                <a:gd name="T100" fmla="*/ 1689 w 1760"/>
                <a:gd name="T101" fmla="*/ 65 h 878"/>
                <a:gd name="T102" fmla="*/ 1760 w 1760"/>
                <a:gd name="T103" fmla="*/ 66 h 8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60"/>
                <a:gd name="T157" fmla="*/ 0 h 878"/>
                <a:gd name="T158" fmla="*/ 1760 w 1760"/>
                <a:gd name="T159" fmla="*/ 878 h 8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60" h="878">
                  <a:moveTo>
                    <a:pt x="1760" y="66"/>
                  </a:moveTo>
                  <a:lnTo>
                    <a:pt x="1760" y="23"/>
                  </a:lnTo>
                  <a:lnTo>
                    <a:pt x="1720" y="0"/>
                  </a:lnTo>
                  <a:lnTo>
                    <a:pt x="1550" y="0"/>
                  </a:lnTo>
                  <a:lnTo>
                    <a:pt x="1533" y="20"/>
                  </a:lnTo>
                  <a:lnTo>
                    <a:pt x="1522" y="53"/>
                  </a:lnTo>
                  <a:lnTo>
                    <a:pt x="1455" y="47"/>
                  </a:lnTo>
                  <a:lnTo>
                    <a:pt x="1352" y="47"/>
                  </a:lnTo>
                  <a:lnTo>
                    <a:pt x="1315" y="70"/>
                  </a:lnTo>
                  <a:lnTo>
                    <a:pt x="1282" y="105"/>
                  </a:lnTo>
                  <a:lnTo>
                    <a:pt x="1067" y="153"/>
                  </a:lnTo>
                  <a:lnTo>
                    <a:pt x="1007" y="164"/>
                  </a:lnTo>
                  <a:lnTo>
                    <a:pt x="1021" y="126"/>
                  </a:lnTo>
                  <a:lnTo>
                    <a:pt x="984" y="102"/>
                  </a:lnTo>
                  <a:lnTo>
                    <a:pt x="954" y="117"/>
                  </a:lnTo>
                  <a:lnTo>
                    <a:pt x="937" y="112"/>
                  </a:lnTo>
                  <a:lnTo>
                    <a:pt x="907" y="159"/>
                  </a:lnTo>
                  <a:lnTo>
                    <a:pt x="924" y="184"/>
                  </a:lnTo>
                  <a:lnTo>
                    <a:pt x="910" y="207"/>
                  </a:lnTo>
                  <a:lnTo>
                    <a:pt x="893" y="230"/>
                  </a:lnTo>
                  <a:lnTo>
                    <a:pt x="877" y="250"/>
                  </a:lnTo>
                  <a:lnTo>
                    <a:pt x="860" y="270"/>
                  </a:lnTo>
                  <a:lnTo>
                    <a:pt x="842" y="288"/>
                  </a:lnTo>
                  <a:lnTo>
                    <a:pt x="825" y="305"/>
                  </a:lnTo>
                  <a:lnTo>
                    <a:pt x="806" y="323"/>
                  </a:lnTo>
                  <a:lnTo>
                    <a:pt x="786" y="339"/>
                  </a:lnTo>
                  <a:lnTo>
                    <a:pt x="766" y="354"/>
                  </a:lnTo>
                  <a:lnTo>
                    <a:pt x="746" y="368"/>
                  </a:lnTo>
                  <a:lnTo>
                    <a:pt x="724" y="383"/>
                  </a:lnTo>
                  <a:lnTo>
                    <a:pt x="702" y="397"/>
                  </a:lnTo>
                  <a:lnTo>
                    <a:pt x="681" y="411"/>
                  </a:lnTo>
                  <a:lnTo>
                    <a:pt x="658" y="425"/>
                  </a:lnTo>
                  <a:lnTo>
                    <a:pt x="635" y="438"/>
                  </a:lnTo>
                  <a:lnTo>
                    <a:pt x="611" y="452"/>
                  </a:lnTo>
                  <a:lnTo>
                    <a:pt x="421" y="481"/>
                  </a:lnTo>
                  <a:lnTo>
                    <a:pt x="425" y="524"/>
                  </a:lnTo>
                  <a:lnTo>
                    <a:pt x="390" y="549"/>
                  </a:lnTo>
                  <a:lnTo>
                    <a:pt x="376" y="558"/>
                  </a:lnTo>
                  <a:lnTo>
                    <a:pt x="361" y="566"/>
                  </a:lnTo>
                  <a:lnTo>
                    <a:pt x="347" y="573"/>
                  </a:lnTo>
                  <a:lnTo>
                    <a:pt x="335" y="578"/>
                  </a:lnTo>
                  <a:lnTo>
                    <a:pt x="322" y="582"/>
                  </a:lnTo>
                  <a:lnTo>
                    <a:pt x="310" y="585"/>
                  </a:lnTo>
                  <a:lnTo>
                    <a:pt x="296" y="586"/>
                  </a:lnTo>
                  <a:lnTo>
                    <a:pt x="283" y="586"/>
                  </a:lnTo>
                  <a:lnTo>
                    <a:pt x="269" y="586"/>
                  </a:lnTo>
                  <a:lnTo>
                    <a:pt x="254" y="585"/>
                  </a:lnTo>
                  <a:lnTo>
                    <a:pt x="240" y="582"/>
                  </a:lnTo>
                  <a:lnTo>
                    <a:pt x="224" y="578"/>
                  </a:lnTo>
                  <a:lnTo>
                    <a:pt x="206" y="574"/>
                  </a:lnTo>
                  <a:lnTo>
                    <a:pt x="187" y="570"/>
                  </a:lnTo>
                  <a:lnTo>
                    <a:pt x="167" y="563"/>
                  </a:lnTo>
                  <a:lnTo>
                    <a:pt x="145" y="558"/>
                  </a:lnTo>
                  <a:lnTo>
                    <a:pt x="145" y="437"/>
                  </a:lnTo>
                  <a:lnTo>
                    <a:pt x="97" y="426"/>
                  </a:lnTo>
                  <a:lnTo>
                    <a:pt x="88" y="453"/>
                  </a:lnTo>
                  <a:lnTo>
                    <a:pt x="74" y="481"/>
                  </a:lnTo>
                  <a:lnTo>
                    <a:pt x="59" y="508"/>
                  </a:lnTo>
                  <a:lnTo>
                    <a:pt x="45" y="535"/>
                  </a:lnTo>
                  <a:lnTo>
                    <a:pt x="30" y="561"/>
                  </a:lnTo>
                  <a:lnTo>
                    <a:pt x="16" y="584"/>
                  </a:lnTo>
                  <a:lnTo>
                    <a:pt x="6" y="606"/>
                  </a:lnTo>
                  <a:lnTo>
                    <a:pt x="0" y="625"/>
                  </a:lnTo>
                  <a:lnTo>
                    <a:pt x="0" y="645"/>
                  </a:lnTo>
                  <a:lnTo>
                    <a:pt x="3" y="651"/>
                  </a:lnTo>
                  <a:lnTo>
                    <a:pt x="6" y="656"/>
                  </a:lnTo>
                  <a:lnTo>
                    <a:pt x="11" y="660"/>
                  </a:lnTo>
                  <a:lnTo>
                    <a:pt x="18" y="664"/>
                  </a:lnTo>
                  <a:lnTo>
                    <a:pt x="26" y="667"/>
                  </a:lnTo>
                  <a:lnTo>
                    <a:pt x="37" y="668"/>
                  </a:lnTo>
                  <a:lnTo>
                    <a:pt x="49" y="670"/>
                  </a:lnTo>
                  <a:lnTo>
                    <a:pt x="62" y="670"/>
                  </a:lnTo>
                  <a:lnTo>
                    <a:pt x="191" y="700"/>
                  </a:lnTo>
                  <a:lnTo>
                    <a:pt x="175" y="745"/>
                  </a:lnTo>
                  <a:lnTo>
                    <a:pt x="159" y="778"/>
                  </a:lnTo>
                  <a:lnTo>
                    <a:pt x="141" y="784"/>
                  </a:lnTo>
                  <a:lnTo>
                    <a:pt x="141" y="801"/>
                  </a:lnTo>
                  <a:lnTo>
                    <a:pt x="316" y="846"/>
                  </a:lnTo>
                  <a:lnTo>
                    <a:pt x="349" y="846"/>
                  </a:lnTo>
                  <a:lnTo>
                    <a:pt x="579" y="813"/>
                  </a:lnTo>
                  <a:lnTo>
                    <a:pt x="689" y="834"/>
                  </a:lnTo>
                  <a:lnTo>
                    <a:pt x="698" y="852"/>
                  </a:lnTo>
                  <a:lnTo>
                    <a:pt x="698" y="864"/>
                  </a:lnTo>
                  <a:lnTo>
                    <a:pt x="700" y="873"/>
                  </a:lnTo>
                  <a:lnTo>
                    <a:pt x="701" y="877"/>
                  </a:lnTo>
                  <a:lnTo>
                    <a:pt x="704" y="878"/>
                  </a:lnTo>
                  <a:lnTo>
                    <a:pt x="709" y="877"/>
                  </a:lnTo>
                  <a:lnTo>
                    <a:pt x="717" y="875"/>
                  </a:lnTo>
                  <a:lnTo>
                    <a:pt x="728" y="874"/>
                  </a:lnTo>
                  <a:lnTo>
                    <a:pt x="743" y="873"/>
                  </a:lnTo>
                  <a:lnTo>
                    <a:pt x="933" y="807"/>
                  </a:lnTo>
                  <a:lnTo>
                    <a:pt x="1027" y="784"/>
                  </a:lnTo>
                  <a:lnTo>
                    <a:pt x="1000" y="605"/>
                  </a:lnTo>
                  <a:lnTo>
                    <a:pt x="1390" y="664"/>
                  </a:lnTo>
                  <a:lnTo>
                    <a:pt x="1440" y="684"/>
                  </a:lnTo>
                  <a:lnTo>
                    <a:pt x="1502" y="679"/>
                  </a:lnTo>
                  <a:lnTo>
                    <a:pt x="1757" y="635"/>
                  </a:lnTo>
                  <a:lnTo>
                    <a:pt x="1760" y="633"/>
                  </a:lnTo>
                  <a:lnTo>
                    <a:pt x="1760" y="105"/>
                  </a:lnTo>
                  <a:lnTo>
                    <a:pt x="1749" y="91"/>
                  </a:lnTo>
                  <a:lnTo>
                    <a:pt x="1662" y="101"/>
                  </a:lnTo>
                  <a:lnTo>
                    <a:pt x="1689" y="65"/>
                  </a:lnTo>
                  <a:lnTo>
                    <a:pt x="1748" y="59"/>
                  </a:lnTo>
                  <a:lnTo>
                    <a:pt x="1760" y="66"/>
                  </a:lnTo>
                  <a:close/>
                </a:path>
              </a:pathLst>
            </a:custGeom>
            <a:solidFill>
              <a:srgbClr val="000F28"/>
            </a:solidFill>
            <a:ln w="9525">
              <a:noFill/>
              <a:round/>
              <a:headEnd/>
              <a:tailEnd/>
            </a:ln>
          </p:spPr>
          <p:txBody>
            <a:bodyPr/>
            <a:lstStyle/>
            <a:p>
              <a:endParaRPr lang="en-US"/>
            </a:p>
          </p:txBody>
        </p:sp>
        <p:sp>
          <p:nvSpPr>
            <p:cNvPr id="263" name="Freeform 27"/>
            <p:cNvSpPr>
              <a:spLocks/>
            </p:cNvSpPr>
            <p:nvPr/>
          </p:nvSpPr>
          <p:spPr bwMode="auto">
            <a:xfrm>
              <a:off x="2073" y="1399"/>
              <a:ext cx="1275" cy="287"/>
            </a:xfrm>
            <a:custGeom>
              <a:avLst/>
              <a:gdLst>
                <a:gd name="T0" fmla="*/ 110 w 1275"/>
                <a:gd name="T1" fmla="*/ 162 h 287"/>
                <a:gd name="T2" fmla="*/ 0 w 1275"/>
                <a:gd name="T3" fmla="*/ 226 h 287"/>
                <a:gd name="T4" fmla="*/ 2 w 1275"/>
                <a:gd name="T5" fmla="*/ 231 h 287"/>
                <a:gd name="T6" fmla="*/ 4 w 1275"/>
                <a:gd name="T7" fmla="*/ 235 h 287"/>
                <a:gd name="T8" fmla="*/ 5 w 1275"/>
                <a:gd name="T9" fmla="*/ 239 h 287"/>
                <a:gd name="T10" fmla="*/ 5 w 1275"/>
                <a:gd name="T11" fmla="*/ 244 h 287"/>
                <a:gd name="T12" fmla="*/ 6 w 1275"/>
                <a:gd name="T13" fmla="*/ 248 h 287"/>
                <a:gd name="T14" fmla="*/ 9 w 1275"/>
                <a:gd name="T15" fmla="*/ 252 h 287"/>
                <a:gd name="T16" fmla="*/ 12 w 1275"/>
                <a:gd name="T17" fmla="*/ 254 h 287"/>
                <a:gd name="T18" fmla="*/ 19 w 1275"/>
                <a:gd name="T19" fmla="*/ 258 h 287"/>
                <a:gd name="T20" fmla="*/ 27 w 1275"/>
                <a:gd name="T21" fmla="*/ 261 h 287"/>
                <a:gd name="T22" fmla="*/ 37 w 1275"/>
                <a:gd name="T23" fmla="*/ 265 h 287"/>
                <a:gd name="T24" fmla="*/ 54 w 1275"/>
                <a:gd name="T25" fmla="*/ 268 h 287"/>
                <a:gd name="T26" fmla="*/ 72 w 1275"/>
                <a:gd name="T27" fmla="*/ 272 h 287"/>
                <a:gd name="T28" fmla="*/ 97 w 1275"/>
                <a:gd name="T29" fmla="*/ 274 h 287"/>
                <a:gd name="T30" fmla="*/ 126 w 1275"/>
                <a:gd name="T31" fmla="*/ 278 h 287"/>
                <a:gd name="T32" fmla="*/ 163 w 1275"/>
                <a:gd name="T33" fmla="*/ 282 h 287"/>
                <a:gd name="T34" fmla="*/ 204 w 1275"/>
                <a:gd name="T35" fmla="*/ 287 h 287"/>
                <a:gd name="T36" fmla="*/ 255 w 1275"/>
                <a:gd name="T37" fmla="*/ 266 h 287"/>
                <a:gd name="T38" fmla="*/ 488 w 1275"/>
                <a:gd name="T39" fmla="*/ 242 h 287"/>
                <a:gd name="T40" fmla="*/ 1275 w 1275"/>
                <a:gd name="T41" fmla="*/ 75 h 287"/>
                <a:gd name="T42" fmla="*/ 1254 w 1275"/>
                <a:gd name="T43" fmla="*/ 45 h 287"/>
                <a:gd name="T44" fmla="*/ 1151 w 1275"/>
                <a:gd name="T45" fmla="*/ 0 h 287"/>
                <a:gd name="T46" fmla="*/ 394 w 1275"/>
                <a:gd name="T47" fmla="*/ 141 h 287"/>
                <a:gd name="T48" fmla="*/ 272 w 1275"/>
                <a:gd name="T49" fmla="*/ 174 h 287"/>
                <a:gd name="T50" fmla="*/ 220 w 1275"/>
                <a:gd name="T51" fmla="*/ 192 h 287"/>
                <a:gd name="T52" fmla="*/ 196 w 1275"/>
                <a:gd name="T53" fmla="*/ 192 h 287"/>
                <a:gd name="T54" fmla="*/ 173 w 1275"/>
                <a:gd name="T55" fmla="*/ 194 h 287"/>
                <a:gd name="T56" fmla="*/ 156 w 1275"/>
                <a:gd name="T57" fmla="*/ 195 h 287"/>
                <a:gd name="T58" fmla="*/ 141 w 1275"/>
                <a:gd name="T59" fmla="*/ 195 h 287"/>
                <a:gd name="T60" fmla="*/ 130 w 1275"/>
                <a:gd name="T61" fmla="*/ 192 h 287"/>
                <a:gd name="T62" fmla="*/ 125 w 1275"/>
                <a:gd name="T63" fmla="*/ 184 h 287"/>
                <a:gd name="T64" fmla="*/ 124 w 1275"/>
                <a:gd name="T65" fmla="*/ 170 h 287"/>
                <a:gd name="T66" fmla="*/ 128 w 1275"/>
                <a:gd name="T67" fmla="*/ 148 h 287"/>
                <a:gd name="T68" fmla="*/ 110 w 1275"/>
                <a:gd name="T69" fmla="*/ 162 h 2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5"/>
                <a:gd name="T106" fmla="*/ 0 h 287"/>
                <a:gd name="T107" fmla="*/ 1275 w 1275"/>
                <a:gd name="T108" fmla="*/ 287 h 2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5" h="287">
                  <a:moveTo>
                    <a:pt x="110" y="162"/>
                  </a:moveTo>
                  <a:lnTo>
                    <a:pt x="0" y="226"/>
                  </a:lnTo>
                  <a:lnTo>
                    <a:pt x="2" y="231"/>
                  </a:lnTo>
                  <a:lnTo>
                    <a:pt x="4" y="235"/>
                  </a:lnTo>
                  <a:lnTo>
                    <a:pt x="5" y="239"/>
                  </a:lnTo>
                  <a:lnTo>
                    <a:pt x="5" y="244"/>
                  </a:lnTo>
                  <a:lnTo>
                    <a:pt x="6" y="248"/>
                  </a:lnTo>
                  <a:lnTo>
                    <a:pt x="9" y="252"/>
                  </a:lnTo>
                  <a:lnTo>
                    <a:pt x="12" y="254"/>
                  </a:lnTo>
                  <a:lnTo>
                    <a:pt x="19" y="258"/>
                  </a:lnTo>
                  <a:lnTo>
                    <a:pt x="27" y="261"/>
                  </a:lnTo>
                  <a:lnTo>
                    <a:pt x="37" y="265"/>
                  </a:lnTo>
                  <a:lnTo>
                    <a:pt x="54" y="268"/>
                  </a:lnTo>
                  <a:lnTo>
                    <a:pt x="72" y="272"/>
                  </a:lnTo>
                  <a:lnTo>
                    <a:pt x="97" y="274"/>
                  </a:lnTo>
                  <a:lnTo>
                    <a:pt x="126" y="278"/>
                  </a:lnTo>
                  <a:lnTo>
                    <a:pt x="163" y="282"/>
                  </a:lnTo>
                  <a:lnTo>
                    <a:pt x="204" y="287"/>
                  </a:lnTo>
                  <a:lnTo>
                    <a:pt x="255" y="266"/>
                  </a:lnTo>
                  <a:lnTo>
                    <a:pt x="488" y="242"/>
                  </a:lnTo>
                  <a:lnTo>
                    <a:pt x="1275" y="75"/>
                  </a:lnTo>
                  <a:lnTo>
                    <a:pt x="1254" y="45"/>
                  </a:lnTo>
                  <a:lnTo>
                    <a:pt x="1151" y="0"/>
                  </a:lnTo>
                  <a:lnTo>
                    <a:pt x="394" y="141"/>
                  </a:lnTo>
                  <a:lnTo>
                    <a:pt x="272" y="174"/>
                  </a:lnTo>
                  <a:lnTo>
                    <a:pt x="220" y="192"/>
                  </a:lnTo>
                  <a:lnTo>
                    <a:pt x="196" y="192"/>
                  </a:lnTo>
                  <a:lnTo>
                    <a:pt x="173" y="194"/>
                  </a:lnTo>
                  <a:lnTo>
                    <a:pt x="156" y="195"/>
                  </a:lnTo>
                  <a:lnTo>
                    <a:pt x="141" y="195"/>
                  </a:lnTo>
                  <a:lnTo>
                    <a:pt x="130" y="192"/>
                  </a:lnTo>
                  <a:lnTo>
                    <a:pt x="125" y="184"/>
                  </a:lnTo>
                  <a:lnTo>
                    <a:pt x="124" y="170"/>
                  </a:lnTo>
                  <a:lnTo>
                    <a:pt x="128" y="148"/>
                  </a:lnTo>
                  <a:lnTo>
                    <a:pt x="110" y="162"/>
                  </a:lnTo>
                  <a:close/>
                </a:path>
              </a:pathLst>
            </a:custGeom>
            <a:solidFill>
              <a:srgbClr val="FF2830"/>
            </a:solidFill>
            <a:ln w="9525">
              <a:noFill/>
              <a:round/>
              <a:headEnd/>
              <a:tailEnd/>
            </a:ln>
          </p:spPr>
          <p:txBody>
            <a:bodyPr/>
            <a:lstStyle/>
            <a:p>
              <a:endParaRPr lang="en-US"/>
            </a:p>
          </p:txBody>
        </p:sp>
        <p:sp>
          <p:nvSpPr>
            <p:cNvPr id="264" name="Freeform 28"/>
            <p:cNvSpPr>
              <a:spLocks/>
            </p:cNvSpPr>
            <p:nvPr/>
          </p:nvSpPr>
          <p:spPr bwMode="auto">
            <a:xfrm>
              <a:off x="1915" y="1715"/>
              <a:ext cx="573" cy="171"/>
            </a:xfrm>
            <a:custGeom>
              <a:avLst/>
              <a:gdLst>
                <a:gd name="T0" fmla="*/ 0 w 573"/>
                <a:gd name="T1" fmla="*/ 171 h 171"/>
                <a:gd name="T2" fmla="*/ 99 w 573"/>
                <a:gd name="T3" fmla="*/ 116 h 171"/>
                <a:gd name="T4" fmla="*/ 120 w 573"/>
                <a:gd name="T5" fmla="*/ 101 h 171"/>
                <a:gd name="T6" fmla="*/ 140 w 573"/>
                <a:gd name="T7" fmla="*/ 89 h 171"/>
                <a:gd name="T8" fmla="*/ 160 w 573"/>
                <a:gd name="T9" fmla="*/ 78 h 171"/>
                <a:gd name="T10" fmla="*/ 181 w 573"/>
                <a:gd name="T11" fmla="*/ 69 h 171"/>
                <a:gd name="T12" fmla="*/ 199 w 573"/>
                <a:gd name="T13" fmla="*/ 61 h 171"/>
                <a:gd name="T14" fmla="*/ 220 w 573"/>
                <a:gd name="T15" fmla="*/ 53 h 171"/>
                <a:gd name="T16" fmla="*/ 240 w 573"/>
                <a:gd name="T17" fmla="*/ 47 h 171"/>
                <a:gd name="T18" fmla="*/ 260 w 573"/>
                <a:gd name="T19" fmla="*/ 42 h 171"/>
                <a:gd name="T20" fmla="*/ 280 w 573"/>
                <a:gd name="T21" fmla="*/ 36 h 171"/>
                <a:gd name="T22" fmla="*/ 300 w 573"/>
                <a:gd name="T23" fmla="*/ 31 h 171"/>
                <a:gd name="T24" fmla="*/ 321 w 573"/>
                <a:gd name="T25" fmla="*/ 27 h 171"/>
                <a:gd name="T26" fmla="*/ 342 w 573"/>
                <a:gd name="T27" fmla="*/ 23 h 171"/>
                <a:gd name="T28" fmla="*/ 364 w 573"/>
                <a:gd name="T29" fmla="*/ 18 h 171"/>
                <a:gd name="T30" fmla="*/ 386 w 573"/>
                <a:gd name="T31" fmla="*/ 12 h 171"/>
                <a:gd name="T32" fmla="*/ 409 w 573"/>
                <a:gd name="T33" fmla="*/ 7 h 171"/>
                <a:gd name="T34" fmla="*/ 434 w 573"/>
                <a:gd name="T35" fmla="*/ 0 h 171"/>
                <a:gd name="T36" fmla="*/ 502 w 573"/>
                <a:gd name="T37" fmla="*/ 4 h 171"/>
                <a:gd name="T38" fmla="*/ 573 w 573"/>
                <a:gd name="T39" fmla="*/ 3 h 171"/>
                <a:gd name="T40" fmla="*/ 451 w 573"/>
                <a:gd name="T41" fmla="*/ 94 h 171"/>
                <a:gd name="T42" fmla="*/ 362 w 573"/>
                <a:gd name="T43" fmla="*/ 73 h 171"/>
                <a:gd name="T44" fmla="*/ 341 w 573"/>
                <a:gd name="T45" fmla="*/ 85 h 171"/>
                <a:gd name="T46" fmla="*/ 362 w 573"/>
                <a:gd name="T47" fmla="*/ 112 h 171"/>
                <a:gd name="T48" fmla="*/ 282 w 573"/>
                <a:gd name="T49" fmla="*/ 90 h 171"/>
                <a:gd name="T50" fmla="*/ 226 w 573"/>
                <a:gd name="T51" fmla="*/ 116 h 171"/>
                <a:gd name="T52" fmla="*/ 183 w 573"/>
                <a:gd name="T53" fmla="*/ 126 h 171"/>
                <a:gd name="T54" fmla="*/ 95 w 573"/>
                <a:gd name="T55" fmla="*/ 137 h 171"/>
                <a:gd name="T56" fmla="*/ 0 w 573"/>
                <a:gd name="T57" fmla="*/ 171 h 1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73"/>
                <a:gd name="T88" fmla="*/ 0 h 171"/>
                <a:gd name="T89" fmla="*/ 573 w 573"/>
                <a:gd name="T90" fmla="*/ 171 h 1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73" h="171">
                  <a:moveTo>
                    <a:pt x="0" y="171"/>
                  </a:moveTo>
                  <a:lnTo>
                    <a:pt x="99" y="116"/>
                  </a:lnTo>
                  <a:lnTo>
                    <a:pt x="120" y="101"/>
                  </a:lnTo>
                  <a:lnTo>
                    <a:pt x="140" y="89"/>
                  </a:lnTo>
                  <a:lnTo>
                    <a:pt x="160" y="78"/>
                  </a:lnTo>
                  <a:lnTo>
                    <a:pt x="181" y="69"/>
                  </a:lnTo>
                  <a:lnTo>
                    <a:pt x="199" y="61"/>
                  </a:lnTo>
                  <a:lnTo>
                    <a:pt x="220" y="53"/>
                  </a:lnTo>
                  <a:lnTo>
                    <a:pt x="240" y="47"/>
                  </a:lnTo>
                  <a:lnTo>
                    <a:pt x="260" y="42"/>
                  </a:lnTo>
                  <a:lnTo>
                    <a:pt x="280" y="36"/>
                  </a:lnTo>
                  <a:lnTo>
                    <a:pt x="300" y="31"/>
                  </a:lnTo>
                  <a:lnTo>
                    <a:pt x="321" y="27"/>
                  </a:lnTo>
                  <a:lnTo>
                    <a:pt x="342" y="23"/>
                  </a:lnTo>
                  <a:lnTo>
                    <a:pt x="364" y="18"/>
                  </a:lnTo>
                  <a:lnTo>
                    <a:pt x="386" y="12"/>
                  </a:lnTo>
                  <a:lnTo>
                    <a:pt x="409" y="7"/>
                  </a:lnTo>
                  <a:lnTo>
                    <a:pt x="434" y="0"/>
                  </a:lnTo>
                  <a:lnTo>
                    <a:pt x="502" y="4"/>
                  </a:lnTo>
                  <a:lnTo>
                    <a:pt x="573" y="3"/>
                  </a:lnTo>
                  <a:lnTo>
                    <a:pt x="451" y="94"/>
                  </a:lnTo>
                  <a:lnTo>
                    <a:pt x="362" y="73"/>
                  </a:lnTo>
                  <a:lnTo>
                    <a:pt x="341" y="85"/>
                  </a:lnTo>
                  <a:lnTo>
                    <a:pt x="362" y="112"/>
                  </a:lnTo>
                  <a:lnTo>
                    <a:pt x="282" y="90"/>
                  </a:lnTo>
                  <a:lnTo>
                    <a:pt x="226" y="116"/>
                  </a:lnTo>
                  <a:lnTo>
                    <a:pt x="183" y="126"/>
                  </a:lnTo>
                  <a:lnTo>
                    <a:pt x="95" y="137"/>
                  </a:lnTo>
                  <a:lnTo>
                    <a:pt x="0" y="171"/>
                  </a:lnTo>
                  <a:close/>
                </a:path>
              </a:pathLst>
            </a:custGeom>
            <a:solidFill>
              <a:srgbClr val="998449"/>
            </a:solidFill>
            <a:ln w="9525">
              <a:noFill/>
              <a:round/>
              <a:headEnd/>
              <a:tailEnd/>
            </a:ln>
          </p:spPr>
          <p:txBody>
            <a:bodyPr/>
            <a:lstStyle/>
            <a:p>
              <a:endParaRPr lang="en-US"/>
            </a:p>
          </p:txBody>
        </p:sp>
        <p:sp>
          <p:nvSpPr>
            <p:cNvPr id="265" name="Freeform 29"/>
            <p:cNvSpPr>
              <a:spLocks/>
            </p:cNvSpPr>
            <p:nvPr/>
          </p:nvSpPr>
          <p:spPr bwMode="auto">
            <a:xfrm>
              <a:off x="2190" y="1255"/>
              <a:ext cx="869" cy="353"/>
            </a:xfrm>
            <a:custGeom>
              <a:avLst/>
              <a:gdLst>
                <a:gd name="T0" fmla="*/ 257 w 869"/>
                <a:gd name="T1" fmla="*/ 69 h 353"/>
                <a:gd name="T2" fmla="*/ 214 w 869"/>
                <a:gd name="T3" fmla="*/ 133 h 353"/>
                <a:gd name="T4" fmla="*/ 192 w 869"/>
                <a:gd name="T5" fmla="*/ 152 h 353"/>
                <a:gd name="T6" fmla="*/ 173 w 869"/>
                <a:gd name="T7" fmla="*/ 171 h 353"/>
                <a:gd name="T8" fmla="*/ 155 w 869"/>
                <a:gd name="T9" fmla="*/ 187 h 353"/>
                <a:gd name="T10" fmla="*/ 136 w 869"/>
                <a:gd name="T11" fmla="*/ 203 h 353"/>
                <a:gd name="T12" fmla="*/ 115 w 869"/>
                <a:gd name="T13" fmla="*/ 219 h 353"/>
                <a:gd name="T14" fmla="*/ 93 w 869"/>
                <a:gd name="T15" fmla="*/ 237 h 353"/>
                <a:gd name="T16" fmla="*/ 68 w 869"/>
                <a:gd name="T17" fmla="*/ 254 h 353"/>
                <a:gd name="T18" fmla="*/ 40 w 869"/>
                <a:gd name="T19" fmla="*/ 275 h 353"/>
                <a:gd name="T20" fmla="*/ 7 w 869"/>
                <a:gd name="T21" fmla="*/ 299 h 353"/>
                <a:gd name="T22" fmla="*/ 0 w 869"/>
                <a:gd name="T23" fmla="*/ 316 h 353"/>
                <a:gd name="T24" fmla="*/ 0 w 869"/>
                <a:gd name="T25" fmla="*/ 330 h 353"/>
                <a:gd name="T26" fmla="*/ 4 w 869"/>
                <a:gd name="T27" fmla="*/ 340 h 353"/>
                <a:gd name="T28" fmla="*/ 13 w 869"/>
                <a:gd name="T29" fmla="*/ 347 h 353"/>
                <a:gd name="T30" fmla="*/ 27 w 869"/>
                <a:gd name="T31" fmla="*/ 351 h 353"/>
                <a:gd name="T32" fmla="*/ 43 w 869"/>
                <a:gd name="T33" fmla="*/ 353 h 353"/>
                <a:gd name="T34" fmla="*/ 62 w 869"/>
                <a:gd name="T35" fmla="*/ 351 h 353"/>
                <a:gd name="T36" fmla="*/ 82 w 869"/>
                <a:gd name="T37" fmla="*/ 349 h 353"/>
                <a:gd name="T38" fmla="*/ 102 w 869"/>
                <a:gd name="T39" fmla="*/ 344 h 353"/>
                <a:gd name="T40" fmla="*/ 124 w 869"/>
                <a:gd name="T41" fmla="*/ 340 h 353"/>
                <a:gd name="T42" fmla="*/ 144 w 869"/>
                <a:gd name="T43" fmla="*/ 335 h 353"/>
                <a:gd name="T44" fmla="*/ 164 w 869"/>
                <a:gd name="T45" fmla="*/ 328 h 353"/>
                <a:gd name="T46" fmla="*/ 181 w 869"/>
                <a:gd name="T47" fmla="*/ 323 h 353"/>
                <a:gd name="T48" fmla="*/ 196 w 869"/>
                <a:gd name="T49" fmla="*/ 319 h 353"/>
                <a:gd name="T50" fmla="*/ 207 w 869"/>
                <a:gd name="T51" fmla="*/ 315 h 353"/>
                <a:gd name="T52" fmla="*/ 214 w 869"/>
                <a:gd name="T53" fmla="*/ 312 h 353"/>
                <a:gd name="T54" fmla="*/ 254 w 869"/>
                <a:gd name="T55" fmla="*/ 301 h 353"/>
                <a:gd name="T56" fmla="*/ 294 w 869"/>
                <a:gd name="T57" fmla="*/ 292 h 353"/>
                <a:gd name="T58" fmla="*/ 335 w 869"/>
                <a:gd name="T59" fmla="*/ 283 h 353"/>
                <a:gd name="T60" fmla="*/ 376 w 869"/>
                <a:gd name="T61" fmla="*/ 273 h 353"/>
                <a:gd name="T62" fmla="*/ 417 w 869"/>
                <a:gd name="T63" fmla="*/ 265 h 353"/>
                <a:gd name="T64" fmla="*/ 457 w 869"/>
                <a:gd name="T65" fmla="*/ 256 h 353"/>
                <a:gd name="T66" fmla="*/ 499 w 869"/>
                <a:gd name="T67" fmla="*/ 248 h 353"/>
                <a:gd name="T68" fmla="*/ 539 w 869"/>
                <a:gd name="T69" fmla="*/ 240 h 353"/>
                <a:gd name="T70" fmla="*/ 581 w 869"/>
                <a:gd name="T71" fmla="*/ 233 h 353"/>
                <a:gd name="T72" fmla="*/ 621 w 869"/>
                <a:gd name="T73" fmla="*/ 225 h 353"/>
                <a:gd name="T74" fmla="*/ 663 w 869"/>
                <a:gd name="T75" fmla="*/ 218 h 353"/>
                <a:gd name="T76" fmla="*/ 705 w 869"/>
                <a:gd name="T77" fmla="*/ 210 h 353"/>
                <a:gd name="T78" fmla="*/ 745 w 869"/>
                <a:gd name="T79" fmla="*/ 203 h 353"/>
                <a:gd name="T80" fmla="*/ 787 w 869"/>
                <a:gd name="T81" fmla="*/ 195 h 353"/>
                <a:gd name="T82" fmla="*/ 827 w 869"/>
                <a:gd name="T83" fmla="*/ 189 h 353"/>
                <a:gd name="T84" fmla="*/ 869 w 869"/>
                <a:gd name="T85" fmla="*/ 180 h 353"/>
                <a:gd name="T86" fmla="*/ 802 w 869"/>
                <a:gd name="T87" fmla="*/ 0 h 353"/>
                <a:gd name="T88" fmla="*/ 780 w 869"/>
                <a:gd name="T89" fmla="*/ 43 h 353"/>
                <a:gd name="T90" fmla="*/ 759 w 869"/>
                <a:gd name="T91" fmla="*/ 51 h 353"/>
                <a:gd name="T92" fmla="*/ 736 w 869"/>
                <a:gd name="T93" fmla="*/ 60 h 353"/>
                <a:gd name="T94" fmla="*/ 710 w 869"/>
                <a:gd name="T95" fmla="*/ 66 h 353"/>
                <a:gd name="T96" fmla="*/ 683 w 869"/>
                <a:gd name="T97" fmla="*/ 72 h 353"/>
                <a:gd name="T98" fmla="*/ 655 w 869"/>
                <a:gd name="T99" fmla="*/ 77 h 353"/>
                <a:gd name="T100" fmla="*/ 627 w 869"/>
                <a:gd name="T101" fmla="*/ 81 h 353"/>
                <a:gd name="T102" fmla="*/ 597 w 869"/>
                <a:gd name="T103" fmla="*/ 85 h 353"/>
                <a:gd name="T104" fmla="*/ 566 w 869"/>
                <a:gd name="T105" fmla="*/ 88 h 353"/>
                <a:gd name="T106" fmla="*/ 535 w 869"/>
                <a:gd name="T107" fmla="*/ 90 h 353"/>
                <a:gd name="T108" fmla="*/ 506 w 869"/>
                <a:gd name="T109" fmla="*/ 92 h 353"/>
                <a:gd name="T110" fmla="*/ 475 w 869"/>
                <a:gd name="T111" fmla="*/ 93 h 353"/>
                <a:gd name="T112" fmla="*/ 445 w 869"/>
                <a:gd name="T113" fmla="*/ 93 h 353"/>
                <a:gd name="T114" fmla="*/ 416 w 869"/>
                <a:gd name="T115" fmla="*/ 93 h 353"/>
                <a:gd name="T116" fmla="*/ 387 w 869"/>
                <a:gd name="T117" fmla="*/ 93 h 353"/>
                <a:gd name="T118" fmla="*/ 359 w 869"/>
                <a:gd name="T119" fmla="*/ 90 h 353"/>
                <a:gd name="T120" fmla="*/ 333 w 869"/>
                <a:gd name="T121" fmla="*/ 89 h 353"/>
                <a:gd name="T122" fmla="*/ 296 w 869"/>
                <a:gd name="T123" fmla="*/ 77 h 353"/>
                <a:gd name="T124" fmla="*/ 257 w 869"/>
                <a:gd name="T125" fmla="*/ 69 h 35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69"/>
                <a:gd name="T190" fmla="*/ 0 h 353"/>
                <a:gd name="T191" fmla="*/ 869 w 869"/>
                <a:gd name="T192" fmla="*/ 353 h 35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69" h="353">
                  <a:moveTo>
                    <a:pt x="257" y="69"/>
                  </a:moveTo>
                  <a:lnTo>
                    <a:pt x="214" y="133"/>
                  </a:lnTo>
                  <a:lnTo>
                    <a:pt x="192" y="152"/>
                  </a:lnTo>
                  <a:lnTo>
                    <a:pt x="173" y="171"/>
                  </a:lnTo>
                  <a:lnTo>
                    <a:pt x="155" y="187"/>
                  </a:lnTo>
                  <a:lnTo>
                    <a:pt x="136" y="203"/>
                  </a:lnTo>
                  <a:lnTo>
                    <a:pt x="115" y="219"/>
                  </a:lnTo>
                  <a:lnTo>
                    <a:pt x="93" y="237"/>
                  </a:lnTo>
                  <a:lnTo>
                    <a:pt x="68" y="254"/>
                  </a:lnTo>
                  <a:lnTo>
                    <a:pt x="40" y="275"/>
                  </a:lnTo>
                  <a:lnTo>
                    <a:pt x="7" y="299"/>
                  </a:lnTo>
                  <a:lnTo>
                    <a:pt x="0" y="316"/>
                  </a:lnTo>
                  <a:lnTo>
                    <a:pt x="0" y="330"/>
                  </a:lnTo>
                  <a:lnTo>
                    <a:pt x="4" y="340"/>
                  </a:lnTo>
                  <a:lnTo>
                    <a:pt x="13" y="347"/>
                  </a:lnTo>
                  <a:lnTo>
                    <a:pt x="27" y="351"/>
                  </a:lnTo>
                  <a:lnTo>
                    <a:pt x="43" y="353"/>
                  </a:lnTo>
                  <a:lnTo>
                    <a:pt x="62" y="351"/>
                  </a:lnTo>
                  <a:lnTo>
                    <a:pt x="82" y="349"/>
                  </a:lnTo>
                  <a:lnTo>
                    <a:pt x="102" y="344"/>
                  </a:lnTo>
                  <a:lnTo>
                    <a:pt x="124" y="340"/>
                  </a:lnTo>
                  <a:lnTo>
                    <a:pt x="144" y="335"/>
                  </a:lnTo>
                  <a:lnTo>
                    <a:pt x="164" y="328"/>
                  </a:lnTo>
                  <a:lnTo>
                    <a:pt x="181" y="323"/>
                  </a:lnTo>
                  <a:lnTo>
                    <a:pt x="196" y="319"/>
                  </a:lnTo>
                  <a:lnTo>
                    <a:pt x="207" y="315"/>
                  </a:lnTo>
                  <a:lnTo>
                    <a:pt x="214" y="312"/>
                  </a:lnTo>
                  <a:lnTo>
                    <a:pt x="254" y="301"/>
                  </a:lnTo>
                  <a:lnTo>
                    <a:pt x="294" y="292"/>
                  </a:lnTo>
                  <a:lnTo>
                    <a:pt x="335" y="283"/>
                  </a:lnTo>
                  <a:lnTo>
                    <a:pt x="376" y="273"/>
                  </a:lnTo>
                  <a:lnTo>
                    <a:pt x="417" y="265"/>
                  </a:lnTo>
                  <a:lnTo>
                    <a:pt x="457" y="256"/>
                  </a:lnTo>
                  <a:lnTo>
                    <a:pt x="499" y="248"/>
                  </a:lnTo>
                  <a:lnTo>
                    <a:pt x="539" y="240"/>
                  </a:lnTo>
                  <a:lnTo>
                    <a:pt x="581" y="233"/>
                  </a:lnTo>
                  <a:lnTo>
                    <a:pt x="621" y="225"/>
                  </a:lnTo>
                  <a:lnTo>
                    <a:pt x="663" y="218"/>
                  </a:lnTo>
                  <a:lnTo>
                    <a:pt x="705" y="210"/>
                  </a:lnTo>
                  <a:lnTo>
                    <a:pt x="745" y="203"/>
                  </a:lnTo>
                  <a:lnTo>
                    <a:pt x="787" y="195"/>
                  </a:lnTo>
                  <a:lnTo>
                    <a:pt x="827" y="189"/>
                  </a:lnTo>
                  <a:lnTo>
                    <a:pt x="869" y="180"/>
                  </a:lnTo>
                  <a:lnTo>
                    <a:pt x="802" y="0"/>
                  </a:lnTo>
                  <a:lnTo>
                    <a:pt x="780" y="43"/>
                  </a:lnTo>
                  <a:lnTo>
                    <a:pt x="759" y="51"/>
                  </a:lnTo>
                  <a:lnTo>
                    <a:pt x="736" y="60"/>
                  </a:lnTo>
                  <a:lnTo>
                    <a:pt x="710" y="66"/>
                  </a:lnTo>
                  <a:lnTo>
                    <a:pt x="683" y="72"/>
                  </a:lnTo>
                  <a:lnTo>
                    <a:pt x="655" y="77"/>
                  </a:lnTo>
                  <a:lnTo>
                    <a:pt x="627" y="81"/>
                  </a:lnTo>
                  <a:lnTo>
                    <a:pt x="597" y="85"/>
                  </a:lnTo>
                  <a:lnTo>
                    <a:pt x="566" y="88"/>
                  </a:lnTo>
                  <a:lnTo>
                    <a:pt x="535" y="90"/>
                  </a:lnTo>
                  <a:lnTo>
                    <a:pt x="506" y="92"/>
                  </a:lnTo>
                  <a:lnTo>
                    <a:pt x="475" y="93"/>
                  </a:lnTo>
                  <a:lnTo>
                    <a:pt x="445" y="93"/>
                  </a:lnTo>
                  <a:lnTo>
                    <a:pt x="416" y="93"/>
                  </a:lnTo>
                  <a:lnTo>
                    <a:pt x="387" y="93"/>
                  </a:lnTo>
                  <a:lnTo>
                    <a:pt x="359" y="90"/>
                  </a:lnTo>
                  <a:lnTo>
                    <a:pt x="333" y="89"/>
                  </a:lnTo>
                  <a:lnTo>
                    <a:pt x="296" y="77"/>
                  </a:lnTo>
                  <a:lnTo>
                    <a:pt x="257" y="69"/>
                  </a:lnTo>
                  <a:close/>
                </a:path>
              </a:pathLst>
            </a:custGeom>
            <a:solidFill>
              <a:srgbClr val="FFD370"/>
            </a:solidFill>
            <a:ln w="9525">
              <a:noFill/>
              <a:round/>
              <a:headEnd/>
              <a:tailEnd/>
            </a:ln>
          </p:spPr>
          <p:txBody>
            <a:bodyPr/>
            <a:lstStyle/>
            <a:p>
              <a:endParaRPr lang="en-US"/>
            </a:p>
          </p:txBody>
        </p:sp>
        <p:sp>
          <p:nvSpPr>
            <p:cNvPr id="266" name="Freeform 30"/>
            <p:cNvSpPr>
              <a:spLocks/>
            </p:cNvSpPr>
            <p:nvPr/>
          </p:nvSpPr>
          <p:spPr bwMode="auto">
            <a:xfrm>
              <a:off x="1397" y="1573"/>
              <a:ext cx="409" cy="275"/>
            </a:xfrm>
            <a:custGeom>
              <a:avLst/>
              <a:gdLst>
                <a:gd name="T0" fmla="*/ 255 w 409"/>
                <a:gd name="T1" fmla="*/ 0 h 275"/>
                <a:gd name="T2" fmla="*/ 26 w 409"/>
                <a:gd name="T3" fmla="*/ 197 h 275"/>
                <a:gd name="T4" fmla="*/ 0 w 409"/>
                <a:gd name="T5" fmla="*/ 240 h 275"/>
                <a:gd name="T6" fmla="*/ 17 w 409"/>
                <a:gd name="T7" fmla="*/ 275 h 275"/>
                <a:gd name="T8" fmla="*/ 64 w 409"/>
                <a:gd name="T9" fmla="*/ 264 h 275"/>
                <a:gd name="T10" fmla="*/ 166 w 409"/>
                <a:gd name="T11" fmla="*/ 244 h 275"/>
                <a:gd name="T12" fmla="*/ 221 w 409"/>
                <a:gd name="T13" fmla="*/ 240 h 275"/>
                <a:gd name="T14" fmla="*/ 239 w 409"/>
                <a:gd name="T15" fmla="*/ 247 h 275"/>
                <a:gd name="T16" fmla="*/ 253 w 409"/>
                <a:gd name="T17" fmla="*/ 252 h 275"/>
                <a:gd name="T18" fmla="*/ 267 w 409"/>
                <a:gd name="T19" fmla="*/ 258 h 275"/>
                <a:gd name="T20" fmla="*/ 279 w 409"/>
                <a:gd name="T21" fmla="*/ 262 h 275"/>
                <a:gd name="T22" fmla="*/ 290 w 409"/>
                <a:gd name="T23" fmla="*/ 264 h 275"/>
                <a:gd name="T24" fmla="*/ 298 w 409"/>
                <a:gd name="T25" fmla="*/ 266 h 275"/>
                <a:gd name="T26" fmla="*/ 304 w 409"/>
                <a:gd name="T27" fmla="*/ 266 h 275"/>
                <a:gd name="T28" fmla="*/ 310 w 409"/>
                <a:gd name="T29" fmla="*/ 263 h 275"/>
                <a:gd name="T30" fmla="*/ 317 w 409"/>
                <a:gd name="T31" fmla="*/ 255 h 275"/>
                <a:gd name="T32" fmla="*/ 322 w 409"/>
                <a:gd name="T33" fmla="*/ 246 h 275"/>
                <a:gd name="T34" fmla="*/ 329 w 409"/>
                <a:gd name="T35" fmla="*/ 234 h 275"/>
                <a:gd name="T36" fmla="*/ 335 w 409"/>
                <a:gd name="T37" fmla="*/ 221 h 275"/>
                <a:gd name="T38" fmla="*/ 346 w 409"/>
                <a:gd name="T39" fmla="*/ 207 h 275"/>
                <a:gd name="T40" fmla="*/ 361 w 409"/>
                <a:gd name="T41" fmla="*/ 192 h 275"/>
                <a:gd name="T42" fmla="*/ 382 w 409"/>
                <a:gd name="T43" fmla="*/ 174 h 275"/>
                <a:gd name="T44" fmla="*/ 409 w 409"/>
                <a:gd name="T45" fmla="*/ 157 h 275"/>
                <a:gd name="T46" fmla="*/ 280 w 409"/>
                <a:gd name="T47" fmla="*/ 129 h 275"/>
                <a:gd name="T48" fmla="*/ 276 w 409"/>
                <a:gd name="T49" fmla="*/ 92 h 275"/>
                <a:gd name="T50" fmla="*/ 276 w 409"/>
                <a:gd name="T51" fmla="*/ 9 h 275"/>
                <a:gd name="T52" fmla="*/ 255 w 409"/>
                <a:gd name="T53" fmla="*/ 0 h 2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9"/>
                <a:gd name="T82" fmla="*/ 0 h 275"/>
                <a:gd name="T83" fmla="*/ 409 w 409"/>
                <a:gd name="T84" fmla="*/ 275 h 2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9" h="275">
                  <a:moveTo>
                    <a:pt x="255" y="0"/>
                  </a:moveTo>
                  <a:lnTo>
                    <a:pt x="26" y="197"/>
                  </a:lnTo>
                  <a:lnTo>
                    <a:pt x="0" y="240"/>
                  </a:lnTo>
                  <a:lnTo>
                    <a:pt x="17" y="275"/>
                  </a:lnTo>
                  <a:lnTo>
                    <a:pt x="64" y="264"/>
                  </a:lnTo>
                  <a:lnTo>
                    <a:pt x="166" y="244"/>
                  </a:lnTo>
                  <a:lnTo>
                    <a:pt x="221" y="240"/>
                  </a:lnTo>
                  <a:lnTo>
                    <a:pt x="239" y="247"/>
                  </a:lnTo>
                  <a:lnTo>
                    <a:pt x="253" y="252"/>
                  </a:lnTo>
                  <a:lnTo>
                    <a:pt x="267" y="258"/>
                  </a:lnTo>
                  <a:lnTo>
                    <a:pt x="279" y="262"/>
                  </a:lnTo>
                  <a:lnTo>
                    <a:pt x="290" y="264"/>
                  </a:lnTo>
                  <a:lnTo>
                    <a:pt x="298" y="266"/>
                  </a:lnTo>
                  <a:lnTo>
                    <a:pt x="304" y="266"/>
                  </a:lnTo>
                  <a:lnTo>
                    <a:pt x="310" y="263"/>
                  </a:lnTo>
                  <a:lnTo>
                    <a:pt x="317" y="255"/>
                  </a:lnTo>
                  <a:lnTo>
                    <a:pt x="322" y="246"/>
                  </a:lnTo>
                  <a:lnTo>
                    <a:pt x="329" y="234"/>
                  </a:lnTo>
                  <a:lnTo>
                    <a:pt x="335" y="221"/>
                  </a:lnTo>
                  <a:lnTo>
                    <a:pt x="346" y="207"/>
                  </a:lnTo>
                  <a:lnTo>
                    <a:pt x="361" y="192"/>
                  </a:lnTo>
                  <a:lnTo>
                    <a:pt x="382" y="174"/>
                  </a:lnTo>
                  <a:lnTo>
                    <a:pt x="409" y="157"/>
                  </a:lnTo>
                  <a:lnTo>
                    <a:pt x="280" y="129"/>
                  </a:lnTo>
                  <a:lnTo>
                    <a:pt x="276" y="92"/>
                  </a:lnTo>
                  <a:lnTo>
                    <a:pt x="276" y="9"/>
                  </a:lnTo>
                  <a:lnTo>
                    <a:pt x="255" y="0"/>
                  </a:lnTo>
                  <a:close/>
                </a:path>
              </a:pathLst>
            </a:custGeom>
            <a:solidFill>
              <a:srgbClr val="8E211E"/>
            </a:solidFill>
            <a:ln w="9525">
              <a:noFill/>
              <a:round/>
              <a:headEnd/>
              <a:tailEnd/>
            </a:ln>
          </p:spPr>
          <p:txBody>
            <a:bodyPr/>
            <a:lstStyle/>
            <a:p>
              <a:endParaRPr lang="en-US"/>
            </a:p>
          </p:txBody>
        </p:sp>
        <p:sp>
          <p:nvSpPr>
            <p:cNvPr id="267" name="Freeform 31"/>
            <p:cNvSpPr>
              <a:spLocks/>
            </p:cNvSpPr>
            <p:nvPr/>
          </p:nvSpPr>
          <p:spPr bwMode="auto">
            <a:xfrm>
              <a:off x="1400" y="1558"/>
              <a:ext cx="265" cy="283"/>
            </a:xfrm>
            <a:custGeom>
              <a:avLst/>
              <a:gdLst>
                <a:gd name="T0" fmla="*/ 226 w 265"/>
                <a:gd name="T1" fmla="*/ 0 h 283"/>
                <a:gd name="T2" fmla="*/ 265 w 265"/>
                <a:gd name="T3" fmla="*/ 19 h 283"/>
                <a:gd name="T4" fmla="*/ 149 w 265"/>
                <a:gd name="T5" fmla="*/ 114 h 283"/>
                <a:gd name="T6" fmla="*/ 73 w 265"/>
                <a:gd name="T7" fmla="*/ 183 h 283"/>
                <a:gd name="T8" fmla="*/ 27 w 265"/>
                <a:gd name="T9" fmla="*/ 234 h 283"/>
                <a:gd name="T10" fmla="*/ 26 w 265"/>
                <a:gd name="T11" fmla="*/ 249 h 283"/>
                <a:gd name="T12" fmla="*/ 26 w 265"/>
                <a:gd name="T13" fmla="*/ 261 h 283"/>
                <a:gd name="T14" fmla="*/ 27 w 265"/>
                <a:gd name="T15" fmla="*/ 271 h 283"/>
                <a:gd name="T16" fmla="*/ 31 w 265"/>
                <a:gd name="T17" fmla="*/ 283 h 283"/>
                <a:gd name="T18" fmla="*/ 9 w 265"/>
                <a:gd name="T19" fmla="*/ 267 h 283"/>
                <a:gd name="T20" fmla="*/ 0 w 265"/>
                <a:gd name="T21" fmla="*/ 254 h 283"/>
                <a:gd name="T22" fmla="*/ 1 w 265"/>
                <a:gd name="T23" fmla="*/ 236 h 283"/>
                <a:gd name="T24" fmla="*/ 14 w 265"/>
                <a:gd name="T25" fmla="*/ 212 h 283"/>
                <a:gd name="T26" fmla="*/ 226 w 265"/>
                <a:gd name="T27" fmla="*/ 0 h 2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5"/>
                <a:gd name="T43" fmla="*/ 0 h 283"/>
                <a:gd name="T44" fmla="*/ 265 w 265"/>
                <a:gd name="T45" fmla="*/ 283 h 2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5" h="283">
                  <a:moveTo>
                    <a:pt x="226" y="0"/>
                  </a:moveTo>
                  <a:lnTo>
                    <a:pt x="265" y="19"/>
                  </a:lnTo>
                  <a:lnTo>
                    <a:pt x="149" y="114"/>
                  </a:lnTo>
                  <a:lnTo>
                    <a:pt x="73" y="183"/>
                  </a:lnTo>
                  <a:lnTo>
                    <a:pt x="27" y="234"/>
                  </a:lnTo>
                  <a:lnTo>
                    <a:pt x="26" y="249"/>
                  </a:lnTo>
                  <a:lnTo>
                    <a:pt x="26" y="261"/>
                  </a:lnTo>
                  <a:lnTo>
                    <a:pt x="27" y="271"/>
                  </a:lnTo>
                  <a:lnTo>
                    <a:pt x="31" y="283"/>
                  </a:lnTo>
                  <a:lnTo>
                    <a:pt x="9" y="267"/>
                  </a:lnTo>
                  <a:lnTo>
                    <a:pt x="0" y="254"/>
                  </a:lnTo>
                  <a:lnTo>
                    <a:pt x="1" y="236"/>
                  </a:lnTo>
                  <a:lnTo>
                    <a:pt x="14" y="212"/>
                  </a:lnTo>
                  <a:lnTo>
                    <a:pt x="226" y="0"/>
                  </a:lnTo>
                  <a:close/>
                </a:path>
              </a:pathLst>
            </a:custGeom>
            <a:solidFill>
              <a:srgbClr val="FF2D44"/>
            </a:solidFill>
            <a:ln w="9525">
              <a:noFill/>
              <a:round/>
              <a:headEnd/>
              <a:tailEnd/>
            </a:ln>
          </p:spPr>
          <p:txBody>
            <a:bodyPr/>
            <a:lstStyle/>
            <a:p>
              <a:endParaRPr lang="en-US"/>
            </a:p>
          </p:txBody>
        </p:sp>
        <p:sp>
          <p:nvSpPr>
            <p:cNvPr id="268" name="Freeform 32"/>
            <p:cNvSpPr>
              <a:spLocks/>
            </p:cNvSpPr>
            <p:nvPr/>
          </p:nvSpPr>
          <p:spPr bwMode="auto">
            <a:xfrm>
              <a:off x="1579" y="1761"/>
              <a:ext cx="155" cy="80"/>
            </a:xfrm>
            <a:custGeom>
              <a:avLst/>
              <a:gdLst>
                <a:gd name="T0" fmla="*/ 17 w 155"/>
                <a:gd name="T1" fmla="*/ 0 h 80"/>
                <a:gd name="T2" fmla="*/ 155 w 155"/>
                <a:gd name="T3" fmla="*/ 31 h 80"/>
                <a:gd name="T4" fmla="*/ 148 w 155"/>
                <a:gd name="T5" fmla="*/ 44 h 80"/>
                <a:gd name="T6" fmla="*/ 143 w 155"/>
                <a:gd name="T7" fmla="*/ 55 h 80"/>
                <a:gd name="T8" fmla="*/ 137 w 155"/>
                <a:gd name="T9" fmla="*/ 67 h 80"/>
                <a:gd name="T10" fmla="*/ 132 w 155"/>
                <a:gd name="T11" fmla="*/ 80 h 80"/>
                <a:gd name="T12" fmla="*/ 1 w 155"/>
                <a:gd name="T13" fmla="*/ 54 h 80"/>
                <a:gd name="T14" fmla="*/ 0 w 155"/>
                <a:gd name="T15" fmla="*/ 40 h 80"/>
                <a:gd name="T16" fmla="*/ 4 w 155"/>
                <a:gd name="T17" fmla="*/ 27 h 80"/>
                <a:gd name="T18" fmla="*/ 9 w 155"/>
                <a:gd name="T19" fmla="*/ 13 h 80"/>
                <a:gd name="T20" fmla="*/ 17 w 155"/>
                <a:gd name="T21" fmla="*/ 0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
                <a:gd name="T34" fmla="*/ 0 h 80"/>
                <a:gd name="T35" fmla="*/ 155 w 155"/>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 h="80">
                  <a:moveTo>
                    <a:pt x="17" y="0"/>
                  </a:moveTo>
                  <a:lnTo>
                    <a:pt x="155" y="31"/>
                  </a:lnTo>
                  <a:lnTo>
                    <a:pt x="148" y="44"/>
                  </a:lnTo>
                  <a:lnTo>
                    <a:pt x="143" y="55"/>
                  </a:lnTo>
                  <a:lnTo>
                    <a:pt x="137" y="67"/>
                  </a:lnTo>
                  <a:lnTo>
                    <a:pt x="132" y="80"/>
                  </a:lnTo>
                  <a:lnTo>
                    <a:pt x="1" y="54"/>
                  </a:lnTo>
                  <a:lnTo>
                    <a:pt x="0" y="40"/>
                  </a:lnTo>
                  <a:lnTo>
                    <a:pt x="4" y="27"/>
                  </a:lnTo>
                  <a:lnTo>
                    <a:pt x="9" y="13"/>
                  </a:lnTo>
                  <a:lnTo>
                    <a:pt x="17" y="0"/>
                  </a:lnTo>
                  <a:close/>
                </a:path>
              </a:pathLst>
            </a:custGeom>
            <a:solidFill>
              <a:srgbClr val="FF2830"/>
            </a:solidFill>
            <a:ln w="9525">
              <a:noFill/>
              <a:round/>
              <a:headEnd/>
              <a:tailEnd/>
            </a:ln>
          </p:spPr>
          <p:txBody>
            <a:bodyPr/>
            <a:lstStyle/>
            <a:p>
              <a:endParaRPr lang="en-US"/>
            </a:p>
          </p:txBody>
        </p:sp>
        <p:sp>
          <p:nvSpPr>
            <p:cNvPr id="269" name="Freeform 33"/>
            <p:cNvSpPr>
              <a:spLocks/>
            </p:cNvSpPr>
            <p:nvPr/>
          </p:nvSpPr>
          <p:spPr bwMode="auto">
            <a:xfrm>
              <a:off x="3010" y="1196"/>
              <a:ext cx="222" cy="234"/>
            </a:xfrm>
            <a:custGeom>
              <a:avLst/>
              <a:gdLst>
                <a:gd name="T0" fmla="*/ 0 w 222"/>
                <a:gd name="T1" fmla="*/ 57 h 234"/>
                <a:gd name="T2" fmla="*/ 31 w 222"/>
                <a:gd name="T3" fmla="*/ 140 h 234"/>
                <a:gd name="T4" fmla="*/ 50 w 222"/>
                <a:gd name="T5" fmla="*/ 141 h 234"/>
                <a:gd name="T6" fmla="*/ 66 w 222"/>
                <a:gd name="T7" fmla="*/ 145 h 234"/>
                <a:gd name="T8" fmla="*/ 77 w 222"/>
                <a:gd name="T9" fmla="*/ 152 h 234"/>
                <a:gd name="T10" fmla="*/ 85 w 222"/>
                <a:gd name="T11" fmla="*/ 160 h 234"/>
                <a:gd name="T12" fmla="*/ 88 w 222"/>
                <a:gd name="T13" fmla="*/ 171 h 234"/>
                <a:gd name="T14" fmla="*/ 88 w 222"/>
                <a:gd name="T15" fmla="*/ 184 h 234"/>
                <a:gd name="T16" fmla="*/ 83 w 222"/>
                <a:gd name="T17" fmla="*/ 201 h 234"/>
                <a:gd name="T18" fmla="*/ 74 w 222"/>
                <a:gd name="T19" fmla="*/ 218 h 234"/>
                <a:gd name="T20" fmla="*/ 74 w 222"/>
                <a:gd name="T21" fmla="*/ 234 h 234"/>
                <a:gd name="T22" fmla="*/ 222 w 222"/>
                <a:gd name="T23" fmla="*/ 215 h 234"/>
                <a:gd name="T24" fmla="*/ 194 w 222"/>
                <a:gd name="T25" fmla="*/ 178 h 234"/>
                <a:gd name="T26" fmla="*/ 148 w 222"/>
                <a:gd name="T27" fmla="*/ 16 h 234"/>
                <a:gd name="T28" fmla="*/ 130 w 222"/>
                <a:gd name="T29" fmla="*/ 3 h 234"/>
                <a:gd name="T30" fmla="*/ 87 w 222"/>
                <a:gd name="T31" fmla="*/ 0 h 234"/>
                <a:gd name="T32" fmla="*/ 49 w 222"/>
                <a:gd name="T33" fmla="*/ 3 h 234"/>
                <a:gd name="T34" fmla="*/ 46 w 222"/>
                <a:gd name="T35" fmla="*/ 18 h 234"/>
                <a:gd name="T36" fmla="*/ 44 w 222"/>
                <a:gd name="T37" fmla="*/ 28 h 234"/>
                <a:gd name="T38" fmla="*/ 39 w 222"/>
                <a:gd name="T39" fmla="*/ 34 h 234"/>
                <a:gd name="T40" fmla="*/ 35 w 222"/>
                <a:gd name="T41" fmla="*/ 38 h 234"/>
                <a:gd name="T42" fmla="*/ 29 w 222"/>
                <a:gd name="T43" fmla="*/ 41 h 234"/>
                <a:gd name="T44" fmla="*/ 22 w 222"/>
                <a:gd name="T45" fmla="*/ 43 h 234"/>
                <a:gd name="T46" fmla="*/ 13 w 222"/>
                <a:gd name="T47" fmla="*/ 49 h 234"/>
                <a:gd name="T48" fmla="*/ 0 w 222"/>
                <a:gd name="T49" fmla="*/ 57 h 2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234"/>
                <a:gd name="T77" fmla="*/ 222 w 222"/>
                <a:gd name="T78" fmla="*/ 234 h 2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234">
                  <a:moveTo>
                    <a:pt x="0" y="57"/>
                  </a:moveTo>
                  <a:lnTo>
                    <a:pt x="31" y="140"/>
                  </a:lnTo>
                  <a:lnTo>
                    <a:pt x="50" y="141"/>
                  </a:lnTo>
                  <a:lnTo>
                    <a:pt x="66" y="145"/>
                  </a:lnTo>
                  <a:lnTo>
                    <a:pt x="77" y="152"/>
                  </a:lnTo>
                  <a:lnTo>
                    <a:pt x="85" y="160"/>
                  </a:lnTo>
                  <a:lnTo>
                    <a:pt x="88" y="171"/>
                  </a:lnTo>
                  <a:lnTo>
                    <a:pt x="88" y="184"/>
                  </a:lnTo>
                  <a:lnTo>
                    <a:pt x="83" y="201"/>
                  </a:lnTo>
                  <a:lnTo>
                    <a:pt x="74" y="218"/>
                  </a:lnTo>
                  <a:lnTo>
                    <a:pt x="74" y="234"/>
                  </a:lnTo>
                  <a:lnTo>
                    <a:pt x="222" y="215"/>
                  </a:lnTo>
                  <a:lnTo>
                    <a:pt x="194" y="178"/>
                  </a:lnTo>
                  <a:lnTo>
                    <a:pt x="148" y="16"/>
                  </a:lnTo>
                  <a:lnTo>
                    <a:pt x="130" y="3"/>
                  </a:lnTo>
                  <a:lnTo>
                    <a:pt x="87" y="0"/>
                  </a:lnTo>
                  <a:lnTo>
                    <a:pt x="49" y="3"/>
                  </a:lnTo>
                  <a:lnTo>
                    <a:pt x="46" y="18"/>
                  </a:lnTo>
                  <a:lnTo>
                    <a:pt x="44" y="28"/>
                  </a:lnTo>
                  <a:lnTo>
                    <a:pt x="39" y="34"/>
                  </a:lnTo>
                  <a:lnTo>
                    <a:pt x="35" y="38"/>
                  </a:lnTo>
                  <a:lnTo>
                    <a:pt x="29" y="41"/>
                  </a:lnTo>
                  <a:lnTo>
                    <a:pt x="22" y="43"/>
                  </a:lnTo>
                  <a:lnTo>
                    <a:pt x="13" y="49"/>
                  </a:lnTo>
                  <a:lnTo>
                    <a:pt x="0" y="57"/>
                  </a:lnTo>
                  <a:close/>
                </a:path>
              </a:pathLst>
            </a:custGeom>
            <a:solidFill>
              <a:srgbClr val="FFD370"/>
            </a:solidFill>
            <a:ln w="9525">
              <a:noFill/>
              <a:round/>
              <a:headEnd/>
              <a:tailEnd/>
            </a:ln>
          </p:spPr>
          <p:txBody>
            <a:bodyPr/>
            <a:lstStyle/>
            <a:p>
              <a:endParaRPr lang="en-US"/>
            </a:p>
          </p:txBody>
        </p:sp>
        <p:sp>
          <p:nvSpPr>
            <p:cNvPr id="270" name="Freeform 34"/>
            <p:cNvSpPr>
              <a:spLocks/>
            </p:cNvSpPr>
            <p:nvPr/>
          </p:nvSpPr>
          <p:spPr bwMode="auto">
            <a:xfrm>
              <a:off x="2980" y="1606"/>
              <a:ext cx="289" cy="167"/>
            </a:xfrm>
            <a:custGeom>
              <a:avLst/>
              <a:gdLst>
                <a:gd name="T0" fmla="*/ 14 w 289"/>
                <a:gd name="T1" fmla="*/ 41 h 167"/>
                <a:gd name="T2" fmla="*/ 24 w 289"/>
                <a:gd name="T3" fmla="*/ 39 h 167"/>
                <a:gd name="T4" fmla="*/ 36 w 289"/>
                <a:gd name="T5" fmla="*/ 37 h 167"/>
                <a:gd name="T6" fmla="*/ 49 w 289"/>
                <a:gd name="T7" fmla="*/ 35 h 167"/>
                <a:gd name="T8" fmla="*/ 64 w 289"/>
                <a:gd name="T9" fmla="*/ 32 h 167"/>
                <a:gd name="T10" fmla="*/ 79 w 289"/>
                <a:gd name="T11" fmla="*/ 30 h 167"/>
                <a:gd name="T12" fmla="*/ 96 w 289"/>
                <a:gd name="T13" fmla="*/ 27 h 167"/>
                <a:gd name="T14" fmla="*/ 113 w 289"/>
                <a:gd name="T15" fmla="*/ 24 h 167"/>
                <a:gd name="T16" fmla="*/ 130 w 289"/>
                <a:gd name="T17" fmla="*/ 22 h 167"/>
                <a:gd name="T18" fmla="*/ 147 w 289"/>
                <a:gd name="T19" fmla="*/ 19 h 167"/>
                <a:gd name="T20" fmla="*/ 166 w 289"/>
                <a:gd name="T21" fmla="*/ 15 h 167"/>
                <a:gd name="T22" fmla="*/ 182 w 289"/>
                <a:gd name="T23" fmla="*/ 14 h 167"/>
                <a:gd name="T24" fmla="*/ 200 w 289"/>
                <a:gd name="T25" fmla="*/ 11 h 167"/>
                <a:gd name="T26" fmla="*/ 216 w 289"/>
                <a:gd name="T27" fmla="*/ 8 h 167"/>
                <a:gd name="T28" fmla="*/ 231 w 289"/>
                <a:gd name="T29" fmla="*/ 6 h 167"/>
                <a:gd name="T30" fmla="*/ 246 w 289"/>
                <a:gd name="T31" fmla="*/ 4 h 167"/>
                <a:gd name="T32" fmla="*/ 258 w 289"/>
                <a:gd name="T33" fmla="*/ 3 h 167"/>
                <a:gd name="T34" fmla="*/ 289 w 289"/>
                <a:gd name="T35" fmla="*/ 0 h 167"/>
                <a:gd name="T36" fmla="*/ 289 w 289"/>
                <a:gd name="T37" fmla="*/ 42 h 167"/>
                <a:gd name="T38" fmla="*/ 289 w 289"/>
                <a:gd name="T39" fmla="*/ 104 h 167"/>
                <a:gd name="T40" fmla="*/ 271 w 289"/>
                <a:gd name="T41" fmla="*/ 110 h 167"/>
                <a:gd name="T42" fmla="*/ 255 w 289"/>
                <a:gd name="T43" fmla="*/ 116 h 167"/>
                <a:gd name="T44" fmla="*/ 238 w 289"/>
                <a:gd name="T45" fmla="*/ 121 h 167"/>
                <a:gd name="T46" fmla="*/ 221 w 289"/>
                <a:gd name="T47" fmla="*/ 125 h 167"/>
                <a:gd name="T48" fmla="*/ 205 w 289"/>
                <a:gd name="T49" fmla="*/ 129 h 167"/>
                <a:gd name="T50" fmla="*/ 188 w 289"/>
                <a:gd name="T51" fmla="*/ 132 h 167"/>
                <a:gd name="T52" fmla="*/ 172 w 289"/>
                <a:gd name="T53" fmla="*/ 136 h 167"/>
                <a:gd name="T54" fmla="*/ 154 w 289"/>
                <a:gd name="T55" fmla="*/ 139 h 167"/>
                <a:gd name="T56" fmla="*/ 137 w 289"/>
                <a:gd name="T57" fmla="*/ 141 h 167"/>
                <a:gd name="T58" fmla="*/ 119 w 289"/>
                <a:gd name="T59" fmla="*/ 144 h 167"/>
                <a:gd name="T60" fmla="*/ 102 w 289"/>
                <a:gd name="T61" fmla="*/ 147 h 167"/>
                <a:gd name="T62" fmla="*/ 83 w 289"/>
                <a:gd name="T63" fmla="*/ 151 h 167"/>
                <a:gd name="T64" fmla="*/ 64 w 289"/>
                <a:gd name="T65" fmla="*/ 153 h 167"/>
                <a:gd name="T66" fmla="*/ 44 w 289"/>
                <a:gd name="T67" fmla="*/ 157 h 167"/>
                <a:gd name="T68" fmla="*/ 24 w 289"/>
                <a:gd name="T69" fmla="*/ 162 h 167"/>
                <a:gd name="T70" fmla="*/ 2 w 289"/>
                <a:gd name="T71" fmla="*/ 167 h 167"/>
                <a:gd name="T72" fmla="*/ 0 w 289"/>
                <a:gd name="T73" fmla="*/ 144 h 167"/>
                <a:gd name="T74" fmla="*/ 30 w 289"/>
                <a:gd name="T75" fmla="*/ 151 h 167"/>
                <a:gd name="T76" fmla="*/ 47 w 289"/>
                <a:gd name="T77" fmla="*/ 137 h 167"/>
                <a:gd name="T78" fmla="*/ 59 w 289"/>
                <a:gd name="T79" fmla="*/ 123 h 167"/>
                <a:gd name="T80" fmla="*/ 65 w 289"/>
                <a:gd name="T81" fmla="*/ 108 h 167"/>
                <a:gd name="T82" fmla="*/ 67 w 289"/>
                <a:gd name="T83" fmla="*/ 93 h 167"/>
                <a:gd name="T84" fmla="*/ 63 w 289"/>
                <a:gd name="T85" fmla="*/ 80 h 167"/>
                <a:gd name="T86" fmla="*/ 52 w 289"/>
                <a:gd name="T87" fmla="*/ 65 h 167"/>
                <a:gd name="T88" fmla="*/ 36 w 289"/>
                <a:gd name="T89" fmla="*/ 53 h 167"/>
                <a:gd name="T90" fmla="*/ 14 w 289"/>
                <a:gd name="T91" fmla="*/ 41 h 1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89"/>
                <a:gd name="T139" fmla="*/ 0 h 167"/>
                <a:gd name="T140" fmla="*/ 289 w 289"/>
                <a:gd name="T141" fmla="*/ 167 h 16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89" h="167">
                  <a:moveTo>
                    <a:pt x="14" y="41"/>
                  </a:moveTo>
                  <a:lnTo>
                    <a:pt x="24" y="39"/>
                  </a:lnTo>
                  <a:lnTo>
                    <a:pt x="36" y="37"/>
                  </a:lnTo>
                  <a:lnTo>
                    <a:pt x="49" y="35"/>
                  </a:lnTo>
                  <a:lnTo>
                    <a:pt x="64" y="32"/>
                  </a:lnTo>
                  <a:lnTo>
                    <a:pt x="79" y="30"/>
                  </a:lnTo>
                  <a:lnTo>
                    <a:pt x="96" y="27"/>
                  </a:lnTo>
                  <a:lnTo>
                    <a:pt x="113" y="24"/>
                  </a:lnTo>
                  <a:lnTo>
                    <a:pt x="130" y="22"/>
                  </a:lnTo>
                  <a:lnTo>
                    <a:pt x="147" y="19"/>
                  </a:lnTo>
                  <a:lnTo>
                    <a:pt x="166" y="15"/>
                  </a:lnTo>
                  <a:lnTo>
                    <a:pt x="182" y="14"/>
                  </a:lnTo>
                  <a:lnTo>
                    <a:pt x="200" y="11"/>
                  </a:lnTo>
                  <a:lnTo>
                    <a:pt x="216" y="8"/>
                  </a:lnTo>
                  <a:lnTo>
                    <a:pt x="231" y="6"/>
                  </a:lnTo>
                  <a:lnTo>
                    <a:pt x="246" y="4"/>
                  </a:lnTo>
                  <a:lnTo>
                    <a:pt x="258" y="3"/>
                  </a:lnTo>
                  <a:lnTo>
                    <a:pt x="289" y="0"/>
                  </a:lnTo>
                  <a:lnTo>
                    <a:pt x="289" y="42"/>
                  </a:lnTo>
                  <a:lnTo>
                    <a:pt x="289" y="104"/>
                  </a:lnTo>
                  <a:lnTo>
                    <a:pt x="271" y="110"/>
                  </a:lnTo>
                  <a:lnTo>
                    <a:pt x="255" y="116"/>
                  </a:lnTo>
                  <a:lnTo>
                    <a:pt x="238" y="121"/>
                  </a:lnTo>
                  <a:lnTo>
                    <a:pt x="221" y="125"/>
                  </a:lnTo>
                  <a:lnTo>
                    <a:pt x="205" y="129"/>
                  </a:lnTo>
                  <a:lnTo>
                    <a:pt x="188" y="132"/>
                  </a:lnTo>
                  <a:lnTo>
                    <a:pt x="172" y="136"/>
                  </a:lnTo>
                  <a:lnTo>
                    <a:pt x="154" y="139"/>
                  </a:lnTo>
                  <a:lnTo>
                    <a:pt x="137" y="141"/>
                  </a:lnTo>
                  <a:lnTo>
                    <a:pt x="119" y="144"/>
                  </a:lnTo>
                  <a:lnTo>
                    <a:pt x="102" y="147"/>
                  </a:lnTo>
                  <a:lnTo>
                    <a:pt x="83" y="151"/>
                  </a:lnTo>
                  <a:lnTo>
                    <a:pt x="64" y="153"/>
                  </a:lnTo>
                  <a:lnTo>
                    <a:pt x="44" y="157"/>
                  </a:lnTo>
                  <a:lnTo>
                    <a:pt x="24" y="162"/>
                  </a:lnTo>
                  <a:lnTo>
                    <a:pt x="2" y="167"/>
                  </a:lnTo>
                  <a:lnTo>
                    <a:pt x="0" y="144"/>
                  </a:lnTo>
                  <a:lnTo>
                    <a:pt x="30" y="151"/>
                  </a:lnTo>
                  <a:lnTo>
                    <a:pt x="47" y="137"/>
                  </a:lnTo>
                  <a:lnTo>
                    <a:pt x="59" y="123"/>
                  </a:lnTo>
                  <a:lnTo>
                    <a:pt x="65" y="108"/>
                  </a:lnTo>
                  <a:lnTo>
                    <a:pt x="67" y="93"/>
                  </a:lnTo>
                  <a:lnTo>
                    <a:pt x="63" y="80"/>
                  </a:lnTo>
                  <a:lnTo>
                    <a:pt x="52" y="65"/>
                  </a:lnTo>
                  <a:lnTo>
                    <a:pt x="36" y="53"/>
                  </a:lnTo>
                  <a:lnTo>
                    <a:pt x="14" y="41"/>
                  </a:lnTo>
                  <a:close/>
                </a:path>
              </a:pathLst>
            </a:custGeom>
            <a:solidFill>
              <a:srgbClr val="D3821E"/>
            </a:solidFill>
            <a:ln w="9525">
              <a:noFill/>
              <a:round/>
              <a:headEnd/>
              <a:tailEnd/>
            </a:ln>
          </p:spPr>
          <p:txBody>
            <a:bodyPr/>
            <a:lstStyle/>
            <a:p>
              <a:endParaRPr lang="en-US"/>
            </a:p>
          </p:txBody>
        </p:sp>
        <p:sp>
          <p:nvSpPr>
            <p:cNvPr id="271" name="Freeform 35"/>
            <p:cNvSpPr>
              <a:spLocks/>
            </p:cNvSpPr>
            <p:nvPr/>
          </p:nvSpPr>
          <p:spPr bwMode="auto">
            <a:xfrm>
              <a:off x="2973" y="1679"/>
              <a:ext cx="644" cy="144"/>
            </a:xfrm>
            <a:custGeom>
              <a:avLst/>
              <a:gdLst>
                <a:gd name="T0" fmla="*/ 16 w 644"/>
                <a:gd name="T1" fmla="*/ 99 h 144"/>
                <a:gd name="T2" fmla="*/ 41 w 644"/>
                <a:gd name="T3" fmla="*/ 95 h 144"/>
                <a:gd name="T4" fmla="*/ 66 w 644"/>
                <a:gd name="T5" fmla="*/ 91 h 144"/>
                <a:gd name="T6" fmla="*/ 91 w 644"/>
                <a:gd name="T7" fmla="*/ 86 h 144"/>
                <a:gd name="T8" fmla="*/ 117 w 644"/>
                <a:gd name="T9" fmla="*/ 82 h 144"/>
                <a:gd name="T10" fmla="*/ 141 w 644"/>
                <a:gd name="T11" fmla="*/ 76 h 144"/>
                <a:gd name="T12" fmla="*/ 167 w 644"/>
                <a:gd name="T13" fmla="*/ 72 h 144"/>
                <a:gd name="T14" fmla="*/ 191 w 644"/>
                <a:gd name="T15" fmla="*/ 67 h 144"/>
                <a:gd name="T16" fmla="*/ 216 w 644"/>
                <a:gd name="T17" fmla="*/ 62 h 144"/>
                <a:gd name="T18" fmla="*/ 242 w 644"/>
                <a:gd name="T19" fmla="*/ 56 h 144"/>
                <a:gd name="T20" fmla="*/ 266 w 644"/>
                <a:gd name="T21" fmla="*/ 52 h 144"/>
                <a:gd name="T22" fmla="*/ 292 w 644"/>
                <a:gd name="T23" fmla="*/ 47 h 144"/>
                <a:gd name="T24" fmla="*/ 316 w 644"/>
                <a:gd name="T25" fmla="*/ 43 h 144"/>
                <a:gd name="T26" fmla="*/ 341 w 644"/>
                <a:gd name="T27" fmla="*/ 37 h 144"/>
                <a:gd name="T28" fmla="*/ 367 w 644"/>
                <a:gd name="T29" fmla="*/ 33 h 144"/>
                <a:gd name="T30" fmla="*/ 391 w 644"/>
                <a:gd name="T31" fmla="*/ 29 h 144"/>
                <a:gd name="T32" fmla="*/ 417 w 644"/>
                <a:gd name="T33" fmla="*/ 25 h 144"/>
                <a:gd name="T34" fmla="*/ 479 w 644"/>
                <a:gd name="T35" fmla="*/ 16 h 144"/>
                <a:gd name="T36" fmla="*/ 644 w 644"/>
                <a:gd name="T37" fmla="*/ 0 h 144"/>
                <a:gd name="T38" fmla="*/ 580 w 644"/>
                <a:gd name="T39" fmla="*/ 21 h 144"/>
                <a:gd name="T40" fmla="*/ 491 w 644"/>
                <a:gd name="T41" fmla="*/ 50 h 144"/>
                <a:gd name="T42" fmla="*/ 460 w 644"/>
                <a:gd name="T43" fmla="*/ 56 h 144"/>
                <a:gd name="T44" fmla="*/ 430 w 644"/>
                <a:gd name="T45" fmla="*/ 63 h 144"/>
                <a:gd name="T46" fmla="*/ 399 w 644"/>
                <a:gd name="T47" fmla="*/ 68 h 144"/>
                <a:gd name="T48" fmla="*/ 368 w 644"/>
                <a:gd name="T49" fmla="*/ 75 h 144"/>
                <a:gd name="T50" fmla="*/ 337 w 644"/>
                <a:gd name="T51" fmla="*/ 80 h 144"/>
                <a:gd name="T52" fmla="*/ 308 w 644"/>
                <a:gd name="T53" fmla="*/ 87 h 144"/>
                <a:gd name="T54" fmla="*/ 277 w 644"/>
                <a:gd name="T55" fmla="*/ 93 h 144"/>
                <a:gd name="T56" fmla="*/ 246 w 644"/>
                <a:gd name="T57" fmla="*/ 98 h 144"/>
                <a:gd name="T58" fmla="*/ 215 w 644"/>
                <a:gd name="T59" fmla="*/ 105 h 144"/>
                <a:gd name="T60" fmla="*/ 184 w 644"/>
                <a:gd name="T61" fmla="*/ 110 h 144"/>
                <a:gd name="T62" fmla="*/ 153 w 644"/>
                <a:gd name="T63" fmla="*/ 115 h 144"/>
                <a:gd name="T64" fmla="*/ 122 w 644"/>
                <a:gd name="T65" fmla="*/ 121 h 144"/>
                <a:gd name="T66" fmla="*/ 93 w 644"/>
                <a:gd name="T67" fmla="*/ 128 h 144"/>
                <a:gd name="T68" fmla="*/ 62 w 644"/>
                <a:gd name="T69" fmla="*/ 133 h 144"/>
                <a:gd name="T70" fmla="*/ 31 w 644"/>
                <a:gd name="T71" fmla="*/ 138 h 144"/>
                <a:gd name="T72" fmla="*/ 0 w 644"/>
                <a:gd name="T73" fmla="*/ 144 h 144"/>
                <a:gd name="T74" fmla="*/ 0 w 644"/>
                <a:gd name="T75" fmla="*/ 115 h 144"/>
                <a:gd name="T76" fmla="*/ 16 w 644"/>
                <a:gd name="T77" fmla="*/ 99 h 14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4"/>
                <a:gd name="T118" fmla="*/ 0 h 144"/>
                <a:gd name="T119" fmla="*/ 644 w 644"/>
                <a:gd name="T120" fmla="*/ 144 h 14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4" h="144">
                  <a:moveTo>
                    <a:pt x="16" y="99"/>
                  </a:moveTo>
                  <a:lnTo>
                    <a:pt x="41" y="95"/>
                  </a:lnTo>
                  <a:lnTo>
                    <a:pt x="66" y="91"/>
                  </a:lnTo>
                  <a:lnTo>
                    <a:pt x="91" y="86"/>
                  </a:lnTo>
                  <a:lnTo>
                    <a:pt x="117" y="82"/>
                  </a:lnTo>
                  <a:lnTo>
                    <a:pt x="141" y="76"/>
                  </a:lnTo>
                  <a:lnTo>
                    <a:pt x="167" y="72"/>
                  </a:lnTo>
                  <a:lnTo>
                    <a:pt x="191" y="67"/>
                  </a:lnTo>
                  <a:lnTo>
                    <a:pt x="216" y="62"/>
                  </a:lnTo>
                  <a:lnTo>
                    <a:pt x="242" y="56"/>
                  </a:lnTo>
                  <a:lnTo>
                    <a:pt x="266" y="52"/>
                  </a:lnTo>
                  <a:lnTo>
                    <a:pt x="292" y="47"/>
                  </a:lnTo>
                  <a:lnTo>
                    <a:pt x="316" y="43"/>
                  </a:lnTo>
                  <a:lnTo>
                    <a:pt x="341" y="37"/>
                  </a:lnTo>
                  <a:lnTo>
                    <a:pt x="367" y="33"/>
                  </a:lnTo>
                  <a:lnTo>
                    <a:pt x="391" y="29"/>
                  </a:lnTo>
                  <a:lnTo>
                    <a:pt x="417" y="25"/>
                  </a:lnTo>
                  <a:lnTo>
                    <a:pt x="479" y="16"/>
                  </a:lnTo>
                  <a:lnTo>
                    <a:pt x="644" y="0"/>
                  </a:lnTo>
                  <a:lnTo>
                    <a:pt x="580" y="21"/>
                  </a:lnTo>
                  <a:lnTo>
                    <a:pt x="491" y="50"/>
                  </a:lnTo>
                  <a:lnTo>
                    <a:pt x="460" y="56"/>
                  </a:lnTo>
                  <a:lnTo>
                    <a:pt x="430" y="63"/>
                  </a:lnTo>
                  <a:lnTo>
                    <a:pt x="399" y="68"/>
                  </a:lnTo>
                  <a:lnTo>
                    <a:pt x="368" y="75"/>
                  </a:lnTo>
                  <a:lnTo>
                    <a:pt x="337" y="80"/>
                  </a:lnTo>
                  <a:lnTo>
                    <a:pt x="308" y="87"/>
                  </a:lnTo>
                  <a:lnTo>
                    <a:pt x="277" y="93"/>
                  </a:lnTo>
                  <a:lnTo>
                    <a:pt x="246" y="98"/>
                  </a:lnTo>
                  <a:lnTo>
                    <a:pt x="215" y="105"/>
                  </a:lnTo>
                  <a:lnTo>
                    <a:pt x="184" y="110"/>
                  </a:lnTo>
                  <a:lnTo>
                    <a:pt x="153" y="115"/>
                  </a:lnTo>
                  <a:lnTo>
                    <a:pt x="122" y="121"/>
                  </a:lnTo>
                  <a:lnTo>
                    <a:pt x="93" y="128"/>
                  </a:lnTo>
                  <a:lnTo>
                    <a:pt x="62" y="133"/>
                  </a:lnTo>
                  <a:lnTo>
                    <a:pt x="31" y="138"/>
                  </a:lnTo>
                  <a:lnTo>
                    <a:pt x="0" y="144"/>
                  </a:lnTo>
                  <a:lnTo>
                    <a:pt x="0" y="115"/>
                  </a:lnTo>
                  <a:lnTo>
                    <a:pt x="16" y="99"/>
                  </a:lnTo>
                  <a:close/>
                </a:path>
              </a:pathLst>
            </a:custGeom>
            <a:solidFill>
              <a:srgbClr val="FFD370"/>
            </a:solidFill>
            <a:ln w="9525">
              <a:noFill/>
              <a:round/>
              <a:headEnd/>
              <a:tailEnd/>
            </a:ln>
          </p:spPr>
          <p:txBody>
            <a:bodyPr/>
            <a:lstStyle/>
            <a:p>
              <a:endParaRPr lang="en-US"/>
            </a:p>
          </p:txBody>
        </p:sp>
        <p:sp>
          <p:nvSpPr>
            <p:cNvPr id="272" name="Freeform 36"/>
            <p:cNvSpPr>
              <a:spLocks/>
            </p:cNvSpPr>
            <p:nvPr/>
          </p:nvSpPr>
          <p:spPr bwMode="auto">
            <a:xfrm>
              <a:off x="3250" y="1030"/>
              <a:ext cx="152" cy="84"/>
            </a:xfrm>
            <a:custGeom>
              <a:avLst/>
              <a:gdLst>
                <a:gd name="T0" fmla="*/ 141 w 152"/>
                <a:gd name="T1" fmla="*/ 0 h 84"/>
                <a:gd name="T2" fmla="*/ 141 w 152"/>
                <a:gd name="T3" fmla="*/ 37 h 84"/>
                <a:gd name="T4" fmla="*/ 152 w 152"/>
                <a:gd name="T5" fmla="*/ 65 h 84"/>
                <a:gd name="T6" fmla="*/ 21 w 152"/>
                <a:gd name="T7" fmla="*/ 63 h 84"/>
                <a:gd name="T8" fmla="*/ 21 w 152"/>
                <a:gd name="T9" fmla="*/ 84 h 84"/>
                <a:gd name="T10" fmla="*/ 0 w 152"/>
                <a:gd name="T11" fmla="*/ 84 h 84"/>
                <a:gd name="T12" fmla="*/ 0 w 152"/>
                <a:gd name="T13" fmla="*/ 49 h 84"/>
                <a:gd name="T14" fmla="*/ 16 w 152"/>
                <a:gd name="T15" fmla="*/ 37 h 84"/>
                <a:gd name="T16" fmla="*/ 141 w 152"/>
                <a:gd name="T17" fmla="*/ 0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2"/>
                <a:gd name="T28" fmla="*/ 0 h 84"/>
                <a:gd name="T29" fmla="*/ 152 w 152"/>
                <a:gd name="T30" fmla="*/ 84 h 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2" h="84">
                  <a:moveTo>
                    <a:pt x="141" y="0"/>
                  </a:moveTo>
                  <a:lnTo>
                    <a:pt x="141" y="37"/>
                  </a:lnTo>
                  <a:lnTo>
                    <a:pt x="152" y="65"/>
                  </a:lnTo>
                  <a:lnTo>
                    <a:pt x="21" y="63"/>
                  </a:lnTo>
                  <a:lnTo>
                    <a:pt x="21" y="84"/>
                  </a:lnTo>
                  <a:lnTo>
                    <a:pt x="0" y="84"/>
                  </a:lnTo>
                  <a:lnTo>
                    <a:pt x="0" y="49"/>
                  </a:lnTo>
                  <a:lnTo>
                    <a:pt x="16" y="37"/>
                  </a:lnTo>
                  <a:lnTo>
                    <a:pt x="141" y="0"/>
                  </a:lnTo>
                  <a:close/>
                </a:path>
              </a:pathLst>
            </a:custGeom>
            <a:solidFill>
              <a:srgbClr val="FF2830"/>
            </a:solidFill>
            <a:ln w="9525">
              <a:noFill/>
              <a:round/>
              <a:headEnd/>
              <a:tailEnd/>
            </a:ln>
          </p:spPr>
          <p:txBody>
            <a:bodyPr/>
            <a:lstStyle/>
            <a:p>
              <a:endParaRPr lang="en-US"/>
            </a:p>
          </p:txBody>
        </p:sp>
        <p:sp>
          <p:nvSpPr>
            <p:cNvPr id="273" name="Freeform 37"/>
            <p:cNvSpPr>
              <a:spLocks/>
            </p:cNvSpPr>
            <p:nvPr/>
          </p:nvSpPr>
          <p:spPr bwMode="auto">
            <a:xfrm>
              <a:off x="3274" y="1079"/>
              <a:ext cx="517" cy="73"/>
            </a:xfrm>
            <a:custGeom>
              <a:avLst/>
              <a:gdLst>
                <a:gd name="T0" fmla="*/ 0 w 517"/>
                <a:gd name="T1" fmla="*/ 0 h 73"/>
                <a:gd name="T2" fmla="*/ 0 w 517"/>
                <a:gd name="T3" fmla="*/ 22 h 73"/>
                <a:gd name="T4" fmla="*/ 517 w 517"/>
                <a:gd name="T5" fmla="*/ 73 h 73"/>
                <a:gd name="T6" fmla="*/ 517 w 517"/>
                <a:gd name="T7" fmla="*/ 51 h 73"/>
                <a:gd name="T8" fmla="*/ 0 w 517"/>
                <a:gd name="T9" fmla="*/ 0 h 73"/>
                <a:gd name="T10" fmla="*/ 0 60000 65536"/>
                <a:gd name="T11" fmla="*/ 0 60000 65536"/>
                <a:gd name="T12" fmla="*/ 0 60000 65536"/>
                <a:gd name="T13" fmla="*/ 0 60000 65536"/>
                <a:gd name="T14" fmla="*/ 0 60000 65536"/>
                <a:gd name="T15" fmla="*/ 0 w 517"/>
                <a:gd name="T16" fmla="*/ 0 h 73"/>
                <a:gd name="T17" fmla="*/ 517 w 517"/>
                <a:gd name="T18" fmla="*/ 73 h 73"/>
              </a:gdLst>
              <a:ahLst/>
              <a:cxnLst>
                <a:cxn ang="T10">
                  <a:pos x="T0" y="T1"/>
                </a:cxn>
                <a:cxn ang="T11">
                  <a:pos x="T2" y="T3"/>
                </a:cxn>
                <a:cxn ang="T12">
                  <a:pos x="T4" y="T5"/>
                </a:cxn>
                <a:cxn ang="T13">
                  <a:pos x="T6" y="T7"/>
                </a:cxn>
                <a:cxn ang="T14">
                  <a:pos x="T8" y="T9"/>
                </a:cxn>
              </a:cxnLst>
              <a:rect l="T15" t="T16" r="T17" b="T18"/>
              <a:pathLst>
                <a:path w="517" h="73">
                  <a:moveTo>
                    <a:pt x="0" y="0"/>
                  </a:moveTo>
                  <a:lnTo>
                    <a:pt x="0" y="22"/>
                  </a:lnTo>
                  <a:lnTo>
                    <a:pt x="517" y="73"/>
                  </a:lnTo>
                  <a:lnTo>
                    <a:pt x="517" y="51"/>
                  </a:lnTo>
                  <a:lnTo>
                    <a:pt x="0" y="0"/>
                  </a:lnTo>
                  <a:close/>
                </a:path>
              </a:pathLst>
            </a:custGeom>
            <a:solidFill>
              <a:srgbClr val="FFD370"/>
            </a:solidFill>
            <a:ln w="9525">
              <a:noFill/>
              <a:round/>
              <a:headEnd/>
              <a:tailEnd/>
            </a:ln>
          </p:spPr>
          <p:txBody>
            <a:bodyPr/>
            <a:lstStyle/>
            <a:p>
              <a:endParaRPr lang="en-US"/>
            </a:p>
          </p:txBody>
        </p:sp>
        <p:sp>
          <p:nvSpPr>
            <p:cNvPr id="274" name="Freeform 38"/>
            <p:cNvSpPr>
              <a:spLocks/>
            </p:cNvSpPr>
            <p:nvPr/>
          </p:nvSpPr>
          <p:spPr bwMode="auto">
            <a:xfrm>
              <a:off x="3384" y="1008"/>
              <a:ext cx="684" cy="122"/>
            </a:xfrm>
            <a:custGeom>
              <a:avLst/>
              <a:gdLst>
                <a:gd name="T0" fmla="*/ 65 w 684"/>
                <a:gd name="T1" fmla="*/ 0 h 122"/>
                <a:gd name="T2" fmla="*/ 3 w 684"/>
                <a:gd name="T3" fmla="*/ 22 h 122"/>
                <a:gd name="T4" fmla="*/ 0 w 684"/>
                <a:gd name="T5" fmla="*/ 54 h 122"/>
                <a:gd name="T6" fmla="*/ 6 w 684"/>
                <a:gd name="T7" fmla="*/ 73 h 122"/>
                <a:gd name="T8" fmla="*/ 13 w 684"/>
                <a:gd name="T9" fmla="*/ 85 h 122"/>
                <a:gd name="T10" fmla="*/ 404 w 684"/>
                <a:gd name="T11" fmla="*/ 122 h 122"/>
                <a:gd name="T12" fmla="*/ 422 w 684"/>
                <a:gd name="T13" fmla="*/ 106 h 122"/>
                <a:gd name="T14" fmla="*/ 457 w 684"/>
                <a:gd name="T15" fmla="*/ 99 h 122"/>
                <a:gd name="T16" fmla="*/ 517 w 684"/>
                <a:gd name="T17" fmla="*/ 98 h 122"/>
                <a:gd name="T18" fmla="*/ 561 w 684"/>
                <a:gd name="T19" fmla="*/ 95 h 122"/>
                <a:gd name="T20" fmla="*/ 684 w 684"/>
                <a:gd name="T21" fmla="*/ 55 h 122"/>
                <a:gd name="T22" fmla="*/ 65 w 684"/>
                <a:gd name="T23" fmla="*/ 0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84"/>
                <a:gd name="T37" fmla="*/ 0 h 122"/>
                <a:gd name="T38" fmla="*/ 684 w 684"/>
                <a:gd name="T39" fmla="*/ 122 h 1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84" h="122">
                  <a:moveTo>
                    <a:pt x="65" y="0"/>
                  </a:moveTo>
                  <a:lnTo>
                    <a:pt x="3" y="22"/>
                  </a:lnTo>
                  <a:lnTo>
                    <a:pt x="0" y="54"/>
                  </a:lnTo>
                  <a:lnTo>
                    <a:pt x="6" y="73"/>
                  </a:lnTo>
                  <a:lnTo>
                    <a:pt x="13" y="85"/>
                  </a:lnTo>
                  <a:lnTo>
                    <a:pt x="404" y="122"/>
                  </a:lnTo>
                  <a:lnTo>
                    <a:pt x="422" y="106"/>
                  </a:lnTo>
                  <a:lnTo>
                    <a:pt x="457" y="99"/>
                  </a:lnTo>
                  <a:lnTo>
                    <a:pt x="517" y="98"/>
                  </a:lnTo>
                  <a:lnTo>
                    <a:pt x="561" y="95"/>
                  </a:lnTo>
                  <a:lnTo>
                    <a:pt x="684" y="55"/>
                  </a:lnTo>
                  <a:lnTo>
                    <a:pt x="65" y="0"/>
                  </a:lnTo>
                  <a:close/>
                </a:path>
              </a:pathLst>
            </a:custGeom>
            <a:solidFill>
              <a:srgbClr val="FFD370"/>
            </a:solidFill>
            <a:ln w="9525">
              <a:noFill/>
              <a:round/>
              <a:headEnd/>
              <a:tailEnd/>
            </a:ln>
          </p:spPr>
          <p:txBody>
            <a:bodyPr/>
            <a:lstStyle/>
            <a:p>
              <a:endParaRPr lang="en-US"/>
            </a:p>
          </p:txBody>
        </p:sp>
        <p:sp>
          <p:nvSpPr>
            <p:cNvPr id="275" name="Freeform 39"/>
            <p:cNvSpPr>
              <a:spLocks/>
            </p:cNvSpPr>
            <p:nvPr/>
          </p:nvSpPr>
          <p:spPr bwMode="auto">
            <a:xfrm>
              <a:off x="3791" y="1063"/>
              <a:ext cx="289" cy="200"/>
            </a:xfrm>
            <a:custGeom>
              <a:avLst/>
              <a:gdLst>
                <a:gd name="T0" fmla="*/ 0 w 289"/>
                <a:gd name="T1" fmla="*/ 65 h 200"/>
                <a:gd name="T2" fmla="*/ 0 w 289"/>
                <a:gd name="T3" fmla="*/ 86 h 200"/>
                <a:gd name="T4" fmla="*/ 1 w 289"/>
                <a:gd name="T5" fmla="*/ 118 h 200"/>
                <a:gd name="T6" fmla="*/ 8 w 289"/>
                <a:gd name="T7" fmla="*/ 144 h 200"/>
                <a:gd name="T8" fmla="*/ 17 w 289"/>
                <a:gd name="T9" fmla="*/ 163 h 200"/>
                <a:gd name="T10" fmla="*/ 31 w 289"/>
                <a:gd name="T11" fmla="*/ 178 h 200"/>
                <a:gd name="T12" fmla="*/ 48 w 289"/>
                <a:gd name="T13" fmla="*/ 187 h 200"/>
                <a:gd name="T14" fmla="*/ 70 w 289"/>
                <a:gd name="T15" fmla="*/ 192 h 200"/>
                <a:gd name="T16" fmla="*/ 95 w 289"/>
                <a:gd name="T17" fmla="*/ 198 h 200"/>
                <a:gd name="T18" fmla="*/ 126 w 289"/>
                <a:gd name="T19" fmla="*/ 200 h 200"/>
                <a:gd name="T20" fmla="*/ 227 w 289"/>
                <a:gd name="T21" fmla="*/ 135 h 200"/>
                <a:gd name="T22" fmla="*/ 289 w 289"/>
                <a:gd name="T23" fmla="*/ 59 h 200"/>
                <a:gd name="T24" fmla="*/ 269 w 289"/>
                <a:gd name="T25" fmla="*/ 0 h 200"/>
                <a:gd name="T26" fmla="*/ 133 w 289"/>
                <a:gd name="T27" fmla="*/ 38 h 200"/>
                <a:gd name="T28" fmla="*/ 55 w 289"/>
                <a:gd name="T29" fmla="*/ 44 h 200"/>
                <a:gd name="T30" fmla="*/ 0 w 289"/>
                <a:gd name="T31" fmla="*/ 65 h 2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9"/>
                <a:gd name="T49" fmla="*/ 0 h 200"/>
                <a:gd name="T50" fmla="*/ 289 w 289"/>
                <a:gd name="T51" fmla="*/ 200 h 2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9" h="200">
                  <a:moveTo>
                    <a:pt x="0" y="65"/>
                  </a:moveTo>
                  <a:lnTo>
                    <a:pt x="0" y="86"/>
                  </a:lnTo>
                  <a:lnTo>
                    <a:pt x="1" y="118"/>
                  </a:lnTo>
                  <a:lnTo>
                    <a:pt x="8" y="144"/>
                  </a:lnTo>
                  <a:lnTo>
                    <a:pt x="17" y="163"/>
                  </a:lnTo>
                  <a:lnTo>
                    <a:pt x="31" y="178"/>
                  </a:lnTo>
                  <a:lnTo>
                    <a:pt x="48" y="187"/>
                  </a:lnTo>
                  <a:lnTo>
                    <a:pt x="70" y="192"/>
                  </a:lnTo>
                  <a:lnTo>
                    <a:pt x="95" y="198"/>
                  </a:lnTo>
                  <a:lnTo>
                    <a:pt x="126" y="200"/>
                  </a:lnTo>
                  <a:lnTo>
                    <a:pt x="227" y="135"/>
                  </a:lnTo>
                  <a:lnTo>
                    <a:pt x="289" y="59"/>
                  </a:lnTo>
                  <a:lnTo>
                    <a:pt x="269" y="0"/>
                  </a:lnTo>
                  <a:lnTo>
                    <a:pt x="133" y="38"/>
                  </a:lnTo>
                  <a:lnTo>
                    <a:pt x="55" y="44"/>
                  </a:lnTo>
                  <a:lnTo>
                    <a:pt x="0" y="65"/>
                  </a:lnTo>
                  <a:close/>
                </a:path>
              </a:pathLst>
            </a:custGeom>
            <a:solidFill>
              <a:srgbClr val="770000"/>
            </a:solidFill>
            <a:ln w="9525">
              <a:noFill/>
              <a:round/>
              <a:headEnd/>
              <a:tailEnd/>
            </a:ln>
          </p:spPr>
          <p:txBody>
            <a:bodyPr/>
            <a:lstStyle/>
            <a:p>
              <a:endParaRPr lang="en-US"/>
            </a:p>
          </p:txBody>
        </p:sp>
        <p:sp>
          <p:nvSpPr>
            <p:cNvPr id="276" name="Freeform 40"/>
            <p:cNvSpPr>
              <a:spLocks/>
            </p:cNvSpPr>
            <p:nvPr/>
          </p:nvSpPr>
          <p:spPr bwMode="auto">
            <a:xfrm>
              <a:off x="3670" y="1093"/>
              <a:ext cx="293" cy="168"/>
            </a:xfrm>
            <a:custGeom>
              <a:avLst/>
              <a:gdLst>
                <a:gd name="T0" fmla="*/ 118 w 293"/>
                <a:gd name="T1" fmla="*/ 35 h 168"/>
                <a:gd name="T2" fmla="*/ 113 w 293"/>
                <a:gd name="T3" fmla="*/ 66 h 168"/>
                <a:gd name="T4" fmla="*/ 118 w 293"/>
                <a:gd name="T5" fmla="*/ 86 h 168"/>
                <a:gd name="T6" fmla="*/ 123 w 293"/>
                <a:gd name="T7" fmla="*/ 103 h 168"/>
                <a:gd name="T8" fmla="*/ 130 w 293"/>
                <a:gd name="T9" fmla="*/ 119 h 168"/>
                <a:gd name="T10" fmla="*/ 140 w 293"/>
                <a:gd name="T11" fmla="*/ 134 h 168"/>
                <a:gd name="T12" fmla="*/ 152 w 293"/>
                <a:gd name="T13" fmla="*/ 146 h 168"/>
                <a:gd name="T14" fmla="*/ 168 w 293"/>
                <a:gd name="T15" fmla="*/ 156 h 168"/>
                <a:gd name="T16" fmla="*/ 187 w 293"/>
                <a:gd name="T17" fmla="*/ 164 h 168"/>
                <a:gd name="T18" fmla="*/ 211 w 293"/>
                <a:gd name="T19" fmla="*/ 168 h 168"/>
                <a:gd name="T20" fmla="*/ 192 w 293"/>
                <a:gd name="T21" fmla="*/ 154 h 168"/>
                <a:gd name="T22" fmla="*/ 177 w 293"/>
                <a:gd name="T23" fmla="*/ 142 h 168"/>
                <a:gd name="T24" fmla="*/ 164 w 293"/>
                <a:gd name="T25" fmla="*/ 133 h 168"/>
                <a:gd name="T26" fmla="*/ 153 w 293"/>
                <a:gd name="T27" fmla="*/ 122 h 168"/>
                <a:gd name="T28" fmla="*/ 145 w 293"/>
                <a:gd name="T29" fmla="*/ 111 h 168"/>
                <a:gd name="T30" fmla="*/ 140 w 293"/>
                <a:gd name="T31" fmla="*/ 98 h 168"/>
                <a:gd name="T32" fmla="*/ 137 w 293"/>
                <a:gd name="T33" fmla="*/ 82 h 168"/>
                <a:gd name="T34" fmla="*/ 136 w 293"/>
                <a:gd name="T35" fmla="*/ 62 h 168"/>
                <a:gd name="T36" fmla="*/ 141 w 293"/>
                <a:gd name="T37" fmla="*/ 35 h 168"/>
                <a:gd name="T38" fmla="*/ 187 w 293"/>
                <a:gd name="T39" fmla="*/ 24 h 168"/>
                <a:gd name="T40" fmla="*/ 293 w 293"/>
                <a:gd name="T41" fmla="*/ 0 h 168"/>
                <a:gd name="T42" fmla="*/ 113 w 293"/>
                <a:gd name="T43" fmla="*/ 13 h 168"/>
                <a:gd name="T44" fmla="*/ 0 w 293"/>
                <a:gd name="T45" fmla="*/ 24 h 168"/>
                <a:gd name="T46" fmla="*/ 118 w 293"/>
                <a:gd name="T47" fmla="*/ 3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3"/>
                <a:gd name="T73" fmla="*/ 0 h 168"/>
                <a:gd name="T74" fmla="*/ 293 w 293"/>
                <a:gd name="T75" fmla="*/ 168 h 16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3" h="168">
                  <a:moveTo>
                    <a:pt x="118" y="35"/>
                  </a:moveTo>
                  <a:lnTo>
                    <a:pt x="113" y="66"/>
                  </a:lnTo>
                  <a:lnTo>
                    <a:pt x="118" y="86"/>
                  </a:lnTo>
                  <a:lnTo>
                    <a:pt x="123" y="103"/>
                  </a:lnTo>
                  <a:lnTo>
                    <a:pt x="130" y="119"/>
                  </a:lnTo>
                  <a:lnTo>
                    <a:pt x="140" y="134"/>
                  </a:lnTo>
                  <a:lnTo>
                    <a:pt x="152" y="146"/>
                  </a:lnTo>
                  <a:lnTo>
                    <a:pt x="168" y="156"/>
                  </a:lnTo>
                  <a:lnTo>
                    <a:pt x="187" y="164"/>
                  </a:lnTo>
                  <a:lnTo>
                    <a:pt x="211" y="168"/>
                  </a:lnTo>
                  <a:lnTo>
                    <a:pt x="192" y="154"/>
                  </a:lnTo>
                  <a:lnTo>
                    <a:pt x="177" y="142"/>
                  </a:lnTo>
                  <a:lnTo>
                    <a:pt x="164" y="133"/>
                  </a:lnTo>
                  <a:lnTo>
                    <a:pt x="153" y="122"/>
                  </a:lnTo>
                  <a:lnTo>
                    <a:pt x="145" y="111"/>
                  </a:lnTo>
                  <a:lnTo>
                    <a:pt x="140" y="98"/>
                  </a:lnTo>
                  <a:lnTo>
                    <a:pt x="137" y="82"/>
                  </a:lnTo>
                  <a:lnTo>
                    <a:pt x="136" y="62"/>
                  </a:lnTo>
                  <a:lnTo>
                    <a:pt x="141" y="35"/>
                  </a:lnTo>
                  <a:lnTo>
                    <a:pt x="187" y="24"/>
                  </a:lnTo>
                  <a:lnTo>
                    <a:pt x="293" y="0"/>
                  </a:lnTo>
                  <a:lnTo>
                    <a:pt x="113" y="13"/>
                  </a:lnTo>
                  <a:lnTo>
                    <a:pt x="0" y="24"/>
                  </a:lnTo>
                  <a:lnTo>
                    <a:pt x="118" y="35"/>
                  </a:lnTo>
                  <a:close/>
                </a:path>
              </a:pathLst>
            </a:custGeom>
            <a:solidFill>
              <a:srgbClr val="FF2830"/>
            </a:solidFill>
            <a:ln w="9525">
              <a:noFill/>
              <a:round/>
              <a:headEnd/>
              <a:tailEnd/>
            </a:ln>
          </p:spPr>
          <p:txBody>
            <a:bodyPr/>
            <a:lstStyle/>
            <a:p>
              <a:endParaRPr lang="en-US"/>
            </a:p>
          </p:txBody>
        </p:sp>
        <p:sp>
          <p:nvSpPr>
            <p:cNvPr id="277" name="Freeform 41"/>
            <p:cNvSpPr>
              <a:spLocks/>
            </p:cNvSpPr>
            <p:nvPr/>
          </p:nvSpPr>
          <p:spPr bwMode="auto">
            <a:xfrm>
              <a:off x="3816" y="1380"/>
              <a:ext cx="203" cy="306"/>
            </a:xfrm>
            <a:custGeom>
              <a:avLst/>
              <a:gdLst>
                <a:gd name="T0" fmla="*/ 104 w 203"/>
                <a:gd name="T1" fmla="*/ 0 h 306"/>
                <a:gd name="T2" fmla="*/ 124 w 203"/>
                <a:gd name="T3" fmla="*/ 3 h 306"/>
                <a:gd name="T4" fmla="*/ 143 w 203"/>
                <a:gd name="T5" fmla="*/ 12 h 306"/>
                <a:gd name="T6" fmla="*/ 160 w 203"/>
                <a:gd name="T7" fmla="*/ 27 h 306"/>
                <a:gd name="T8" fmla="*/ 175 w 203"/>
                <a:gd name="T9" fmla="*/ 46 h 306"/>
                <a:gd name="T10" fmla="*/ 187 w 203"/>
                <a:gd name="T11" fmla="*/ 69 h 306"/>
                <a:gd name="T12" fmla="*/ 197 w 203"/>
                <a:gd name="T13" fmla="*/ 94 h 306"/>
                <a:gd name="T14" fmla="*/ 202 w 203"/>
                <a:gd name="T15" fmla="*/ 123 h 306"/>
                <a:gd name="T16" fmla="*/ 203 w 203"/>
                <a:gd name="T17" fmla="*/ 154 h 306"/>
                <a:gd name="T18" fmla="*/ 201 w 203"/>
                <a:gd name="T19" fmla="*/ 185 h 306"/>
                <a:gd name="T20" fmla="*/ 194 w 203"/>
                <a:gd name="T21" fmla="*/ 213 h 306"/>
                <a:gd name="T22" fmla="*/ 185 w 203"/>
                <a:gd name="T23" fmla="*/ 238 h 306"/>
                <a:gd name="T24" fmla="*/ 173 w 203"/>
                <a:gd name="T25" fmla="*/ 261 h 306"/>
                <a:gd name="T26" fmla="*/ 156 w 203"/>
                <a:gd name="T27" fmla="*/ 280 h 306"/>
                <a:gd name="T28" fmla="*/ 139 w 203"/>
                <a:gd name="T29" fmla="*/ 293 h 306"/>
                <a:gd name="T30" fmla="*/ 120 w 203"/>
                <a:gd name="T31" fmla="*/ 303 h 306"/>
                <a:gd name="T32" fmla="*/ 100 w 203"/>
                <a:gd name="T33" fmla="*/ 306 h 306"/>
                <a:gd name="T34" fmla="*/ 80 w 203"/>
                <a:gd name="T35" fmla="*/ 301 h 306"/>
                <a:gd name="T36" fmla="*/ 61 w 203"/>
                <a:gd name="T37" fmla="*/ 292 h 306"/>
                <a:gd name="T38" fmla="*/ 43 w 203"/>
                <a:gd name="T39" fmla="*/ 279 h 306"/>
                <a:gd name="T40" fmla="*/ 29 w 203"/>
                <a:gd name="T41" fmla="*/ 258 h 306"/>
                <a:gd name="T42" fmla="*/ 16 w 203"/>
                <a:gd name="T43" fmla="*/ 236 h 306"/>
                <a:gd name="T44" fmla="*/ 7 w 203"/>
                <a:gd name="T45" fmla="*/ 210 h 306"/>
                <a:gd name="T46" fmla="*/ 2 w 203"/>
                <a:gd name="T47" fmla="*/ 182 h 306"/>
                <a:gd name="T48" fmla="*/ 0 w 203"/>
                <a:gd name="T49" fmla="*/ 151 h 306"/>
                <a:gd name="T50" fmla="*/ 3 w 203"/>
                <a:gd name="T51" fmla="*/ 120 h 306"/>
                <a:gd name="T52" fmla="*/ 8 w 203"/>
                <a:gd name="T53" fmla="*/ 92 h 306"/>
                <a:gd name="T54" fmla="*/ 19 w 203"/>
                <a:gd name="T55" fmla="*/ 66 h 306"/>
                <a:gd name="T56" fmla="*/ 31 w 203"/>
                <a:gd name="T57" fmla="*/ 43 h 306"/>
                <a:gd name="T58" fmla="*/ 47 w 203"/>
                <a:gd name="T59" fmla="*/ 25 h 306"/>
                <a:gd name="T60" fmla="*/ 65 w 203"/>
                <a:gd name="T61" fmla="*/ 11 h 306"/>
                <a:gd name="T62" fmla="*/ 84 w 203"/>
                <a:gd name="T63" fmla="*/ 3 h 306"/>
                <a:gd name="T64" fmla="*/ 104 w 203"/>
                <a:gd name="T65" fmla="*/ 0 h 3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3"/>
                <a:gd name="T100" fmla="*/ 0 h 306"/>
                <a:gd name="T101" fmla="*/ 203 w 203"/>
                <a:gd name="T102" fmla="*/ 306 h 3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3" h="306">
                  <a:moveTo>
                    <a:pt x="104" y="0"/>
                  </a:moveTo>
                  <a:lnTo>
                    <a:pt x="124" y="3"/>
                  </a:lnTo>
                  <a:lnTo>
                    <a:pt x="143" y="12"/>
                  </a:lnTo>
                  <a:lnTo>
                    <a:pt x="160" y="27"/>
                  </a:lnTo>
                  <a:lnTo>
                    <a:pt x="175" y="46"/>
                  </a:lnTo>
                  <a:lnTo>
                    <a:pt x="187" y="69"/>
                  </a:lnTo>
                  <a:lnTo>
                    <a:pt x="197" y="94"/>
                  </a:lnTo>
                  <a:lnTo>
                    <a:pt x="202" y="123"/>
                  </a:lnTo>
                  <a:lnTo>
                    <a:pt x="203" y="154"/>
                  </a:lnTo>
                  <a:lnTo>
                    <a:pt x="201" y="185"/>
                  </a:lnTo>
                  <a:lnTo>
                    <a:pt x="194" y="213"/>
                  </a:lnTo>
                  <a:lnTo>
                    <a:pt x="185" y="238"/>
                  </a:lnTo>
                  <a:lnTo>
                    <a:pt x="173" y="261"/>
                  </a:lnTo>
                  <a:lnTo>
                    <a:pt x="156" y="280"/>
                  </a:lnTo>
                  <a:lnTo>
                    <a:pt x="139" y="293"/>
                  </a:lnTo>
                  <a:lnTo>
                    <a:pt x="120" y="303"/>
                  </a:lnTo>
                  <a:lnTo>
                    <a:pt x="100" y="306"/>
                  </a:lnTo>
                  <a:lnTo>
                    <a:pt x="80" y="301"/>
                  </a:lnTo>
                  <a:lnTo>
                    <a:pt x="61" y="292"/>
                  </a:lnTo>
                  <a:lnTo>
                    <a:pt x="43" y="279"/>
                  </a:lnTo>
                  <a:lnTo>
                    <a:pt x="29" y="258"/>
                  </a:lnTo>
                  <a:lnTo>
                    <a:pt x="16" y="236"/>
                  </a:lnTo>
                  <a:lnTo>
                    <a:pt x="7" y="210"/>
                  </a:lnTo>
                  <a:lnTo>
                    <a:pt x="2" y="182"/>
                  </a:lnTo>
                  <a:lnTo>
                    <a:pt x="0" y="151"/>
                  </a:lnTo>
                  <a:lnTo>
                    <a:pt x="3" y="120"/>
                  </a:lnTo>
                  <a:lnTo>
                    <a:pt x="8" y="92"/>
                  </a:lnTo>
                  <a:lnTo>
                    <a:pt x="19" y="66"/>
                  </a:lnTo>
                  <a:lnTo>
                    <a:pt x="31" y="43"/>
                  </a:lnTo>
                  <a:lnTo>
                    <a:pt x="47" y="25"/>
                  </a:lnTo>
                  <a:lnTo>
                    <a:pt x="65" y="11"/>
                  </a:lnTo>
                  <a:lnTo>
                    <a:pt x="84" y="3"/>
                  </a:lnTo>
                  <a:lnTo>
                    <a:pt x="104" y="0"/>
                  </a:lnTo>
                  <a:close/>
                </a:path>
              </a:pathLst>
            </a:custGeom>
            <a:solidFill>
              <a:srgbClr val="877F6D"/>
            </a:solidFill>
            <a:ln w="9525">
              <a:noFill/>
              <a:round/>
              <a:headEnd/>
              <a:tailEnd/>
            </a:ln>
          </p:spPr>
          <p:txBody>
            <a:bodyPr/>
            <a:lstStyle/>
            <a:p>
              <a:endParaRPr lang="en-US"/>
            </a:p>
          </p:txBody>
        </p:sp>
        <p:sp>
          <p:nvSpPr>
            <p:cNvPr id="278" name="Freeform 42"/>
            <p:cNvSpPr>
              <a:spLocks/>
            </p:cNvSpPr>
            <p:nvPr/>
          </p:nvSpPr>
          <p:spPr bwMode="auto">
            <a:xfrm>
              <a:off x="3619" y="1273"/>
              <a:ext cx="439" cy="476"/>
            </a:xfrm>
            <a:custGeom>
              <a:avLst/>
              <a:gdLst>
                <a:gd name="T0" fmla="*/ 152 w 439"/>
                <a:gd name="T1" fmla="*/ 0 h 476"/>
                <a:gd name="T2" fmla="*/ 324 w 439"/>
                <a:gd name="T3" fmla="*/ 16 h 476"/>
                <a:gd name="T4" fmla="*/ 348 w 439"/>
                <a:gd name="T5" fmla="*/ 29 h 476"/>
                <a:gd name="T6" fmla="*/ 368 w 439"/>
                <a:gd name="T7" fmla="*/ 44 h 476"/>
                <a:gd name="T8" fmla="*/ 387 w 439"/>
                <a:gd name="T9" fmla="*/ 63 h 476"/>
                <a:gd name="T10" fmla="*/ 402 w 439"/>
                <a:gd name="T11" fmla="*/ 82 h 476"/>
                <a:gd name="T12" fmla="*/ 415 w 439"/>
                <a:gd name="T13" fmla="*/ 105 h 476"/>
                <a:gd name="T14" fmla="*/ 425 w 439"/>
                <a:gd name="T15" fmla="*/ 128 h 476"/>
                <a:gd name="T16" fmla="*/ 433 w 439"/>
                <a:gd name="T17" fmla="*/ 153 h 476"/>
                <a:gd name="T18" fmla="*/ 438 w 439"/>
                <a:gd name="T19" fmla="*/ 180 h 476"/>
                <a:gd name="T20" fmla="*/ 439 w 439"/>
                <a:gd name="T21" fmla="*/ 212 h 476"/>
                <a:gd name="T22" fmla="*/ 439 w 439"/>
                <a:gd name="T23" fmla="*/ 242 h 476"/>
                <a:gd name="T24" fmla="*/ 438 w 439"/>
                <a:gd name="T25" fmla="*/ 271 h 476"/>
                <a:gd name="T26" fmla="*/ 434 w 439"/>
                <a:gd name="T27" fmla="*/ 298 h 476"/>
                <a:gd name="T28" fmla="*/ 429 w 439"/>
                <a:gd name="T29" fmla="*/ 324 h 476"/>
                <a:gd name="T30" fmla="*/ 422 w 439"/>
                <a:gd name="T31" fmla="*/ 348 h 476"/>
                <a:gd name="T32" fmla="*/ 413 w 439"/>
                <a:gd name="T33" fmla="*/ 371 h 476"/>
                <a:gd name="T34" fmla="*/ 400 w 439"/>
                <a:gd name="T35" fmla="*/ 391 h 476"/>
                <a:gd name="T36" fmla="*/ 387 w 439"/>
                <a:gd name="T37" fmla="*/ 410 h 476"/>
                <a:gd name="T38" fmla="*/ 371 w 439"/>
                <a:gd name="T39" fmla="*/ 426 h 476"/>
                <a:gd name="T40" fmla="*/ 353 w 439"/>
                <a:gd name="T41" fmla="*/ 441 h 476"/>
                <a:gd name="T42" fmla="*/ 335 w 439"/>
                <a:gd name="T43" fmla="*/ 453 h 476"/>
                <a:gd name="T44" fmla="*/ 312 w 439"/>
                <a:gd name="T45" fmla="*/ 462 h 476"/>
                <a:gd name="T46" fmla="*/ 289 w 439"/>
                <a:gd name="T47" fmla="*/ 469 h 476"/>
                <a:gd name="T48" fmla="*/ 262 w 439"/>
                <a:gd name="T49" fmla="*/ 474 h 476"/>
                <a:gd name="T50" fmla="*/ 234 w 439"/>
                <a:gd name="T51" fmla="*/ 476 h 476"/>
                <a:gd name="T52" fmla="*/ 52 w 439"/>
                <a:gd name="T53" fmla="*/ 439 h 476"/>
                <a:gd name="T54" fmla="*/ 35 w 439"/>
                <a:gd name="T55" fmla="*/ 414 h 476"/>
                <a:gd name="T56" fmla="*/ 20 w 439"/>
                <a:gd name="T57" fmla="*/ 388 h 476"/>
                <a:gd name="T58" fmla="*/ 10 w 439"/>
                <a:gd name="T59" fmla="*/ 363 h 476"/>
                <a:gd name="T60" fmla="*/ 5 w 439"/>
                <a:gd name="T61" fmla="*/ 337 h 476"/>
                <a:gd name="T62" fmla="*/ 1 w 439"/>
                <a:gd name="T63" fmla="*/ 310 h 476"/>
                <a:gd name="T64" fmla="*/ 0 w 439"/>
                <a:gd name="T65" fmla="*/ 282 h 476"/>
                <a:gd name="T66" fmla="*/ 0 w 439"/>
                <a:gd name="T67" fmla="*/ 253 h 476"/>
                <a:gd name="T68" fmla="*/ 0 w 439"/>
                <a:gd name="T69" fmla="*/ 222 h 476"/>
                <a:gd name="T70" fmla="*/ 10 w 439"/>
                <a:gd name="T71" fmla="*/ 185 h 476"/>
                <a:gd name="T72" fmla="*/ 21 w 439"/>
                <a:gd name="T73" fmla="*/ 150 h 476"/>
                <a:gd name="T74" fmla="*/ 33 w 439"/>
                <a:gd name="T75" fmla="*/ 119 h 476"/>
                <a:gd name="T76" fmla="*/ 48 w 439"/>
                <a:gd name="T77" fmla="*/ 90 h 476"/>
                <a:gd name="T78" fmla="*/ 67 w 439"/>
                <a:gd name="T79" fmla="*/ 64 h 476"/>
                <a:gd name="T80" fmla="*/ 90 w 439"/>
                <a:gd name="T81" fmla="*/ 40 h 476"/>
                <a:gd name="T82" fmla="*/ 118 w 439"/>
                <a:gd name="T83" fmla="*/ 19 h 476"/>
                <a:gd name="T84" fmla="*/ 152 w 439"/>
                <a:gd name="T85" fmla="*/ 0 h 4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9"/>
                <a:gd name="T130" fmla="*/ 0 h 476"/>
                <a:gd name="T131" fmla="*/ 439 w 439"/>
                <a:gd name="T132" fmla="*/ 476 h 47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9" h="476">
                  <a:moveTo>
                    <a:pt x="152" y="0"/>
                  </a:moveTo>
                  <a:lnTo>
                    <a:pt x="324" y="16"/>
                  </a:lnTo>
                  <a:lnTo>
                    <a:pt x="348" y="29"/>
                  </a:lnTo>
                  <a:lnTo>
                    <a:pt x="368" y="44"/>
                  </a:lnTo>
                  <a:lnTo>
                    <a:pt x="387" y="63"/>
                  </a:lnTo>
                  <a:lnTo>
                    <a:pt x="402" y="82"/>
                  </a:lnTo>
                  <a:lnTo>
                    <a:pt x="415" y="105"/>
                  </a:lnTo>
                  <a:lnTo>
                    <a:pt x="425" y="128"/>
                  </a:lnTo>
                  <a:lnTo>
                    <a:pt x="433" y="153"/>
                  </a:lnTo>
                  <a:lnTo>
                    <a:pt x="438" y="180"/>
                  </a:lnTo>
                  <a:lnTo>
                    <a:pt x="439" y="212"/>
                  </a:lnTo>
                  <a:lnTo>
                    <a:pt x="439" y="242"/>
                  </a:lnTo>
                  <a:lnTo>
                    <a:pt x="438" y="271"/>
                  </a:lnTo>
                  <a:lnTo>
                    <a:pt x="434" y="298"/>
                  </a:lnTo>
                  <a:lnTo>
                    <a:pt x="429" y="324"/>
                  </a:lnTo>
                  <a:lnTo>
                    <a:pt x="422" y="348"/>
                  </a:lnTo>
                  <a:lnTo>
                    <a:pt x="413" y="371"/>
                  </a:lnTo>
                  <a:lnTo>
                    <a:pt x="400" y="391"/>
                  </a:lnTo>
                  <a:lnTo>
                    <a:pt x="387" y="410"/>
                  </a:lnTo>
                  <a:lnTo>
                    <a:pt x="371" y="426"/>
                  </a:lnTo>
                  <a:lnTo>
                    <a:pt x="353" y="441"/>
                  </a:lnTo>
                  <a:lnTo>
                    <a:pt x="335" y="453"/>
                  </a:lnTo>
                  <a:lnTo>
                    <a:pt x="312" y="462"/>
                  </a:lnTo>
                  <a:lnTo>
                    <a:pt x="289" y="469"/>
                  </a:lnTo>
                  <a:lnTo>
                    <a:pt x="262" y="474"/>
                  </a:lnTo>
                  <a:lnTo>
                    <a:pt x="234" y="476"/>
                  </a:lnTo>
                  <a:lnTo>
                    <a:pt x="52" y="439"/>
                  </a:lnTo>
                  <a:lnTo>
                    <a:pt x="35" y="414"/>
                  </a:lnTo>
                  <a:lnTo>
                    <a:pt x="20" y="388"/>
                  </a:lnTo>
                  <a:lnTo>
                    <a:pt x="10" y="363"/>
                  </a:lnTo>
                  <a:lnTo>
                    <a:pt x="5" y="337"/>
                  </a:lnTo>
                  <a:lnTo>
                    <a:pt x="1" y="310"/>
                  </a:lnTo>
                  <a:lnTo>
                    <a:pt x="0" y="282"/>
                  </a:lnTo>
                  <a:lnTo>
                    <a:pt x="0" y="253"/>
                  </a:lnTo>
                  <a:lnTo>
                    <a:pt x="0" y="222"/>
                  </a:lnTo>
                  <a:lnTo>
                    <a:pt x="10" y="185"/>
                  </a:lnTo>
                  <a:lnTo>
                    <a:pt x="21" y="150"/>
                  </a:lnTo>
                  <a:lnTo>
                    <a:pt x="33" y="119"/>
                  </a:lnTo>
                  <a:lnTo>
                    <a:pt x="48" y="90"/>
                  </a:lnTo>
                  <a:lnTo>
                    <a:pt x="67" y="64"/>
                  </a:lnTo>
                  <a:lnTo>
                    <a:pt x="90" y="40"/>
                  </a:lnTo>
                  <a:lnTo>
                    <a:pt x="118" y="19"/>
                  </a:lnTo>
                  <a:lnTo>
                    <a:pt x="152" y="0"/>
                  </a:lnTo>
                  <a:close/>
                </a:path>
              </a:pathLst>
            </a:custGeom>
            <a:solidFill>
              <a:srgbClr val="140F0A"/>
            </a:solidFill>
            <a:ln w="9525">
              <a:noFill/>
              <a:round/>
              <a:headEnd/>
              <a:tailEnd/>
            </a:ln>
          </p:spPr>
          <p:txBody>
            <a:bodyPr/>
            <a:lstStyle/>
            <a:p>
              <a:endParaRPr lang="en-US"/>
            </a:p>
          </p:txBody>
        </p:sp>
        <p:sp>
          <p:nvSpPr>
            <p:cNvPr id="279" name="Freeform 43"/>
            <p:cNvSpPr>
              <a:spLocks/>
            </p:cNvSpPr>
            <p:nvPr/>
          </p:nvSpPr>
          <p:spPr bwMode="auto">
            <a:xfrm>
              <a:off x="3853" y="1402"/>
              <a:ext cx="158" cy="282"/>
            </a:xfrm>
            <a:custGeom>
              <a:avLst/>
              <a:gdLst>
                <a:gd name="T0" fmla="*/ 68 w 158"/>
                <a:gd name="T1" fmla="*/ 36 h 282"/>
                <a:gd name="T2" fmla="*/ 83 w 158"/>
                <a:gd name="T3" fmla="*/ 44 h 282"/>
                <a:gd name="T4" fmla="*/ 95 w 158"/>
                <a:gd name="T5" fmla="*/ 54 h 282"/>
                <a:gd name="T6" fmla="*/ 102 w 158"/>
                <a:gd name="T7" fmla="*/ 63 h 282"/>
                <a:gd name="T8" fmla="*/ 107 w 158"/>
                <a:gd name="T9" fmla="*/ 75 h 282"/>
                <a:gd name="T10" fmla="*/ 111 w 158"/>
                <a:gd name="T11" fmla="*/ 89 h 282"/>
                <a:gd name="T12" fmla="*/ 113 w 158"/>
                <a:gd name="T13" fmla="*/ 103 h 282"/>
                <a:gd name="T14" fmla="*/ 113 w 158"/>
                <a:gd name="T15" fmla="*/ 118 h 282"/>
                <a:gd name="T16" fmla="*/ 113 w 158"/>
                <a:gd name="T17" fmla="*/ 136 h 282"/>
                <a:gd name="T18" fmla="*/ 105 w 158"/>
                <a:gd name="T19" fmla="*/ 159 h 282"/>
                <a:gd name="T20" fmla="*/ 98 w 158"/>
                <a:gd name="T21" fmla="*/ 179 h 282"/>
                <a:gd name="T22" fmla="*/ 91 w 158"/>
                <a:gd name="T23" fmla="*/ 195 h 282"/>
                <a:gd name="T24" fmla="*/ 84 w 158"/>
                <a:gd name="T25" fmla="*/ 208 h 282"/>
                <a:gd name="T26" fmla="*/ 75 w 158"/>
                <a:gd name="T27" fmla="*/ 219 h 282"/>
                <a:gd name="T28" fmla="*/ 62 w 158"/>
                <a:gd name="T29" fmla="*/ 226 h 282"/>
                <a:gd name="T30" fmla="*/ 43 w 158"/>
                <a:gd name="T31" fmla="*/ 228 h 282"/>
                <a:gd name="T32" fmla="*/ 18 w 158"/>
                <a:gd name="T33" fmla="*/ 227 h 282"/>
                <a:gd name="T34" fmla="*/ 2 w 158"/>
                <a:gd name="T35" fmla="*/ 210 h 282"/>
                <a:gd name="T36" fmla="*/ 0 w 158"/>
                <a:gd name="T37" fmla="*/ 238 h 282"/>
                <a:gd name="T38" fmla="*/ 13 w 158"/>
                <a:gd name="T39" fmla="*/ 258 h 282"/>
                <a:gd name="T40" fmla="*/ 41 w 158"/>
                <a:gd name="T41" fmla="*/ 282 h 282"/>
                <a:gd name="T42" fmla="*/ 64 w 158"/>
                <a:gd name="T43" fmla="*/ 277 h 282"/>
                <a:gd name="T44" fmla="*/ 83 w 158"/>
                <a:gd name="T45" fmla="*/ 270 h 282"/>
                <a:gd name="T46" fmla="*/ 98 w 158"/>
                <a:gd name="T47" fmla="*/ 262 h 282"/>
                <a:gd name="T48" fmla="*/ 111 w 158"/>
                <a:gd name="T49" fmla="*/ 250 h 282"/>
                <a:gd name="T50" fmla="*/ 121 w 158"/>
                <a:gd name="T51" fmla="*/ 236 h 282"/>
                <a:gd name="T52" fmla="*/ 130 w 158"/>
                <a:gd name="T53" fmla="*/ 219 h 282"/>
                <a:gd name="T54" fmla="*/ 140 w 158"/>
                <a:gd name="T55" fmla="*/ 199 h 282"/>
                <a:gd name="T56" fmla="*/ 149 w 158"/>
                <a:gd name="T57" fmla="*/ 176 h 282"/>
                <a:gd name="T58" fmla="*/ 158 w 158"/>
                <a:gd name="T59" fmla="*/ 115 h 282"/>
                <a:gd name="T60" fmla="*/ 158 w 158"/>
                <a:gd name="T61" fmla="*/ 83 h 282"/>
                <a:gd name="T62" fmla="*/ 152 w 158"/>
                <a:gd name="T63" fmla="*/ 55 h 282"/>
                <a:gd name="T64" fmla="*/ 142 w 158"/>
                <a:gd name="T65" fmla="*/ 31 h 282"/>
                <a:gd name="T66" fmla="*/ 129 w 158"/>
                <a:gd name="T67" fmla="*/ 13 h 282"/>
                <a:gd name="T68" fmla="*/ 111 w 158"/>
                <a:gd name="T69" fmla="*/ 3 h 282"/>
                <a:gd name="T70" fmla="*/ 91 w 158"/>
                <a:gd name="T71" fmla="*/ 0 h 282"/>
                <a:gd name="T72" fmla="*/ 70 w 158"/>
                <a:gd name="T73" fmla="*/ 8 h 282"/>
                <a:gd name="T74" fmla="*/ 45 w 158"/>
                <a:gd name="T75" fmla="*/ 27 h 282"/>
                <a:gd name="T76" fmla="*/ 33 w 158"/>
                <a:gd name="T77" fmla="*/ 42 h 282"/>
                <a:gd name="T78" fmla="*/ 68 w 158"/>
                <a:gd name="T79" fmla="*/ 36 h 2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282"/>
                <a:gd name="T122" fmla="*/ 158 w 158"/>
                <a:gd name="T123" fmla="*/ 282 h 28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282">
                  <a:moveTo>
                    <a:pt x="68" y="36"/>
                  </a:moveTo>
                  <a:lnTo>
                    <a:pt x="83" y="44"/>
                  </a:lnTo>
                  <a:lnTo>
                    <a:pt x="95" y="54"/>
                  </a:lnTo>
                  <a:lnTo>
                    <a:pt x="102" y="63"/>
                  </a:lnTo>
                  <a:lnTo>
                    <a:pt x="107" y="75"/>
                  </a:lnTo>
                  <a:lnTo>
                    <a:pt x="111" y="89"/>
                  </a:lnTo>
                  <a:lnTo>
                    <a:pt x="113" y="103"/>
                  </a:lnTo>
                  <a:lnTo>
                    <a:pt x="113" y="118"/>
                  </a:lnTo>
                  <a:lnTo>
                    <a:pt x="113" y="136"/>
                  </a:lnTo>
                  <a:lnTo>
                    <a:pt x="105" y="159"/>
                  </a:lnTo>
                  <a:lnTo>
                    <a:pt x="98" y="179"/>
                  </a:lnTo>
                  <a:lnTo>
                    <a:pt x="91" y="195"/>
                  </a:lnTo>
                  <a:lnTo>
                    <a:pt x="84" y="208"/>
                  </a:lnTo>
                  <a:lnTo>
                    <a:pt x="75" y="219"/>
                  </a:lnTo>
                  <a:lnTo>
                    <a:pt x="62" y="226"/>
                  </a:lnTo>
                  <a:lnTo>
                    <a:pt x="43" y="228"/>
                  </a:lnTo>
                  <a:lnTo>
                    <a:pt x="18" y="227"/>
                  </a:lnTo>
                  <a:lnTo>
                    <a:pt x="2" y="210"/>
                  </a:lnTo>
                  <a:lnTo>
                    <a:pt x="0" y="238"/>
                  </a:lnTo>
                  <a:lnTo>
                    <a:pt x="13" y="258"/>
                  </a:lnTo>
                  <a:lnTo>
                    <a:pt x="41" y="282"/>
                  </a:lnTo>
                  <a:lnTo>
                    <a:pt x="64" y="277"/>
                  </a:lnTo>
                  <a:lnTo>
                    <a:pt x="83" y="270"/>
                  </a:lnTo>
                  <a:lnTo>
                    <a:pt x="98" y="262"/>
                  </a:lnTo>
                  <a:lnTo>
                    <a:pt x="111" y="250"/>
                  </a:lnTo>
                  <a:lnTo>
                    <a:pt x="121" y="236"/>
                  </a:lnTo>
                  <a:lnTo>
                    <a:pt x="130" y="219"/>
                  </a:lnTo>
                  <a:lnTo>
                    <a:pt x="140" y="199"/>
                  </a:lnTo>
                  <a:lnTo>
                    <a:pt x="149" y="176"/>
                  </a:lnTo>
                  <a:lnTo>
                    <a:pt x="158" y="115"/>
                  </a:lnTo>
                  <a:lnTo>
                    <a:pt x="158" y="83"/>
                  </a:lnTo>
                  <a:lnTo>
                    <a:pt x="152" y="55"/>
                  </a:lnTo>
                  <a:lnTo>
                    <a:pt x="142" y="31"/>
                  </a:lnTo>
                  <a:lnTo>
                    <a:pt x="129" y="13"/>
                  </a:lnTo>
                  <a:lnTo>
                    <a:pt x="111" y="3"/>
                  </a:lnTo>
                  <a:lnTo>
                    <a:pt x="91" y="0"/>
                  </a:lnTo>
                  <a:lnTo>
                    <a:pt x="70" y="8"/>
                  </a:lnTo>
                  <a:lnTo>
                    <a:pt x="45" y="27"/>
                  </a:lnTo>
                  <a:lnTo>
                    <a:pt x="33" y="42"/>
                  </a:lnTo>
                  <a:lnTo>
                    <a:pt x="68" y="36"/>
                  </a:lnTo>
                  <a:close/>
                </a:path>
              </a:pathLst>
            </a:custGeom>
            <a:solidFill>
              <a:srgbClr val="877F6D"/>
            </a:solidFill>
            <a:ln w="9525">
              <a:noFill/>
              <a:round/>
              <a:headEnd/>
              <a:tailEnd/>
            </a:ln>
          </p:spPr>
          <p:txBody>
            <a:bodyPr/>
            <a:lstStyle/>
            <a:p>
              <a:endParaRPr lang="en-US"/>
            </a:p>
          </p:txBody>
        </p:sp>
        <p:sp>
          <p:nvSpPr>
            <p:cNvPr id="280" name="Freeform 44"/>
            <p:cNvSpPr>
              <a:spLocks/>
            </p:cNvSpPr>
            <p:nvPr/>
          </p:nvSpPr>
          <p:spPr bwMode="auto">
            <a:xfrm>
              <a:off x="3959" y="1501"/>
              <a:ext cx="52" cy="150"/>
            </a:xfrm>
            <a:custGeom>
              <a:avLst/>
              <a:gdLst>
                <a:gd name="T0" fmla="*/ 15 w 52"/>
                <a:gd name="T1" fmla="*/ 82 h 150"/>
                <a:gd name="T2" fmla="*/ 0 w 52"/>
                <a:gd name="T3" fmla="*/ 113 h 150"/>
                <a:gd name="T4" fmla="*/ 3 w 52"/>
                <a:gd name="T5" fmla="*/ 129 h 150"/>
                <a:gd name="T6" fmla="*/ 1 w 52"/>
                <a:gd name="T7" fmla="*/ 150 h 150"/>
                <a:gd name="T8" fmla="*/ 28 w 52"/>
                <a:gd name="T9" fmla="*/ 124 h 150"/>
                <a:gd name="T10" fmla="*/ 48 w 52"/>
                <a:gd name="T11" fmla="*/ 86 h 150"/>
                <a:gd name="T12" fmla="*/ 52 w 52"/>
                <a:gd name="T13" fmla="*/ 49 h 150"/>
                <a:gd name="T14" fmla="*/ 52 w 52"/>
                <a:gd name="T15" fmla="*/ 0 h 150"/>
                <a:gd name="T16" fmla="*/ 38 w 52"/>
                <a:gd name="T17" fmla="*/ 11 h 150"/>
                <a:gd name="T18" fmla="*/ 40 w 52"/>
                <a:gd name="T19" fmla="*/ 42 h 150"/>
                <a:gd name="T20" fmla="*/ 40 w 52"/>
                <a:gd name="T21" fmla="*/ 72 h 150"/>
                <a:gd name="T22" fmla="*/ 19 w 52"/>
                <a:gd name="T23" fmla="*/ 113 h 150"/>
                <a:gd name="T24" fmla="*/ 15 w 52"/>
                <a:gd name="T25" fmla="*/ 82 h 1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150"/>
                <a:gd name="T41" fmla="*/ 52 w 52"/>
                <a:gd name="T42" fmla="*/ 150 h 1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150">
                  <a:moveTo>
                    <a:pt x="15" y="82"/>
                  </a:moveTo>
                  <a:lnTo>
                    <a:pt x="0" y="113"/>
                  </a:lnTo>
                  <a:lnTo>
                    <a:pt x="3" y="129"/>
                  </a:lnTo>
                  <a:lnTo>
                    <a:pt x="1" y="150"/>
                  </a:lnTo>
                  <a:lnTo>
                    <a:pt x="28" y="124"/>
                  </a:lnTo>
                  <a:lnTo>
                    <a:pt x="48" y="86"/>
                  </a:lnTo>
                  <a:lnTo>
                    <a:pt x="52" y="49"/>
                  </a:lnTo>
                  <a:lnTo>
                    <a:pt x="52" y="0"/>
                  </a:lnTo>
                  <a:lnTo>
                    <a:pt x="38" y="11"/>
                  </a:lnTo>
                  <a:lnTo>
                    <a:pt x="40" y="42"/>
                  </a:lnTo>
                  <a:lnTo>
                    <a:pt x="40" y="72"/>
                  </a:lnTo>
                  <a:lnTo>
                    <a:pt x="19" y="113"/>
                  </a:lnTo>
                  <a:lnTo>
                    <a:pt x="15" y="82"/>
                  </a:lnTo>
                  <a:close/>
                </a:path>
              </a:pathLst>
            </a:custGeom>
            <a:solidFill>
              <a:srgbClr val="A0B5AD"/>
            </a:solidFill>
            <a:ln w="9525">
              <a:noFill/>
              <a:round/>
              <a:headEnd/>
              <a:tailEnd/>
            </a:ln>
          </p:spPr>
          <p:txBody>
            <a:bodyPr/>
            <a:lstStyle/>
            <a:p>
              <a:endParaRPr lang="en-US"/>
            </a:p>
          </p:txBody>
        </p:sp>
        <p:sp>
          <p:nvSpPr>
            <p:cNvPr id="281" name="Freeform 45"/>
            <p:cNvSpPr>
              <a:spLocks/>
            </p:cNvSpPr>
            <p:nvPr/>
          </p:nvSpPr>
          <p:spPr bwMode="auto">
            <a:xfrm>
              <a:off x="3826" y="1388"/>
              <a:ext cx="99" cy="255"/>
            </a:xfrm>
            <a:custGeom>
              <a:avLst/>
              <a:gdLst>
                <a:gd name="T0" fmla="*/ 95 w 99"/>
                <a:gd name="T1" fmla="*/ 0 h 255"/>
                <a:gd name="T2" fmla="*/ 70 w 99"/>
                <a:gd name="T3" fmla="*/ 15 h 255"/>
                <a:gd name="T4" fmla="*/ 48 w 99"/>
                <a:gd name="T5" fmla="*/ 31 h 255"/>
                <a:gd name="T6" fmla="*/ 32 w 99"/>
                <a:gd name="T7" fmla="*/ 52 h 255"/>
                <a:gd name="T8" fmla="*/ 20 w 99"/>
                <a:gd name="T9" fmla="*/ 73 h 255"/>
                <a:gd name="T10" fmla="*/ 10 w 99"/>
                <a:gd name="T11" fmla="*/ 97 h 255"/>
                <a:gd name="T12" fmla="*/ 5 w 99"/>
                <a:gd name="T13" fmla="*/ 124 h 255"/>
                <a:gd name="T14" fmla="*/ 1 w 99"/>
                <a:gd name="T15" fmla="*/ 154 h 255"/>
                <a:gd name="T16" fmla="*/ 0 w 99"/>
                <a:gd name="T17" fmla="*/ 185 h 255"/>
                <a:gd name="T18" fmla="*/ 6 w 99"/>
                <a:gd name="T19" fmla="*/ 220 h 255"/>
                <a:gd name="T20" fmla="*/ 20 w 99"/>
                <a:gd name="T21" fmla="*/ 255 h 255"/>
                <a:gd name="T22" fmla="*/ 24 w 99"/>
                <a:gd name="T23" fmla="*/ 226 h 255"/>
                <a:gd name="T24" fmla="*/ 16 w 99"/>
                <a:gd name="T25" fmla="*/ 174 h 255"/>
                <a:gd name="T26" fmla="*/ 41 w 99"/>
                <a:gd name="T27" fmla="*/ 179 h 255"/>
                <a:gd name="T28" fmla="*/ 75 w 99"/>
                <a:gd name="T29" fmla="*/ 178 h 255"/>
                <a:gd name="T30" fmla="*/ 84 w 99"/>
                <a:gd name="T31" fmla="*/ 158 h 255"/>
                <a:gd name="T32" fmla="*/ 99 w 99"/>
                <a:gd name="T33" fmla="*/ 146 h 255"/>
                <a:gd name="T34" fmla="*/ 99 w 99"/>
                <a:gd name="T35" fmla="*/ 120 h 255"/>
                <a:gd name="T36" fmla="*/ 82 w 99"/>
                <a:gd name="T37" fmla="*/ 111 h 255"/>
                <a:gd name="T38" fmla="*/ 83 w 99"/>
                <a:gd name="T39" fmla="*/ 82 h 255"/>
                <a:gd name="T40" fmla="*/ 67 w 99"/>
                <a:gd name="T41" fmla="*/ 64 h 255"/>
                <a:gd name="T42" fmla="*/ 52 w 99"/>
                <a:gd name="T43" fmla="*/ 58 h 255"/>
                <a:gd name="T44" fmla="*/ 58 w 99"/>
                <a:gd name="T45" fmla="*/ 50 h 255"/>
                <a:gd name="T46" fmla="*/ 63 w 99"/>
                <a:gd name="T47" fmla="*/ 42 h 255"/>
                <a:gd name="T48" fmla="*/ 68 w 99"/>
                <a:gd name="T49" fmla="*/ 35 h 255"/>
                <a:gd name="T50" fmla="*/ 72 w 99"/>
                <a:gd name="T51" fmla="*/ 29 h 255"/>
                <a:gd name="T52" fmla="*/ 78 w 99"/>
                <a:gd name="T53" fmla="*/ 22 h 255"/>
                <a:gd name="T54" fmla="*/ 83 w 99"/>
                <a:gd name="T55" fmla="*/ 15 h 255"/>
                <a:gd name="T56" fmla="*/ 89 w 99"/>
                <a:gd name="T57" fmla="*/ 7 h 255"/>
                <a:gd name="T58" fmla="*/ 95 w 99"/>
                <a:gd name="T59" fmla="*/ 0 h 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255"/>
                <a:gd name="T92" fmla="*/ 99 w 99"/>
                <a:gd name="T93" fmla="*/ 255 h 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255">
                  <a:moveTo>
                    <a:pt x="95" y="0"/>
                  </a:moveTo>
                  <a:lnTo>
                    <a:pt x="70" y="15"/>
                  </a:lnTo>
                  <a:lnTo>
                    <a:pt x="48" y="31"/>
                  </a:lnTo>
                  <a:lnTo>
                    <a:pt x="32" y="52"/>
                  </a:lnTo>
                  <a:lnTo>
                    <a:pt x="20" y="73"/>
                  </a:lnTo>
                  <a:lnTo>
                    <a:pt x="10" y="97"/>
                  </a:lnTo>
                  <a:lnTo>
                    <a:pt x="5" y="124"/>
                  </a:lnTo>
                  <a:lnTo>
                    <a:pt x="1" y="154"/>
                  </a:lnTo>
                  <a:lnTo>
                    <a:pt x="0" y="185"/>
                  </a:lnTo>
                  <a:lnTo>
                    <a:pt x="6" y="220"/>
                  </a:lnTo>
                  <a:lnTo>
                    <a:pt x="20" y="255"/>
                  </a:lnTo>
                  <a:lnTo>
                    <a:pt x="24" y="226"/>
                  </a:lnTo>
                  <a:lnTo>
                    <a:pt x="16" y="174"/>
                  </a:lnTo>
                  <a:lnTo>
                    <a:pt x="41" y="179"/>
                  </a:lnTo>
                  <a:lnTo>
                    <a:pt x="75" y="178"/>
                  </a:lnTo>
                  <a:lnTo>
                    <a:pt x="84" y="158"/>
                  </a:lnTo>
                  <a:lnTo>
                    <a:pt x="99" y="146"/>
                  </a:lnTo>
                  <a:lnTo>
                    <a:pt x="99" y="120"/>
                  </a:lnTo>
                  <a:lnTo>
                    <a:pt x="82" y="111"/>
                  </a:lnTo>
                  <a:lnTo>
                    <a:pt x="83" y="82"/>
                  </a:lnTo>
                  <a:lnTo>
                    <a:pt x="67" y="64"/>
                  </a:lnTo>
                  <a:lnTo>
                    <a:pt x="52" y="58"/>
                  </a:lnTo>
                  <a:lnTo>
                    <a:pt x="58" y="50"/>
                  </a:lnTo>
                  <a:lnTo>
                    <a:pt x="63" y="42"/>
                  </a:lnTo>
                  <a:lnTo>
                    <a:pt x="68" y="35"/>
                  </a:lnTo>
                  <a:lnTo>
                    <a:pt x="72" y="29"/>
                  </a:lnTo>
                  <a:lnTo>
                    <a:pt x="78" y="22"/>
                  </a:lnTo>
                  <a:lnTo>
                    <a:pt x="83" y="15"/>
                  </a:lnTo>
                  <a:lnTo>
                    <a:pt x="89" y="7"/>
                  </a:lnTo>
                  <a:lnTo>
                    <a:pt x="95" y="0"/>
                  </a:lnTo>
                  <a:close/>
                </a:path>
              </a:pathLst>
            </a:custGeom>
            <a:solidFill>
              <a:srgbClr val="302B26"/>
            </a:solidFill>
            <a:ln w="9525">
              <a:noFill/>
              <a:round/>
              <a:headEnd/>
              <a:tailEnd/>
            </a:ln>
          </p:spPr>
          <p:txBody>
            <a:bodyPr/>
            <a:lstStyle/>
            <a:p>
              <a:endParaRPr lang="en-US"/>
            </a:p>
          </p:txBody>
        </p:sp>
        <p:sp>
          <p:nvSpPr>
            <p:cNvPr id="282" name="Freeform 46"/>
            <p:cNvSpPr>
              <a:spLocks/>
            </p:cNvSpPr>
            <p:nvPr/>
          </p:nvSpPr>
          <p:spPr bwMode="auto">
            <a:xfrm>
              <a:off x="3606" y="1274"/>
              <a:ext cx="331" cy="463"/>
            </a:xfrm>
            <a:custGeom>
              <a:avLst/>
              <a:gdLst>
                <a:gd name="T0" fmla="*/ 146 w 331"/>
                <a:gd name="T1" fmla="*/ 0 h 463"/>
                <a:gd name="T2" fmla="*/ 331 w 331"/>
                <a:gd name="T3" fmla="*/ 14 h 463"/>
                <a:gd name="T4" fmla="*/ 306 w 331"/>
                <a:gd name="T5" fmla="*/ 18 h 463"/>
                <a:gd name="T6" fmla="*/ 280 w 331"/>
                <a:gd name="T7" fmla="*/ 27 h 463"/>
                <a:gd name="T8" fmla="*/ 256 w 331"/>
                <a:gd name="T9" fmla="*/ 42 h 463"/>
                <a:gd name="T10" fmla="*/ 233 w 331"/>
                <a:gd name="T11" fmla="*/ 61 h 463"/>
                <a:gd name="T12" fmla="*/ 212 w 331"/>
                <a:gd name="T13" fmla="*/ 82 h 463"/>
                <a:gd name="T14" fmla="*/ 193 w 331"/>
                <a:gd name="T15" fmla="*/ 109 h 463"/>
                <a:gd name="T16" fmla="*/ 177 w 331"/>
                <a:gd name="T17" fmla="*/ 137 h 463"/>
                <a:gd name="T18" fmla="*/ 163 w 331"/>
                <a:gd name="T19" fmla="*/ 170 h 463"/>
                <a:gd name="T20" fmla="*/ 154 w 331"/>
                <a:gd name="T21" fmla="*/ 203 h 463"/>
                <a:gd name="T22" fmla="*/ 148 w 331"/>
                <a:gd name="T23" fmla="*/ 238 h 463"/>
                <a:gd name="T24" fmla="*/ 147 w 331"/>
                <a:gd name="T25" fmla="*/ 274 h 463"/>
                <a:gd name="T26" fmla="*/ 150 w 331"/>
                <a:gd name="T27" fmla="*/ 312 h 463"/>
                <a:gd name="T28" fmla="*/ 158 w 331"/>
                <a:gd name="T29" fmla="*/ 351 h 463"/>
                <a:gd name="T30" fmla="*/ 171 w 331"/>
                <a:gd name="T31" fmla="*/ 389 h 463"/>
                <a:gd name="T32" fmla="*/ 191 w 331"/>
                <a:gd name="T33" fmla="*/ 426 h 463"/>
                <a:gd name="T34" fmla="*/ 217 w 331"/>
                <a:gd name="T35" fmla="*/ 463 h 463"/>
                <a:gd name="T36" fmla="*/ 148 w 331"/>
                <a:gd name="T37" fmla="*/ 455 h 463"/>
                <a:gd name="T38" fmla="*/ 74 w 331"/>
                <a:gd name="T39" fmla="*/ 438 h 463"/>
                <a:gd name="T40" fmla="*/ 26 w 331"/>
                <a:gd name="T41" fmla="*/ 391 h 463"/>
                <a:gd name="T42" fmla="*/ 10 w 331"/>
                <a:gd name="T43" fmla="*/ 343 h 463"/>
                <a:gd name="T44" fmla="*/ 0 w 331"/>
                <a:gd name="T45" fmla="*/ 289 h 463"/>
                <a:gd name="T46" fmla="*/ 0 w 331"/>
                <a:gd name="T47" fmla="*/ 231 h 463"/>
                <a:gd name="T48" fmla="*/ 10 w 331"/>
                <a:gd name="T49" fmla="*/ 175 h 463"/>
                <a:gd name="T50" fmla="*/ 27 w 331"/>
                <a:gd name="T51" fmla="*/ 120 h 463"/>
                <a:gd name="T52" fmla="*/ 56 w 331"/>
                <a:gd name="T53" fmla="*/ 70 h 463"/>
                <a:gd name="T54" fmla="*/ 95 w 331"/>
                <a:gd name="T55" fmla="*/ 30 h 463"/>
                <a:gd name="T56" fmla="*/ 146 w 331"/>
                <a:gd name="T57" fmla="*/ 0 h 4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1"/>
                <a:gd name="T88" fmla="*/ 0 h 463"/>
                <a:gd name="T89" fmla="*/ 331 w 331"/>
                <a:gd name="T90" fmla="*/ 463 h 4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1" h="463">
                  <a:moveTo>
                    <a:pt x="146" y="0"/>
                  </a:moveTo>
                  <a:lnTo>
                    <a:pt x="331" y="14"/>
                  </a:lnTo>
                  <a:lnTo>
                    <a:pt x="306" y="18"/>
                  </a:lnTo>
                  <a:lnTo>
                    <a:pt x="280" y="27"/>
                  </a:lnTo>
                  <a:lnTo>
                    <a:pt x="256" y="42"/>
                  </a:lnTo>
                  <a:lnTo>
                    <a:pt x="233" y="61"/>
                  </a:lnTo>
                  <a:lnTo>
                    <a:pt x="212" y="82"/>
                  </a:lnTo>
                  <a:lnTo>
                    <a:pt x="193" y="109"/>
                  </a:lnTo>
                  <a:lnTo>
                    <a:pt x="177" y="137"/>
                  </a:lnTo>
                  <a:lnTo>
                    <a:pt x="163" y="170"/>
                  </a:lnTo>
                  <a:lnTo>
                    <a:pt x="154" y="203"/>
                  </a:lnTo>
                  <a:lnTo>
                    <a:pt x="148" y="238"/>
                  </a:lnTo>
                  <a:lnTo>
                    <a:pt x="147" y="274"/>
                  </a:lnTo>
                  <a:lnTo>
                    <a:pt x="150" y="312"/>
                  </a:lnTo>
                  <a:lnTo>
                    <a:pt x="158" y="351"/>
                  </a:lnTo>
                  <a:lnTo>
                    <a:pt x="171" y="389"/>
                  </a:lnTo>
                  <a:lnTo>
                    <a:pt x="191" y="426"/>
                  </a:lnTo>
                  <a:lnTo>
                    <a:pt x="217" y="463"/>
                  </a:lnTo>
                  <a:lnTo>
                    <a:pt x="148" y="455"/>
                  </a:lnTo>
                  <a:lnTo>
                    <a:pt x="74" y="438"/>
                  </a:lnTo>
                  <a:lnTo>
                    <a:pt x="26" y="391"/>
                  </a:lnTo>
                  <a:lnTo>
                    <a:pt x="10" y="343"/>
                  </a:lnTo>
                  <a:lnTo>
                    <a:pt x="0" y="289"/>
                  </a:lnTo>
                  <a:lnTo>
                    <a:pt x="0" y="231"/>
                  </a:lnTo>
                  <a:lnTo>
                    <a:pt x="10" y="175"/>
                  </a:lnTo>
                  <a:lnTo>
                    <a:pt x="27" y="120"/>
                  </a:lnTo>
                  <a:lnTo>
                    <a:pt x="56" y="70"/>
                  </a:lnTo>
                  <a:lnTo>
                    <a:pt x="95" y="30"/>
                  </a:lnTo>
                  <a:lnTo>
                    <a:pt x="146" y="0"/>
                  </a:lnTo>
                  <a:close/>
                </a:path>
              </a:pathLst>
            </a:custGeom>
            <a:solidFill>
              <a:srgbClr val="332616"/>
            </a:solidFill>
            <a:ln w="9525">
              <a:noFill/>
              <a:round/>
              <a:headEnd/>
              <a:tailEnd/>
            </a:ln>
          </p:spPr>
          <p:txBody>
            <a:bodyPr/>
            <a:lstStyle/>
            <a:p>
              <a:endParaRPr lang="en-US"/>
            </a:p>
          </p:txBody>
        </p:sp>
        <p:sp>
          <p:nvSpPr>
            <p:cNvPr id="283" name="Freeform 47"/>
            <p:cNvSpPr>
              <a:spLocks/>
            </p:cNvSpPr>
            <p:nvPr/>
          </p:nvSpPr>
          <p:spPr bwMode="auto">
            <a:xfrm>
              <a:off x="1687" y="1383"/>
              <a:ext cx="1997" cy="581"/>
            </a:xfrm>
            <a:custGeom>
              <a:avLst/>
              <a:gdLst>
                <a:gd name="T0" fmla="*/ 247 w 1997"/>
                <a:gd name="T1" fmla="*/ 233 h 581"/>
                <a:gd name="T2" fmla="*/ 211 w 1997"/>
                <a:gd name="T3" fmla="*/ 294 h 581"/>
                <a:gd name="T4" fmla="*/ 169 w 1997"/>
                <a:gd name="T5" fmla="*/ 317 h 581"/>
                <a:gd name="T6" fmla="*/ 133 w 1997"/>
                <a:gd name="T7" fmla="*/ 337 h 581"/>
                <a:gd name="T8" fmla="*/ 101 w 1997"/>
                <a:gd name="T9" fmla="*/ 360 h 581"/>
                <a:gd name="T10" fmla="*/ 74 w 1997"/>
                <a:gd name="T11" fmla="*/ 385 h 581"/>
                <a:gd name="T12" fmla="*/ 51 w 1997"/>
                <a:gd name="T13" fmla="*/ 414 h 581"/>
                <a:gd name="T14" fmla="*/ 29 w 1997"/>
                <a:gd name="T15" fmla="*/ 450 h 581"/>
                <a:gd name="T16" fmla="*/ 12 w 1997"/>
                <a:gd name="T17" fmla="*/ 495 h 581"/>
                <a:gd name="T18" fmla="*/ 0 w 1997"/>
                <a:gd name="T19" fmla="*/ 536 h 581"/>
                <a:gd name="T20" fmla="*/ 28 w 1997"/>
                <a:gd name="T21" fmla="*/ 499 h 581"/>
                <a:gd name="T22" fmla="*/ 152 w 1997"/>
                <a:gd name="T23" fmla="*/ 575 h 581"/>
                <a:gd name="T24" fmla="*/ 234 w 1997"/>
                <a:gd name="T25" fmla="*/ 581 h 581"/>
                <a:gd name="T26" fmla="*/ 224 w 1997"/>
                <a:gd name="T27" fmla="*/ 520 h 581"/>
                <a:gd name="T28" fmla="*/ 312 w 1997"/>
                <a:gd name="T29" fmla="*/ 457 h 581"/>
                <a:gd name="T30" fmla="*/ 355 w 1997"/>
                <a:gd name="T31" fmla="*/ 429 h 581"/>
                <a:gd name="T32" fmla="*/ 395 w 1997"/>
                <a:gd name="T33" fmla="*/ 407 h 581"/>
                <a:gd name="T34" fmla="*/ 434 w 1997"/>
                <a:gd name="T35" fmla="*/ 393 h 581"/>
                <a:gd name="T36" fmla="*/ 473 w 1997"/>
                <a:gd name="T37" fmla="*/ 380 h 581"/>
                <a:gd name="T38" fmla="*/ 512 w 1997"/>
                <a:gd name="T39" fmla="*/ 372 h 581"/>
                <a:gd name="T40" fmla="*/ 555 w 1997"/>
                <a:gd name="T41" fmla="*/ 367 h 581"/>
                <a:gd name="T42" fmla="*/ 601 w 1997"/>
                <a:gd name="T43" fmla="*/ 362 h 581"/>
                <a:gd name="T44" fmla="*/ 653 w 1997"/>
                <a:gd name="T45" fmla="*/ 356 h 581"/>
                <a:gd name="T46" fmla="*/ 1120 w 1997"/>
                <a:gd name="T47" fmla="*/ 266 h 581"/>
                <a:gd name="T48" fmla="*/ 1205 w 1997"/>
                <a:gd name="T49" fmla="*/ 255 h 581"/>
                <a:gd name="T50" fmla="*/ 1290 w 1997"/>
                <a:gd name="T51" fmla="*/ 243 h 581"/>
                <a:gd name="T52" fmla="*/ 1375 w 1997"/>
                <a:gd name="T53" fmla="*/ 231 h 581"/>
                <a:gd name="T54" fmla="*/ 1459 w 1997"/>
                <a:gd name="T55" fmla="*/ 216 h 581"/>
                <a:gd name="T56" fmla="*/ 1544 w 1997"/>
                <a:gd name="T57" fmla="*/ 202 h 581"/>
                <a:gd name="T58" fmla="*/ 1629 w 1997"/>
                <a:gd name="T59" fmla="*/ 186 h 581"/>
                <a:gd name="T60" fmla="*/ 1712 w 1997"/>
                <a:gd name="T61" fmla="*/ 167 h 581"/>
                <a:gd name="T62" fmla="*/ 1794 w 1997"/>
                <a:gd name="T63" fmla="*/ 147 h 581"/>
                <a:gd name="T64" fmla="*/ 1858 w 1997"/>
                <a:gd name="T65" fmla="*/ 121 h 581"/>
                <a:gd name="T66" fmla="*/ 1914 w 1997"/>
                <a:gd name="T67" fmla="*/ 93 h 581"/>
                <a:gd name="T68" fmla="*/ 1962 w 1997"/>
                <a:gd name="T69" fmla="*/ 55 h 581"/>
                <a:gd name="T70" fmla="*/ 1997 w 1997"/>
                <a:gd name="T71" fmla="*/ 0 h 581"/>
                <a:gd name="T72" fmla="*/ 1884 w 1997"/>
                <a:gd name="T73" fmla="*/ 19 h 581"/>
                <a:gd name="T74" fmla="*/ 1870 w 1997"/>
                <a:gd name="T75" fmla="*/ 44 h 581"/>
                <a:gd name="T76" fmla="*/ 1848 w 1997"/>
                <a:gd name="T77" fmla="*/ 63 h 581"/>
                <a:gd name="T78" fmla="*/ 1821 w 1997"/>
                <a:gd name="T79" fmla="*/ 79 h 581"/>
                <a:gd name="T80" fmla="*/ 1741 w 1997"/>
                <a:gd name="T81" fmla="*/ 70 h 581"/>
                <a:gd name="T82" fmla="*/ 586 w 1997"/>
                <a:gd name="T83" fmla="*/ 297 h 581"/>
                <a:gd name="T84" fmla="*/ 508 w 1997"/>
                <a:gd name="T85" fmla="*/ 282 h 581"/>
                <a:gd name="T86" fmla="*/ 458 w 1997"/>
                <a:gd name="T87" fmla="*/ 278 h 581"/>
                <a:gd name="T88" fmla="*/ 419 w 1997"/>
                <a:gd name="T89" fmla="*/ 266 h 581"/>
                <a:gd name="T90" fmla="*/ 410 w 1997"/>
                <a:gd name="T91" fmla="*/ 238 h 5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97"/>
                <a:gd name="T139" fmla="*/ 0 h 581"/>
                <a:gd name="T140" fmla="*/ 1997 w 1997"/>
                <a:gd name="T141" fmla="*/ 581 h 58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97" h="581">
                  <a:moveTo>
                    <a:pt x="423" y="216"/>
                  </a:moveTo>
                  <a:lnTo>
                    <a:pt x="247" y="233"/>
                  </a:lnTo>
                  <a:lnTo>
                    <a:pt x="235" y="282"/>
                  </a:lnTo>
                  <a:lnTo>
                    <a:pt x="211" y="294"/>
                  </a:lnTo>
                  <a:lnTo>
                    <a:pt x="189" y="307"/>
                  </a:lnTo>
                  <a:lnTo>
                    <a:pt x="169" y="317"/>
                  </a:lnTo>
                  <a:lnTo>
                    <a:pt x="150" y="328"/>
                  </a:lnTo>
                  <a:lnTo>
                    <a:pt x="133" y="337"/>
                  </a:lnTo>
                  <a:lnTo>
                    <a:pt x="115" y="348"/>
                  </a:lnTo>
                  <a:lnTo>
                    <a:pt x="101" y="360"/>
                  </a:lnTo>
                  <a:lnTo>
                    <a:pt x="87" y="372"/>
                  </a:lnTo>
                  <a:lnTo>
                    <a:pt x="74" y="385"/>
                  </a:lnTo>
                  <a:lnTo>
                    <a:pt x="62" y="399"/>
                  </a:lnTo>
                  <a:lnTo>
                    <a:pt x="51" y="414"/>
                  </a:lnTo>
                  <a:lnTo>
                    <a:pt x="40" y="432"/>
                  </a:lnTo>
                  <a:lnTo>
                    <a:pt x="29" y="450"/>
                  </a:lnTo>
                  <a:lnTo>
                    <a:pt x="21" y="471"/>
                  </a:lnTo>
                  <a:lnTo>
                    <a:pt x="12" y="495"/>
                  </a:lnTo>
                  <a:lnTo>
                    <a:pt x="4" y="520"/>
                  </a:lnTo>
                  <a:lnTo>
                    <a:pt x="0" y="536"/>
                  </a:lnTo>
                  <a:lnTo>
                    <a:pt x="18" y="540"/>
                  </a:lnTo>
                  <a:lnTo>
                    <a:pt x="28" y="499"/>
                  </a:lnTo>
                  <a:lnTo>
                    <a:pt x="165" y="527"/>
                  </a:lnTo>
                  <a:lnTo>
                    <a:pt x="152" y="575"/>
                  </a:lnTo>
                  <a:lnTo>
                    <a:pt x="170" y="581"/>
                  </a:lnTo>
                  <a:lnTo>
                    <a:pt x="234" y="581"/>
                  </a:lnTo>
                  <a:lnTo>
                    <a:pt x="275" y="571"/>
                  </a:lnTo>
                  <a:lnTo>
                    <a:pt x="224" y="520"/>
                  </a:lnTo>
                  <a:lnTo>
                    <a:pt x="228" y="501"/>
                  </a:lnTo>
                  <a:lnTo>
                    <a:pt x="312" y="457"/>
                  </a:lnTo>
                  <a:lnTo>
                    <a:pt x="333" y="442"/>
                  </a:lnTo>
                  <a:lnTo>
                    <a:pt x="355" y="429"/>
                  </a:lnTo>
                  <a:lnTo>
                    <a:pt x="375" y="418"/>
                  </a:lnTo>
                  <a:lnTo>
                    <a:pt x="395" y="407"/>
                  </a:lnTo>
                  <a:lnTo>
                    <a:pt x="414" y="399"/>
                  </a:lnTo>
                  <a:lnTo>
                    <a:pt x="434" y="393"/>
                  </a:lnTo>
                  <a:lnTo>
                    <a:pt x="453" y="386"/>
                  </a:lnTo>
                  <a:lnTo>
                    <a:pt x="473" y="380"/>
                  </a:lnTo>
                  <a:lnTo>
                    <a:pt x="492" y="376"/>
                  </a:lnTo>
                  <a:lnTo>
                    <a:pt x="512" y="372"/>
                  </a:lnTo>
                  <a:lnTo>
                    <a:pt x="534" y="370"/>
                  </a:lnTo>
                  <a:lnTo>
                    <a:pt x="555" y="367"/>
                  </a:lnTo>
                  <a:lnTo>
                    <a:pt x="578" y="364"/>
                  </a:lnTo>
                  <a:lnTo>
                    <a:pt x="601" y="362"/>
                  </a:lnTo>
                  <a:lnTo>
                    <a:pt x="627" y="359"/>
                  </a:lnTo>
                  <a:lnTo>
                    <a:pt x="653" y="356"/>
                  </a:lnTo>
                  <a:lnTo>
                    <a:pt x="731" y="342"/>
                  </a:lnTo>
                  <a:lnTo>
                    <a:pt x="1120" y="266"/>
                  </a:lnTo>
                  <a:lnTo>
                    <a:pt x="1162" y="261"/>
                  </a:lnTo>
                  <a:lnTo>
                    <a:pt x="1205" y="255"/>
                  </a:lnTo>
                  <a:lnTo>
                    <a:pt x="1247" y="249"/>
                  </a:lnTo>
                  <a:lnTo>
                    <a:pt x="1290" y="243"/>
                  </a:lnTo>
                  <a:lnTo>
                    <a:pt x="1333" y="237"/>
                  </a:lnTo>
                  <a:lnTo>
                    <a:pt x="1375" y="231"/>
                  </a:lnTo>
                  <a:lnTo>
                    <a:pt x="1418" y="225"/>
                  </a:lnTo>
                  <a:lnTo>
                    <a:pt x="1459" y="216"/>
                  </a:lnTo>
                  <a:lnTo>
                    <a:pt x="1502" y="210"/>
                  </a:lnTo>
                  <a:lnTo>
                    <a:pt x="1544" y="202"/>
                  </a:lnTo>
                  <a:lnTo>
                    <a:pt x="1587" y="194"/>
                  </a:lnTo>
                  <a:lnTo>
                    <a:pt x="1629" y="186"/>
                  </a:lnTo>
                  <a:lnTo>
                    <a:pt x="1671" y="176"/>
                  </a:lnTo>
                  <a:lnTo>
                    <a:pt x="1712" y="167"/>
                  </a:lnTo>
                  <a:lnTo>
                    <a:pt x="1754" y="157"/>
                  </a:lnTo>
                  <a:lnTo>
                    <a:pt x="1794" y="147"/>
                  </a:lnTo>
                  <a:lnTo>
                    <a:pt x="1827" y="133"/>
                  </a:lnTo>
                  <a:lnTo>
                    <a:pt x="1858" y="121"/>
                  </a:lnTo>
                  <a:lnTo>
                    <a:pt x="1887" y="108"/>
                  </a:lnTo>
                  <a:lnTo>
                    <a:pt x="1914" y="93"/>
                  </a:lnTo>
                  <a:lnTo>
                    <a:pt x="1940" y="77"/>
                  </a:lnTo>
                  <a:lnTo>
                    <a:pt x="1962" y="55"/>
                  </a:lnTo>
                  <a:lnTo>
                    <a:pt x="1981" y="31"/>
                  </a:lnTo>
                  <a:lnTo>
                    <a:pt x="1997" y="0"/>
                  </a:lnTo>
                  <a:lnTo>
                    <a:pt x="1891" y="1"/>
                  </a:lnTo>
                  <a:lnTo>
                    <a:pt x="1884" y="19"/>
                  </a:lnTo>
                  <a:lnTo>
                    <a:pt x="1878" y="34"/>
                  </a:lnTo>
                  <a:lnTo>
                    <a:pt x="1870" y="44"/>
                  </a:lnTo>
                  <a:lnTo>
                    <a:pt x="1860" y="55"/>
                  </a:lnTo>
                  <a:lnTo>
                    <a:pt x="1848" y="63"/>
                  </a:lnTo>
                  <a:lnTo>
                    <a:pt x="1836" y="71"/>
                  </a:lnTo>
                  <a:lnTo>
                    <a:pt x="1821" y="79"/>
                  </a:lnTo>
                  <a:lnTo>
                    <a:pt x="1805" y="89"/>
                  </a:lnTo>
                  <a:lnTo>
                    <a:pt x="1741" y="70"/>
                  </a:lnTo>
                  <a:lnTo>
                    <a:pt x="624" y="286"/>
                  </a:lnTo>
                  <a:lnTo>
                    <a:pt x="586" y="297"/>
                  </a:lnTo>
                  <a:lnTo>
                    <a:pt x="530" y="282"/>
                  </a:lnTo>
                  <a:lnTo>
                    <a:pt x="508" y="282"/>
                  </a:lnTo>
                  <a:lnTo>
                    <a:pt x="483" y="281"/>
                  </a:lnTo>
                  <a:lnTo>
                    <a:pt x="458" y="278"/>
                  </a:lnTo>
                  <a:lnTo>
                    <a:pt x="437" y="274"/>
                  </a:lnTo>
                  <a:lnTo>
                    <a:pt x="419" y="266"/>
                  </a:lnTo>
                  <a:lnTo>
                    <a:pt x="410" y="254"/>
                  </a:lnTo>
                  <a:lnTo>
                    <a:pt x="410" y="238"/>
                  </a:lnTo>
                  <a:lnTo>
                    <a:pt x="423" y="216"/>
                  </a:lnTo>
                  <a:close/>
                </a:path>
              </a:pathLst>
            </a:custGeom>
            <a:solidFill>
              <a:srgbClr val="FFD370"/>
            </a:solidFill>
            <a:ln w="9525">
              <a:noFill/>
              <a:round/>
              <a:headEnd/>
              <a:tailEnd/>
            </a:ln>
          </p:spPr>
          <p:txBody>
            <a:bodyPr/>
            <a:lstStyle/>
            <a:p>
              <a:endParaRPr lang="en-US"/>
            </a:p>
          </p:txBody>
        </p:sp>
        <p:sp>
          <p:nvSpPr>
            <p:cNvPr id="284" name="Freeform 48"/>
            <p:cNvSpPr>
              <a:spLocks/>
            </p:cNvSpPr>
            <p:nvPr/>
          </p:nvSpPr>
          <p:spPr bwMode="auto">
            <a:xfrm>
              <a:off x="2896" y="1383"/>
              <a:ext cx="790" cy="476"/>
            </a:xfrm>
            <a:custGeom>
              <a:avLst/>
              <a:gdLst>
                <a:gd name="T0" fmla="*/ 89 w 790"/>
                <a:gd name="T1" fmla="*/ 229 h 476"/>
                <a:gd name="T2" fmla="*/ 497 w 790"/>
                <a:gd name="T3" fmla="*/ 165 h 476"/>
                <a:gd name="T4" fmla="*/ 514 w 790"/>
                <a:gd name="T5" fmla="*/ 161 h 476"/>
                <a:gd name="T6" fmla="*/ 532 w 790"/>
                <a:gd name="T7" fmla="*/ 156 h 476"/>
                <a:gd name="T8" fmla="*/ 549 w 790"/>
                <a:gd name="T9" fmla="*/ 152 h 476"/>
                <a:gd name="T10" fmla="*/ 565 w 790"/>
                <a:gd name="T11" fmla="*/ 147 h 476"/>
                <a:gd name="T12" fmla="*/ 581 w 790"/>
                <a:gd name="T13" fmla="*/ 141 h 476"/>
                <a:gd name="T14" fmla="*/ 597 w 790"/>
                <a:gd name="T15" fmla="*/ 136 h 476"/>
                <a:gd name="T16" fmla="*/ 614 w 790"/>
                <a:gd name="T17" fmla="*/ 130 h 476"/>
                <a:gd name="T18" fmla="*/ 628 w 790"/>
                <a:gd name="T19" fmla="*/ 124 h 476"/>
                <a:gd name="T20" fmla="*/ 643 w 790"/>
                <a:gd name="T21" fmla="*/ 117 h 476"/>
                <a:gd name="T22" fmla="*/ 658 w 790"/>
                <a:gd name="T23" fmla="*/ 110 h 476"/>
                <a:gd name="T24" fmla="*/ 673 w 790"/>
                <a:gd name="T25" fmla="*/ 102 h 476"/>
                <a:gd name="T26" fmla="*/ 688 w 790"/>
                <a:gd name="T27" fmla="*/ 94 h 476"/>
                <a:gd name="T28" fmla="*/ 702 w 790"/>
                <a:gd name="T29" fmla="*/ 85 h 476"/>
                <a:gd name="T30" fmla="*/ 717 w 790"/>
                <a:gd name="T31" fmla="*/ 75 h 476"/>
                <a:gd name="T32" fmla="*/ 732 w 790"/>
                <a:gd name="T33" fmla="*/ 65 h 476"/>
                <a:gd name="T34" fmla="*/ 747 w 790"/>
                <a:gd name="T35" fmla="*/ 54 h 476"/>
                <a:gd name="T36" fmla="*/ 790 w 790"/>
                <a:gd name="T37" fmla="*/ 0 h 476"/>
                <a:gd name="T38" fmla="*/ 771 w 790"/>
                <a:gd name="T39" fmla="*/ 57 h 476"/>
                <a:gd name="T40" fmla="*/ 771 w 790"/>
                <a:gd name="T41" fmla="*/ 93 h 476"/>
                <a:gd name="T42" fmla="*/ 771 w 790"/>
                <a:gd name="T43" fmla="*/ 311 h 476"/>
                <a:gd name="T44" fmla="*/ 712 w 790"/>
                <a:gd name="T45" fmla="*/ 328 h 476"/>
                <a:gd name="T46" fmla="*/ 655 w 790"/>
                <a:gd name="T47" fmla="*/ 344 h 476"/>
                <a:gd name="T48" fmla="*/ 600 w 790"/>
                <a:gd name="T49" fmla="*/ 359 h 476"/>
                <a:gd name="T50" fmla="*/ 546 w 790"/>
                <a:gd name="T51" fmla="*/ 372 h 476"/>
                <a:gd name="T52" fmla="*/ 495 w 790"/>
                <a:gd name="T53" fmla="*/ 383 h 476"/>
                <a:gd name="T54" fmla="*/ 445 w 790"/>
                <a:gd name="T55" fmla="*/ 394 h 476"/>
                <a:gd name="T56" fmla="*/ 397 w 790"/>
                <a:gd name="T57" fmla="*/ 403 h 476"/>
                <a:gd name="T58" fmla="*/ 350 w 790"/>
                <a:gd name="T59" fmla="*/ 411 h 476"/>
                <a:gd name="T60" fmla="*/ 304 w 790"/>
                <a:gd name="T61" fmla="*/ 419 h 476"/>
                <a:gd name="T62" fmla="*/ 258 w 790"/>
                <a:gd name="T63" fmla="*/ 428 h 476"/>
                <a:gd name="T64" fmla="*/ 214 w 790"/>
                <a:gd name="T65" fmla="*/ 434 h 476"/>
                <a:gd name="T66" fmla="*/ 171 w 790"/>
                <a:gd name="T67" fmla="*/ 442 h 476"/>
                <a:gd name="T68" fmla="*/ 128 w 790"/>
                <a:gd name="T69" fmla="*/ 449 h 476"/>
                <a:gd name="T70" fmla="*/ 85 w 790"/>
                <a:gd name="T71" fmla="*/ 457 h 476"/>
                <a:gd name="T72" fmla="*/ 42 w 790"/>
                <a:gd name="T73" fmla="*/ 467 h 476"/>
                <a:gd name="T74" fmla="*/ 0 w 790"/>
                <a:gd name="T75" fmla="*/ 476 h 476"/>
                <a:gd name="T76" fmla="*/ 12 w 790"/>
                <a:gd name="T77" fmla="*/ 442 h 476"/>
                <a:gd name="T78" fmla="*/ 105 w 790"/>
                <a:gd name="T79" fmla="*/ 430 h 476"/>
                <a:gd name="T80" fmla="*/ 135 w 790"/>
                <a:gd name="T81" fmla="*/ 425 h 476"/>
                <a:gd name="T82" fmla="*/ 164 w 790"/>
                <a:gd name="T83" fmla="*/ 418 h 476"/>
                <a:gd name="T84" fmla="*/ 192 w 790"/>
                <a:gd name="T85" fmla="*/ 413 h 476"/>
                <a:gd name="T86" fmla="*/ 222 w 790"/>
                <a:gd name="T87" fmla="*/ 406 h 476"/>
                <a:gd name="T88" fmla="*/ 252 w 790"/>
                <a:gd name="T89" fmla="*/ 401 h 476"/>
                <a:gd name="T90" fmla="*/ 281 w 790"/>
                <a:gd name="T91" fmla="*/ 394 h 476"/>
                <a:gd name="T92" fmla="*/ 310 w 790"/>
                <a:gd name="T93" fmla="*/ 389 h 476"/>
                <a:gd name="T94" fmla="*/ 339 w 790"/>
                <a:gd name="T95" fmla="*/ 382 h 476"/>
                <a:gd name="T96" fmla="*/ 369 w 790"/>
                <a:gd name="T97" fmla="*/ 376 h 476"/>
                <a:gd name="T98" fmla="*/ 398 w 790"/>
                <a:gd name="T99" fmla="*/ 370 h 476"/>
                <a:gd name="T100" fmla="*/ 427 w 790"/>
                <a:gd name="T101" fmla="*/ 364 h 476"/>
                <a:gd name="T102" fmla="*/ 456 w 790"/>
                <a:gd name="T103" fmla="*/ 358 h 476"/>
                <a:gd name="T104" fmla="*/ 486 w 790"/>
                <a:gd name="T105" fmla="*/ 352 h 476"/>
                <a:gd name="T106" fmla="*/ 515 w 790"/>
                <a:gd name="T107" fmla="*/ 346 h 476"/>
                <a:gd name="T108" fmla="*/ 544 w 790"/>
                <a:gd name="T109" fmla="*/ 340 h 476"/>
                <a:gd name="T110" fmla="*/ 573 w 790"/>
                <a:gd name="T111" fmla="*/ 335 h 476"/>
                <a:gd name="T112" fmla="*/ 706 w 790"/>
                <a:gd name="T113" fmla="*/ 300 h 476"/>
                <a:gd name="T114" fmla="*/ 731 w 790"/>
                <a:gd name="T115" fmla="*/ 277 h 476"/>
                <a:gd name="T116" fmla="*/ 731 w 790"/>
                <a:gd name="T117" fmla="*/ 152 h 476"/>
                <a:gd name="T118" fmla="*/ 3 w 790"/>
                <a:gd name="T119" fmla="*/ 276 h 476"/>
                <a:gd name="T120" fmla="*/ 3 w 790"/>
                <a:gd name="T121" fmla="*/ 243 h 476"/>
                <a:gd name="T122" fmla="*/ 89 w 790"/>
                <a:gd name="T123" fmla="*/ 229 h 4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90"/>
                <a:gd name="T187" fmla="*/ 0 h 476"/>
                <a:gd name="T188" fmla="*/ 790 w 790"/>
                <a:gd name="T189" fmla="*/ 476 h 47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90" h="476">
                  <a:moveTo>
                    <a:pt x="89" y="229"/>
                  </a:moveTo>
                  <a:lnTo>
                    <a:pt x="497" y="165"/>
                  </a:lnTo>
                  <a:lnTo>
                    <a:pt x="514" y="161"/>
                  </a:lnTo>
                  <a:lnTo>
                    <a:pt x="532" y="156"/>
                  </a:lnTo>
                  <a:lnTo>
                    <a:pt x="549" y="152"/>
                  </a:lnTo>
                  <a:lnTo>
                    <a:pt x="565" y="147"/>
                  </a:lnTo>
                  <a:lnTo>
                    <a:pt x="581" y="141"/>
                  </a:lnTo>
                  <a:lnTo>
                    <a:pt x="597" y="136"/>
                  </a:lnTo>
                  <a:lnTo>
                    <a:pt x="614" y="130"/>
                  </a:lnTo>
                  <a:lnTo>
                    <a:pt x="628" y="124"/>
                  </a:lnTo>
                  <a:lnTo>
                    <a:pt x="643" y="117"/>
                  </a:lnTo>
                  <a:lnTo>
                    <a:pt x="658" y="110"/>
                  </a:lnTo>
                  <a:lnTo>
                    <a:pt x="673" y="102"/>
                  </a:lnTo>
                  <a:lnTo>
                    <a:pt x="688" y="94"/>
                  </a:lnTo>
                  <a:lnTo>
                    <a:pt x="702" y="85"/>
                  </a:lnTo>
                  <a:lnTo>
                    <a:pt x="717" y="75"/>
                  </a:lnTo>
                  <a:lnTo>
                    <a:pt x="732" y="65"/>
                  </a:lnTo>
                  <a:lnTo>
                    <a:pt x="747" y="54"/>
                  </a:lnTo>
                  <a:lnTo>
                    <a:pt x="790" y="0"/>
                  </a:lnTo>
                  <a:lnTo>
                    <a:pt x="771" y="57"/>
                  </a:lnTo>
                  <a:lnTo>
                    <a:pt x="771" y="93"/>
                  </a:lnTo>
                  <a:lnTo>
                    <a:pt x="771" y="311"/>
                  </a:lnTo>
                  <a:lnTo>
                    <a:pt x="712" y="328"/>
                  </a:lnTo>
                  <a:lnTo>
                    <a:pt x="655" y="344"/>
                  </a:lnTo>
                  <a:lnTo>
                    <a:pt x="600" y="359"/>
                  </a:lnTo>
                  <a:lnTo>
                    <a:pt x="546" y="372"/>
                  </a:lnTo>
                  <a:lnTo>
                    <a:pt x="495" y="383"/>
                  </a:lnTo>
                  <a:lnTo>
                    <a:pt x="445" y="394"/>
                  </a:lnTo>
                  <a:lnTo>
                    <a:pt x="397" y="403"/>
                  </a:lnTo>
                  <a:lnTo>
                    <a:pt x="350" y="411"/>
                  </a:lnTo>
                  <a:lnTo>
                    <a:pt x="304" y="419"/>
                  </a:lnTo>
                  <a:lnTo>
                    <a:pt x="258" y="428"/>
                  </a:lnTo>
                  <a:lnTo>
                    <a:pt x="214" y="434"/>
                  </a:lnTo>
                  <a:lnTo>
                    <a:pt x="171" y="442"/>
                  </a:lnTo>
                  <a:lnTo>
                    <a:pt x="128" y="449"/>
                  </a:lnTo>
                  <a:lnTo>
                    <a:pt x="85" y="457"/>
                  </a:lnTo>
                  <a:lnTo>
                    <a:pt x="42" y="467"/>
                  </a:lnTo>
                  <a:lnTo>
                    <a:pt x="0" y="476"/>
                  </a:lnTo>
                  <a:lnTo>
                    <a:pt x="12" y="442"/>
                  </a:lnTo>
                  <a:lnTo>
                    <a:pt x="105" y="430"/>
                  </a:lnTo>
                  <a:lnTo>
                    <a:pt x="135" y="425"/>
                  </a:lnTo>
                  <a:lnTo>
                    <a:pt x="164" y="418"/>
                  </a:lnTo>
                  <a:lnTo>
                    <a:pt x="192" y="413"/>
                  </a:lnTo>
                  <a:lnTo>
                    <a:pt x="222" y="406"/>
                  </a:lnTo>
                  <a:lnTo>
                    <a:pt x="252" y="401"/>
                  </a:lnTo>
                  <a:lnTo>
                    <a:pt x="281" y="394"/>
                  </a:lnTo>
                  <a:lnTo>
                    <a:pt x="310" y="389"/>
                  </a:lnTo>
                  <a:lnTo>
                    <a:pt x="339" y="382"/>
                  </a:lnTo>
                  <a:lnTo>
                    <a:pt x="369" y="376"/>
                  </a:lnTo>
                  <a:lnTo>
                    <a:pt x="398" y="370"/>
                  </a:lnTo>
                  <a:lnTo>
                    <a:pt x="427" y="364"/>
                  </a:lnTo>
                  <a:lnTo>
                    <a:pt x="456" y="358"/>
                  </a:lnTo>
                  <a:lnTo>
                    <a:pt x="486" y="352"/>
                  </a:lnTo>
                  <a:lnTo>
                    <a:pt x="515" y="346"/>
                  </a:lnTo>
                  <a:lnTo>
                    <a:pt x="544" y="340"/>
                  </a:lnTo>
                  <a:lnTo>
                    <a:pt x="573" y="335"/>
                  </a:lnTo>
                  <a:lnTo>
                    <a:pt x="706" y="300"/>
                  </a:lnTo>
                  <a:lnTo>
                    <a:pt x="731" y="277"/>
                  </a:lnTo>
                  <a:lnTo>
                    <a:pt x="731" y="152"/>
                  </a:lnTo>
                  <a:lnTo>
                    <a:pt x="3" y="276"/>
                  </a:lnTo>
                  <a:lnTo>
                    <a:pt x="3" y="243"/>
                  </a:lnTo>
                  <a:lnTo>
                    <a:pt x="89" y="229"/>
                  </a:lnTo>
                  <a:close/>
                </a:path>
              </a:pathLst>
            </a:custGeom>
            <a:solidFill>
              <a:srgbClr val="B76602"/>
            </a:solidFill>
            <a:ln w="9525">
              <a:noFill/>
              <a:round/>
              <a:headEnd/>
              <a:tailEnd/>
            </a:ln>
          </p:spPr>
          <p:txBody>
            <a:bodyPr/>
            <a:lstStyle/>
            <a:p>
              <a:endParaRPr lang="en-US"/>
            </a:p>
          </p:txBody>
        </p:sp>
        <p:sp>
          <p:nvSpPr>
            <p:cNvPr id="285" name="Freeform 49"/>
            <p:cNvSpPr>
              <a:spLocks/>
            </p:cNvSpPr>
            <p:nvPr/>
          </p:nvSpPr>
          <p:spPr bwMode="auto">
            <a:xfrm>
              <a:off x="2739" y="1602"/>
              <a:ext cx="223" cy="335"/>
            </a:xfrm>
            <a:custGeom>
              <a:avLst/>
              <a:gdLst>
                <a:gd name="T0" fmla="*/ 113 w 223"/>
                <a:gd name="T1" fmla="*/ 0 h 335"/>
                <a:gd name="T2" fmla="*/ 134 w 223"/>
                <a:gd name="T3" fmla="*/ 4 h 335"/>
                <a:gd name="T4" fmla="*/ 156 w 223"/>
                <a:gd name="T5" fmla="*/ 14 h 335"/>
                <a:gd name="T6" fmla="*/ 175 w 223"/>
                <a:gd name="T7" fmla="*/ 28 h 335"/>
                <a:gd name="T8" fmla="*/ 191 w 223"/>
                <a:gd name="T9" fmla="*/ 50 h 335"/>
                <a:gd name="T10" fmla="*/ 204 w 223"/>
                <a:gd name="T11" fmla="*/ 74 h 335"/>
                <a:gd name="T12" fmla="*/ 215 w 223"/>
                <a:gd name="T13" fmla="*/ 102 h 335"/>
                <a:gd name="T14" fmla="*/ 220 w 223"/>
                <a:gd name="T15" fmla="*/ 135 h 335"/>
                <a:gd name="T16" fmla="*/ 223 w 223"/>
                <a:gd name="T17" fmla="*/ 168 h 335"/>
                <a:gd name="T18" fmla="*/ 220 w 223"/>
                <a:gd name="T19" fmla="*/ 202 h 335"/>
                <a:gd name="T20" fmla="*/ 214 w 223"/>
                <a:gd name="T21" fmla="*/ 233 h 335"/>
                <a:gd name="T22" fmla="*/ 203 w 223"/>
                <a:gd name="T23" fmla="*/ 261 h 335"/>
                <a:gd name="T24" fmla="*/ 188 w 223"/>
                <a:gd name="T25" fmla="*/ 285 h 335"/>
                <a:gd name="T26" fmla="*/ 172 w 223"/>
                <a:gd name="T27" fmla="*/ 307 h 335"/>
                <a:gd name="T28" fmla="*/ 153 w 223"/>
                <a:gd name="T29" fmla="*/ 321 h 335"/>
                <a:gd name="T30" fmla="*/ 132 w 223"/>
                <a:gd name="T31" fmla="*/ 331 h 335"/>
                <a:gd name="T32" fmla="*/ 109 w 223"/>
                <a:gd name="T33" fmla="*/ 335 h 335"/>
                <a:gd name="T34" fmla="*/ 87 w 223"/>
                <a:gd name="T35" fmla="*/ 331 h 335"/>
                <a:gd name="T36" fmla="*/ 66 w 223"/>
                <a:gd name="T37" fmla="*/ 321 h 335"/>
                <a:gd name="T38" fmla="*/ 47 w 223"/>
                <a:gd name="T39" fmla="*/ 305 h 335"/>
                <a:gd name="T40" fmla="*/ 31 w 223"/>
                <a:gd name="T41" fmla="*/ 284 h 335"/>
                <a:gd name="T42" fmla="*/ 17 w 223"/>
                <a:gd name="T43" fmla="*/ 260 h 335"/>
                <a:gd name="T44" fmla="*/ 8 w 223"/>
                <a:gd name="T45" fmla="*/ 231 h 335"/>
                <a:gd name="T46" fmla="*/ 1 w 223"/>
                <a:gd name="T47" fmla="*/ 199 h 335"/>
                <a:gd name="T48" fmla="*/ 0 w 223"/>
                <a:gd name="T49" fmla="*/ 166 h 335"/>
                <a:gd name="T50" fmla="*/ 2 w 223"/>
                <a:gd name="T51" fmla="*/ 132 h 335"/>
                <a:gd name="T52" fmla="*/ 9 w 223"/>
                <a:gd name="T53" fmla="*/ 101 h 335"/>
                <a:gd name="T54" fmla="*/ 19 w 223"/>
                <a:gd name="T55" fmla="*/ 73 h 335"/>
                <a:gd name="T56" fmla="*/ 33 w 223"/>
                <a:gd name="T57" fmla="*/ 49 h 335"/>
                <a:gd name="T58" fmla="*/ 49 w 223"/>
                <a:gd name="T59" fmla="*/ 28 h 335"/>
                <a:gd name="T60" fmla="*/ 68 w 223"/>
                <a:gd name="T61" fmla="*/ 12 h 335"/>
                <a:gd name="T62" fmla="*/ 90 w 223"/>
                <a:gd name="T63" fmla="*/ 3 h 335"/>
                <a:gd name="T64" fmla="*/ 113 w 223"/>
                <a:gd name="T65" fmla="*/ 0 h 3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3"/>
                <a:gd name="T100" fmla="*/ 0 h 335"/>
                <a:gd name="T101" fmla="*/ 223 w 223"/>
                <a:gd name="T102" fmla="*/ 335 h 3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3" h="335">
                  <a:moveTo>
                    <a:pt x="113" y="0"/>
                  </a:moveTo>
                  <a:lnTo>
                    <a:pt x="134" y="4"/>
                  </a:lnTo>
                  <a:lnTo>
                    <a:pt x="156" y="14"/>
                  </a:lnTo>
                  <a:lnTo>
                    <a:pt x="175" y="28"/>
                  </a:lnTo>
                  <a:lnTo>
                    <a:pt x="191" y="50"/>
                  </a:lnTo>
                  <a:lnTo>
                    <a:pt x="204" y="74"/>
                  </a:lnTo>
                  <a:lnTo>
                    <a:pt x="215" y="102"/>
                  </a:lnTo>
                  <a:lnTo>
                    <a:pt x="220" y="135"/>
                  </a:lnTo>
                  <a:lnTo>
                    <a:pt x="223" y="168"/>
                  </a:lnTo>
                  <a:lnTo>
                    <a:pt x="220" y="202"/>
                  </a:lnTo>
                  <a:lnTo>
                    <a:pt x="214" y="233"/>
                  </a:lnTo>
                  <a:lnTo>
                    <a:pt x="203" y="261"/>
                  </a:lnTo>
                  <a:lnTo>
                    <a:pt x="188" y="285"/>
                  </a:lnTo>
                  <a:lnTo>
                    <a:pt x="172" y="307"/>
                  </a:lnTo>
                  <a:lnTo>
                    <a:pt x="153" y="321"/>
                  </a:lnTo>
                  <a:lnTo>
                    <a:pt x="132" y="331"/>
                  </a:lnTo>
                  <a:lnTo>
                    <a:pt x="109" y="335"/>
                  </a:lnTo>
                  <a:lnTo>
                    <a:pt x="87" y="331"/>
                  </a:lnTo>
                  <a:lnTo>
                    <a:pt x="66" y="321"/>
                  </a:lnTo>
                  <a:lnTo>
                    <a:pt x="47" y="305"/>
                  </a:lnTo>
                  <a:lnTo>
                    <a:pt x="31" y="284"/>
                  </a:lnTo>
                  <a:lnTo>
                    <a:pt x="17" y="260"/>
                  </a:lnTo>
                  <a:lnTo>
                    <a:pt x="8" y="231"/>
                  </a:lnTo>
                  <a:lnTo>
                    <a:pt x="1" y="199"/>
                  </a:lnTo>
                  <a:lnTo>
                    <a:pt x="0" y="166"/>
                  </a:lnTo>
                  <a:lnTo>
                    <a:pt x="2" y="132"/>
                  </a:lnTo>
                  <a:lnTo>
                    <a:pt x="9" y="101"/>
                  </a:lnTo>
                  <a:lnTo>
                    <a:pt x="19" y="73"/>
                  </a:lnTo>
                  <a:lnTo>
                    <a:pt x="33" y="49"/>
                  </a:lnTo>
                  <a:lnTo>
                    <a:pt x="49" y="28"/>
                  </a:lnTo>
                  <a:lnTo>
                    <a:pt x="68" y="12"/>
                  </a:lnTo>
                  <a:lnTo>
                    <a:pt x="90" y="3"/>
                  </a:lnTo>
                  <a:lnTo>
                    <a:pt x="113" y="0"/>
                  </a:lnTo>
                  <a:close/>
                </a:path>
              </a:pathLst>
            </a:custGeom>
            <a:solidFill>
              <a:srgbClr val="877F6D"/>
            </a:solidFill>
            <a:ln w="9525">
              <a:noFill/>
              <a:round/>
              <a:headEnd/>
              <a:tailEnd/>
            </a:ln>
          </p:spPr>
          <p:txBody>
            <a:bodyPr/>
            <a:lstStyle/>
            <a:p>
              <a:endParaRPr lang="en-US"/>
            </a:p>
          </p:txBody>
        </p:sp>
        <p:sp>
          <p:nvSpPr>
            <p:cNvPr id="286" name="Freeform 50"/>
            <p:cNvSpPr>
              <a:spLocks/>
            </p:cNvSpPr>
            <p:nvPr/>
          </p:nvSpPr>
          <p:spPr bwMode="auto">
            <a:xfrm>
              <a:off x="2522" y="1484"/>
              <a:ext cx="483" cy="520"/>
            </a:xfrm>
            <a:custGeom>
              <a:avLst/>
              <a:gdLst>
                <a:gd name="T0" fmla="*/ 166 w 483"/>
                <a:gd name="T1" fmla="*/ 0 h 520"/>
                <a:gd name="T2" fmla="*/ 354 w 483"/>
                <a:gd name="T3" fmla="*/ 16 h 520"/>
                <a:gd name="T4" fmla="*/ 381 w 483"/>
                <a:gd name="T5" fmla="*/ 31 h 520"/>
                <a:gd name="T6" fmla="*/ 404 w 483"/>
                <a:gd name="T7" fmla="*/ 48 h 520"/>
                <a:gd name="T8" fmla="*/ 424 w 483"/>
                <a:gd name="T9" fmla="*/ 68 h 520"/>
                <a:gd name="T10" fmla="*/ 441 w 483"/>
                <a:gd name="T11" fmla="*/ 90 h 520"/>
                <a:gd name="T12" fmla="*/ 455 w 483"/>
                <a:gd name="T13" fmla="*/ 114 h 520"/>
                <a:gd name="T14" fmla="*/ 466 w 483"/>
                <a:gd name="T15" fmla="*/ 140 h 520"/>
                <a:gd name="T16" fmla="*/ 475 w 483"/>
                <a:gd name="T17" fmla="*/ 168 h 520"/>
                <a:gd name="T18" fmla="*/ 480 w 483"/>
                <a:gd name="T19" fmla="*/ 197 h 520"/>
                <a:gd name="T20" fmla="*/ 483 w 483"/>
                <a:gd name="T21" fmla="*/ 232 h 520"/>
                <a:gd name="T22" fmla="*/ 483 w 483"/>
                <a:gd name="T23" fmla="*/ 265 h 520"/>
                <a:gd name="T24" fmla="*/ 482 w 483"/>
                <a:gd name="T25" fmla="*/ 297 h 520"/>
                <a:gd name="T26" fmla="*/ 478 w 483"/>
                <a:gd name="T27" fmla="*/ 327 h 520"/>
                <a:gd name="T28" fmla="*/ 471 w 483"/>
                <a:gd name="T29" fmla="*/ 355 h 520"/>
                <a:gd name="T30" fmla="*/ 463 w 483"/>
                <a:gd name="T31" fmla="*/ 382 h 520"/>
                <a:gd name="T32" fmla="*/ 453 w 483"/>
                <a:gd name="T33" fmla="*/ 406 h 520"/>
                <a:gd name="T34" fmla="*/ 440 w 483"/>
                <a:gd name="T35" fmla="*/ 429 h 520"/>
                <a:gd name="T36" fmla="*/ 425 w 483"/>
                <a:gd name="T37" fmla="*/ 449 h 520"/>
                <a:gd name="T38" fmla="*/ 409 w 483"/>
                <a:gd name="T39" fmla="*/ 466 h 520"/>
                <a:gd name="T40" fmla="*/ 389 w 483"/>
                <a:gd name="T41" fmla="*/ 482 h 520"/>
                <a:gd name="T42" fmla="*/ 367 w 483"/>
                <a:gd name="T43" fmla="*/ 495 h 520"/>
                <a:gd name="T44" fmla="*/ 343 w 483"/>
                <a:gd name="T45" fmla="*/ 505 h 520"/>
                <a:gd name="T46" fmla="*/ 318 w 483"/>
                <a:gd name="T47" fmla="*/ 513 h 520"/>
                <a:gd name="T48" fmla="*/ 288 w 483"/>
                <a:gd name="T49" fmla="*/ 519 h 520"/>
                <a:gd name="T50" fmla="*/ 257 w 483"/>
                <a:gd name="T51" fmla="*/ 520 h 520"/>
                <a:gd name="T52" fmla="*/ 59 w 483"/>
                <a:gd name="T53" fmla="*/ 484 h 520"/>
                <a:gd name="T54" fmla="*/ 39 w 483"/>
                <a:gd name="T55" fmla="*/ 456 h 520"/>
                <a:gd name="T56" fmla="*/ 24 w 483"/>
                <a:gd name="T57" fmla="*/ 429 h 520"/>
                <a:gd name="T58" fmla="*/ 14 w 483"/>
                <a:gd name="T59" fmla="*/ 400 h 520"/>
                <a:gd name="T60" fmla="*/ 7 w 483"/>
                <a:gd name="T61" fmla="*/ 371 h 520"/>
                <a:gd name="T62" fmla="*/ 3 w 483"/>
                <a:gd name="T63" fmla="*/ 341 h 520"/>
                <a:gd name="T64" fmla="*/ 0 w 483"/>
                <a:gd name="T65" fmla="*/ 310 h 520"/>
                <a:gd name="T66" fmla="*/ 0 w 483"/>
                <a:gd name="T67" fmla="*/ 278 h 520"/>
                <a:gd name="T68" fmla="*/ 0 w 483"/>
                <a:gd name="T69" fmla="*/ 245 h 520"/>
                <a:gd name="T70" fmla="*/ 11 w 483"/>
                <a:gd name="T71" fmla="*/ 204 h 520"/>
                <a:gd name="T72" fmla="*/ 23 w 483"/>
                <a:gd name="T73" fmla="*/ 168 h 520"/>
                <a:gd name="T74" fmla="*/ 36 w 483"/>
                <a:gd name="T75" fmla="*/ 133 h 520"/>
                <a:gd name="T76" fmla="*/ 53 w 483"/>
                <a:gd name="T77" fmla="*/ 101 h 520"/>
                <a:gd name="T78" fmla="*/ 73 w 483"/>
                <a:gd name="T79" fmla="*/ 72 h 520"/>
                <a:gd name="T80" fmla="*/ 98 w 483"/>
                <a:gd name="T81" fmla="*/ 46 h 520"/>
                <a:gd name="T82" fmla="*/ 128 w 483"/>
                <a:gd name="T83" fmla="*/ 21 h 520"/>
                <a:gd name="T84" fmla="*/ 166 w 483"/>
                <a:gd name="T85" fmla="*/ 0 h 52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83"/>
                <a:gd name="T130" fmla="*/ 0 h 520"/>
                <a:gd name="T131" fmla="*/ 483 w 483"/>
                <a:gd name="T132" fmla="*/ 520 h 52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83" h="520">
                  <a:moveTo>
                    <a:pt x="166" y="0"/>
                  </a:moveTo>
                  <a:lnTo>
                    <a:pt x="354" y="16"/>
                  </a:lnTo>
                  <a:lnTo>
                    <a:pt x="381" y="31"/>
                  </a:lnTo>
                  <a:lnTo>
                    <a:pt x="404" y="48"/>
                  </a:lnTo>
                  <a:lnTo>
                    <a:pt x="424" y="68"/>
                  </a:lnTo>
                  <a:lnTo>
                    <a:pt x="441" y="90"/>
                  </a:lnTo>
                  <a:lnTo>
                    <a:pt x="455" y="114"/>
                  </a:lnTo>
                  <a:lnTo>
                    <a:pt x="466" y="140"/>
                  </a:lnTo>
                  <a:lnTo>
                    <a:pt x="475" y="168"/>
                  </a:lnTo>
                  <a:lnTo>
                    <a:pt x="480" y="197"/>
                  </a:lnTo>
                  <a:lnTo>
                    <a:pt x="483" y="232"/>
                  </a:lnTo>
                  <a:lnTo>
                    <a:pt x="483" y="265"/>
                  </a:lnTo>
                  <a:lnTo>
                    <a:pt x="482" y="297"/>
                  </a:lnTo>
                  <a:lnTo>
                    <a:pt x="478" y="327"/>
                  </a:lnTo>
                  <a:lnTo>
                    <a:pt x="471" y="355"/>
                  </a:lnTo>
                  <a:lnTo>
                    <a:pt x="463" y="382"/>
                  </a:lnTo>
                  <a:lnTo>
                    <a:pt x="453" y="406"/>
                  </a:lnTo>
                  <a:lnTo>
                    <a:pt x="440" y="429"/>
                  </a:lnTo>
                  <a:lnTo>
                    <a:pt x="425" y="449"/>
                  </a:lnTo>
                  <a:lnTo>
                    <a:pt x="409" y="466"/>
                  </a:lnTo>
                  <a:lnTo>
                    <a:pt x="389" y="482"/>
                  </a:lnTo>
                  <a:lnTo>
                    <a:pt x="367" y="495"/>
                  </a:lnTo>
                  <a:lnTo>
                    <a:pt x="343" y="505"/>
                  </a:lnTo>
                  <a:lnTo>
                    <a:pt x="318" y="513"/>
                  </a:lnTo>
                  <a:lnTo>
                    <a:pt x="288" y="519"/>
                  </a:lnTo>
                  <a:lnTo>
                    <a:pt x="257" y="520"/>
                  </a:lnTo>
                  <a:lnTo>
                    <a:pt x="59" y="484"/>
                  </a:lnTo>
                  <a:lnTo>
                    <a:pt x="39" y="456"/>
                  </a:lnTo>
                  <a:lnTo>
                    <a:pt x="24" y="429"/>
                  </a:lnTo>
                  <a:lnTo>
                    <a:pt x="14" y="400"/>
                  </a:lnTo>
                  <a:lnTo>
                    <a:pt x="7" y="371"/>
                  </a:lnTo>
                  <a:lnTo>
                    <a:pt x="3" y="341"/>
                  </a:lnTo>
                  <a:lnTo>
                    <a:pt x="0" y="310"/>
                  </a:lnTo>
                  <a:lnTo>
                    <a:pt x="0" y="278"/>
                  </a:lnTo>
                  <a:lnTo>
                    <a:pt x="0" y="245"/>
                  </a:lnTo>
                  <a:lnTo>
                    <a:pt x="11" y="204"/>
                  </a:lnTo>
                  <a:lnTo>
                    <a:pt x="23" y="168"/>
                  </a:lnTo>
                  <a:lnTo>
                    <a:pt x="36" y="133"/>
                  </a:lnTo>
                  <a:lnTo>
                    <a:pt x="53" y="101"/>
                  </a:lnTo>
                  <a:lnTo>
                    <a:pt x="73" y="72"/>
                  </a:lnTo>
                  <a:lnTo>
                    <a:pt x="98" y="46"/>
                  </a:lnTo>
                  <a:lnTo>
                    <a:pt x="128" y="21"/>
                  </a:lnTo>
                  <a:lnTo>
                    <a:pt x="166" y="0"/>
                  </a:lnTo>
                  <a:close/>
                </a:path>
              </a:pathLst>
            </a:custGeom>
            <a:solidFill>
              <a:srgbClr val="140F0A"/>
            </a:solidFill>
            <a:ln w="9525">
              <a:noFill/>
              <a:round/>
              <a:headEnd/>
              <a:tailEnd/>
            </a:ln>
          </p:spPr>
          <p:txBody>
            <a:bodyPr/>
            <a:lstStyle/>
            <a:p>
              <a:endParaRPr lang="en-US"/>
            </a:p>
          </p:txBody>
        </p:sp>
        <p:sp>
          <p:nvSpPr>
            <p:cNvPr id="287" name="Freeform 51"/>
            <p:cNvSpPr>
              <a:spLocks/>
            </p:cNvSpPr>
            <p:nvPr/>
          </p:nvSpPr>
          <p:spPr bwMode="auto">
            <a:xfrm>
              <a:off x="2779" y="1626"/>
              <a:ext cx="174" cy="310"/>
            </a:xfrm>
            <a:custGeom>
              <a:avLst/>
              <a:gdLst>
                <a:gd name="T0" fmla="*/ 74 w 174"/>
                <a:gd name="T1" fmla="*/ 39 h 310"/>
                <a:gd name="T2" fmla="*/ 90 w 174"/>
                <a:gd name="T3" fmla="*/ 47 h 310"/>
                <a:gd name="T4" fmla="*/ 102 w 174"/>
                <a:gd name="T5" fmla="*/ 58 h 310"/>
                <a:gd name="T6" fmla="*/ 112 w 174"/>
                <a:gd name="T7" fmla="*/ 69 h 310"/>
                <a:gd name="T8" fmla="*/ 117 w 174"/>
                <a:gd name="T9" fmla="*/ 82 h 310"/>
                <a:gd name="T10" fmla="*/ 121 w 174"/>
                <a:gd name="T11" fmla="*/ 96 h 310"/>
                <a:gd name="T12" fmla="*/ 122 w 174"/>
                <a:gd name="T13" fmla="*/ 112 h 310"/>
                <a:gd name="T14" fmla="*/ 124 w 174"/>
                <a:gd name="T15" fmla="*/ 129 h 310"/>
                <a:gd name="T16" fmla="*/ 124 w 174"/>
                <a:gd name="T17" fmla="*/ 148 h 310"/>
                <a:gd name="T18" fmla="*/ 114 w 174"/>
                <a:gd name="T19" fmla="*/ 174 h 310"/>
                <a:gd name="T20" fmla="*/ 108 w 174"/>
                <a:gd name="T21" fmla="*/ 195 h 310"/>
                <a:gd name="T22" fmla="*/ 101 w 174"/>
                <a:gd name="T23" fmla="*/ 214 h 310"/>
                <a:gd name="T24" fmla="*/ 93 w 174"/>
                <a:gd name="T25" fmla="*/ 229 h 310"/>
                <a:gd name="T26" fmla="*/ 83 w 174"/>
                <a:gd name="T27" fmla="*/ 240 h 310"/>
                <a:gd name="T28" fmla="*/ 69 w 174"/>
                <a:gd name="T29" fmla="*/ 246 h 310"/>
                <a:gd name="T30" fmla="*/ 48 w 174"/>
                <a:gd name="T31" fmla="*/ 250 h 310"/>
                <a:gd name="T32" fmla="*/ 22 w 174"/>
                <a:gd name="T33" fmla="*/ 249 h 310"/>
                <a:gd name="T34" fmla="*/ 3 w 174"/>
                <a:gd name="T35" fmla="*/ 229 h 310"/>
                <a:gd name="T36" fmla="*/ 0 w 174"/>
                <a:gd name="T37" fmla="*/ 261 h 310"/>
                <a:gd name="T38" fmla="*/ 15 w 174"/>
                <a:gd name="T39" fmla="*/ 284 h 310"/>
                <a:gd name="T40" fmla="*/ 46 w 174"/>
                <a:gd name="T41" fmla="*/ 310 h 310"/>
                <a:gd name="T42" fmla="*/ 71 w 174"/>
                <a:gd name="T43" fmla="*/ 304 h 310"/>
                <a:gd name="T44" fmla="*/ 92 w 174"/>
                <a:gd name="T45" fmla="*/ 297 h 310"/>
                <a:gd name="T46" fmla="*/ 109 w 174"/>
                <a:gd name="T47" fmla="*/ 287 h 310"/>
                <a:gd name="T48" fmla="*/ 122 w 174"/>
                <a:gd name="T49" fmla="*/ 275 h 310"/>
                <a:gd name="T50" fmla="*/ 133 w 174"/>
                <a:gd name="T51" fmla="*/ 260 h 310"/>
                <a:gd name="T52" fmla="*/ 144 w 174"/>
                <a:gd name="T53" fmla="*/ 241 h 310"/>
                <a:gd name="T54" fmla="*/ 153 w 174"/>
                <a:gd name="T55" fmla="*/ 218 h 310"/>
                <a:gd name="T56" fmla="*/ 164 w 174"/>
                <a:gd name="T57" fmla="*/ 193 h 310"/>
                <a:gd name="T58" fmla="*/ 174 w 174"/>
                <a:gd name="T59" fmla="*/ 127 h 310"/>
                <a:gd name="T60" fmla="*/ 172 w 174"/>
                <a:gd name="T61" fmla="*/ 92 h 310"/>
                <a:gd name="T62" fmla="*/ 167 w 174"/>
                <a:gd name="T63" fmla="*/ 61 h 310"/>
                <a:gd name="T64" fmla="*/ 155 w 174"/>
                <a:gd name="T65" fmla="*/ 34 h 310"/>
                <a:gd name="T66" fmla="*/ 140 w 174"/>
                <a:gd name="T67" fmla="*/ 14 h 310"/>
                <a:gd name="T68" fmla="*/ 121 w 174"/>
                <a:gd name="T69" fmla="*/ 3 h 310"/>
                <a:gd name="T70" fmla="*/ 98 w 174"/>
                <a:gd name="T71" fmla="*/ 0 h 310"/>
                <a:gd name="T72" fmla="*/ 74 w 174"/>
                <a:gd name="T73" fmla="*/ 8 h 310"/>
                <a:gd name="T74" fmla="*/ 48 w 174"/>
                <a:gd name="T75" fmla="*/ 30 h 310"/>
                <a:gd name="T76" fmla="*/ 36 w 174"/>
                <a:gd name="T77" fmla="*/ 46 h 310"/>
                <a:gd name="T78" fmla="*/ 74 w 174"/>
                <a:gd name="T79" fmla="*/ 39 h 31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4"/>
                <a:gd name="T121" fmla="*/ 0 h 310"/>
                <a:gd name="T122" fmla="*/ 174 w 174"/>
                <a:gd name="T123" fmla="*/ 310 h 31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4" h="310">
                  <a:moveTo>
                    <a:pt x="74" y="39"/>
                  </a:moveTo>
                  <a:lnTo>
                    <a:pt x="90" y="47"/>
                  </a:lnTo>
                  <a:lnTo>
                    <a:pt x="102" y="58"/>
                  </a:lnTo>
                  <a:lnTo>
                    <a:pt x="112" y="69"/>
                  </a:lnTo>
                  <a:lnTo>
                    <a:pt x="117" y="82"/>
                  </a:lnTo>
                  <a:lnTo>
                    <a:pt x="121" y="96"/>
                  </a:lnTo>
                  <a:lnTo>
                    <a:pt x="122" y="112"/>
                  </a:lnTo>
                  <a:lnTo>
                    <a:pt x="124" y="129"/>
                  </a:lnTo>
                  <a:lnTo>
                    <a:pt x="124" y="148"/>
                  </a:lnTo>
                  <a:lnTo>
                    <a:pt x="114" y="174"/>
                  </a:lnTo>
                  <a:lnTo>
                    <a:pt x="108" y="195"/>
                  </a:lnTo>
                  <a:lnTo>
                    <a:pt x="101" y="214"/>
                  </a:lnTo>
                  <a:lnTo>
                    <a:pt x="93" y="229"/>
                  </a:lnTo>
                  <a:lnTo>
                    <a:pt x="83" y="240"/>
                  </a:lnTo>
                  <a:lnTo>
                    <a:pt x="69" y="246"/>
                  </a:lnTo>
                  <a:lnTo>
                    <a:pt x="48" y="250"/>
                  </a:lnTo>
                  <a:lnTo>
                    <a:pt x="22" y="249"/>
                  </a:lnTo>
                  <a:lnTo>
                    <a:pt x="3" y="229"/>
                  </a:lnTo>
                  <a:lnTo>
                    <a:pt x="0" y="261"/>
                  </a:lnTo>
                  <a:lnTo>
                    <a:pt x="15" y="284"/>
                  </a:lnTo>
                  <a:lnTo>
                    <a:pt x="46" y="310"/>
                  </a:lnTo>
                  <a:lnTo>
                    <a:pt x="71" y="304"/>
                  </a:lnTo>
                  <a:lnTo>
                    <a:pt x="92" y="297"/>
                  </a:lnTo>
                  <a:lnTo>
                    <a:pt x="109" y="287"/>
                  </a:lnTo>
                  <a:lnTo>
                    <a:pt x="122" y="275"/>
                  </a:lnTo>
                  <a:lnTo>
                    <a:pt x="133" y="260"/>
                  </a:lnTo>
                  <a:lnTo>
                    <a:pt x="144" y="241"/>
                  </a:lnTo>
                  <a:lnTo>
                    <a:pt x="153" y="218"/>
                  </a:lnTo>
                  <a:lnTo>
                    <a:pt x="164" y="193"/>
                  </a:lnTo>
                  <a:lnTo>
                    <a:pt x="174" y="127"/>
                  </a:lnTo>
                  <a:lnTo>
                    <a:pt x="172" y="92"/>
                  </a:lnTo>
                  <a:lnTo>
                    <a:pt x="167" y="61"/>
                  </a:lnTo>
                  <a:lnTo>
                    <a:pt x="155" y="34"/>
                  </a:lnTo>
                  <a:lnTo>
                    <a:pt x="140" y="14"/>
                  </a:lnTo>
                  <a:lnTo>
                    <a:pt x="121" y="3"/>
                  </a:lnTo>
                  <a:lnTo>
                    <a:pt x="98" y="0"/>
                  </a:lnTo>
                  <a:lnTo>
                    <a:pt x="74" y="8"/>
                  </a:lnTo>
                  <a:lnTo>
                    <a:pt x="48" y="30"/>
                  </a:lnTo>
                  <a:lnTo>
                    <a:pt x="36" y="46"/>
                  </a:lnTo>
                  <a:lnTo>
                    <a:pt x="74" y="39"/>
                  </a:lnTo>
                  <a:close/>
                </a:path>
              </a:pathLst>
            </a:custGeom>
            <a:solidFill>
              <a:srgbClr val="877F6D"/>
            </a:solidFill>
            <a:ln w="9525">
              <a:noFill/>
              <a:round/>
              <a:headEnd/>
              <a:tailEnd/>
            </a:ln>
          </p:spPr>
          <p:txBody>
            <a:bodyPr/>
            <a:lstStyle/>
            <a:p>
              <a:endParaRPr lang="en-US"/>
            </a:p>
          </p:txBody>
        </p:sp>
        <p:sp>
          <p:nvSpPr>
            <p:cNvPr id="288" name="Freeform 52"/>
            <p:cNvSpPr>
              <a:spLocks/>
            </p:cNvSpPr>
            <p:nvPr/>
          </p:nvSpPr>
          <p:spPr bwMode="auto">
            <a:xfrm>
              <a:off x="2895" y="1737"/>
              <a:ext cx="58" cy="161"/>
            </a:xfrm>
            <a:custGeom>
              <a:avLst/>
              <a:gdLst>
                <a:gd name="T0" fmla="*/ 16 w 58"/>
                <a:gd name="T1" fmla="*/ 88 h 161"/>
                <a:gd name="T2" fmla="*/ 0 w 58"/>
                <a:gd name="T3" fmla="*/ 123 h 161"/>
                <a:gd name="T4" fmla="*/ 2 w 58"/>
                <a:gd name="T5" fmla="*/ 138 h 161"/>
                <a:gd name="T6" fmla="*/ 2 w 58"/>
                <a:gd name="T7" fmla="*/ 161 h 161"/>
                <a:gd name="T8" fmla="*/ 32 w 58"/>
                <a:gd name="T9" fmla="*/ 133 h 161"/>
                <a:gd name="T10" fmla="*/ 54 w 58"/>
                <a:gd name="T11" fmla="*/ 91 h 161"/>
                <a:gd name="T12" fmla="*/ 58 w 58"/>
                <a:gd name="T13" fmla="*/ 51 h 161"/>
                <a:gd name="T14" fmla="*/ 58 w 58"/>
                <a:gd name="T15" fmla="*/ 0 h 161"/>
                <a:gd name="T16" fmla="*/ 41 w 58"/>
                <a:gd name="T17" fmla="*/ 9 h 161"/>
                <a:gd name="T18" fmla="*/ 45 w 58"/>
                <a:gd name="T19" fmla="*/ 43 h 161"/>
                <a:gd name="T20" fmla="*/ 44 w 58"/>
                <a:gd name="T21" fmla="*/ 75 h 161"/>
                <a:gd name="T22" fmla="*/ 23 w 58"/>
                <a:gd name="T23" fmla="*/ 123 h 161"/>
                <a:gd name="T24" fmla="*/ 16 w 58"/>
                <a:gd name="T25" fmla="*/ 88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
                <a:gd name="T40" fmla="*/ 0 h 161"/>
                <a:gd name="T41" fmla="*/ 58 w 58"/>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 h="161">
                  <a:moveTo>
                    <a:pt x="16" y="88"/>
                  </a:moveTo>
                  <a:lnTo>
                    <a:pt x="0" y="123"/>
                  </a:lnTo>
                  <a:lnTo>
                    <a:pt x="2" y="138"/>
                  </a:lnTo>
                  <a:lnTo>
                    <a:pt x="2" y="161"/>
                  </a:lnTo>
                  <a:lnTo>
                    <a:pt x="32" y="133"/>
                  </a:lnTo>
                  <a:lnTo>
                    <a:pt x="54" y="91"/>
                  </a:lnTo>
                  <a:lnTo>
                    <a:pt x="58" y="51"/>
                  </a:lnTo>
                  <a:lnTo>
                    <a:pt x="58" y="0"/>
                  </a:lnTo>
                  <a:lnTo>
                    <a:pt x="41" y="9"/>
                  </a:lnTo>
                  <a:lnTo>
                    <a:pt x="45" y="43"/>
                  </a:lnTo>
                  <a:lnTo>
                    <a:pt x="44" y="75"/>
                  </a:lnTo>
                  <a:lnTo>
                    <a:pt x="23" y="123"/>
                  </a:lnTo>
                  <a:lnTo>
                    <a:pt x="16" y="88"/>
                  </a:lnTo>
                  <a:close/>
                </a:path>
              </a:pathLst>
            </a:custGeom>
            <a:solidFill>
              <a:srgbClr val="A0B5AD"/>
            </a:solidFill>
            <a:ln w="9525">
              <a:noFill/>
              <a:round/>
              <a:headEnd/>
              <a:tailEnd/>
            </a:ln>
          </p:spPr>
          <p:txBody>
            <a:bodyPr/>
            <a:lstStyle/>
            <a:p>
              <a:endParaRPr lang="en-US"/>
            </a:p>
          </p:txBody>
        </p:sp>
        <p:sp>
          <p:nvSpPr>
            <p:cNvPr id="289" name="Freeform 53"/>
            <p:cNvSpPr>
              <a:spLocks/>
            </p:cNvSpPr>
            <p:nvPr/>
          </p:nvSpPr>
          <p:spPr bwMode="auto">
            <a:xfrm>
              <a:off x="2749" y="1612"/>
              <a:ext cx="109" cy="278"/>
            </a:xfrm>
            <a:custGeom>
              <a:avLst/>
              <a:gdLst>
                <a:gd name="T0" fmla="*/ 104 w 109"/>
                <a:gd name="T1" fmla="*/ 0 h 278"/>
                <a:gd name="T2" fmla="*/ 76 w 109"/>
                <a:gd name="T3" fmla="*/ 16 h 278"/>
                <a:gd name="T4" fmla="*/ 53 w 109"/>
                <a:gd name="T5" fmla="*/ 35 h 278"/>
                <a:gd name="T6" fmla="*/ 34 w 109"/>
                <a:gd name="T7" fmla="*/ 55 h 278"/>
                <a:gd name="T8" fmla="*/ 21 w 109"/>
                <a:gd name="T9" fmla="*/ 79 h 278"/>
                <a:gd name="T10" fmla="*/ 11 w 109"/>
                <a:gd name="T11" fmla="*/ 106 h 278"/>
                <a:gd name="T12" fmla="*/ 6 w 109"/>
                <a:gd name="T13" fmla="*/ 135 h 278"/>
                <a:gd name="T14" fmla="*/ 2 w 109"/>
                <a:gd name="T15" fmla="*/ 166 h 278"/>
                <a:gd name="T16" fmla="*/ 0 w 109"/>
                <a:gd name="T17" fmla="*/ 201 h 278"/>
                <a:gd name="T18" fmla="*/ 7 w 109"/>
                <a:gd name="T19" fmla="*/ 240 h 278"/>
                <a:gd name="T20" fmla="*/ 23 w 109"/>
                <a:gd name="T21" fmla="*/ 278 h 278"/>
                <a:gd name="T22" fmla="*/ 26 w 109"/>
                <a:gd name="T23" fmla="*/ 247 h 278"/>
                <a:gd name="T24" fmla="*/ 18 w 109"/>
                <a:gd name="T25" fmla="*/ 189 h 278"/>
                <a:gd name="T26" fmla="*/ 46 w 109"/>
                <a:gd name="T27" fmla="*/ 196 h 278"/>
                <a:gd name="T28" fmla="*/ 84 w 109"/>
                <a:gd name="T29" fmla="*/ 193 h 278"/>
                <a:gd name="T30" fmla="*/ 93 w 109"/>
                <a:gd name="T31" fmla="*/ 170 h 278"/>
                <a:gd name="T32" fmla="*/ 109 w 109"/>
                <a:gd name="T33" fmla="*/ 158 h 278"/>
                <a:gd name="T34" fmla="*/ 109 w 109"/>
                <a:gd name="T35" fmla="*/ 130 h 278"/>
                <a:gd name="T36" fmla="*/ 91 w 109"/>
                <a:gd name="T37" fmla="*/ 121 h 278"/>
                <a:gd name="T38" fmla="*/ 91 w 109"/>
                <a:gd name="T39" fmla="*/ 88 h 278"/>
                <a:gd name="T40" fmla="*/ 72 w 109"/>
                <a:gd name="T41" fmla="*/ 69 h 278"/>
                <a:gd name="T42" fmla="*/ 57 w 109"/>
                <a:gd name="T43" fmla="*/ 61 h 278"/>
                <a:gd name="T44" fmla="*/ 62 w 109"/>
                <a:gd name="T45" fmla="*/ 53 h 278"/>
                <a:gd name="T46" fmla="*/ 68 w 109"/>
                <a:gd name="T47" fmla="*/ 45 h 278"/>
                <a:gd name="T48" fmla="*/ 73 w 109"/>
                <a:gd name="T49" fmla="*/ 37 h 278"/>
                <a:gd name="T50" fmla="*/ 78 w 109"/>
                <a:gd name="T51" fmla="*/ 31 h 278"/>
                <a:gd name="T52" fmla="*/ 85 w 109"/>
                <a:gd name="T53" fmla="*/ 22 h 278"/>
                <a:gd name="T54" fmla="*/ 91 w 109"/>
                <a:gd name="T55" fmla="*/ 16 h 278"/>
                <a:gd name="T56" fmla="*/ 97 w 109"/>
                <a:gd name="T57" fmla="*/ 8 h 278"/>
                <a:gd name="T58" fmla="*/ 104 w 109"/>
                <a:gd name="T59" fmla="*/ 0 h 2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9"/>
                <a:gd name="T91" fmla="*/ 0 h 278"/>
                <a:gd name="T92" fmla="*/ 109 w 109"/>
                <a:gd name="T93" fmla="*/ 278 h 2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9" h="278">
                  <a:moveTo>
                    <a:pt x="104" y="0"/>
                  </a:moveTo>
                  <a:lnTo>
                    <a:pt x="76" y="16"/>
                  </a:lnTo>
                  <a:lnTo>
                    <a:pt x="53" y="35"/>
                  </a:lnTo>
                  <a:lnTo>
                    <a:pt x="34" y="55"/>
                  </a:lnTo>
                  <a:lnTo>
                    <a:pt x="21" y="79"/>
                  </a:lnTo>
                  <a:lnTo>
                    <a:pt x="11" y="106"/>
                  </a:lnTo>
                  <a:lnTo>
                    <a:pt x="6" y="135"/>
                  </a:lnTo>
                  <a:lnTo>
                    <a:pt x="2" y="166"/>
                  </a:lnTo>
                  <a:lnTo>
                    <a:pt x="0" y="201"/>
                  </a:lnTo>
                  <a:lnTo>
                    <a:pt x="7" y="240"/>
                  </a:lnTo>
                  <a:lnTo>
                    <a:pt x="23" y="278"/>
                  </a:lnTo>
                  <a:lnTo>
                    <a:pt x="26" y="247"/>
                  </a:lnTo>
                  <a:lnTo>
                    <a:pt x="18" y="189"/>
                  </a:lnTo>
                  <a:lnTo>
                    <a:pt x="46" y="196"/>
                  </a:lnTo>
                  <a:lnTo>
                    <a:pt x="84" y="193"/>
                  </a:lnTo>
                  <a:lnTo>
                    <a:pt x="93" y="170"/>
                  </a:lnTo>
                  <a:lnTo>
                    <a:pt x="109" y="158"/>
                  </a:lnTo>
                  <a:lnTo>
                    <a:pt x="109" y="130"/>
                  </a:lnTo>
                  <a:lnTo>
                    <a:pt x="91" y="121"/>
                  </a:lnTo>
                  <a:lnTo>
                    <a:pt x="91" y="88"/>
                  </a:lnTo>
                  <a:lnTo>
                    <a:pt x="72" y="69"/>
                  </a:lnTo>
                  <a:lnTo>
                    <a:pt x="57" y="61"/>
                  </a:lnTo>
                  <a:lnTo>
                    <a:pt x="62" y="53"/>
                  </a:lnTo>
                  <a:lnTo>
                    <a:pt x="68" y="45"/>
                  </a:lnTo>
                  <a:lnTo>
                    <a:pt x="73" y="37"/>
                  </a:lnTo>
                  <a:lnTo>
                    <a:pt x="78" y="31"/>
                  </a:lnTo>
                  <a:lnTo>
                    <a:pt x="85" y="22"/>
                  </a:lnTo>
                  <a:lnTo>
                    <a:pt x="91" y="16"/>
                  </a:lnTo>
                  <a:lnTo>
                    <a:pt x="97" y="8"/>
                  </a:lnTo>
                  <a:lnTo>
                    <a:pt x="104" y="0"/>
                  </a:lnTo>
                  <a:close/>
                </a:path>
              </a:pathLst>
            </a:custGeom>
            <a:solidFill>
              <a:srgbClr val="302B26"/>
            </a:solidFill>
            <a:ln w="9525">
              <a:noFill/>
              <a:round/>
              <a:headEnd/>
              <a:tailEnd/>
            </a:ln>
          </p:spPr>
          <p:txBody>
            <a:bodyPr/>
            <a:lstStyle/>
            <a:p>
              <a:endParaRPr lang="en-US"/>
            </a:p>
          </p:txBody>
        </p:sp>
        <p:sp>
          <p:nvSpPr>
            <p:cNvPr id="290" name="Freeform 54"/>
            <p:cNvSpPr>
              <a:spLocks/>
            </p:cNvSpPr>
            <p:nvPr/>
          </p:nvSpPr>
          <p:spPr bwMode="auto">
            <a:xfrm>
              <a:off x="2509" y="1487"/>
              <a:ext cx="362" cy="506"/>
            </a:xfrm>
            <a:custGeom>
              <a:avLst/>
              <a:gdLst>
                <a:gd name="T0" fmla="*/ 156 w 362"/>
                <a:gd name="T1" fmla="*/ 0 h 506"/>
                <a:gd name="T2" fmla="*/ 362 w 362"/>
                <a:gd name="T3" fmla="*/ 13 h 506"/>
                <a:gd name="T4" fmla="*/ 333 w 362"/>
                <a:gd name="T5" fmla="*/ 18 h 506"/>
                <a:gd name="T6" fmla="*/ 305 w 362"/>
                <a:gd name="T7" fmla="*/ 28 h 506"/>
                <a:gd name="T8" fmla="*/ 279 w 362"/>
                <a:gd name="T9" fmla="*/ 44 h 506"/>
                <a:gd name="T10" fmla="*/ 254 w 362"/>
                <a:gd name="T11" fmla="*/ 64 h 506"/>
                <a:gd name="T12" fmla="*/ 231 w 362"/>
                <a:gd name="T13" fmla="*/ 90 h 506"/>
                <a:gd name="T14" fmla="*/ 211 w 362"/>
                <a:gd name="T15" fmla="*/ 118 h 506"/>
                <a:gd name="T16" fmla="*/ 193 w 362"/>
                <a:gd name="T17" fmla="*/ 149 h 506"/>
                <a:gd name="T18" fmla="*/ 179 w 362"/>
                <a:gd name="T19" fmla="*/ 184 h 506"/>
                <a:gd name="T20" fmla="*/ 169 w 362"/>
                <a:gd name="T21" fmla="*/ 221 h 506"/>
                <a:gd name="T22" fmla="*/ 162 w 362"/>
                <a:gd name="T23" fmla="*/ 260 h 506"/>
                <a:gd name="T24" fmla="*/ 161 w 362"/>
                <a:gd name="T25" fmla="*/ 301 h 506"/>
                <a:gd name="T26" fmla="*/ 164 w 362"/>
                <a:gd name="T27" fmla="*/ 341 h 506"/>
                <a:gd name="T28" fmla="*/ 173 w 362"/>
                <a:gd name="T29" fmla="*/ 383 h 506"/>
                <a:gd name="T30" fmla="*/ 188 w 362"/>
                <a:gd name="T31" fmla="*/ 424 h 506"/>
                <a:gd name="T32" fmla="*/ 210 w 362"/>
                <a:gd name="T33" fmla="*/ 466 h 506"/>
                <a:gd name="T34" fmla="*/ 238 w 362"/>
                <a:gd name="T35" fmla="*/ 506 h 506"/>
                <a:gd name="T36" fmla="*/ 164 w 362"/>
                <a:gd name="T37" fmla="*/ 497 h 506"/>
                <a:gd name="T38" fmla="*/ 82 w 362"/>
                <a:gd name="T39" fmla="*/ 479 h 506"/>
                <a:gd name="T40" fmla="*/ 29 w 362"/>
                <a:gd name="T41" fmla="*/ 430 h 506"/>
                <a:gd name="T42" fmla="*/ 10 w 362"/>
                <a:gd name="T43" fmla="*/ 376 h 506"/>
                <a:gd name="T44" fmla="*/ 1 w 362"/>
                <a:gd name="T45" fmla="*/ 317 h 506"/>
                <a:gd name="T46" fmla="*/ 0 w 362"/>
                <a:gd name="T47" fmla="*/ 254 h 506"/>
                <a:gd name="T48" fmla="*/ 9 w 362"/>
                <a:gd name="T49" fmla="*/ 190 h 506"/>
                <a:gd name="T50" fmla="*/ 28 w 362"/>
                <a:gd name="T51" fmla="*/ 131 h 506"/>
                <a:gd name="T52" fmla="*/ 59 w 362"/>
                <a:gd name="T53" fmla="*/ 76 h 506"/>
                <a:gd name="T54" fmla="*/ 101 w 362"/>
                <a:gd name="T55" fmla="*/ 32 h 506"/>
                <a:gd name="T56" fmla="*/ 156 w 362"/>
                <a:gd name="T57" fmla="*/ 0 h 5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2"/>
                <a:gd name="T88" fmla="*/ 0 h 506"/>
                <a:gd name="T89" fmla="*/ 362 w 362"/>
                <a:gd name="T90" fmla="*/ 506 h 5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2" h="506">
                  <a:moveTo>
                    <a:pt x="156" y="0"/>
                  </a:moveTo>
                  <a:lnTo>
                    <a:pt x="362" y="13"/>
                  </a:lnTo>
                  <a:lnTo>
                    <a:pt x="333" y="18"/>
                  </a:lnTo>
                  <a:lnTo>
                    <a:pt x="305" y="28"/>
                  </a:lnTo>
                  <a:lnTo>
                    <a:pt x="279" y="44"/>
                  </a:lnTo>
                  <a:lnTo>
                    <a:pt x="254" y="64"/>
                  </a:lnTo>
                  <a:lnTo>
                    <a:pt x="231" y="90"/>
                  </a:lnTo>
                  <a:lnTo>
                    <a:pt x="211" y="118"/>
                  </a:lnTo>
                  <a:lnTo>
                    <a:pt x="193" y="149"/>
                  </a:lnTo>
                  <a:lnTo>
                    <a:pt x="179" y="184"/>
                  </a:lnTo>
                  <a:lnTo>
                    <a:pt x="169" y="221"/>
                  </a:lnTo>
                  <a:lnTo>
                    <a:pt x="162" y="260"/>
                  </a:lnTo>
                  <a:lnTo>
                    <a:pt x="161" y="301"/>
                  </a:lnTo>
                  <a:lnTo>
                    <a:pt x="164" y="341"/>
                  </a:lnTo>
                  <a:lnTo>
                    <a:pt x="173" y="383"/>
                  </a:lnTo>
                  <a:lnTo>
                    <a:pt x="188" y="424"/>
                  </a:lnTo>
                  <a:lnTo>
                    <a:pt x="210" y="466"/>
                  </a:lnTo>
                  <a:lnTo>
                    <a:pt x="238" y="506"/>
                  </a:lnTo>
                  <a:lnTo>
                    <a:pt x="164" y="497"/>
                  </a:lnTo>
                  <a:lnTo>
                    <a:pt x="82" y="479"/>
                  </a:lnTo>
                  <a:lnTo>
                    <a:pt x="29" y="430"/>
                  </a:lnTo>
                  <a:lnTo>
                    <a:pt x="10" y="376"/>
                  </a:lnTo>
                  <a:lnTo>
                    <a:pt x="1" y="317"/>
                  </a:lnTo>
                  <a:lnTo>
                    <a:pt x="0" y="254"/>
                  </a:lnTo>
                  <a:lnTo>
                    <a:pt x="9" y="190"/>
                  </a:lnTo>
                  <a:lnTo>
                    <a:pt x="28" y="131"/>
                  </a:lnTo>
                  <a:lnTo>
                    <a:pt x="59" y="76"/>
                  </a:lnTo>
                  <a:lnTo>
                    <a:pt x="101" y="32"/>
                  </a:lnTo>
                  <a:lnTo>
                    <a:pt x="156" y="0"/>
                  </a:lnTo>
                  <a:close/>
                </a:path>
              </a:pathLst>
            </a:custGeom>
            <a:solidFill>
              <a:srgbClr val="332616"/>
            </a:solidFill>
            <a:ln w="9525">
              <a:noFill/>
              <a:round/>
              <a:headEnd/>
              <a:tailEnd/>
            </a:ln>
          </p:spPr>
          <p:txBody>
            <a:bodyPr/>
            <a:lstStyle/>
            <a:p>
              <a:endParaRPr lang="en-US"/>
            </a:p>
          </p:txBody>
        </p:sp>
        <p:sp>
          <p:nvSpPr>
            <p:cNvPr id="291" name="Freeform 55"/>
            <p:cNvSpPr>
              <a:spLocks/>
            </p:cNvSpPr>
            <p:nvPr/>
          </p:nvSpPr>
          <p:spPr bwMode="auto">
            <a:xfrm>
              <a:off x="1933" y="1731"/>
              <a:ext cx="660" cy="301"/>
            </a:xfrm>
            <a:custGeom>
              <a:avLst/>
              <a:gdLst>
                <a:gd name="T0" fmla="*/ 4 w 660"/>
                <a:gd name="T1" fmla="*/ 147 h 301"/>
                <a:gd name="T2" fmla="*/ 110 w 660"/>
                <a:gd name="T3" fmla="*/ 110 h 301"/>
                <a:gd name="T4" fmla="*/ 264 w 660"/>
                <a:gd name="T5" fmla="*/ 69 h 301"/>
                <a:gd name="T6" fmla="*/ 425 w 660"/>
                <a:gd name="T7" fmla="*/ 100 h 301"/>
                <a:gd name="T8" fmla="*/ 518 w 660"/>
                <a:gd name="T9" fmla="*/ 0 h 301"/>
                <a:gd name="T10" fmla="*/ 590 w 660"/>
                <a:gd name="T11" fmla="*/ 14 h 301"/>
                <a:gd name="T12" fmla="*/ 612 w 660"/>
                <a:gd name="T13" fmla="*/ 131 h 301"/>
                <a:gd name="T14" fmla="*/ 624 w 660"/>
                <a:gd name="T15" fmla="*/ 194 h 301"/>
                <a:gd name="T16" fmla="*/ 660 w 660"/>
                <a:gd name="T17" fmla="*/ 229 h 301"/>
                <a:gd name="T18" fmla="*/ 335 w 660"/>
                <a:gd name="T19" fmla="*/ 292 h 301"/>
                <a:gd name="T20" fmla="*/ 297 w 660"/>
                <a:gd name="T21" fmla="*/ 301 h 301"/>
                <a:gd name="T22" fmla="*/ 305 w 660"/>
                <a:gd name="T23" fmla="*/ 250 h 301"/>
                <a:gd name="T24" fmla="*/ 254 w 660"/>
                <a:gd name="T25" fmla="*/ 241 h 301"/>
                <a:gd name="T26" fmla="*/ 0 w 660"/>
                <a:gd name="T27" fmla="*/ 172 h 301"/>
                <a:gd name="T28" fmla="*/ 4 w 660"/>
                <a:gd name="T29" fmla="*/ 147 h 3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60"/>
                <a:gd name="T46" fmla="*/ 0 h 301"/>
                <a:gd name="T47" fmla="*/ 660 w 660"/>
                <a:gd name="T48" fmla="*/ 301 h 3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60" h="301">
                  <a:moveTo>
                    <a:pt x="4" y="147"/>
                  </a:moveTo>
                  <a:lnTo>
                    <a:pt x="110" y="110"/>
                  </a:lnTo>
                  <a:lnTo>
                    <a:pt x="264" y="69"/>
                  </a:lnTo>
                  <a:lnTo>
                    <a:pt x="425" y="100"/>
                  </a:lnTo>
                  <a:lnTo>
                    <a:pt x="518" y="0"/>
                  </a:lnTo>
                  <a:lnTo>
                    <a:pt x="590" y="14"/>
                  </a:lnTo>
                  <a:lnTo>
                    <a:pt x="612" y="131"/>
                  </a:lnTo>
                  <a:lnTo>
                    <a:pt x="624" y="194"/>
                  </a:lnTo>
                  <a:lnTo>
                    <a:pt x="660" y="229"/>
                  </a:lnTo>
                  <a:lnTo>
                    <a:pt x="335" y="292"/>
                  </a:lnTo>
                  <a:lnTo>
                    <a:pt x="297" y="301"/>
                  </a:lnTo>
                  <a:lnTo>
                    <a:pt x="305" y="250"/>
                  </a:lnTo>
                  <a:lnTo>
                    <a:pt x="254" y="241"/>
                  </a:lnTo>
                  <a:lnTo>
                    <a:pt x="0" y="172"/>
                  </a:lnTo>
                  <a:lnTo>
                    <a:pt x="4" y="147"/>
                  </a:lnTo>
                  <a:close/>
                </a:path>
              </a:pathLst>
            </a:custGeom>
            <a:solidFill>
              <a:srgbClr val="8E211E"/>
            </a:solidFill>
            <a:ln w="9525">
              <a:noFill/>
              <a:round/>
              <a:headEnd/>
              <a:tailEnd/>
            </a:ln>
          </p:spPr>
          <p:txBody>
            <a:bodyPr/>
            <a:lstStyle/>
            <a:p>
              <a:endParaRPr lang="en-US"/>
            </a:p>
          </p:txBody>
        </p:sp>
        <p:sp>
          <p:nvSpPr>
            <p:cNvPr id="292" name="Freeform 56"/>
            <p:cNvSpPr>
              <a:spLocks/>
            </p:cNvSpPr>
            <p:nvPr/>
          </p:nvSpPr>
          <p:spPr bwMode="auto">
            <a:xfrm>
              <a:off x="1929" y="1863"/>
              <a:ext cx="331" cy="110"/>
            </a:xfrm>
            <a:custGeom>
              <a:avLst/>
              <a:gdLst>
                <a:gd name="T0" fmla="*/ 4 w 331"/>
                <a:gd name="T1" fmla="*/ 17 h 110"/>
                <a:gd name="T2" fmla="*/ 54 w 331"/>
                <a:gd name="T3" fmla="*/ 0 h 110"/>
                <a:gd name="T4" fmla="*/ 331 w 331"/>
                <a:gd name="T5" fmla="*/ 58 h 110"/>
                <a:gd name="T6" fmla="*/ 305 w 331"/>
                <a:gd name="T7" fmla="*/ 70 h 110"/>
                <a:gd name="T8" fmla="*/ 288 w 331"/>
                <a:gd name="T9" fmla="*/ 110 h 110"/>
                <a:gd name="T10" fmla="*/ 12 w 331"/>
                <a:gd name="T11" fmla="*/ 40 h 110"/>
                <a:gd name="T12" fmla="*/ 1 w 331"/>
                <a:gd name="T13" fmla="*/ 32 h 110"/>
                <a:gd name="T14" fmla="*/ 0 w 331"/>
                <a:gd name="T15" fmla="*/ 26 h 110"/>
                <a:gd name="T16" fmla="*/ 2 w 331"/>
                <a:gd name="T17" fmla="*/ 20 h 110"/>
                <a:gd name="T18" fmla="*/ 4 w 331"/>
                <a:gd name="T19" fmla="*/ 17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10"/>
                <a:gd name="T32" fmla="*/ 331 w 331"/>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10">
                  <a:moveTo>
                    <a:pt x="4" y="17"/>
                  </a:moveTo>
                  <a:lnTo>
                    <a:pt x="54" y="0"/>
                  </a:lnTo>
                  <a:lnTo>
                    <a:pt x="331" y="58"/>
                  </a:lnTo>
                  <a:lnTo>
                    <a:pt x="305" y="70"/>
                  </a:lnTo>
                  <a:lnTo>
                    <a:pt x="288" y="110"/>
                  </a:lnTo>
                  <a:lnTo>
                    <a:pt x="12" y="40"/>
                  </a:lnTo>
                  <a:lnTo>
                    <a:pt x="1" y="32"/>
                  </a:lnTo>
                  <a:lnTo>
                    <a:pt x="0" y="26"/>
                  </a:lnTo>
                  <a:lnTo>
                    <a:pt x="2" y="20"/>
                  </a:lnTo>
                  <a:lnTo>
                    <a:pt x="4" y="17"/>
                  </a:lnTo>
                  <a:close/>
                </a:path>
              </a:pathLst>
            </a:custGeom>
            <a:solidFill>
              <a:srgbClr val="FF2830"/>
            </a:solidFill>
            <a:ln w="9525">
              <a:noFill/>
              <a:round/>
              <a:headEnd/>
              <a:tailEnd/>
            </a:ln>
          </p:spPr>
          <p:txBody>
            <a:bodyPr/>
            <a:lstStyle/>
            <a:p>
              <a:endParaRPr lang="en-US"/>
            </a:p>
          </p:txBody>
        </p:sp>
        <p:sp>
          <p:nvSpPr>
            <p:cNvPr id="293" name="Freeform 57"/>
            <p:cNvSpPr>
              <a:spLocks/>
            </p:cNvSpPr>
            <p:nvPr/>
          </p:nvSpPr>
          <p:spPr bwMode="auto">
            <a:xfrm>
              <a:off x="2207" y="1731"/>
              <a:ext cx="312" cy="292"/>
            </a:xfrm>
            <a:custGeom>
              <a:avLst/>
              <a:gdLst>
                <a:gd name="T0" fmla="*/ 253 w 312"/>
                <a:gd name="T1" fmla="*/ 0 h 292"/>
                <a:gd name="T2" fmla="*/ 86 w 312"/>
                <a:gd name="T3" fmla="*/ 159 h 292"/>
                <a:gd name="T4" fmla="*/ 15 w 312"/>
                <a:gd name="T5" fmla="*/ 233 h 292"/>
                <a:gd name="T6" fmla="*/ 8 w 312"/>
                <a:gd name="T7" fmla="*/ 248 h 292"/>
                <a:gd name="T8" fmla="*/ 4 w 312"/>
                <a:gd name="T9" fmla="*/ 258 h 292"/>
                <a:gd name="T10" fmla="*/ 0 w 312"/>
                <a:gd name="T11" fmla="*/ 266 h 292"/>
                <a:gd name="T12" fmla="*/ 0 w 312"/>
                <a:gd name="T13" fmla="*/ 272 h 292"/>
                <a:gd name="T14" fmla="*/ 3 w 312"/>
                <a:gd name="T15" fmla="*/ 277 h 292"/>
                <a:gd name="T16" fmla="*/ 10 w 312"/>
                <a:gd name="T17" fmla="*/ 281 h 292"/>
                <a:gd name="T18" fmla="*/ 20 w 312"/>
                <a:gd name="T19" fmla="*/ 285 h 292"/>
                <a:gd name="T20" fmla="*/ 35 w 312"/>
                <a:gd name="T21" fmla="*/ 292 h 292"/>
                <a:gd name="T22" fmla="*/ 31 w 312"/>
                <a:gd name="T23" fmla="*/ 266 h 292"/>
                <a:gd name="T24" fmla="*/ 34 w 312"/>
                <a:gd name="T25" fmla="*/ 253 h 292"/>
                <a:gd name="T26" fmla="*/ 45 w 312"/>
                <a:gd name="T27" fmla="*/ 241 h 292"/>
                <a:gd name="T28" fmla="*/ 61 w 312"/>
                <a:gd name="T29" fmla="*/ 219 h 292"/>
                <a:gd name="T30" fmla="*/ 312 w 312"/>
                <a:gd name="T31" fmla="*/ 18 h 292"/>
                <a:gd name="T32" fmla="*/ 253 w 312"/>
                <a:gd name="T33" fmla="*/ 0 h 2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2"/>
                <a:gd name="T52" fmla="*/ 0 h 292"/>
                <a:gd name="T53" fmla="*/ 312 w 312"/>
                <a:gd name="T54" fmla="*/ 292 h 2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2" h="292">
                  <a:moveTo>
                    <a:pt x="253" y="0"/>
                  </a:moveTo>
                  <a:lnTo>
                    <a:pt x="86" y="159"/>
                  </a:lnTo>
                  <a:lnTo>
                    <a:pt x="15" y="233"/>
                  </a:lnTo>
                  <a:lnTo>
                    <a:pt x="8" y="248"/>
                  </a:lnTo>
                  <a:lnTo>
                    <a:pt x="4" y="258"/>
                  </a:lnTo>
                  <a:lnTo>
                    <a:pt x="0" y="266"/>
                  </a:lnTo>
                  <a:lnTo>
                    <a:pt x="0" y="272"/>
                  </a:lnTo>
                  <a:lnTo>
                    <a:pt x="3" y="277"/>
                  </a:lnTo>
                  <a:lnTo>
                    <a:pt x="10" y="281"/>
                  </a:lnTo>
                  <a:lnTo>
                    <a:pt x="20" y="285"/>
                  </a:lnTo>
                  <a:lnTo>
                    <a:pt x="35" y="292"/>
                  </a:lnTo>
                  <a:lnTo>
                    <a:pt x="31" y="266"/>
                  </a:lnTo>
                  <a:lnTo>
                    <a:pt x="34" y="253"/>
                  </a:lnTo>
                  <a:lnTo>
                    <a:pt x="45" y="241"/>
                  </a:lnTo>
                  <a:lnTo>
                    <a:pt x="61" y="219"/>
                  </a:lnTo>
                  <a:lnTo>
                    <a:pt x="312" y="18"/>
                  </a:lnTo>
                  <a:lnTo>
                    <a:pt x="253" y="0"/>
                  </a:lnTo>
                  <a:close/>
                </a:path>
              </a:pathLst>
            </a:custGeom>
            <a:solidFill>
              <a:srgbClr val="FF2830"/>
            </a:solidFill>
            <a:ln w="9525">
              <a:noFill/>
              <a:round/>
              <a:headEnd/>
              <a:tailEnd/>
            </a:ln>
          </p:spPr>
          <p:txBody>
            <a:bodyPr/>
            <a:lstStyle/>
            <a:p>
              <a:endParaRPr lang="en-US"/>
            </a:p>
          </p:txBody>
        </p:sp>
        <p:sp>
          <p:nvSpPr>
            <p:cNvPr id="294" name="Freeform 58"/>
            <p:cNvSpPr>
              <a:spLocks/>
            </p:cNvSpPr>
            <p:nvPr/>
          </p:nvSpPr>
          <p:spPr bwMode="auto">
            <a:xfrm>
              <a:off x="3044" y="1144"/>
              <a:ext cx="67" cy="56"/>
            </a:xfrm>
            <a:custGeom>
              <a:avLst/>
              <a:gdLst>
                <a:gd name="T0" fmla="*/ 34 w 67"/>
                <a:gd name="T1" fmla="*/ 0 h 56"/>
                <a:gd name="T2" fmla="*/ 8 w 67"/>
                <a:gd name="T3" fmla="*/ 12 h 56"/>
                <a:gd name="T4" fmla="*/ 4 w 67"/>
                <a:gd name="T5" fmla="*/ 25 h 56"/>
                <a:gd name="T6" fmla="*/ 1 w 67"/>
                <a:gd name="T7" fmla="*/ 37 h 56"/>
                <a:gd name="T8" fmla="*/ 0 w 67"/>
                <a:gd name="T9" fmla="*/ 47 h 56"/>
                <a:gd name="T10" fmla="*/ 0 w 67"/>
                <a:gd name="T11" fmla="*/ 50 h 56"/>
                <a:gd name="T12" fmla="*/ 67 w 67"/>
                <a:gd name="T13" fmla="*/ 56 h 56"/>
                <a:gd name="T14" fmla="*/ 63 w 67"/>
                <a:gd name="T15" fmla="*/ 25 h 56"/>
                <a:gd name="T16" fmla="*/ 34 w 67"/>
                <a:gd name="T17" fmla="*/ 0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56"/>
                <a:gd name="T29" fmla="*/ 67 w 67"/>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56">
                  <a:moveTo>
                    <a:pt x="34" y="0"/>
                  </a:moveTo>
                  <a:lnTo>
                    <a:pt x="8" y="12"/>
                  </a:lnTo>
                  <a:lnTo>
                    <a:pt x="4" y="25"/>
                  </a:lnTo>
                  <a:lnTo>
                    <a:pt x="1" y="37"/>
                  </a:lnTo>
                  <a:lnTo>
                    <a:pt x="0" y="47"/>
                  </a:lnTo>
                  <a:lnTo>
                    <a:pt x="0" y="50"/>
                  </a:lnTo>
                  <a:lnTo>
                    <a:pt x="67" y="56"/>
                  </a:lnTo>
                  <a:lnTo>
                    <a:pt x="63" y="25"/>
                  </a:lnTo>
                  <a:lnTo>
                    <a:pt x="34" y="0"/>
                  </a:lnTo>
                  <a:close/>
                </a:path>
              </a:pathLst>
            </a:custGeom>
            <a:solidFill>
              <a:srgbClr val="DDA88E"/>
            </a:solidFill>
            <a:ln w="9525">
              <a:noFill/>
              <a:round/>
              <a:headEnd/>
              <a:tailEnd/>
            </a:ln>
          </p:spPr>
          <p:txBody>
            <a:bodyPr/>
            <a:lstStyle/>
            <a:p>
              <a:endParaRPr lang="en-US"/>
            </a:p>
          </p:txBody>
        </p:sp>
        <p:sp>
          <p:nvSpPr>
            <p:cNvPr id="295" name="Freeform 59"/>
            <p:cNvSpPr>
              <a:spLocks/>
            </p:cNvSpPr>
            <p:nvPr/>
          </p:nvSpPr>
          <p:spPr bwMode="auto">
            <a:xfrm>
              <a:off x="3067" y="1137"/>
              <a:ext cx="309" cy="101"/>
            </a:xfrm>
            <a:custGeom>
              <a:avLst/>
              <a:gdLst>
                <a:gd name="T0" fmla="*/ 0 w 309"/>
                <a:gd name="T1" fmla="*/ 7 h 101"/>
                <a:gd name="T2" fmla="*/ 175 w 309"/>
                <a:gd name="T3" fmla="*/ 0 h 101"/>
                <a:gd name="T4" fmla="*/ 223 w 309"/>
                <a:gd name="T5" fmla="*/ 32 h 101"/>
                <a:gd name="T6" fmla="*/ 297 w 309"/>
                <a:gd name="T7" fmla="*/ 78 h 101"/>
                <a:gd name="T8" fmla="*/ 309 w 309"/>
                <a:gd name="T9" fmla="*/ 101 h 101"/>
                <a:gd name="T10" fmla="*/ 227 w 309"/>
                <a:gd name="T11" fmla="*/ 63 h 101"/>
                <a:gd name="T12" fmla="*/ 175 w 309"/>
                <a:gd name="T13" fmla="*/ 32 h 101"/>
                <a:gd name="T14" fmla="*/ 116 w 309"/>
                <a:gd name="T15" fmla="*/ 32 h 101"/>
                <a:gd name="T16" fmla="*/ 38 w 309"/>
                <a:gd name="T17" fmla="*/ 40 h 101"/>
                <a:gd name="T18" fmla="*/ 26 w 309"/>
                <a:gd name="T19" fmla="*/ 19 h 101"/>
                <a:gd name="T20" fmla="*/ 0 w 309"/>
                <a:gd name="T21" fmla="*/ 7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101"/>
                <a:gd name="T35" fmla="*/ 309 w 309"/>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101">
                  <a:moveTo>
                    <a:pt x="0" y="7"/>
                  </a:moveTo>
                  <a:lnTo>
                    <a:pt x="175" y="0"/>
                  </a:lnTo>
                  <a:lnTo>
                    <a:pt x="223" y="32"/>
                  </a:lnTo>
                  <a:lnTo>
                    <a:pt x="297" y="78"/>
                  </a:lnTo>
                  <a:lnTo>
                    <a:pt x="309" y="101"/>
                  </a:lnTo>
                  <a:lnTo>
                    <a:pt x="227" y="63"/>
                  </a:lnTo>
                  <a:lnTo>
                    <a:pt x="175" y="32"/>
                  </a:lnTo>
                  <a:lnTo>
                    <a:pt x="116" y="32"/>
                  </a:lnTo>
                  <a:lnTo>
                    <a:pt x="38" y="40"/>
                  </a:lnTo>
                  <a:lnTo>
                    <a:pt x="26" y="19"/>
                  </a:lnTo>
                  <a:lnTo>
                    <a:pt x="0" y="7"/>
                  </a:lnTo>
                  <a:close/>
                </a:path>
              </a:pathLst>
            </a:custGeom>
            <a:solidFill>
              <a:srgbClr val="997C7C"/>
            </a:solidFill>
            <a:ln w="9525">
              <a:noFill/>
              <a:round/>
              <a:headEnd/>
              <a:tailEnd/>
            </a:ln>
          </p:spPr>
          <p:txBody>
            <a:bodyPr/>
            <a:lstStyle/>
            <a:p>
              <a:endParaRPr lang="en-US"/>
            </a:p>
          </p:txBody>
        </p:sp>
        <p:sp>
          <p:nvSpPr>
            <p:cNvPr id="296" name="Freeform 60"/>
            <p:cNvSpPr>
              <a:spLocks/>
            </p:cNvSpPr>
            <p:nvPr/>
          </p:nvSpPr>
          <p:spPr bwMode="auto">
            <a:xfrm>
              <a:off x="3208" y="1347"/>
              <a:ext cx="366" cy="45"/>
            </a:xfrm>
            <a:custGeom>
              <a:avLst/>
              <a:gdLst>
                <a:gd name="T0" fmla="*/ 0 w 366"/>
                <a:gd name="T1" fmla="*/ 0 h 45"/>
                <a:gd name="T2" fmla="*/ 366 w 366"/>
                <a:gd name="T3" fmla="*/ 37 h 45"/>
                <a:gd name="T4" fmla="*/ 354 w 366"/>
                <a:gd name="T5" fmla="*/ 45 h 45"/>
                <a:gd name="T6" fmla="*/ 0 w 366"/>
                <a:gd name="T7" fmla="*/ 8 h 45"/>
                <a:gd name="T8" fmla="*/ 0 w 366"/>
                <a:gd name="T9" fmla="*/ 0 h 45"/>
                <a:gd name="T10" fmla="*/ 0 60000 65536"/>
                <a:gd name="T11" fmla="*/ 0 60000 65536"/>
                <a:gd name="T12" fmla="*/ 0 60000 65536"/>
                <a:gd name="T13" fmla="*/ 0 60000 65536"/>
                <a:gd name="T14" fmla="*/ 0 60000 65536"/>
                <a:gd name="T15" fmla="*/ 0 w 366"/>
                <a:gd name="T16" fmla="*/ 0 h 45"/>
                <a:gd name="T17" fmla="*/ 366 w 366"/>
                <a:gd name="T18" fmla="*/ 45 h 45"/>
              </a:gdLst>
              <a:ahLst/>
              <a:cxnLst>
                <a:cxn ang="T10">
                  <a:pos x="T0" y="T1"/>
                </a:cxn>
                <a:cxn ang="T11">
                  <a:pos x="T2" y="T3"/>
                </a:cxn>
                <a:cxn ang="T12">
                  <a:pos x="T4" y="T5"/>
                </a:cxn>
                <a:cxn ang="T13">
                  <a:pos x="T6" y="T7"/>
                </a:cxn>
                <a:cxn ang="T14">
                  <a:pos x="T8" y="T9"/>
                </a:cxn>
              </a:cxnLst>
              <a:rect l="T15" t="T16" r="T17" b="T18"/>
              <a:pathLst>
                <a:path w="366" h="45">
                  <a:moveTo>
                    <a:pt x="0" y="0"/>
                  </a:moveTo>
                  <a:lnTo>
                    <a:pt x="366" y="37"/>
                  </a:lnTo>
                  <a:lnTo>
                    <a:pt x="354" y="45"/>
                  </a:lnTo>
                  <a:lnTo>
                    <a:pt x="0" y="8"/>
                  </a:lnTo>
                  <a:lnTo>
                    <a:pt x="0" y="0"/>
                  </a:lnTo>
                  <a:close/>
                </a:path>
              </a:pathLst>
            </a:custGeom>
            <a:solidFill>
              <a:srgbClr val="997C7C"/>
            </a:solidFill>
            <a:ln w="9525">
              <a:noFill/>
              <a:round/>
              <a:headEnd/>
              <a:tailEnd/>
            </a:ln>
          </p:spPr>
          <p:txBody>
            <a:bodyPr/>
            <a:lstStyle/>
            <a:p>
              <a:endParaRPr lang="en-US"/>
            </a:p>
          </p:txBody>
        </p:sp>
        <p:sp>
          <p:nvSpPr>
            <p:cNvPr id="297" name="Freeform 61"/>
            <p:cNvSpPr>
              <a:spLocks/>
            </p:cNvSpPr>
            <p:nvPr/>
          </p:nvSpPr>
          <p:spPr bwMode="auto">
            <a:xfrm>
              <a:off x="3216" y="1378"/>
              <a:ext cx="342" cy="44"/>
            </a:xfrm>
            <a:custGeom>
              <a:avLst/>
              <a:gdLst>
                <a:gd name="T0" fmla="*/ 0 w 342"/>
                <a:gd name="T1" fmla="*/ 0 h 44"/>
                <a:gd name="T2" fmla="*/ 342 w 342"/>
                <a:gd name="T3" fmla="*/ 37 h 44"/>
                <a:gd name="T4" fmla="*/ 331 w 342"/>
                <a:gd name="T5" fmla="*/ 44 h 44"/>
                <a:gd name="T6" fmla="*/ 0 w 342"/>
                <a:gd name="T7" fmla="*/ 6 h 44"/>
                <a:gd name="T8" fmla="*/ 0 w 342"/>
                <a:gd name="T9" fmla="*/ 0 h 44"/>
                <a:gd name="T10" fmla="*/ 0 60000 65536"/>
                <a:gd name="T11" fmla="*/ 0 60000 65536"/>
                <a:gd name="T12" fmla="*/ 0 60000 65536"/>
                <a:gd name="T13" fmla="*/ 0 60000 65536"/>
                <a:gd name="T14" fmla="*/ 0 60000 65536"/>
                <a:gd name="T15" fmla="*/ 0 w 342"/>
                <a:gd name="T16" fmla="*/ 0 h 44"/>
                <a:gd name="T17" fmla="*/ 342 w 342"/>
                <a:gd name="T18" fmla="*/ 44 h 44"/>
              </a:gdLst>
              <a:ahLst/>
              <a:cxnLst>
                <a:cxn ang="T10">
                  <a:pos x="T0" y="T1"/>
                </a:cxn>
                <a:cxn ang="T11">
                  <a:pos x="T2" y="T3"/>
                </a:cxn>
                <a:cxn ang="T12">
                  <a:pos x="T4" y="T5"/>
                </a:cxn>
                <a:cxn ang="T13">
                  <a:pos x="T6" y="T7"/>
                </a:cxn>
                <a:cxn ang="T14">
                  <a:pos x="T8" y="T9"/>
                </a:cxn>
              </a:cxnLst>
              <a:rect l="T15" t="T16" r="T17" b="T18"/>
              <a:pathLst>
                <a:path w="342" h="44">
                  <a:moveTo>
                    <a:pt x="0" y="0"/>
                  </a:moveTo>
                  <a:lnTo>
                    <a:pt x="342" y="37"/>
                  </a:lnTo>
                  <a:lnTo>
                    <a:pt x="331" y="44"/>
                  </a:lnTo>
                  <a:lnTo>
                    <a:pt x="0" y="6"/>
                  </a:lnTo>
                  <a:lnTo>
                    <a:pt x="0" y="0"/>
                  </a:lnTo>
                  <a:close/>
                </a:path>
              </a:pathLst>
            </a:custGeom>
            <a:solidFill>
              <a:srgbClr val="997C7C"/>
            </a:solidFill>
            <a:ln w="9525">
              <a:noFill/>
              <a:round/>
              <a:headEnd/>
              <a:tailEnd/>
            </a:ln>
          </p:spPr>
          <p:txBody>
            <a:bodyPr/>
            <a:lstStyle/>
            <a:p>
              <a:endParaRPr lang="en-US"/>
            </a:p>
          </p:txBody>
        </p:sp>
        <p:sp>
          <p:nvSpPr>
            <p:cNvPr id="298" name="Freeform 62"/>
            <p:cNvSpPr>
              <a:spLocks/>
            </p:cNvSpPr>
            <p:nvPr/>
          </p:nvSpPr>
          <p:spPr bwMode="auto">
            <a:xfrm>
              <a:off x="3201" y="1271"/>
              <a:ext cx="197" cy="61"/>
            </a:xfrm>
            <a:custGeom>
              <a:avLst/>
              <a:gdLst>
                <a:gd name="T0" fmla="*/ 30 w 197"/>
                <a:gd name="T1" fmla="*/ 19 h 61"/>
                <a:gd name="T2" fmla="*/ 178 w 197"/>
                <a:gd name="T3" fmla="*/ 0 h 61"/>
                <a:gd name="T4" fmla="*/ 197 w 197"/>
                <a:gd name="T5" fmla="*/ 7 h 61"/>
                <a:gd name="T6" fmla="*/ 197 w 197"/>
                <a:gd name="T7" fmla="*/ 35 h 61"/>
                <a:gd name="T8" fmla="*/ 49 w 197"/>
                <a:gd name="T9" fmla="*/ 57 h 61"/>
                <a:gd name="T10" fmla="*/ 7 w 197"/>
                <a:gd name="T11" fmla="*/ 61 h 61"/>
                <a:gd name="T12" fmla="*/ 0 w 197"/>
                <a:gd name="T13" fmla="*/ 23 h 61"/>
                <a:gd name="T14" fmla="*/ 30 w 197"/>
                <a:gd name="T15" fmla="*/ 19 h 61"/>
                <a:gd name="T16" fmla="*/ 0 60000 65536"/>
                <a:gd name="T17" fmla="*/ 0 60000 65536"/>
                <a:gd name="T18" fmla="*/ 0 60000 65536"/>
                <a:gd name="T19" fmla="*/ 0 60000 65536"/>
                <a:gd name="T20" fmla="*/ 0 60000 65536"/>
                <a:gd name="T21" fmla="*/ 0 60000 65536"/>
                <a:gd name="T22" fmla="*/ 0 60000 65536"/>
                <a:gd name="T23" fmla="*/ 0 60000 65536"/>
                <a:gd name="T24" fmla="*/ 0 w 197"/>
                <a:gd name="T25" fmla="*/ 0 h 61"/>
                <a:gd name="T26" fmla="*/ 197 w 197"/>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 h="61">
                  <a:moveTo>
                    <a:pt x="30" y="19"/>
                  </a:moveTo>
                  <a:lnTo>
                    <a:pt x="178" y="0"/>
                  </a:lnTo>
                  <a:lnTo>
                    <a:pt x="197" y="7"/>
                  </a:lnTo>
                  <a:lnTo>
                    <a:pt x="197" y="35"/>
                  </a:lnTo>
                  <a:lnTo>
                    <a:pt x="49" y="57"/>
                  </a:lnTo>
                  <a:lnTo>
                    <a:pt x="7" y="61"/>
                  </a:lnTo>
                  <a:lnTo>
                    <a:pt x="0" y="23"/>
                  </a:lnTo>
                  <a:lnTo>
                    <a:pt x="30" y="19"/>
                  </a:lnTo>
                  <a:close/>
                </a:path>
              </a:pathLst>
            </a:custGeom>
            <a:solidFill>
              <a:srgbClr val="5B3D1E"/>
            </a:solidFill>
            <a:ln w="9525">
              <a:noFill/>
              <a:round/>
              <a:headEnd/>
              <a:tailEnd/>
            </a:ln>
          </p:spPr>
          <p:txBody>
            <a:bodyPr/>
            <a:lstStyle/>
            <a:p>
              <a:endParaRPr lang="en-US"/>
            </a:p>
          </p:txBody>
        </p:sp>
        <p:sp>
          <p:nvSpPr>
            <p:cNvPr id="299" name="Freeform 63"/>
            <p:cNvSpPr>
              <a:spLocks/>
            </p:cNvSpPr>
            <p:nvPr/>
          </p:nvSpPr>
          <p:spPr bwMode="auto">
            <a:xfrm>
              <a:off x="3331" y="1284"/>
              <a:ext cx="235" cy="71"/>
            </a:xfrm>
            <a:custGeom>
              <a:avLst/>
              <a:gdLst>
                <a:gd name="T0" fmla="*/ 0 w 235"/>
                <a:gd name="T1" fmla="*/ 63 h 71"/>
                <a:gd name="T2" fmla="*/ 48 w 235"/>
                <a:gd name="T3" fmla="*/ 44 h 71"/>
                <a:gd name="T4" fmla="*/ 201 w 235"/>
                <a:gd name="T5" fmla="*/ 0 h 71"/>
                <a:gd name="T6" fmla="*/ 235 w 235"/>
                <a:gd name="T7" fmla="*/ 6 h 71"/>
                <a:gd name="T8" fmla="*/ 45 w 235"/>
                <a:gd name="T9" fmla="*/ 71 h 71"/>
                <a:gd name="T10" fmla="*/ 0 w 235"/>
                <a:gd name="T11" fmla="*/ 63 h 71"/>
                <a:gd name="T12" fmla="*/ 0 60000 65536"/>
                <a:gd name="T13" fmla="*/ 0 60000 65536"/>
                <a:gd name="T14" fmla="*/ 0 60000 65536"/>
                <a:gd name="T15" fmla="*/ 0 60000 65536"/>
                <a:gd name="T16" fmla="*/ 0 60000 65536"/>
                <a:gd name="T17" fmla="*/ 0 60000 65536"/>
                <a:gd name="T18" fmla="*/ 0 w 235"/>
                <a:gd name="T19" fmla="*/ 0 h 71"/>
                <a:gd name="T20" fmla="*/ 235 w 235"/>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235" h="71">
                  <a:moveTo>
                    <a:pt x="0" y="63"/>
                  </a:moveTo>
                  <a:lnTo>
                    <a:pt x="48" y="44"/>
                  </a:lnTo>
                  <a:lnTo>
                    <a:pt x="201" y="0"/>
                  </a:lnTo>
                  <a:lnTo>
                    <a:pt x="235" y="6"/>
                  </a:lnTo>
                  <a:lnTo>
                    <a:pt x="45" y="71"/>
                  </a:lnTo>
                  <a:lnTo>
                    <a:pt x="0" y="63"/>
                  </a:lnTo>
                  <a:close/>
                </a:path>
              </a:pathLst>
            </a:custGeom>
            <a:solidFill>
              <a:srgbClr val="5B3D1E"/>
            </a:solidFill>
            <a:ln w="9525">
              <a:noFill/>
              <a:round/>
              <a:headEnd/>
              <a:tailEnd/>
            </a:ln>
          </p:spPr>
          <p:txBody>
            <a:bodyPr/>
            <a:lstStyle/>
            <a:p>
              <a:endParaRPr lang="en-US"/>
            </a:p>
          </p:txBody>
        </p:sp>
        <p:sp>
          <p:nvSpPr>
            <p:cNvPr id="300" name="Freeform 64"/>
            <p:cNvSpPr>
              <a:spLocks/>
            </p:cNvSpPr>
            <p:nvPr/>
          </p:nvSpPr>
          <p:spPr bwMode="auto">
            <a:xfrm>
              <a:off x="3446" y="1276"/>
              <a:ext cx="225" cy="83"/>
            </a:xfrm>
            <a:custGeom>
              <a:avLst/>
              <a:gdLst>
                <a:gd name="T0" fmla="*/ 0 w 225"/>
                <a:gd name="T1" fmla="*/ 75 h 83"/>
                <a:gd name="T2" fmla="*/ 160 w 225"/>
                <a:gd name="T3" fmla="*/ 0 h 83"/>
                <a:gd name="T4" fmla="*/ 202 w 225"/>
                <a:gd name="T5" fmla="*/ 2 h 83"/>
                <a:gd name="T6" fmla="*/ 225 w 225"/>
                <a:gd name="T7" fmla="*/ 22 h 83"/>
                <a:gd name="T8" fmla="*/ 76 w 225"/>
                <a:gd name="T9" fmla="*/ 83 h 83"/>
                <a:gd name="T10" fmla="*/ 0 w 225"/>
                <a:gd name="T11" fmla="*/ 75 h 83"/>
                <a:gd name="T12" fmla="*/ 0 60000 65536"/>
                <a:gd name="T13" fmla="*/ 0 60000 65536"/>
                <a:gd name="T14" fmla="*/ 0 60000 65536"/>
                <a:gd name="T15" fmla="*/ 0 60000 65536"/>
                <a:gd name="T16" fmla="*/ 0 60000 65536"/>
                <a:gd name="T17" fmla="*/ 0 60000 65536"/>
                <a:gd name="T18" fmla="*/ 0 w 225"/>
                <a:gd name="T19" fmla="*/ 0 h 83"/>
                <a:gd name="T20" fmla="*/ 225 w 225"/>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225" h="83">
                  <a:moveTo>
                    <a:pt x="0" y="75"/>
                  </a:moveTo>
                  <a:lnTo>
                    <a:pt x="160" y="0"/>
                  </a:lnTo>
                  <a:lnTo>
                    <a:pt x="202" y="2"/>
                  </a:lnTo>
                  <a:lnTo>
                    <a:pt x="225" y="22"/>
                  </a:lnTo>
                  <a:lnTo>
                    <a:pt x="76" y="83"/>
                  </a:lnTo>
                  <a:lnTo>
                    <a:pt x="0" y="75"/>
                  </a:lnTo>
                  <a:close/>
                </a:path>
              </a:pathLst>
            </a:custGeom>
            <a:solidFill>
              <a:srgbClr val="5B3D1E"/>
            </a:solidFill>
            <a:ln w="9525">
              <a:noFill/>
              <a:round/>
              <a:headEnd/>
              <a:tailEnd/>
            </a:ln>
          </p:spPr>
          <p:txBody>
            <a:bodyPr/>
            <a:lstStyle/>
            <a:p>
              <a:endParaRPr lang="en-US"/>
            </a:p>
          </p:txBody>
        </p:sp>
        <p:sp>
          <p:nvSpPr>
            <p:cNvPr id="301" name="Freeform 65"/>
            <p:cNvSpPr>
              <a:spLocks/>
            </p:cNvSpPr>
            <p:nvPr/>
          </p:nvSpPr>
          <p:spPr bwMode="auto">
            <a:xfrm>
              <a:off x="2515" y="1241"/>
              <a:ext cx="302" cy="88"/>
            </a:xfrm>
            <a:custGeom>
              <a:avLst/>
              <a:gdLst>
                <a:gd name="T0" fmla="*/ 25 w 302"/>
                <a:gd name="T1" fmla="*/ 59 h 88"/>
                <a:gd name="T2" fmla="*/ 268 w 302"/>
                <a:gd name="T3" fmla="*/ 5 h 88"/>
                <a:gd name="T4" fmla="*/ 302 w 302"/>
                <a:gd name="T5" fmla="*/ 0 h 88"/>
                <a:gd name="T6" fmla="*/ 263 w 302"/>
                <a:gd name="T7" fmla="*/ 37 h 88"/>
                <a:gd name="T8" fmla="*/ 244 w 302"/>
                <a:gd name="T9" fmla="*/ 64 h 88"/>
                <a:gd name="T10" fmla="*/ 186 w 302"/>
                <a:gd name="T11" fmla="*/ 88 h 88"/>
                <a:gd name="T12" fmla="*/ 108 w 302"/>
                <a:gd name="T13" fmla="*/ 88 h 88"/>
                <a:gd name="T14" fmla="*/ 25 w 302"/>
                <a:gd name="T15" fmla="*/ 88 h 88"/>
                <a:gd name="T16" fmla="*/ 0 w 302"/>
                <a:gd name="T17" fmla="*/ 74 h 88"/>
                <a:gd name="T18" fmla="*/ 25 w 302"/>
                <a:gd name="T19" fmla="*/ 59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2"/>
                <a:gd name="T31" fmla="*/ 0 h 88"/>
                <a:gd name="T32" fmla="*/ 302 w 30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2" h="88">
                  <a:moveTo>
                    <a:pt x="25" y="59"/>
                  </a:moveTo>
                  <a:lnTo>
                    <a:pt x="268" y="5"/>
                  </a:lnTo>
                  <a:lnTo>
                    <a:pt x="302" y="0"/>
                  </a:lnTo>
                  <a:lnTo>
                    <a:pt x="263" y="37"/>
                  </a:lnTo>
                  <a:lnTo>
                    <a:pt x="244" y="64"/>
                  </a:lnTo>
                  <a:lnTo>
                    <a:pt x="186" y="88"/>
                  </a:lnTo>
                  <a:lnTo>
                    <a:pt x="108" y="88"/>
                  </a:lnTo>
                  <a:lnTo>
                    <a:pt x="25" y="88"/>
                  </a:lnTo>
                  <a:lnTo>
                    <a:pt x="0" y="74"/>
                  </a:lnTo>
                  <a:lnTo>
                    <a:pt x="25" y="59"/>
                  </a:lnTo>
                  <a:close/>
                </a:path>
              </a:pathLst>
            </a:custGeom>
            <a:solidFill>
              <a:srgbClr val="663321"/>
            </a:solidFill>
            <a:ln w="9525">
              <a:noFill/>
              <a:round/>
              <a:headEnd/>
              <a:tailEnd/>
            </a:ln>
          </p:spPr>
          <p:txBody>
            <a:bodyPr/>
            <a:lstStyle/>
            <a:p>
              <a:endParaRPr lang="en-US"/>
            </a:p>
          </p:txBody>
        </p:sp>
        <p:sp>
          <p:nvSpPr>
            <p:cNvPr id="302" name="Freeform 66"/>
            <p:cNvSpPr>
              <a:spLocks/>
            </p:cNvSpPr>
            <p:nvPr/>
          </p:nvSpPr>
          <p:spPr bwMode="auto">
            <a:xfrm>
              <a:off x="2418" y="1241"/>
              <a:ext cx="108" cy="79"/>
            </a:xfrm>
            <a:custGeom>
              <a:avLst/>
              <a:gdLst>
                <a:gd name="T0" fmla="*/ 40 w 108"/>
                <a:gd name="T1" fmla="*/ 74 h 79"/>
                <a:gd name="T2" fmla="*/ 0 w 108"/>
                <a:gd name="T3" fmla="*/ 64 h 79"/>
                <a:gd name="T4" fmla="*/ 0 w 108"/>
                <a:gd name="T5" fmla="*/ 25 h 79"/>
                <a:gd name="T6" fmla="*/ 58 w 108"/>
                <a:gd name="T7" fmla="*/ 0 h 79"/>
                <a:gd name="T8" fmla="*/ 108 w 108"/>
                <a:gd name="T9" fmla="*/ 0 h 79"/>
                <a:gd name="T10" fmla="*/ 103 w 108"/>
                <a:gd name="T11" fmla="*/ 74 h 79"/>
                <a:gd name="T12" fmla="*/ 73 w 108"/>
                <a:gd name="T13" fmla="*/ 79 h 79"/>
                <a:gd name="T14" fmla="*/ 40 w 108"/>
                <a:gd name="T15" fmla="*/ 74 h 79"/>
                <a:gd name="T16" fmla="*/ 0 60000 65536"/>
                <a:gd name="T17" fmla="*/ 0 60000 65536"/>
                <a:gd name="T18" fmla="*/ 0 60000 65536"/>
                <a:gd name="T19" fmla="*/ 0 60000 65536"/>
                <a:gd name="T20" fmla="*/ 0 60000 65536"/>
                <a:gd name="T21" fmla="*/ 0 60000 65536"/>
                <a:gd name="T22" fmla="*/ 0 60000 65536"/>
                <a:gd name="T23" fmla="*/ 0 60000 65536"/>
                <a:gd name="T24" fmla="*/ 0 w 108"/>
                <a:gd name="T25" fmla="*/ 0 h 79"/>
                <a:gd name="T26" fmla="*/ 108 w 108"/>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 h="79">
                  <a:moveTo>
                    <a:pt x="40" y="74"/>
                  </a:moveTo>
                  <a:lnTo>
                    <a:pt x="0" y="64"/>
                  </a:lnTo>
                  <a:lnTo>
                    <a:pt x="0" y="25"/>
                  </a:lnTo>
                  <a:lnTo>
                    <a:pt x="58" y="0"/>
                  </a:lnTo>
                  <a:lnTo>
                    <a:pt x="108" y="0"/>
                  </a:lnTo>
                  <a:lnTo>
                    <a:pt x="103" y="74"/>
                  </a:lnTo>
                  <a:lnTo>
                    <a:pt x="73" y="79"/>
                  </a:lnTo>
                  <a:lnTo>
                    <a:pt x="40" y="74"/>
                  </a:lnTo>
                  <a:close/>
                </a:path>
              </a:pathLst>
            </a:custGeom>
            <a:solidFill>
              <a:srgbClr val="FFD370"/>
            </a:solidFill>
            <a:ln w="9525">
              <a:noFill/>
              <a:round/>
              <a:headEnd/>
              <a:tailEnd/>
            </a:ln>
          </p:spPr>
          <p:txBody>
            <a:bodyPr/>
            <a:lstStyle/>
            <a:p>
              <a:endParaRPr lang="en-US"/>
            </a:p>
          </p:txBody>
        </p:sp>
        <p:sp>
          <p:nvSpPr>
            <p:cNvPr id="303" name="Freeform 67"/>
            <p:cNvSpPr>
              <a:spLocks/>
            </p:cNvSpPr>
            <p:nvPr/>
          </p:nvSpPr>
          <p:spPr bwMode="auto">
            <a:xfrm>
              <a:off x="2729" y="1359"/>
              <a:ext cx="98" cy="68"/>
            </a:xfrm>
            <a:custGeom>
              <a:avLst/>
              <a:gdLst>
                <a:gd name="T0" fmla="*/ 0 w 98"/>
                <a:gd name="T1" fmla="*/ 9 h 68"/>
                <a:gd name="T2" fmla="*/ 0 w 98"/>
                <a:gd name="T3" fmla="*/ 68 h 68"/>
                <a:gd name="T4" fmla="*/ 54 w 98"/>
                <a:gd name="T5" fmla="*/ 59 h 68"/>
                <a:gd name="T6" fmla="*/ 98 w 98"/>
                <a:gd name="T7" fmla="*/ 33 h 68"/>
                <a:gd name="T8" fmla="*/ 78 w 98"/>
                <a:gd name="T9" fmla="*/ 5 h 68"/>
                <a:gd name="T10" fmla="*/ 45 w 98"/>
                <a:gd name="T11" fmla="*/ 0 h 68"/>
                <a:gd name="T12" fmla="*/ 0 w 98"/>
                <a:gd name="T13" fmla="*/ 9 h 68"/>
                <a:gd name="T14" fmla="*/ 0 60000 65536"/>
                <a:gd name="T15" fmla="*/ 0 60000 65536"/>
                <a:gd name="T16" fmla="*/ 0 60000 65536"/>
                <a:gd name="T17" fmla="*/ 0 60000 65536"/>
                <a:gd name="T18" fmla="*/ 0 60000 65536"/>
                <a:gd name="T19" fmla="*/ 0 60000 65536"/>
                <a:gd name="T20" fmla="*/ 0 60000 65536"/>
                <a:gd name="T21" fmla="*/ 0 w 98"/>
                <a:gd name="T22" fmla="*/ 0 h 68"/>
                <a:gd name="T23" fmla="*/ 98 w 98"/>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68">
                  <a:moveTo>
                    <a:pt x="0" y="9"/>
                  </a:moveTo>
                  <a:lnTo>
                    <a:pt x="0" y="68"/>
                  </a:lnTo>
                  <a:lnTo>
                    <a:pt x="54" y="59"/>
                  </a:lnTo>
                  <a:lnTo>
                    <a:pt x="98" y="33"/>
                  </a:lnTo>
                  <a:lnTo>
                    <a:pt x="78" y="5"/>
                  </a:lnTo>
                  <a:lnTo>
                    <a:pt x="45" y="0"/>
                  </a:lnTo>
                  <a:lnTo>
                    <a:pt x="0" y="9"/>
                  </a:lnTo>
                  <a:close/>
                </a:path>
              </a:pathLst>
            </a:custGeom>
            <a:solidFill>
              <a:srgbClr val="936349"/>
            </a:solidFill>
            <a:ln w="9525">
              <a:noFill/>
              <a:round/>
              <a:headEnd/>
              <a:tailEnd/>
            </a:ln>
          </p:spPr>
          <p:txBody>
            <a:bodyPr/>
            <a:lstStyle/>
            <a:p>
              <a:endParaRPr lang="en-US"/>
            </a:p>
          </p:txBody>
        </p:sp>
        <p:sp>
          <p:nvSpPr>
            <p:cNvPr id="304" name="Freeform 68"/>
            <p:cNvSpPr>
              <a:spLocks/>
            </p:cNvSpPr>
            <p:nvPr/>
          </p:nvSpPr>
          <p:spPr bwMode="auto">
            <a:xfrm>
              <a:off x="2749" y="1285"/>
              <a:ext cx="88" cy="98"/>
            </a:xfrm>
            <a:custGeom>
              <a:avLst/>
              <a:gdLst>
                <a:gd name="T0" fmla="*/ 0 w 88"/>
                <a:gd name="T1" fmla="*/ 68 h 98"/>
                <a:gd name="T2" fmla="*/ 15 w 88"/>
                <a:gd name="T3" fmla="*/ 30 h 98"/>
                <a:gd name="T4" fmla="*/ 68 w 88"/>
                <a:gd name="T5" fmla="*/ 0 h 98"/>
                <a:gd name="T6" fmla="*/ 88 w 88"/>
                <a:gd name="T7" fmla="*/ 35 h 98"/>
                <a:gd name="T8" fmla="*/ 88 w 88"/>
                <a:gd name="T9" fmla="*/ 74 h 98"/>
                <a:gd name="T10" fmla="*/ 29 w 88"/>
                <a:gd name="T11" fmla="*/ 98 h 98"/>
                <a:gd name="T12" fmla="*/ 0 w 88"/>
                <a:gd name="T13" fmla="*/ 68 h 98"/>
                <a:gd name="T14" fmla="*/ 0 60000 65536"/>
                <a:gd name="T15" fmla="*/ 0 60000 65536"/>
                <a:gd name="T16" fmla="*/ 0 60000 65536"/>
                <a:gd name="T17" fmla="*/ 0 60000 65536"/>
                <a:gd name="T18" fmla="*/ 0 60000 65536"/>
                <a:gd name="T19" fmla="*/ 0 60000 65536"/>
                <a:gd name="T20" fmla="*/ 0 60000 65536"/>
                <a:gd name="T21" fmla="*/ 0 w 88"/>
                <a:gd name="T22" fmla="*/ 0 h 98"/>
                <a:gd name="T23" fmla="*/ 88 w 8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98">
                  <a:moveTo>
                    <a:pt x="0" y="68"/>
                  </a:moveTo>
                  <a:lnTo>
                    <a:pt x="15" y="30"/>
                  </a:lnTo>
                  <a:lnTo>
                    <a:pt x="68" y="0"/>
                  </a:lnTo>
                  <a:lnTo>
                    <a:pt x="88" y="35"/>
                  </a:lnTo>
                  <a:lnTo>
                    <a:pt x="88" y="74"/>
                  </a:lnTo>
                  <a:lnTo>
                    <a:pt x="29" y="98"/>
                  </a:lnTo>
                  <a:lnTo>
                    <a:pt x="0" y="68"/>
                  </a:lnTo>
                  <a:close/>
                </a:path>
              </a:pathLst>
            </a:custGeom>
            <a:solidFill>
              <a:srgbClr val="FFD370"/>
            </a:solidFill>
            <a:ln w="9525">
              <a:noFill/>
              <a:round/>
              <a:headEnd/>
              <a:tailEnd/>
            </a:ln>
          </p:spPr>
          <p:txBody>
            <a:bodyPr/>
            <a:lstStyle/>
            <a:p>
              <a:endParaRPr lang="en-US"/>
            </a:p>
          </p:txBody>
        </p:sp>
        <p:sp>
          <p:nvSpPr>
            <p:cNvPr id="305" name="Freeform 69"/>
            <p:cNvSpPr>
              <a:spLocks/>
            </p:cNvSpPr>
            <p:nvPr/>
          </p:nvSpPr>
          <p:spPr bwMode="auto">
            <a:xfrm>
              <a:off x="3208" y="1595"/>
              <a:ext cx="102" cy="135"/>
            </a:xfrm>
            <a:custGeom>
              <a:avLst/>
              <a:gdLst>
                <a:gd name="T0" fmla="*/ 0 w 102"/>
                <a:gd name="T1" fmla="*/ 17 h 135"/>
                <a:gd name="T2" fmla="*/ 102 w 102"/>
                <a:gd name="T3" fmla="*/ 0 h 135"/>
                <a:gd name="T4" fmla="*/ 102 w 102"/>
                <a:gd name="T5" fmla="*/ 112 h 135"/>
                <a:gd name="T6" fmla="*/ 24 w 102"/>
                <a:gd name="T7" fmla="*/ 131 h 135"/>
                <a:gd name="T8" fmla="*/ 0 w 102"/>
                <a:gd name="T9" fmla="*/ 135 h 135"/>
                <a:gd name="T10" fmla="*/ 0 w 102"/>
                <a:gd name="T11" fmla="*/ 17 h 135"/>
                <a:gd name="T12" fmla="*/ 0 60000 65536"/>
                <a:gd name="T13" fmla="*/ 0 60000 65536"/>
                <a:gd name="T14" fmla="*/ 0 60000 65536"/>
                <a:gd name="T15" fmla="*/ 0 60000 65536"/>
                <a:gd name="T16" fmla="*/ 0 60000 65536"/>
                <a:gd name="T17" fmla="*/ 0 60000 65536"/>
                <a:gd name="T18" fmla="*/ 0 w 102"/>
                <a:gd name="T19" fmla="*/ 0 h 135"/>
                <a:gd name="T20" fmla="*/ 102 w 102"/>
                <a:gd name="T21" fmla="*/ 135 h 135"/>
              </a:gdLst>
              <a:ahLst/>
              <a:cxnLst>
                <a:cxn ang="T12">
                  <a:pos x="T0" y="T1"/>
                </a:cxn>
                <a:cxn ang="T13">
                  <a:pos x="T2" y="T3"/>
                </a:cxn>
                <a:cxn ang="T14">
                  <a:pos x="T4" y="T5"/>
                </a:cxn>
                <a:cxn ang="T15">
                  <a:pos x="T6" y="T7"/>
                </a:cxn>
                <a:cxn ang="T16">
                  <a:pos x="T8" y="T9"/>
                </a:cxn>
                <a:cxn ang="T17">
                  <a:pos x="T10" y="T11"/>
                </a:cxn>
              </a:cxnLst>
              <a:rect l="T18" t="T19" r="T20" b="T21"/>
              <a:pathLst>
                <a:path w="102" h="135">
                  <a:moveTo>
                    <a:pt x="0" y="17"/>
                  </a:moveTo>
                  <a:lnTo>
                    <a:pt x="102" y="0"/>
                  </a:lnTo>
                  <a:lnTo>
                    <a:pt x="102" y="112"/>
                  </a:lnTo>
                  <a:lnTo>
                    <a:pt x="24" y="131"/>
                  </a:lnTo>
                  <a:lnTo>
                    <a:pt x="0" y="135"/>
                  </a:lnTo>
                  <a:lnTo>
                    <a:pt x="0" y="17"/>
                  </a:lnTo>
                  <a:close/>
                </a:path>
              </a:pathLst>
            </a:custGeom>
            <a:solidFill>
              <a:srgbClr val="B76602"/>
            </a:solidFill>
            <a:ln w="9525">
              <a:noFill/>
              <a:round/>
              <a:headEnd/>
              <a:tailEnd/>
            </a:ln>
          </p:spPr>
          <p:txBody>
            <a:bodyPr/>
            <a:lstStyle/>
            <a:p>
              <a:endParaRPr lang="en-US"/>
            </a:p>
          </p:txBody>
        </p:sp>
        <p:sp>
          <p:nvSpPr>
            <p:cNvPr id="306" name="Freeform 70"/>
            <p:cNvSpPr>
              <a:spLocks/>
            </p:cNvSpPr>
            <p:nvPr/>
          </p:nvSpPr>
          <p:spPr bwMode="auto">
            <a:xfrm>
              <a:off x="3266" y="1593"/>
              <a:ext cx="61" cy="125"/>
            </a:xfrm>
            <a:custGeom>
              <a:avLst/>
              <a:gdLst>
                <a:gd name="T0" fmla="*/ 0 w 61"/>
                <a:gd name="T1" fmla="*/ 12 h 125"/>
                <a:gd name="T2" fmla="*/ 0 w 61"/>
                <a:gd name="T3" fmla="*/ 125 h 125"/>
                <a:gd name="T4" fmla="*/ 61 w 61"/>
                <a:gd name="T5" fmla="*/ 114 h 125"/>
                <a:gd name="T6" fmla="*/ 61 w 61"/>
                <a:gd name="T7" fmla="*/ 0 h 125"/>
                <a:gd name="T8" fmla="*/ 0 w 61"/>
                <a:gd name="T9" fmla="*/ 12 h 125"/>
                <a:gd name="T10" fmla="*/ 0 60000 65536"/>
                <a:gd name="T11" fmla="*/ 0 60000 65536"/>
                <a:gd name="T12" fmla="*/ 0 60000 65536"/>
                <a:gd name="T13" fmla="*/ 0 60000 65536"/>
                <a:gd name="T14" fmla="*/ 0 60000 65536"/>
                <a:gd name="T15" fmla="*/ 0 w 61"/>
                <a:gd name="T16" fmla="*/ 0 h 125"/>
                <a:gd name="T17" fmla="*/ 61 w 61"/>
                <a:gd name="T18" fmla="*/ 125 h 125"/>
              </a:gdLst>
              <a:ahLst/>
              <a:cxnLst>
                <a:cxn ang="T10">
                  <a:pos x="T0" y="T1"/>
                </a:cxn>
                <a:cxn ang="T11">
                  <a:pos x="T2" y="T3"/>
                </a:cxn>
                <a:cxn ang="T12">
                  <a:pos x="T4" y="T5"/>
                </a:cxn>
                <a:cxn ang="T13">
                  <a:pos x="T6" y="T7"/>
                </a:cxn>
                <a:cxn ang="T14">
                  <a:pos x="T8" y="T9"/>
                </a:cxn>
              </a:cxnLst>
              <a:rect l="T15" t="T16" r="T17" b="T18"/>
              <a:pathLst>
                <a:path w="61" h="125">
                  <a:moveTo>
                    <a:pt x="0" y="12"/>
                  </a:moveTo>
                  <a:lnTo>
                    <a:pt x="0" y="125"/>
                  </a:lnTo>
                  <a:lnTo>
                    <a:pt x="61" y="114"/>
                  </a:lnTo>
                  <a:lnTo>
                    <a:pt x="61" y="0"/>
                  </a:lnTo>
                  <a:lnTo>
                    <a:pt x="0" y="12"/>
                  </a:lnTo>
                  <a:close/>
                </a:path>
              </a:pathLst>
            </a:custGeom>
            <a:solidFill>
              <a:srgbClr val="99421C"/>
            </a:solidFill>
            <a:ln w="9525">
              <a:noFill/>
              <a:round/>
              <a:headEnd/>
              <a:tailEnd/>
            </a:ln>
          </p:spPr>
          <p:txBody>
            <a:bodyPr/>
            <a:lstStyle/>
            <a:p>
              <a:endParaRPr lang="en-US"/>
            </a:p>
          </p:txBody>
        </p:sp>
        <p:sp>
          <p:nvSpPr>
            <p:cNvPr id="307" name="Freeform 71"/>
            <p:cNvSpPr>
              <a:spLocks/>
            </p:cNvSpPr>
            <p:nvPr/>
          </p:nvSpPr>
          <p:spPr bwMode="auto">
            <a:xfrm>
              <a:off x="3302" y="1589"/>
              <a:ext cx="54" cy="123"/>
            </a:xfrm>
            <a:custGeom>
              <a:avLst/>
              <a:gdLst>
                <a:gd name="T0" fmla="*/ 0 w 54"/>
                <a:gd name="T1" fmla="*/ 6 h 123"/>
                <a:gd name="T2" fmla="*/ 0 w 54"/>
                <a:gd name="T3" fmla="*/ 123 h 123"/>
                <a:gd name="T4" fmla="*/ 54 w 54"/>
                <a:gd name="T5" fmla="*/ 111 h 123"/>
                <a:gd name="T6" fmla="*/ 54 w 54"/>
                <a:gd name="T7" fmla="*/ 0 h 123"/>
                <a:gd name="T8" fmla="*/ 0 w 54"/>
                <a:gd name="T9" fmla="*/ 6 h 123"/>
                <a:gd name="T10" fmla="*/ 0 60000 65536"/>
                <a:gd name="T11" fmla="*/ 0 60000 65536"/>
                <a:gd name="T12" fmla="*/ 0 60000 65536"/>
                <a:gd name="T13" fmla="*/ 0 60000 65536"/>
                <a:gd name="T14" fmla="*/ 0 60000 65536"/>
                <a:gd name="T15" fmla="*/ 0 w 54"/>
                <a:gd name="T16" fmla="*/ 0 h 123"/>
                <a:gd name="T17" fmla="*/ 54 w 54"/>
                <a:gd name="T18" fmla="*/ 123 h 123"/>
              </a:gdLst>
              <a:ahLst/>
              <a:cxnLst>
                <a:cxn ang="T10">
                  <a:pos x="T0" y="T1"/>
                </a:cxn>
                <a:cxn ang="T11">
                  <a:pos x="T2" y="T3"/>
                </a:cxn>
                <a:cxn ang="T12">
                  <a:pos x="T4" y="T5"/>
                </a:cxn>
                <a:cxn ang="T13">
                  <a:pos x="T6" y="T7"/>
                </a:cxn>
                <a:cxn ang="T14">
                  <a:pos x="T8" y="T9"/>
                </a:cxn>
              </a:cxnLst>
              <a:rect l="T15" t="T16" r="T17" b="T18"/>
              <a:pathLst>
                <a:path w="54" h="123">
                  <a:moveTo>
                    <a:pt x="0" y="6"/>
                  </a:moveTo>
                  <a:lnTo>
                    <a:pt x="0" y="123"/>
                  </a:lnTo>
                  <a:lnTo>
                    <a:pt x="54" y="111"/>
                  </a:lnTo>
                  <a:lnTo>
                    <a:pt x="54" y="0"/>
                  </a:lnTo>
                  <a:lnTo>
                    <a:pt x="0" y="6"/>
                  </a:lnTo>
                  <a:close/>
                </a:path>
              </a:pathLst>
            </a:custGeom>
            <a:solidFill>
              <a:srgbClr val="663300"/>
            </a:solidFill>
            <a:ln w="9525">
              <a:noFill/>
              <a:round/>
              <a:headEnd/>
              <a:tailEnd/>
            </a:ln>
          </p:spPr>
          <p:txBody>
            <a:bodyPr/>
            <a:lstStyle/>
            <a:p>
              <a:endParaRPr lang="en-US"/>
            </a:p>
          </p:txBody>
        </p:sp>
        <p:sp>
          <p:nvSpPr>
            <p:cNvPr id="308" name="Freeform 72"/>
            <p:cNvSpPr>
              <a:spLocks/>
            </p:cNvSpPr>
            <p:nvPr/>
          </p:nvSpPr>
          <p:spPr bwMode="auto">
            <a:xfrm>
              <a:off x="3368" y="1569"/>
              <a:ext cx="57" cy="149"/>
            </a:xfrm>
            <a:custGeom>
              <a:avLst/>
              <a:gdLst>
                <a:gd name="T0" fmla="*/ 0 w 57"/>
                <a:gd name="T1" fmla="*/ 4 h 149"/>
                <a:gd name="T2" fmla="*/ 45 w 57"/>
                <a:gd name="T3" fmla="*/ 149 h 149"/>
                <a:gd name="T4" fmla="*/ 57 w 57"/>
                <a:gd name="T5" fmla="*/ 143 h 149"/>
                <a:gd name="T6" fmla="*/ 12 w 57"/>
                <a:gd name="T7" fmla="*/ 0 h 149"/>
                <a:gd name="T8" fmla="*/ 0 w 57"/>
                <a:gd name="T9" fmla="*/ 4 h 149"/>
                <a:gd name="T10" fmla="*/ 0 60000 65536"/>
                <a:gd name="T11" fmla="*/ 0 60000 65536"/>
                <a:gd name="T12" fmla="*/ 0 60000 65536"/>
                <a:gd name="T13" fmla="*/ 0 60000 65536"/>
                <a:gd name="T14" fmla="*/ 0 60000 65536"/>
                <a:gd name="T15" fmla="*/ 0 w 57"/>
                <a:gd name="T16" fmla="*/ 0 h 149"/>
                <a:gd name="T17" fmla="*/ 57 w 57"/>
                <a:gd name="T18" fmla="*/ 149 h 149"/>
              </a:gdLst>
              <a:ahLst/>
              <a:cxnLst>
                <a:cxn ang="T10">
                  <a:pos x="T0" y="T1"/>
                </a:cxn>
                <a:cxn ang="T11">
                  <a:pos x="T2" y="T3"/>
                </a:cxn>
                <a:cxn ang="T12">
                  <a:pos x="T4" y="T5"/>
                </a:cxn>
                <a:cxn ang="T13">
                  <a:pos x="T6" y="T7"/>
                </a:cxn>
                <a:cxn ang="T14">
                  <a:pos x="T8" y="T9"/>
                </a:cxn>
              </a:cxnLst>
              <a:rect l="T15" t="T16" r="T17" b="T18"/>
              <a:pathLst>
                <a:path w="57" h="149">
                  <a:moveTo>
                    <a:pt x="0" y="4"/>
                  </a:moveTo>
                  <a:lnTo>
                    <a:pt x="45" y="149"/>
                  </a:lnTo>
                  <a:lnTo>
                    <a:pt x="57" y="143"/>
                  </a:lnTo>
                  <a:lnTo>
                    <a:pt x="12" y="0"/>
                  </a:lnTo>
                  <a:lnTo>
                    <a:pt x="0" y="4"/>
                  </a:lnTo>
                  <a:close/>
                </a:path>
              </a:pathLst>
            </a:custGeom>
            <a:solidFill>
              <a:srgbClr val="CC6633"/>
            </a:solidFill>
            <a:ln w="9525">
              <a:noFill/>
              <a:round/>
              <a:headEnd/>
              <a:tailEnd/>
            </a:ln>
          </p:spPr>
          <p:txBody>
            <a:bodyPr/>
            <a:lstStyle/>
            <a:p>
              <a:endParaRPr lang="en-US"/>
            </a:p>
          </p:txBody>
        </p:sp>
        <p:sp>
          <p:nvSpPr>
            <p:cNvPr id="309" name="Freeform 73"/>
            <p:cNvSpPr>
              <a:spLocks/>
            </p:cNvSpPr>
            <p:nvPr/>
          </p:nvSpPr>
          <p:spPr bwMode="auto">
            <a:xfrm>
              <a:off x="2439" y="1351"/>
              <a:ext cx="21" cy="31"/>
            </a:xfrm>
            <a:custGeom>
              <a:avLst/>
              <a:gdLst>
                <a:gd name="T0" fmla="*/ 21 w 21"/>
                <a:gd name="T1" fmla="*/ 0 h 31"/>
                <a:gd name="T2" fmla="*/ 0 w 21"/>
                <a:gd name="T3" fmla="*/ 31 h 31"/>
                <a:gd name="T4" fmla="*/ 21 w 21"/>
                <a:gd name="T5" fmla="*/ 31 h 31"/>
                <a:gd name="T6" fmla="*/ 21 w 21"/>
                <a:gd name="T7" fmla="*/ 0 h 31"/>
                <a:gd name="T8" fmla="*/ 0 60000 65536"/>
                <a:gd name="T9" fmla="*/ 0 60000 65536"/>
                <a:gd name="T10" fmla="*/ 0 60000 65536"/>
                <a:gd name="T11" fmla="*/ 0 60000 65536"/>
                <a:gd name="T12" fmla="*/ 0 w 21"/>
                <a:gd name="T13" fmla="*/ 0 h 31"/>
                <a:gd name="T14" fmla="*/ 21 w 21"/>
                <a:gd name="T15" fmla="*/ 31 h 31"/>
              </a:gdLst>
              <a:ahLst/>
              <a:cxnLst>
                <a:cxn ang="T8">
                  <a:pos x="T0" y="T1"/>
                </a:cxn>
                <a:cxn ang="T9">
                  <a:pos x="T2" y="T3"/>
                </a:cxn>
                <a:cxn ang="T10">
                  <a:pos x="T4" y="T5"/>
                </a:cxn>
                <a:cxn ang="T11">
                  <a:pos x="T6" y="T7"/>
                </a:cxn>
              </a:cxnLst>
              <a:rect l="T12" t="T13" r="T14" b="T15"/>
              <a:pathLst>
                <a:path w="21" h="31">
                  <a:moveTo>
                    <a:pt x="21" y="0"/>
                  </a:moveTo>
                  <a:lnTo>
                    <a:pt x="0" y="31"/>
                  </a:lnTo>
                  <a:lnTo>
                    <a:pt x="21" y="31"/>
                  </a:lnTo>
                  <a:lnTo>
                    <a:pt x="21" y="0"/>
                  </a:lnTo>
                  <a:close/>
                </a:path>
              </a:pathLst>
            </a:custGeom>
            <a:solidFill>
              <a:srgbClr val="663300"/>
            </a:solidFill>
            <a:ln w="9525">
              <a:noFill/>
              <a:round/>
              <a:headEnd/>
              <a:tailEnd/>
            </a:ln>
          </p:spPr>
          <p:txBody>
            <a:bodyPr/>
            <a:lstStyle/>
            <a:p>
              <a:endParaRPr lang="en-US"/>
            </a:p>
          </p:txBody>
        </p:sp>
        <p:sp>
          <p:nvSpPr>
            <p:cNvPr id="310" name="Freeform 74"/>
            <p:cNvSpPr>
              <a:spLocks/>
            </p:cNvSpPr>
            <p:nvPr/>
          </p:nvSpPr>
          <p:spPr bwMode="auto">
            <a:xfrm>
              <a:off x="2483" y="1359"/>
              <a:ext cx="22" cy="31"/>
            </a:xfrm>
            <a:custGeom>
              <a:avLst/>
              <a:gdLst>
                <a:gd name="T0" fmla="*/ 22 w 22"/>
                <a:gd name="T1" fmla="*/ 0 h 31"/>
                <a:gd name="T2" fmla="*/ 0 w 22"/>
                <a:gd name="T3" fmla="*/ 31 h 31"/>
                <a:gd name="T4" fmla="*/ 22 w 22"/>
                <a:gd name="T5" fmla="*/ 31 h 31"/>
                <a:gd name="T6" fmla="*/ 22 w 22"/>
                <a:gd name="T7" fmla="*/ 0 h 31"/>
                <a:gd name="T8" fmla="*/ 0 60000 65536"/>
                <a:gd name="T9" fmla="*/ 0 60000 65536"/>
                <a:gd name="T10" fmla="*/ 0 60000 65536"/>
                <a:gd name="T11" fmla="*/ 0 60000 65536"/>
                <a:gd name="T12" fmla="*/ 0 w 22"/>
                <a:gd name="T13" fmla="*/ 0 h 31"/>
                <a:gd name="T14" fmla="*/ 22 w 22"/>
                <a:gd name="T15" fmla="*/ 31 h 31"/>
              </a:gdLst>
              <a:ahLst/>
              <a:cxnLst>
                <a:cxn ang="T8">
                  <a:pos x="T0" y="T1"/>
                </a:cxn>
                <a:cxn ang="T9">
                  <a:pos x="T2" y="T3"/>
                </a:cxn>
                <a:cxn ang="T10">
                  <a:pos x="T4" y="T5"/>
                </a:cxn>
                <a:cxn ang="T11">
                  <a:pos x="T6" y="T7"/>
                </a:cxn>
              </a:cxnLst>
              <a:rect l="T12" t="T13" r="T14" b="T15"/>
              <a:pathLst>
                <a:path w="22" h="31">
                  <a:moveTo>
                    <a:pt x="22" y="0"/>
                  </a:moveTo>
                  <a:lnTo>
                    <a:pt x="0" y="31"/>
                  </a:lnTo>
                  <a:lnTo>
                    <a:pt x="22" y="31"/>
                  </a:lnTo>
                  <a:lnTo>
                    <a:pt x="22" y="0"/>
                  </a:lnTo>
                  <a:close/>
                </a:path>
              </a:pathLst>
            </a:custGeom>
            <a:solidFill>
              <a:srgbClr val="663300"/>
            </a:solidFill>
            <a:ln w="9525">
              <a:noFill/>
              <a:round/>
              <a:headEnd/>
              <a:tailEnd/>
            </a:ln>
          </p:spPr>
          <p:txBody>
            <a:bodyPr/>
            <a:lstStyle/>
            <a:p>
              <a:endParaRPr lang="en-US"/>
            </a:p>
          </p:txBody>
        </p:sp>
        <p:sp>
          <p:nvSpPr>
            <p:cNvPr id="311" name="Freeform 75"/>
            <p:cNvSpPr>
              <a:spLocks/>
            </p:cNvSpPr>
            <p:nvPr/>
          </p:nvSpPr>
          <p:spPr bwMode="auto">
            <a:xfrm>
              <a:off x="2540" y="1376"/>
              <a:ext cx="21" cy="31"/>
            </a:xfrm>
            <a:custGeom>
              <a:avLst/>
              <a:gdLst>
                <a:gd name="T0" fmla="*/ 21 w 21"/>
                <a:gd name="T1" fmla="*/ 0 h 31"/>
                <a:gd name="T2" fmla="*/ 0 w 21"/>
                <a:gd name="T3" fmla="*/ 31 h 31"/>
                <a:gd name="T4" fmla="*/ 21 w 21"/>
                <a:gd name="T5" fmla="*/ 31 h 31"/>
                <a:gd name="T6" fmla="*/ 21 w 21"/>
                <a:gd name="T7" fmla="*/ 0 h 31"/>
                <a:gd name="T8" fmla="*/ 0 60000 65536"/>
                <a:gd name="T9" fmla="*/ 0 60000 65536"/>
                <a:gd name="T10" fmla="*/ 0 60000 65536"/>
                <a:gd name="T11" fmla="*/ 0 60000 65536"/>
                <a:gd name="T12" fmla="*/ 0 w 21"/>
                <a:gd name="T13" fmla="*/ 0 h 31"/>
                <a:gd name="T14" fmla="*/ 21 w 21"/>
                <a:gd name="T15" fmla="*/ 31 h 31"/>
              </a:gdLst>
              <a:ahLst/>
              <a:cxnLst>
                <a:cxn ang="T8">
                  <a:pos x="T0" y="T1"/>
                </a:cxn>
                <a:cxn ang="T9">
                  <a:pos x="T2" y="T3"/>
                </a:cxn>
                <a:cxn ang="T10">
                  <a:pos x="T4" y="T5"/>
                </a:cxn>
                <a:cxn ang="T11">
                  <a:pos x="T6" y="T7"/>
                </a:cxn>
              </a:cxnLst>
              <a:rect l="T12" t="T13" r="T14" b="T15"/>
              <a:pathLst>
                <a:path w="21" h="31">
                  <a:moveTo>
                    <a:pt x="21" y="0"/>
                  </a:moveTo>
                  <a:lnTo>
                    <a:pt x="0" y="31"/>
                  </a:lnTo>
                  <a:lnTo>
                    <a:pt x="21" y="31"/>
                  </a:lnTo>
                  <a:lnTo>
                    <a:pt x="21" y="0"/>
                  </a:lnTo>
                  <a:close/>
                </a:path>
              </a:pathLst>
            </a:custGeom>
            <a:solidFill>
              <a:srgbClr val="663300"/>
            </a:solidFill>
            <a:ln w="9525">
              <a:noFill/>
              <a:round/>
              <a:headEnd/>
              <a:tailEnd/>
            </a:ln>
          </p:spPr>
          <p:txBody>
            <a:bodyPr/>
            <a:lstStyle/>
            <a:p>
              <a:endParaRPr lang="en-US"/>
            </a:p>
          </p:txBody>
        </p:sp>
        <p:sp>
          <p:nvSpPr>
            <p:cNvPr id="312" name="Freeform 76"/>
            <p:cNvSpPr>
              <a:spLocks/>
            </p:cNvSpPr>
            <p:nvPr/>
          </p:nvSpPr>
          <p:spPr bwMode="auto">
            <a:xfrm>
              <a:off x="3113" y="1632"/>
              <a:ext cx="43" cy="109"/>
            </a:xfrm>
            <a:custGeom>
              <a:avLst/>
              <a:gdLst>
                <a:gd name="T0" fmla="*/ 13 w 43"/>
                <a:gd name="T1" fmla="*/ 4 h 109"/>
                <a:gd name="T2" fmla="*/ 0 w 43"/>
                <a:gd name="T3" fmla="*/ 23 h 109"/>
                <a:gd name="T4" fmla="*/ 0 w 43"/>
                <a:gd name="T5" fmla="*/ 45 h 109"/>
                <a:gd name="T6" fmla="*/ 12 w 43"/>
                <a:gd name="T7" fmla="*/ 40 h 109"/>
                <a:gd name="T8" fmla="*/ 12 w 43"/>
                <a:gd name="T9" fmla="*/ 109 h 109"/>
                <a:gd name="T10" fmla="*/ 43 w 43"/>
                <a:gd name="T11" fmla="*/ 103 h 109"/>
                <a:gd name="T12" fmla="*/ 43 w 43"/>
                <a:gd name="T13" fmla="*/ 0 h 109"/>
                <a:gd name="T14" fmla="*/ 13 w 43"/>
                <a:gd name="T15" fmla="*/ 4 h 109"/>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109"/>
                <a:gd name="T26" fmla="*/ 43 w 43"/>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109">
                  <a:moveTo>
                    <a:pt x="13" y="4"/>
                  </a:moveTo>
                  <a:lnTo>
                    <a:pt x="0" y="23"/>
                  </a:lnTo>
                  <a:lnTo>
                    <a:pt x="0" y="45"/>
                  </a:lnTo>
                  <a:lnTo>
                    <a:pt x="12" y="40"/>
                  </a:lnTo>
                  <a:lnTo>
                    <a:pt x="12" y="109"/>
                  </a:lnTo>
                  <a:lnTo>
                    <a:pt x="43" y="103"/>
                  </a:lnTo>
                  <a:lnTo>
                    <a:pt x="43" y="0"/>
                  </a:lnTo>
                  <a:lnTo>
                    <a:pt x="13" y="4"/>
                  </a:lnTo>
                  <a:close/>
                </a:path>
              </a:pathLst>
            </a:custGeom>
            <a:solidFill>
              <a:srgbClr val="420F00"/>
            </a:solidFill>
            <a:ln w="9525">
              <a:noFill/>
              <a:round/>
              <a:headEnd/>
              <a:tailEnd/>
            </a:ln>
          </p:spPr>
          <p:txBody>
            <a:bodyPr/>
            <a:lstStyle/>
            <a:p>
              <a:endParaRPr lang="en-US"/>
            </a:p>
          </p:txBody>
        </p:sp>
        <p:sp>
          <p:nvSpPr>
            <p:cNvPr id="313" name="Freeform 77"/>
            <p:cNvSpPr>
              <a:spLocks/>
            </p:cNvSpPr>
            <p:nvPr/>
          </p:nvSpPr>
          <p:spPr bwMode="auto">
            <a:xfrm>
              <a:off x="1835" y="1710"/>
              <a:ext cx="145" cy="103"/>
            </a:xfrm>
            <a:custGeom>
              <a:avLst/>
              <a:gdLst>
                <a:gd name="T0" fmla="*/ 110 w 145"/>
                <a:gd name="T1" fmla="*/ 2 h 103"/>
                <a:gd name="T2" fmla="*/ 91 w 145"/>
                <a:gd name="T3" fmla="*/ 0 h 103"/>
                <a:gd name="T4" fmla="*/ 63 w 145"/>
                <a:gd name="T5" fmla="*/ 19 h 103"/>
                <a:gd name="T6" fmla="*/ 78 w 145"/>
                <a:gd name="T7" fmla="*/ 24 h 103"/>
                <a:gd name="T8" fmla="*/ 67 w 145"/>
                <a:gd name="T9" fmla="*/ 31 h 103"/>
                <a:gd name="T10" fmla="*/ 56 w 145"/>
                <a:gd name="T11" fmla="*/ 36 h 103"/>
                <a:gd name="T12" fmla="*/ 47 w 145"/>
                <a:gd name="T13" fmla="*/ 43 h 103"/>
                <a:gd name="T14" fmla="*/ 37 w 145"/>
                <a:gd name="T15" fmla="*/ 51 h 103"/>
                <a:gd name="T16" fmla="*/ 29 w 145"/>
                <a:gd name="T17" fmla="*/ 60 h 103"/>
                <a:gd name="T18" fmla="*/ 20 w 145"/>
                <a:gd name="T19" fmla="*/ 70 h 103"/>
                <a:gd name="T20" fmla="*/ 10 w 145"/>
                <a:gd name="T21" fmla="*/ 82 h 103"/>
                <a:gd name="T22" fmla="*/ 0 w 145"/>
                <a:gd name="T23" fmla="*/ 95 h 103"/>
                <a:gd name="T24" fmla="*/ 37 w 145"/>
                <a:gd name="T25" fmla="*/ 103 h 103"/>
                <a:gd name="T26" fmla="*/ 49 w 145"/>
                <a:gd name="T27" fmla="*/ 90 h 103"/>
                <a:gd name="T28" fmla="*/ 62 w 145"/>
                <a:gd name="T29" fmla="*/ 76 h 103"/>
                <a:gd name="T30" fmla="*/ 74 w 145"/>
                <a:gd name="T31" fmla="*/ 64 h 103"/>
                <a:gd name="T32" fmla="*/ 87 w 145"/>
                <a:gd name="T33" fmla="*/ 53 h 103"/>
                <a:gd name="T34" fmla="*/ 101 w 145"/>
                <a:gd name="T35" fmla="*/ 44 h 103"/>
                <a:gd name="T36" fmla="*/ 114 w 145"/>
                <a:gd name="T37" fmla="*/ 33 h 103"/>
                <a:gd name="T38" fmla="*/ 129 w 145"/>
                <a:gd name="T39" fmla="*/ 24 h 103"/>
                <a:gd name="T40" fmla="*/ 145 w 145"/>
                <a:gd name="T41" fmla="*/ 15 h 103"/>
                <a:gd name="T42" fmla="*/ 110 w 145"/>
                <a:gd name="T43" fmla="*/ 2 h 1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
                <a:gd name="T67" fmla="*/ 0 h 103"/>
                <a:gd name="T68" fmla="*/ 145 w 145"/>
                <a:gd name="T69" fmla="*/ 103 h 1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 h="103">
                  <a:moveTo>
                    <a:pt x="110" y="2"/>
                  </a:moveTo>
                  <a:lnTo>
                    <a:pt x="91" y="0"/>
                  </a:lnTo>
                  <a:lnTo>
                    <a:pt x="63" y="19"/>
                  </a:lnTo>
                  <a:lnTo>
                    <a:pt x="78" y="24"/>
                  </a:lnTo>
                  <a:lnTo>
                    <a:pt x="67" y="31"/>
                  </a:lnTo>
                  <a:lnTo>
                    <a:pt x="56" y="36"/>
                  </a:lnTo>
                  <a:lnTo>
                    <a:pt x="47" y="43"/>
                  </a:lnTo>
                  <a:lnTo>
                    <a:pt x="37" y="51"/>
                  </a:lnTo>
                  <a:lnTo>
                    <a:pt x="29" y="60"/>
                  </a:lnTo>
                  <a:lnTo>
                    <a:pt x="20" y="70"/>
                  </a:lnTo>
                  <a:lnTo>
                    <a:pt x="10" y="82"/>
                  </a:lnTo>
                  <a:lnTo>
                    <a:pt x="0" y="95"/>
                  </a:lnTo>
                  <a:lnTo>
                    <a:pt x="37" y="103"/>
                  </a:lnTo>
                  <a:lnTo>
                    <a:pt x="49" y="90"/>
                  </a:lnTo>
                  <a:lnTo>
                    <a:pt x="62" y="76"/>
                  </a:lnTo>
                  <a:lnTo>
                    <a:pt x="74" y="64"/>
                  </a:lnTo>
                  <a:lnTo>
                    <a:pt x="87" y="53"/>
                  </a:lnTo>
                  <a:lnTo>
                    <a:pt x="101" y="44"/>
                  </a:lnTo>
                  <a:lnTo>
                    <a:pt x="114" y="33"/>
                  </a:lnTo>
                  <a:lnTo>
                    <a:pt x="129" y="24"/>
                  </a:lnTo>
                  <a:lnTo>
                    <a:pt x="145" y="15"/>
                  </a:lnTo>
                  <a:lnTo>
                    <a:pt x="110" y="2"/>
                  </a:lnTo>
                  <a:close/>
                </a:path>
              </a:pathLst>
            </a:custGeom>
            <a:solidFill>
              <a:srgbClr val="420F00"/>
            </a:solidFill>
            <a:ln w="9525">
              <a:no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0" presetClass="path" presetSubtype="0" accel="50000" decel="50000" fill="hold" nodeType="afterEffect">
                                  <p:stCondLst>
                                    <p:cond delay="0"/>
                                  </p:stCondLst>
                                  <p:childTnLst>
                                    <p:animMotion origin="layout" path="M -6.66667E-6 -1.48148E-6 L -0.53334 0.44444 " pathEditMode="relative" ptsTypes="AA">
                                      <p:cBhvr>
                                        <p:cTn id="23" dur="3000" fill="hold"/>
                                        <p:tgtEl>
                                          <p:spTgt spid="23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Objective</a:t>
            </a:r>
            <a:endParaRPr lang="en-IN" sz="4000" dirty="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
        <p:nvSpPr>
          <p:cNvPr id="8" name="Content Placeholder 7"/>
          <p:cNvSpPr txBox="1">
            <a:spLocks noGrp="1"/>
          </p:cNvSpPr>
          <p:nvPr>
            <p:ph idx="1"/>
          </p:nvPr>
        </p:nvSpPr>
        <p:spPr>
          <a:xfrm>
            <a:off x="551600" y="1511726"/>
            <a:ext cx="11006920" cy="4786439"/>
          </a:xfrm>
          <a:prstGeom prst="rect">
            <a:avLst/>
          </a:prstGeom>
          <a:noFill/>
        </p:spPr>
        <p:txBody>
          <a:bodyPr>
            <a:spAutoFit/>
          </a:bodyPr>
          <a:lstStyle/>
          <a:p>
            <a:pPr algn="l">
              <a:spcBef>
                <a:spcPts val="500"/>
              </a:spcBef>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400" b="0" dirty="0"/>
              <a:t>By the end of this session, you will be able </a:t>
            </a:r>
            <a:r>
              <a:rPr lang="en-US" sz="2400" b="0" dirty="0" smtClean="0"/>
              <a:t>to:</a:t>
            </a:r>
            <a:endParaRPr lang="en-US" sz="2400" b="0" dirty="0"/>
          </a:p>
          <a:p>
            <a:pPr marL="347472" indent="-347472" algn="l">
              <a:spcBef>
                <a:spcPts val="500"/>
              </a:spcBef>
              <a:spcAft>
                <a:spcPts val="0"/>
              </a:spcAft>
              <a:buFont typeface="Arial" pitchFamily="34" charset="0"/>
              <a:buChar char="•"/>
              <a:defRPr/>
            </a:pPr>
            <a:r>
              <a:rPr lang="en-US" sz="2400" b="0" dirty="0" smtClean="0">
                <a:cs typeface="Arial" pitchFamily="34" charset="0"/>
              </a:rPr>
              <a:t>Implement constructors</a:t>
            </a:r>
          </a:p>
          <a:p>
            <a:pPr marL="347472" indent="-347472" algn="l">
              <a:spcBef>
                <a:spcPts val="500"/>
              </a:spcBef>
              <a:spcAft>
                <a:spcPts val="0"/>
              </a:spcAft>
              <a:buFont typeface="Arial" pitchFamily="34" charset="0"/>
              <a:buChar char="•"/>
              <a:defRPr/>
            </a:pPr>
            <a:r>
              <a:rPr lang="en-US" sz="2400" b="0" dirty="0" smtClean="0">
                <a:cs typeface="Arial" pitchFamily="34" charset="0"/>
              </a:rPr>
              <a:t>Implement destructors</a:t>
            </a:r>
          </a:p>
          <a:p>
            <a:pPr marL="347472" indent="-347472" algn="l">
              <a:spcBef>
                <a:spcPts val="500"/>
              </a:spcBef>
              <a:spcAft>
                <a:spcPts val="0"/>
              </a:spcAft>
              <a:buFont typeface="Arial" pitchFamily="34" charset="0"/>
              <a:buChar char="•"/>
              <a:defRPr/>
            </a:pPr>
            <a:r>
              <a:rPr lang="en-US" sz="2400" b="0" dirty="0" smtClean="0">
                <a:cs typeface="Arial" pitchFamily="34" charset="0"/>
              </a:rPr>
              <a:t>Identify the life cycle of an object</a:t>
            </a:r>
          </a:p>
          <a:p>
            <a:pPr marL="347472" indent="-347472" algn="l">
              <a:spcBef>
                <a:spcPts val="500"/>
              </a:spcBef>
              <a:spcAft>
                <a:spcPts val="0"/>
              </a:spcAft>
              <a:buFont typeface="Arial" pitchFamily="34" charset="0"/>
              <a:buChar char="•"/>
              <a:defRPr/>
            </a:pPr>
            <a:r>
              <a:rPr lang="en-US" sz="2400" b="0" dirty="0" smtClean="0">
                <a:cs typeface="Arial" pitchFamily="34" charset="0"/>
              </a:rPr>
              <a:t>Describe polymorphism</a:t>
            </a:r>
          </a:p>
          <a:p>
            <a:pPr marL="347472" indent="-347472" algn="l">
              <a:spcBef>
                <a:spcPts val="500"/>
              </a:spcBef>
              <a:spcAft>
                <a:spcPts val="0"/>
              </a:spcAft>
              <a:buFont typeface="Arial" pitchFamily="34" charset="0"/>
              <a:buChar char="•"/>
              <a:defRPr/>
            </a:pPr>
            <a:r>
              <a:rPr lang="en-US" sz="2400" b="0" dirty="0" smtClean="0">
                <a:cs typeface="Arial" pitchFamily="34" charset="0"/>
              </a:rPr>
              <a:t>Implement function overloading</a:t>
            </a:r>
          </a:p>
          <a:p>
            <a:pPr marL="347472" indent="-347472" algn="l">
              <a:spcBef>
                <a:spcPts val="500"/>
              </a:spcBef>
              <a:spcAft>
                <a:spcPts val="0"/>
              </a:spcAft>
              <a:buFont typeface="Arial" pitchFamily="34" charset="0"/>
              <a:buChar char="•"/>
              <a:defRPr/>
            </a:pPr>
            <a:r>
              <a:rPr lang="en-US" sz="2400" b="0" dirty="0" smtClean="0">
                <a:cs typeface="Arial" pitchFamily="34" charset="0"/>
              </a:rPr>
              <a:t>Identify need for operator overloading</a:t>
            </a:r>
          </a:p>
          <a:p>
            <a:pPr marL="347472" indent="-347472" algn="l">
              <a:spcBef>
                <a:spcPts val="500"/>
              </a:spcBef>
              <a:spcAft>
                <a:spcPts val="0"/>
              </a:spcAft>
              <a:buFont typeface="Arial" pitchFamily="34" charset="0"/>
              <a:buChar char="•"/>
              <a:defRPr/>
            </a:pPr>
            <a:r>
              <a:rPr lang="en-US" sz="2400" b="0" dirty="0" smtClean="0">
                <a:cs typeface="Arial" pitchFamily="34" charset="0"/>
              </a:rPr>
              <a:t>Explain features of the object-oriented methodology</a:t>
            </a:r>
          </a:p>
          <a:p>
            <a:pPr marL="347472" indent="-347472" algn="l">
              <a:spcBef>
                <a:spcPts val="500"/>
              </a:spcBef>
              <a:spcAft>
                <a:spcPts val="0"/>
              </a:spcAft>
              <a:buFont typeface="Arial" pitchFamily="34" charset="0"/>
              <a:buChar char="•"/>
              <a:defRPr/>
            </a:pPr>
            <a:r>
              <a:rPr lang="en-US" sz="2400" b="0" dirty="0" smtClean="0">
                <a:cs typeface="Arial" pitchFamily="34" charset="0"/>
              </a:rPr>
              <a:t>Describe the phases of the object-oriented methodology</a:t>
            </a:r>
          </a:p>
          <a:p>
            <a:pPr marL="347472" indent="-347472" algn="l">
              <a:spcBef>
                <a:spcPts val="500"/>
              </a:spcBef>
              <a:spcAft>
                <a:spcPts val="0"/>
              </a:spcAft>
              <a:buFont typeface="Arial" pitchFamily="34" charset="0"/>
              <a:buChar char="•"/>
              <a:defRPr/>
            </a:pPr>
            <a:r>
              <a:rPr lang="en-US" sz="2400" b="0" dirty="0" smtClean="0">
                <a:cs typeface="Arial" pitchFamily="34" charset="0"/>
              </a:rPr>
              <a:t>Define classes in C#</a:t>
            </a:r>
          </a:p>
          <a:p>
            <a:pPr marL="347472" indent="-347472" algn="l">
              <a:spcBef>
                <a:spcPts val="500"/>
              </a:spcBef>
              <a:spcAft>
                <a:spcPts val="0"/>
              </a:spcAft>
              <a:buFont typeface="Arial" pitchFamily="34" charset="0"/>
              <a:buChar char="•"/>
              <a:defRPr/>
            </a:pPr>
            <a:r>
              <a:rPr lang="en-US" sz="2400" b="0" dirty="0" smtClean="0">
                <a:cs typeface="Arial" pitchFamily="34" charset="0"/>
              </a:rPr>
              <a:t>Declare variables</a:t>
            </a:r>
          </a:p>
          <a:p>
            <a:pPr marL="347472" indent="-347472" algn="l">
              <a:spcBef>
                <a:spcPts val="500"/>
              </a:spcBef>
              <a:spcAft>
                <a:spcPts val="0"/>
              </a:spcAft>
              <a:buFont typeface="Arial" pitchFamily="34" charset="0"/>
              <a:buChar char="•"/>
              <a:defRPr/>
            </a:pPr>
            <a:r>
              <a:rPr lang="en-US" sz="2400" b="0" dirty="0" smtClean="0">
                <a:cs typeface="Arial" pitchFamily="34" charset="0"/>
              </a:rPr>
              <a:t>Write and execute C# programs</a:t>
            </a:r>
          </a:p>
        </p:txBody>
      </p:sp>
    </p:spTree>
    <p:extLst>
      <p:ext uri="{BB962C8B-B14F-4D97-AF65-F5344CB8AC3E}">
        <p14:creationId xmlns:p14="http://schemas.microsoft.com/office/powerpoint/2010/main" xmlns=""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Foundation of Object Orientation</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20</a:t>
            </a:fld>
            <a:endParaRPr lang="en-IN"/>
          </a:p>
        </p:txBody>
      </p:sp>
      <p:grpSp>
        <p:nvGrpSpPr>
          <p:cNvPr id="4" name="Group 2"/>
          <p:cNvGrpSpPr>
            <a:grpSpLocks/>
          </p:cNvGrpSpPr>
          <p:nvPr/>
        </p:nvGrpSpPr>
        <p:grpSpPr bwMode="auto">
          <a:xfrm flipH="1">
            <a:off x="382138" y="2681026"/>
            <a:ext cx="3684000" cy="2000156"/>
            <a:chOff x="3600" y="1680"/>
            <a:chExt cx="1151" cy="525"/>
          </a:xfrm>
        </p:grpSpPr>
        <p:sp>
          <p:nvSpPr>
            <p:cNvPr id="5" name="AutoShape 3"/>
            <p:cNvSpPr>
              <a:spLocks noChangeAspect="1" noChangeArrowheads="1" noTextEdit="1"/>
            </p:cNvSpPr>
            <p:nvPr/>
          </p:nvSpPr>
          <p:spPr bwMode="auto">
            <a:xfrm>
              <a:off x="3600" y="1680"/>
              <a:ext cx="1151" cy="525"/>
            </a:xfrm>
            <a:prstGeom prst="rect">
              <a:avLst/>
            </a:prstGeom>
            <a:noFill/>
            <a:ln w="9525">
              <a:noFill/>
              <a:miter lim="800000"/>
              <a:headEnd/>
              <a:tailEnd/>
            </a:ln>
          </p:spPr>
          <p:txBody>
            <a:bodyPr/>
            <a:lstStyle/>
            <a:p>
              <a:endParaRPr lang="en-US"/>
            </a:p>
          </p:txBody>
        </p:sp>
        <p:sp>
          <p:nvSpPr>
            <p:cNvPr id="6" name="Freeform 4"/>
            <p:cNvSpPr>
              <a:spLocks/>
            </p:cNvSpPr>
            <p:nvPr/>
          </p:nvSpPr>
          <p:spPr bwMode="auto">
            <a:xfrm>
              <a:off x="3612" y="1896"/>
              <a:ext cx="1123" cy="255"/>
            </a:xfrm>
            <a:custGeom>
              <a:avLst/>
              <a:gdLst>
                <a:gd name="T0" fmla="*/ 3 w 2247"/>
                <a:gd name="T1" fmla="*/ 5 h 510"/>
                <a:gd name="T2" fmla="*/ 1 w 2247"/>
                <a:gd name="T3" fmla="*/ 5 h 510"/>
                <a:gd name="T4" fmla="*/ 0 w 2247"/>
                <a:gd name="T5" fmla="*/ 6 h 510"/>
                <a:gd name="T6" fmla="*/ 0 w 2247"/>
                <a:gd name="T7" fmla="*/ 6 h 510"/>
                <a:gd name="T8" fmla="*/ 1 w 2247"/>
                <a:gd name="T9" fmla="*/ 6 h 510"/>
                <a:gd name="T10" fmla="*/ 4 w 2247"/>
                <a:gd name="T11" fmla="*/ 7 h 510"/>
                <a:gd name="T12" fmla="*/ 3 w 2247"/>
                <a:gd name="T13" fmla="*/ 7 h 510"/>
                <a:gd name="T14" fmla="*/ 4 w 2247"/>
                <a:gd name="T15" fmla="*/ 7 h 510"/>
                <a:gd name="T16" fmla="*/ 6 w 2247"/>
                <a:gd name="T17" fmla="*/ 8 h 510"/>
                <a:gd name="T18" fmla="*/ 8 w 2247"/>
                <a:gd name="T19" fmla="*/ 7 h 510"/>
                <a:gd name="T20" fmla="*/ 11 w 2247"/>
                <a:gd name="T21" fmla="*/ 8 h 510"/>
                <a:gd name="T22" fmla="*/ 10 w 2247"/>
                <a:gd name="T23" fmla="*/ 8 h 510"/>
                <a:gd name="T24" fmla="*/ 11 w 2247"/>
                <a:gd name="T25" fmla="*/ 8 h 510"/>
                <a:gd name="T26" fmla="*/ 16 w 2247"/>
                <a:gd name="T27" fmla="*/ 7 h 510"/>
                <a:gd name="T28" fmla="*/ 14 w 2247"/>
                <a:gd name="T29" fmla="*/ 7 h 510"/>
                <a:gd name="T30" fmla="*/ 15 w 2247"/>
                <a:gd name="T31" fmla="*/ 7 h 510"/>
                <a:gd name="T32" fmla="*/ 17 w 2247"/>
                <a:gd name="T33" fmla="*/ 7 h 510"/>
                <a:gd name="T34" fmla="*/ 19 w 2247"/>
                <a:gd name="T35" fmla="*/ 7 h 510"/>
                <a:gd name="T36" fmla="*/ 21 w 2247"/>
                <a:gd name="T37" fmla="*/ 6 h 510"/>
                <a:gd name="T38" fmla="*/ 20 w 2247"/>
                <a:gd name="T39" fmla="*/ 6 h 510"/>
                <a:gd name="T40" fmla="*/ 21 w 2247"/>
                <a:gd name="T41" fmla="*/ 5 h 510"/>
                <a:gd name="T42" fmla="*/ 26 w 2247"/>
                <a:gd name="T43" fmla="*/ 4 h 510"/>
                <a:gd name="T44" fmla="*/ 30 w 2247"/>
                <a:gd name="T45" fmla="*/ 3 h 510"/>
                <a:gd name="T46" fmla="*/ 31 w 2247"/>
                <a:gd name="T47" fmla="*/ 4 h 510"/>
                <a:gd name="T48" fmla="*/ 32 w 2247"/>
                <a:gd name="T49" fmla="*/ 4 h 510"/>
                <a:gd name="T50" fmla="*/ 35 w 2247"/>
                <a:gd name="T51" fmla="*/ 3 h 510"/>
                <a:gd name="T52" fmla="*/ 31 w 2247"/>
                <a:gd name="T53" fmla="*/ 0 h 510"/>
                <a:gd name="T54" fmla="*/ 19 w 2247"/>
                <a:gd name="T55" fmla="*/ 2 h 510"/>
                <a:gd name="T56" fmla="*/ 3 w 2247"/>
                <a:gd name="T57" fmla="*/ 4 h 510"/>
                <a:gd name="T58" fmla="*/ 3 w 2247"/>
                <a:gd name="T59" fmla="*/ 5 h 5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47"/>
                <a:gd name="T91" fmla="*/ 0 h 510"/>
                <a:gd name="T92" fmla="*/ 2247 w 2247"/>
                <a:gd name="T93" fmla="*/ 510 h 51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47" h="510">
                  <a:moveTo>
                    <a:pt x="211" y="274"/>
                  </a:moveTo>
                  <a:lnTo>
                    <a:pt x="120" y="297"/>
                  </a:lnTo>
                  <a:lnTo>
                    <a:pt x="0" y="335"/>
                  </a:lnTo>
                  <a:lnTo>
                    <a:pt x="37" y="335"/>
                  </a:lnTo>
                  <a:lnTo>
                    <a:pt x="98" y="335"/>
                  </a:lnTo>
                  <a:lnTo>
                    <a:pt x="302" y="388"/>
                  </a:lnTo>
                  <a:lnTo>
                    <a:pt x="203" y="411"/>
                  </a:lnTo>
                  <a:lnTo>
                    <a:pt x="279" y="442"/>
                  </a:lnTo>
                  <a:lnTo>
                    <a:pt x="385" y="457"/>
                  </a:lnTo>
                  <a:lnTo>
                    <a:pt x="528" y="425"/>
                  </a:lnTo>
                  <a:lnTo>
                    <a:pt x="717" y="472"/>
                  </a:lnTo>
                  <a:lnTo>
                    <a:pt x="671" y="502"/>
                  </a:lnTo>
                  <a:lnTo>
                    <a:pt x="739" y="510"/>
                  </a:lnTo>
                  <a:lnTo>
                    <a:pt x="1034" y="442"/>
                  </a:lnTo>
                  <a:lnTo>
                    <a:pt x="934" y="411"/>
                  </a:lnTo>
                  <a:lnTo>
                    <a:pt x="1010" y="403"/>
                  </a:lnTo>
                  <a:lnTo>
                    <a:pt x="1100" y="442"/>
                  </a:lnTo>
                  <a:lnTo>
                    <a:pt x="1229" y="425"/>
                  </a:lnTo>
                  <a:lnTo>
                    <a:pt x="1372" y="365"/>
                  </a:lnTo>
                  <a:lnTo>
                    <a:pt x="1282" y="326"/>
                  </a:lnTo>
                  <a:lnTo>
                    <a:pt x="1380" y="312"/>
                  </a:lnTo>
                  <a:lnTo>
                    <a:pt x="1727" y="244"/>
                  </a:lnTo>
                  <a:lnTo>
                    <a:pt x="1923" y="182"/>
                  </a:lnTo>
                  <a:lnTo>
                    <a:pt x="2014" y="206"/>
                  </a:lnTo>
                  <a:lnTo>
                    <a:pt x="2074" y="206"/>
                  </a:lnTo>
                  <a:lnTo>
                    <a:pt x="2247" y="152"/>
                  </a:lnTo>
                  <a:lnTo>
                    <a:pt x="1998" y="0"/>
                  </a:lnTo>
                  <a:lnTo>
                    <a:pt x="1244" y="99"/>
                  </a:lnTo>
                  <a:lnTo>
                    <a:pt x="219" y="206"/>
                  </a:lnTo>
                  <a:lnTo>
                    <a:pt x="211" y="274"/>
                  </a:lnTo>
                  <a:close/>
                </a:path>
              </a:pathLst>
            </a:custGeom>
            <a:solidFill>
              <a:srgbClr val="007F7A"/>
            </a:solidFill>
            <a:ln w="9525">
              <a:noFill/>
              <a:round/>
              <a:headEnd/>
              <a:tailEnd/>
            </a:ln>
          </p:spPr>
          <p:txBody>
            <a:bodyPr/>
            <a:lstStyle/>
            <a:p>
              <a:endParaRPr lang="en-US"/>
            </a:p>
          </p:txBody>
        </p:sp>
        <p:sp>
          <p:nvSpPr>
            <p:cNvPr id="7" name="Freeform 5"/>
            <p:cNvSpPr>
              <a:spLocks/>
            </p:cNvSpPr>
            <p:nvPr/>
          </p:nvSpPr>
          <p:spPr bwMode="auto">
            <a:xfrm>
              <a:off x="3777" y="1865"/>
              <a:ext cx="87" cy="130"/>
            </a:xfrm>
            <a:custGeom>
              <a:avLst/>
              <a:gdLst>
                <a:gd name="T0" fmla="*/ 1 w 174"/>
                <a:gd name="T1" fmla="*/ 0 h 260"/>
                <a:gd name="T2" fmla="*/ 1 w 174"/>
                <a:gd name="T3" fmla="*/ 1 h 260"/>
                <a:gd name="T4" fmla="*/ 3 w 174"/>
                <a:gd name="T5" fmla="*/ 1 h 260"/>
                <a:gd name="T6" fmla="*/ 3 w 174"/>
                <a:gd name="T7" fmla="*/ 1 h 260"/>
                <a:gd name="T8" fmla="*/ 3 w 174"/>
                <a:gd name="T9" fmla="*/ 1 h 260"/>
                <a:gd name="T10" fmla="*/ 3 w 174"/>
                <a:gd name="T11" fmla="*/ 1 h 260"/>
                <a:gd name="T12" fmla="*/ 3 w 174"/>
                <a:gd name="T13" fmla="*/ 1 h 260"/>
                <a:gd name="T14" fmla="*/ 3 w 174"/>
                <a:gd name="T15" fmla="*/ 1 h 260"/>
                <a:gd name="T16" fmla="*/ 3 w 174"/>
                <a:gd name="T17" fmla="*/ 2 h 260"/>
                <a:gd name="T18" fmla="*/ 3 w 174"/>
                <a:gd name="T19" fmla="*/ 2 h 260"/>
                <a:gd name="T20" fmla="*/ 3 w 174"/>
                <a:gd name="T21" fmla="*/ 2 h 260"/>
                <a:gd name="T22" fmla="*/ 3 w 174"/>
                <a:gd name="T23" fmla="*/ 3 h 260"/>
                <a:gd name="T24" fmla="*/ 3 w 174"/>
                <a:gd name="T25" fmla="*/ 3 h 260"/>
                <a:gd name="T26" fmla="*/ 2 w 174"/>
                <a:gd name="T27" fmla="*/ 3 h 260"/>
                <a:gd name="T28" fmla="*/ 1 w 174"/>
                <a:gd name="T29" fmla="*/ 3 h 260"/>
                <a:gd name="T30" fmla="*/ 1 w 174"/>
                <a:gd name="T31" fmla="*/ 4 h 260"/>
                <a:gd name="T32" fmla="*/ 1 w 174"/>
                <a:gd name="T33" fmla="*/ 4 h 260"/>
                <a:gd name="T34" fmla="*/ 1 w 174"/>
                <a:gd name="T35" fmla="*/ 4 h 260"/>
                <a:gd name="T36" fmla="*/ 1 w 174"/>
                <a:gd name="T37" fmla="*/ 3 h 260"/>
                <a:gd name="T38" fmla="*/ 1 w 174"/>
                <a:gd name="T39" fmla="*/ 3 h 260"/>
                <a:gd name="T40" fmla="*/ 1 w 174"/>
                <a:gd name="T41" fmla="*/ 3 h 260"/>
                <a:gd name="T42" fmla="*/ 1 w 174"/>
                <a:gd name="T43" fmla="*/ 3 h 260"/>
                <a:gd name="T44" fmla="*/ 1 w 174"/>
                <a:gd name="T45" fmla="*/ 2 h 260"/>
                <a:gd name="T46" fmla="*/ 0 w 174"/>
                <a:gd name="T47" fmla="*/ 2 h 260"/>
                <a:gd name="T48" fmla="*/ 0 w 174"/>
                <a:gd name="T49" fmla="*/ 1 h 260"/>
                <a:gd name="T50" fmla="*/ 1 w 174"/>
                <a:gd name="T51" fmla="*/ 1 h 260"/>
                <a:gd name="T52" fmla="*/ 1 w 174"/>
                <a:gd name="T53" fmla="*/ 1 h 260"/>
                <a:gd name="T54" fmla="*/ 1 w 174"/>
                <a:gd name="T55" fmla="*/ 1 h 260"/>
                <a:gd name="T56" fmla="*/ 1 w 174"/>
                <a:gd name="T57" fmla="*/ 1 h 260"/>
                <a:gd name="T58" fmla="*/ 1 w 174"/>
                <a:gd name="T59" fmla="*/ 1 h 260"/>
                <a:gd name="T60" fmla="*/ 1 w 174"/>
                <a:gd name="T61" fmla="*/ 1 h 260"/>
                <a:gd name="T62" fmla="*/ 1 w 174"/>
                <a:gd name="T63" fmla="*/ 1 h 260"/>
                <a:gd name="T64" fmla="*/ 1 w 174"/>
                <a:gd name="T65" fmla="*/ 0 h 2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4"/>
                <a:gd name="T100" fmla="*/ 0 h 260"/>
                <a:gd name="T101" fmla="*/ 174 w 174"/>
                <a:gd name="T102" fmla="*/ 260 h 2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4" h="260">
                  <a:moveTo>
                    <a:pt x="97" y="0"/>
                  </a:moveTo>
                  <a:lnTo>
                    <a:pt x="114" y="3"/>
                  </a:lnTo>
                  <a:lnTo>
                    <a:pt x="129" y="12"/>
                  </a:lnTo>
                  <a:lnTo>
                    <a:pt x="143" y="25"/>
                  </a:lnTo>
                  <a:lnTo>
                    <a:pt x="154" y="42"/>
                  </a:lnTo>
                  <a:lnTo>
                    <a:pt x="163" y="62"/>
                  </a:lnTo>
                  <a:lnTo>
                    <a:pt x="170" y="85"/>
                  </a:lnTo>
                  <a:lnTo>
                    <a:pt x="174" y="109"/>
                  </a:lnTo>
                  <a:lnTo>
                    <a:pt x="174" y="135"/>
                  </a:lnTo>
                  <a:lnTo>
                    <a:pt x="170" y="162"/>
                  </a:lnTo>
                  <a:lnTo>
                    <a:pt x="163" y="185"/>
                  </a:lnTo>
                  <a:lnTo>
                    <a:pt x="154" y="207"/>
                  </a:lnTo>
                  <a:lnTo>
                    <a:pt x="142" y="225"/>
                  </a:lnTo>
                  <a:lnTo>
                    <a:pt x="128" y="240"/>
                  </a:lnTo>
                  <a:lnTo>
                    <a:pt x="113" y="252"/>
                  </a:lnTo>
                  <a:lnTo>
                    <a:pt x="95" y="259"/>
                  </a:lnTo>
                  <a:lnTo>
                    <a:pt x="78" y="260"/>
                  </a:lnTo>
                  <a:lnTo>
                    <a:pt x="61" y="256"/>
                  </a:lnTo>
                  <a:lnTo>
                    <a:pt x="45" y="247"/>
                  </a:lnTo>
                  <a:lnTo>
                    <a:pt x="31" y="234"/>
                  </a:lnTo>
                  <a:lnTo>
                    <a:pt x="19" y="217"/>
                  </a:lnTo>
                  <a:lnTo>
                    <a:pt x="10" y="198"/>
                  </a:lnTo>
                  <a:lnTo>
                    <a:pt x="3" y="175"/>
                  </a:lnTo>
                  <a:lnTo>
                    <a:pt x="0" y="149"/>
                  </a:lnTo>
                  <a:lnTo>
                    <a:pt x="0" y="123"/>
                  </a:lnTo>
                  <a:lnTo>
                    <a:pt x="3" y="96"/>
                  </a:lnTo>
                  <a:lnTo>
                    <a:pt x="10" y="73"/>
                  </a:lnTo>
                  <a:lnTo>
                    <a:pt x="21" y="51"/>
                  </a:lnTo>
                  <a:lnTo>
                    <a:pt x="32" y="33"/>
                  </a:lnTo>
                  <a:lnTo>
                    <a:pt x="46" y="18"/>
                  </a:lnTo>
                  <a:lnTo>
                    <a:pt x="62" y="8"/>
                  </a:lnTo>
                  <a:lnTo>
                    <a:pt x="79" y="1"/>
                  </a:lnTo>
                  <a:lnTo>
                    <a:pt x="97" y="0"/>
                  </a:lnTo>
                  <a:close/>
                </a:path>
              </a:pathLst>
            </a:custGeom>
            <a:solidFill>
              <a:srgbClr val="877F6D"/>
            </a:solidFill>
            <a:ln w="9525">
              <a:noFill/>
              <a:round/>
              <a:headEnd/>
              <a:tailEnd/>
            </a:ln>
          </p:spPr>
          <p:txBody>
            <a:bodyPr/>
            <a:lstStyle/>
            <a:p>
              <a:endParaRPr lang="en-US"/>
            </a:p>
          </p:txBody>
        </p:sp>
        <p:sp>
          <p:nvSpPr>
            <p:cNvPr id="8" name="Freeform 6"/>
            <p:cNvSpPr>
              <a:spLocks/>
            </p:cNvSpPr>
            <p:nvPr/>
          </p:nvSpPr>
          <p:spPr bwMode="auto">
            <a:xfrm>
              <a:off x="3693" y="1815"/>
              <a:ext cx="189" cy="205"/>
            </a:xfrm>
            <a:custGeom>
              <a:avLst/>
              <a:gdLst>
                <a:gd name="T0" fmla="*/ 2 w 380"/>
                <a:gd name="T1" fmla="*/ 0 h 411"/>
                <a:gd name="T2" fmla="*/ 4 w 380"/>
                <a:gd name="T3" fmla="*/ 0 h 411"/>
                <a:gd name="T4" fmla="*/ 4 w 380"/>
                <a:gd name="T5" fmla="*/ 0 h 411"/>
                <a:gd name="T6" fmla="*/ 5 w 380"/>
                <a:gd name="T7" fmla="*/ 0 h 411"/>
                <a:gd name="T8" fmla="*/ 5 w 380"/>
                <a:gd name="T9" fmla="*/ 1 h 411"/>
                <a:gd name="T10" fmla="*/ 5 w 380"/>
                <a:gd name="T11" fmla="*/ 1 h 411"/>
                <a:gd name="T12" fmla="*/ 5 w 380"/>
                <a:gd name="T13" fmla="*/ 1 h 411"/>
                <a:gd name="T14" fmla="*/ 5 w 380"/>
                <a:gd name="T15" fmla="*/ 1 h 411"/>
                <a:gd name="T16" fmla="*/ 5 w 380"/>
                <a:gd name="T17" fmla="*/ 2 h 411"/>
                <a:gd name="T18" fmla="*/ 5 w 380"/>
                <a:gd name="T19" fmla="*/ 2 h 411"/>
                <a:gd name="T20" fmla="*/ 5 w 380"/>
                <a:gd name="T21" fmla="*/ 3 h 411"/>
                <a:gd name="T22" fmla="*/ 5 w 380"/>
                <a:gd name="T23" fmla="*/ 3 h 411"/>
                <a:gd name="T24" fmla="*/ 5 w 380"/>
                <a:gd name="T25" fmla="*/ 3 h 411"/>
                <a:gd name="T26" fmla="*/ 5 w 380"/>
                <a:gd name="T27" fmla="*/ 4 h 411"/>
                <a:gd name="T28" fmla="*/ 5 w 380"/>
                <a:gd name="T29" fmla="*/ 4 h 411"/>
                <a:gd name="T30" fmla="*/ 5 w 380"/>
                <a:gd name="T31" fmla="*/ 4 h 411"/>
                <a:gd name="T32" fmla="*/ 5 w 380"/>
                <a:gd name="T33" fmla="*/ 5 h 411"/>
                <a:gd name="T34" fmla="*/ 5 w 380"/>
                <a:gd name="T35" fmla="*/ 5 h 411"/>
                <a:gd name="T36" fmla="*/ 5 w 380"/>
                <a:gd name="T37" fmla="*/ 5 h 411"/>
                <a:gd name="T38" fmla="*/ 4 w 380"/>
                <a:gd name="T39" fmla="*/ 5 h 411"/>
                <a:gd name="T40" fmla="*/ 4 w 380"/>
                <a:gd name="T41" fmla="*/ 6 h 411"/>
                <a:gd name="T42" fmla="*/ 4 w 380"/>
                <a:gd name="T43" fmla="*/ 6 h 411"/>
                <a:gd name="T44" fmla="*/ 4 w 380"/>
                <a:gd name="T45" fmla="*/ 6 h 411"/>
                <a:gd name="T46" fmla="*/ 3 w 380"/>
                <a:gd name="T47" fmla="*/ 6 h 411"/>
                <a:gd name="T48" fmla="*/ 3 w 380"/>
                <a:gd name="T49" fmla="*/ 6 h 411"/>
                <a:gd name="T50" fmla="*/ 2 w 380"/>
                <a:gd name="T51" fmla="*/ 6 h 411"/>
                <a:gd name="T52" fmla="*/ 0 w 380"/>
                <a:gd name="T53" fmla="*/ 5 h 411"/>
                <a:gd name="T54" fmla="*/ 0 w 380"/>
                <a:gd name="T55" fmla="*/ 5 h 411"/>
                <a:gd name="T56" fmla="*/ 0 w 380"/>
                <a:gd name="T57" fmla="*/ 5 h 411"/>
                <a:gd name="T58" fmla="*/ 0 w 380"/>
                <a:gd name="T59" fmla="*/ 4 h 411"/>
                <a:gd name="T60" fmla="*/ 0 w 380"/>
                <a:gd name="T61" fmla="*/ 4 h 411"/>
                <a:gd name="T62" fmla="*/ 0 w 380"/>
                <a:gd name="T63" fmla="*/ 4 h 411"/>
                <a:gd name="T64" fmla="*/ 0 w 380"/>
                <a:gd name="T65" fmla="*/ 3 h 411"/>
                <a:gd name="T66" fmla="*/ 0 w 380"/>
                <a:gd name="T67" fmla="*/ 3 h 411"/>
                <a:gd name="T68" fmla="*/ 0 w 380"/>
                <a:gd name="T69" fmla="*/ 2 h 411"/>
                <a:gd name="T70" fmla="*/ 0 w 380"/>
                <a:gd name="T71" fmla="*/ 2 h 411"/>
                <a:gd name="T72" fmla="*/ 0 w 380"/>
                <a:gd name="T73" fmla="*/ 1 h 411"/>
                <a:gd name="T74" fmla="*/ 0 w 380"/>
                <a:gd name="T75" fmla="*/ 1 h 411"/>
                <a:gd name="T76" fmla="*/ 0 w 380"/>
                <a:gd name="T77" fmla="*/ 1 h 411"/>
                <a:gd name="T78" fmla="*/ 1 w 380"/>
                <a:gd name="T79" fmla="*/ 0 h 411"/>
                <a:gd name="T80" fmla="*/ 1 w 380"/>
                <a:gd name="T81" fmla="*/ 0 h 411"/>
                <a:gd name="T82" fmla="*/ 1 w 380"/>
                <a:gd name="T83" fmla="*/ 0 h 411"/>
                <a:gd name="T84" fmla="*/ 2 w 380"/>
                <a:gd name="T85" fmla="*/ 0 h 4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0"/>
                <a:gd name="T130" fmla="*/ 0 h 411"/>
                <a:gd name="T131" fmla="*/ 380 w 380"/>
                <a:gd name="T132" fmla="*/ 411 h 4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0" h="411">
                  <a:moveTo>
                    <a:pt x="143" y="0"/>
                  </a:moveTo>
                  <a:lnTo>
                    <a:pt x="290" y="23"/>
                  </a:lnTo>
                  <a:lnTo>
                    <a:pt x="310" y="36"/>
                  </a:lnTo>
                  <a:lnTo>
                    <a:pt x="328" y="50"/>
                  </a:lnTo>
                  <a:lnTo>
                    <a:pt x="342" y="66"/>
                  </a:lnTo>
                  <a:lnTo>
                    <a:pt x="354" y="83"/>
                  </a:lnTo>
                  <a:lnTo>
                    <a:pt x="363" y="103"/>
                  </a:lnTo>
                  <a:lnTo>
                    <a:pt x="371" y="122"/>
                  </a:lnTo>
                  <a:lnTo>
                    <a:pt x="376" y="145"/>
                  </a:lnTo>
                  <a:lnTo>
                    <a:pt x="380" y="169"/>
                  </a:lnTo>
                  <a:lnTo>
                    <a:pt x="380" y="196"/>
                  </a:lnTo>
                  <a:lnTo>
                    <a:pt x="378" y="221"/>
                  </a:lnTo>
                  <a:lnTo>
                    <a:pt x="376" y="247"/>
                  </a:lnTo>
                  <a:lnTo>
                    <a:pt x="371" y="270"/>
                  </a:lnTo>
                  <a:lnTo>
                    <a:pt x="366" y="292"/>
                  </a:lnTo>
                  <a:lnTo>
                    <a:pt x="358" y="312"/>
                  </a:lnTo>
                  <a:lnTo>
                    <a:pt x="350" y="331"/>
                  </a:lnTo>
                  <a:lnTo>
                    <a:pt x="338" y="348"/>
                  </a:lnTo>
                  <a:lnTo>
                    <a:pt x="327" y="363"/>
                  </a:lnTo>
                  <a:lnTo>
                    <a:pt x="312" y="376"/>
                  </a:lnTo>
                  <a:lnTo>
                    <a:pt x="297" y="387"/>
                  </a:lnTo>
                  <a:lnTo>
                    <a:pt x="279" y="396"/>
                  </a:lnTo>
                  <a:lnTo>
                    <a:pt x="260" y="403"/>
                  </a:lnTo>
                  <a:lnTo>
                    <a:pt x="239" y="409"/>
                  </a:lnTo>
                  <a:lnTo>
                    <a:pt x="216" y="411"/>
                  </a:lnTo>
                  <a:lnTo>
                    <a:pt x="192" y="411"/>
                  </a:lnTo>
                  <a:lnTo>
                    <a:pt x="39" y="372"/>
                  </a:lnTo>
                  <a:lnTo>
                    <a:pt x="24" y="350"/>
                  </a:lnTo>
                  <a:lnTo>
                    <a:pt x="13" y="327"/>
                  </a:lnTo>
                  <a:lnTo>
                    <a:pt x="6" y="306"/>
                  </a:lnTo>
                  <a:lnTo>
                    <a:pt x="3" y="282"/>
                  </a:lnTo>
                  <a:lnTo>
                    <a:pt x="0" y="259"/>
                  </a:lnTo>
                  <a:lnTo>
                    <a:pt x="2" y="235"/>
                  </a:lnTo>
                  <a:lnTo>
                    <a:pt x="3" y="210"/>
                  </a:lnTo>
                  <a:lnTo>
                    <a:pt x="4" y="183"/>
                  </a:lnTo>
                  <a:lnTo>
                    <a:pt x="14" y="152"/>
                  </a:lnTo>
                  <a:lnTo>
                    <a:pt x="25" y="124"/>
                  </a:lnTo>
                  <a:lnTo>
                    <a:pt x="37" y="98"/>
                  </a:lnTo>
                  <a:lnTo>
                    <a:pt x="51" y="74"/>
                  </a:lnTo>
                  <a:lnTo>
                    <a:pt x="68" y="52"/>
                  </a:lnTo>
                  <a:lnTo>
                    <a:pt x="89" y="33"/>
                  </a:lnTo>
                  <a:lnTo>
                    <a:pt x="113" y="15"/>
                  </a:lnTo>
                  <a:lnTo>
                    <a:pt x="143" y="0"/>
                  </a:lnTo>
                  <a:close/>
                </a:path>
              </a:pathLst>
            </a:custGeom>
            <a:solidFill>
              <a:srgbClr val="140F0A"/>
            </a:solidFill>
            <a:ln w="9525">
              <a:noFill/>
              <a:round/>
              <a:headEnd/>
              <a:tailEnd/>
            </a:ln>
          </p:spPr>
          <p:txBody>
            <a:bodyPr/>
            <a:lstStyle/>
            <a:p>
              <a:endParaRPr lang="en-US"/>
            </a:p>
          </p:txBody>
        </p:sp>
        <p:sp>
          <p:nvSpPr>
            <p:cNvPr id="9" name="Freeform 7"/>
            <p:cNvSpPr>
              <a:spLocks/>
            </p:cNvSpPr>
            <p:nvPr/>
          </p:nvSpPr>
          <p:spPr bwMode="auto">
            <a:xfrm>
              <a:off x="3791" y="1875"/>
              <a:ext cx="71" cy="119"/>
            </a:xfrm>
            <a:custGeom>
              <a:avLst/>
              <a:gdLst>
                <a:gd name="T0" fmla="*/ 2 w 141"/>
                <a:gd name="T1" fmla="*/ 1 h 238"/>
                <a:gd name="T2" fmla="*/ 2 w 141"/>
                <a:gd name="T3" fmla="*/ 1 h 238"/>
                <a:gd name="T4" fmla="*/ 2 w 141"/>
                <a:gd name="T5" fmla="*/ 1 h 238"/>
                <a:gd name="T6" fmla="*/ 2 w 141"/>
                <a:gd name="T7" fmla="*/ 1 h 238"/>
                <a:gd name="T8" fmla="*/ 2 w 141"/>
                <a:gd name="T9" fmla="*/ 2 h 238"/>
                <a:gd name="T10" fmla="*/ 2 w 141"/>
                <a:gd name="T11" fmla="*/ 2 h 238"/>
                <a:gd name="T12" fmla="*/ 2 w 141"/>
                <a:gd name="T13" fmla="*/ 2 h 238"/>
                <a:gd name="T14" fmla="*/ 2 w 141"/>
                <a:gd name="T15" fmla="*/ 2 h 238"/>
                <a:gd name="T16" fmla="*/ 2 w 141"/>
                <a:gd name="T17" fmla="*/ 2 h 238"/>
                <a:gd name="T18" fmla="*/ 2 w 141"/>
                <a:gd name="T19" fmla="*/ 3 h 238"/>
                <a:gd name="T20" fmla="*/ 2 w 141"/>
                <a:gd name="T21" fmla="*/ 3 h 238"/>
                <a:gd name="T22" fmla="*/ 2 w 141"/>
                <a:gd name="T23" fmla="*/ 3 h 238"/>
                <a:gd name="T24" fmla="*/ 2 w 141"/>
                <a:gd name="T25" fmla="*/ 3 h 238"/>
                <a:gd name="T26" fmla="*/ 1 w 141"/>
                <a:gd name="T27" fmla="*/ 3 h 238"/>
                <a:gd name="T28" fmla="*/ 1 w 141"/>
                <a:gd name="T29" fmla="*/ 3 h 238"/>
                <a:gd name="T30" fmla="*/ 1 w 141"/>
                <a:gd name="T31" fmla="*/ 3 h 238"/>
                <a:gd name="T32" fmla="*/ 1 w 141"/>
                <a:gd name="T33" fmla="*/ 3 h 238"/>
                <a:gd name="T34" fmla="*/ 1 w 141"/>
                <a:gd name="T35" fmla="*/ 3 h 238"/>
                <a:gd name="T36" fmla="*/ 0 w 141"/>
                <a:gd name="T37" fmla="*/ 4 h 238"/>
                <a:gd name="T38" fmla="*/ 1 w 141"/>
                <a:gd name="T39" fmla="*/ 4 h 238"/>
                <a:gd name="T40" fmla="*/ 1 w 141"/>
                <a:gd name="T41" fmla="*/ 4 h 238"/>
                <a:gd name="T42" fmla="*/ 1 w 141"/>
                <a:gd name="T43" fmla="*/ 4 h 238"/>
                <a:gd name="T44" fmla="*/ 2 w 141"/>
                <a:gd name="T45" fmla="*/ 4 h 238"/>
                <a:gd name="T46" fmla="*/ 2 w 141"/>
                <a:gd name="T47" fmla="*/ 4 h 238"/>
                <a:gd name="T48" fmla="*/ 2 w 141"/>
                <a:gd name="T49" fmla="*/ 4 h 238"/>
                <a:gd name="T50" fmla="*/ 2 w 141"/>
                <a:gd name="T51" fmla="*/ 4 h 238"/>
                <a:gd name="T52" fmla="*/ 2 w 141"/>
                <a:gd name="T53" fmla="*/ 3 h 238"/>
                <a:gd name="T54" fmla="*/ 2 w 141"/>
                <a:gd name="T55" fmla="*/ 3 h 238"/>
                <a:gd name="T56" fmla="*/ 3 w 141"/>
                <a:gd name="T57" fmla="*/ 3 h 238"/>
                <a:gd name="T58" fmla="*/ 3 w 141"/>
                <a:gd name="T59" fmla="*/ 2 h 238"/>
                <a:gd name="T60" fmla="*/ 3 w 141"/>
                <a:gd name="T61" fmla="*/ 2 h 238"/>
                <a:gd name="T62" fmla="*/ 3 w 141"/>
                <a:gd name="T63" fmla="*/ 1 h 238"/>
                <a:gd name="T64" fmla="*/ 3 w 141"/>
                <a:gd name="T65" fmla="*/ 1 h 238"/>
                <a:gd name="T66" fmla="*/ 2 w 141"/>
                <a:gd name="T67" fmla="*/ 1 h 238"/>
                <a:gd name="T68" fmla="*/ 2 w 141"/>
                <a:gd name="T69" fmla="*/ 1 h 238"/>
                <a:gd name="T70" fmla="*/ 2 w 141"/>
                <a:gd name="T71" fmla="*/ 0 h 238"/>
                <a:gd name="T72" fmla="*/ 2 w 141"/>
                <a:gd name="T73" fmla="*/ 1 h 238"/>
                <a:gd name="T74" fmla="*/ 1 w 141"/>
                <a:gd name="T75" fmla="*/ 1 h 238"/>
                <a:gd name="T76" fmla="*/ 1 w 141"/>
                <a:gd name="T77" fmla="*/ 1 h 238"/>
                <a:gd name="T78" fmla="*/ 2 w 141"/>
                <a:gd name="T79" fmla="*/ 1 h 2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1"/>
                <a:gd name="T121" fmla="*/ 0 h 238"/>
                <a:gd name="T122" fmla="*/ 141 w 141"/>
                <a:gd name="T123" fmla="*/ 238 h 2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1" h="238">
                  <a:moveTo>
                    <a:pt x="66" y="30"/>
                  </a:moveTo>
                  <a:lnTo>
                    <a:pt x="79" y="37"/>
                  </a:lnTo>
                  <a:lnTo>
                    <a:pt x="88" y="46"/>
                  </a:lnTo>
                  <a:lnTo>
                    <a:pt x="94" y="55"/>
                  </a:lnTo>
                  <a:lnTo>
                    <a:pt x="99" y="66"/>
                  </a:lnTo>
                  <a:lnTo>
                    <a:pt x="100" y="77"/>
                  </a:lnTo>
                  <a:lnTo>
                    <a:pt x="101" y="89"/>
                  </a:lnTo>
                  <a:lnTo>
                    <a:pt x="101" y="103"/>
                  </a:lnTo>
                  <a:lnTo>
                    <a:pt x="100" y="116"/>
                  </a:lnTo>
                  <a:lnTo>
                    <a:pt x="92" y="136"/>
                  </a:lnTo>
                  <a:lnTo>
                    <a:pt x="85" y="153"/>
                  </a:lnTo>
                  <a:lnTo>
                    <a:pt x="79" y="167"/>
                  </a:lnTo>
                  <a:lnTo>
                    <a:pt x="72" y="177"/>
                  </a:lnTo>
                  <a:lnTo>
                    <a:pt x="64" y="186"/>
                  </a:lnTo>
                  <a:lnTo>
                    <a:pt x="53" y="191"/>
                  </a:lnTo>
                  <a:lnTo>
                    <a:pt x="36" y="192"/>
                  </a:lnTo>
                  <a:lnTo>
                    <a:pt x="16" y="190"/>
                  </a:lnTo>
                  <a:lnTo>
                    <a:pt x="2" y="174"/>
                  </a:lnTo>
                  <a:lnTo>
                    <a:pt x="0" y="199"/>
                  </a:lnTo>
                  <a:lnTo>
                    <a:pt x="9" y="217"/>
                  </a:lnTo>
                  <a:lnTo>
                    <a:pt x="32" y="238"/>
                  </a:lnTo>
                  <a:lnTo>
                    <a:pt x="53" y="236"/>
                  </a:lnTo>
                  <a:lnTo>
                    <a:pt x="69" y="232"/>
                  </a:lnTo>
                  <a:lnTo>
                    <a:pt x="82" y="225"/>
                  </a:lnTo>
                  <a:lnTo>
                    <a:pt x="93" y="215"/>
                  </a:lnTo>
                  <a:lnTo>
                    <a:pt x="103" y="204"/>
                  </a:lnTo>
                  <a:lnTo>
                    <a:pt x="111" y="190"/>
                  </a:lnTo>
                  <a:lnTo>
                    <a:pt x="120" y="173"/>
                  </a:lnTo>
                  <a:lnTo>
                    <a:pt x="130" y="153"/>
                  </a:lnTo>
                  <a:lnTo>
                    <a:pt x="140" y="101"/>
                  </a:lnTo>
                  <a:lnTo>
                    <a:pt x="141" y="74"/>
                  </a:lnTo>
                  <a:lnTo>
                    <a:pt x="138" y="50"/>
                  </a:lnTo>
                  <a:lnTo>
                    <a:pt x="131" y="29"/>
                  </a:lnTo>
                  <a:lnTo>
                    <a:pt x="119" y="13"/>
                  </a:lnTo>
                  <a:lnTo>
                    <a:pt x="106" y="2"/>
                  </a:lnTo>
                  <a:lnTo>
                    <a:pt x="88" y="0"/>
                  </a:lnTo>
                  <a:lnTo>
                    <a:pt x="69" y="6"/>
                  </a:lnTo>
                  <a:lnTo>
                    <a:pt x="48" y="21"/>
                  </a:lnTo>
                  <a:lnTo>
                    <a:pt x="36" y="32"/>
                  </a:lnTo>
                  <a:lnTo>
                    <a:pt x="66" y="30"/>
                  </a:lnTo>
                  <a:close/>
                </a:path>
              </a:pathLst>
            </a:custGeom>
            <a:solidFill>
              <a:srgbClr val="332616"/>
            </a:solidFill>
            <a:ln w="9525">
              <a:noFill/>
              <a:round/>
              <a:headEnd/>
              <a:tailEnd/>
            </a:ln>
          </p:spPr>
          <p:txBody>
            <a:bodyPr/>
            <a:lstStyle/>
            <a:p>
              <a:endParaRPr lang="en-US"/>
            </a:p>
          </p:txBody>
        </p:sp>
        <p:sp>
          <p:nvSpPr>
            <p:cNvPr id="10" name="Freeform 8"/>
            <p:cNvSpPr>
              <a:spLocks/>
            </p:cNvSpPr>
            <p:nvPr/>
          </p:nvSpPr>
          <p:spPr bwMode="auto">
            <a:xfrm>
              <a:off x="3781" y="1868"/>
              <a:ext cx="45" cy="107"/>
            </a:xfrm>
            <a:custGeom>
              <a:avLst/>
              <a:gdLst>
                <a:gd name="T0" fmla="*/ 1 w 91"/>
                <a:gd name="T1" fmla="*/ 0 h 216"/>
                <a:gd name="T2" fmla="*/ 1 w 91"/>
                <a:gd name="T3" fmla="*/ 0 h 216"/>
                <a:gd name="T4" fmla="*/ 0 w 91"/>
                <a:gd name="T5" fmla="*/ 0 h 216"/>
                <a:gd name="T6" fmla="*/ 0 w 91"/>
                <a:gd name="T7" fmla="*/ 0 h 216"/>
                <a:gd name="T8" fmla="*/ 0 w 91"/>
                <a:gd name="T9" fmla="*/ 0 h 216"/>
                <a:gd name="T10" fmla="*/ 0 w 91"/>
                <a:gd name="T11" fmla="*/ 1 h 216"/>
                <a:gd name="T12" fmla="*/ 0 w 91"/>
                <a:gd name="T13" fmla="*/ 1 h 216"/>
                <a:gd name="T14" fmla="*/ 0 w 91"/>
                <a:gd name="T15" fmla="*/ 1 h 216"/>
                <a:gd name="T16" fmla="*/ 0 w 91"/>
                <a:gd name="T17" fmla="*/ 2 h 216"/>
                <a:gd name="T18" fmla="*/ 0 w 91"/>
                <a:gd name="T19" fmla="*/ 2 h 216"/>
                <a:gd name="T20" fmla="*/ 0 w 91"/>
                <a:gd name="T21" fmla="*/ 3 h 216"/>
                <a:gd name="T22" fmla="*/ 0 w 91"/>
                <a:gd name="T23" fmla="*/ 2 h 216"/>
                <a:gd name="T24" fmla="*/ 0 w 91"/>
                <a:gd name="T25" fmla="*/ 2 h 216"/>
                <a:gd name="T26" fmla="*/ 0 w 91"/>
                <a:gd name="T27" fmla="*/ 2 h 216"/>
                <a:gd name="T28" fmla="*/ 1 w 91"/>
                <a:gd name="T29" fmla="*/ 2 h 216"/>
                <a:gd name="T30" fmla="*/ 1 w 91"/>
                <a:gd name="T31" fmla="*/ 2 h 216"/>
                <a:gd name="T32" fmla="*/ 1 w 91"/>
                <a:gd name="T33" fmla="*/ 1 h 216"/>
                <a:gd name="T34" fmla="*/ 1 w 91"/>
                <a:gd name="T35" fmla="*/ 1 h 216"/>
                <a:gd name="T36" fmla="*/ 1 w 91"/>
                <a:gd name="T37" fmla="*/ 1 h 216"/>
                <a:gd name="T38" fmla="*/ 1 w 91"/>
                <a:gd name="T39" fmla="*/ 1 h 216"/>
                <a:gd name="T40" fmla="*/ 0 w 91"/>
                <a:gd name="T41" fmla="*/ 0 h 216"/>
                <a:gd name="T42" fmla="*/ 0 w 91"/>
                <a:gd name="T43" fmla="*/ 0 h 216"/>
                <a:gd name="T44" fmla="*/ 0 w 91"/>
                <a:gd name="T45" fmla="*/ 0 h 216"/>
                <a:gd name="T46" fmla="*/ 0 w 91"/>
                <a:gd name="T47" fmla="*/ 0 h 216"/>
                <a:gd name="T48" fmla="*/ 1 w 91"/>
                <a:gd name="T49" fmla="*/ 0 h 216"/>
                <a:gd name="T50" fmla="*/ 1 w 91"/>
                <a:gd name="T51" fmla="*/ 0 h 216"/>
                <a:gd name="T52" fmla="*/ 1 w 91"/>
                <a:gd name="T53" fmla="*/ 0 h 216"/>
                <a:gd name="T54" fmla="*/ 1 w 91"/>
                <a:gd name="T55" fmla="*/ 0 h 216"/>
                <a:gd name="T56" fmla="*/ 1 w 91"/>
                <a:gd name="T57" fmla="*/ 0 h 216"/>
                <a:gd name="T58" fmla="*/ 1 w 91"/>
                <a:gd name="T59" fmla="*/ 0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1"/>
                <a:gd name="T91" fmla="*/ 0 h 216"/>
                <a:gd name="T92" fmla="*/ 91 w 91"/>
                <a:gd name="T93" fmla="*/ 216 h 2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1" h="216">
                  <a:moveTo>
                    <a:pt x="91" y="0"/>
                  </a:moveTo>
                  <a:lnTo>
                    <a:pt x="68" y="12"/>
                  </a:lnTo>
                  <a:lnTo>
                    <a:pt x="48" y="26"/>
                  </a:lnTo>
                  <a:lnTo>
                    <a:pt x="33" y="42"/>
                  </a:lnTo>
                  <a:lnTo>
                    <a:pt x="22" y="60"/>
                  </a:lnTo>
                  <a:lnTo>
                    <a:pt x="14" y="80"/>
                  </a:lnTo>
                  <a:lnTo>
                    <a:pt x="7" y="103"/>
                  </a:lnTo>
                  <a:lnTo>
                    <a:pt x="2" y="128"/>
                  </a:lnTo>
                  <a:lnTo>
                    <a:pt x="0" y="155"/>
                  </a:lnTo>
                  <a:lnTo>
                    <a:pt x="3" y="185"/>
                  </a:lnTo>
                  <a:lnTo>
                    <a:pt x="15" y="216"/>
                  </a:lnTo>
                  <a:lnTo>
                    <a:pt x="18" y="190"/>
                  </a:lnTo>
                  <a:lnTo>
                    <a:pt x="15" y="144"/>
                  </a:lnTo>
                  <a:lnTo>
                    <a:pt x="35" y="152"/>
                  </a:lnTo>
                  <a:lnTo>
                    <a:pt x="65" y="151"/>
                  </a:lnTo>
                  <a:lnTo>
                    <a:pt x="75" y="135"/>
                  </a:lnTo>
                  <a:lnTo>
                    <a:pt x="86" y="126"/>
                  </a:lnTo>
                  <a:lnTo>
                    <a:pt x="88" y="104"/>
                  </a:lnTo>
                  <a:lnTo>
                    <a:pt x="75" y="95"/>
                  </a:lnTo>
                  <a:lnTo>
                    <a:pt x="76" y="71"/>
                  </a:lnTo>
                  <a:lnTo>
                    <a:pt x="62" y="54"/>
                  </a:lnTo>
                  <a:lnTo>
                    <a:pt x="50" y="48"/>
                  </a:lnTo>
                  <a:lnTo>
                    <a:pt x="55" y="42"/>
                  </a:lnTo>
                  <a:lnTo>
                    <a:pt x="60" y="35"/>
                  </a:lnTo>
                  <a:lnTo>
                    <a:pt x="64" y="29"/>
                  </a:lnTo>
                  <a:lnTo>
                    <a:pt x="69" y="23"/>
                  </a:lnTo>
                  <a:lnTo>
                    <a:pt x="75" y="19"/>
                  </a:lnTo>
                  <a:lnTo>
                    <a:pt x="79" y="13"/>
                  </a:lnTo>
                  <a:lnTo>
                    <a:pt x="85" y="6"/>
                  </a:lnTo>
                  <a:lnTo>
                    <a:pt x="91" y="0"/>
                  </a:lnTo>
                  <a:close/>
                </a:path>
              </a:pathLst>
            </a:custGeom>
            <a:solidFill>
              <a:srgbClr val="302B26"/>
            </a:solidFill>
            <a:ln w="9525">
              <a:noFill/>
              <a:round/>
              <a:headEnd/>
              <a:tailEnd/>
            </a:ln>
          </p:spPr>
          <p:txBody>
            <a:bodyPr/>
            <a:lstStyle/>
            <a:p>
              <a:endParaRPr lang="en-US"/>
            </a:p>
          </p:txBody>
        </p:sp>
        <p:sp>
          <p:nvSpPr>
            <p:cNvPr id="11" name="Freeform 9"/>
            <p:cNvSpPr>
              <a:spLocks/>
            </p:cNvSpPr>
            <p:nvPr/>
          </p:nvSpPr>
          <p:spPr bwMode="auto">
            <a:xfrm>
              <a:off x="3688" y="1815"/>
              <a:ext cx="148" cy="199"/>
            </a:xfrm>
            <a:custGeom>
              <a:avLst/>
              <a:gdLst>
                <a:gd name="T0" fmla="*/ 3 w 295"/>
                <a:gd name="T1" fmla="*/ 0 h 398"/>
                <a:gd name="T2" fmla="*/ 5 w 295"/>
                <a:gd name="T3" fmla="*/ 1 h 398"/>
                <a:gd name="T4" fmla="*/ 5 w 295"/>
                <a:gd name="T5" fmla="*/ 1 h 398"/>
                <a:gd name="T6" fmla="*/ 4 w 295"/>
                <a:gd name="T7" fmla="*/ 1 h 398"/>
                <a:gd name="T8" fmla="*/ 4 w 295"/>
                <a:gd name="T9" fmla="*/ 1 h 398"/>
                <a:gd name="T10" fmla="*/ 4 w 295"/>
                <a:gd name="T11" fmla="*/ 1 h 398"/>
                <a:gd name="T12" fmla="*/ 3 w 295"/>
                <a:gd name="T13" fmla="*/ 2 h 398"/>
                <a:gd name="T14" fmla="*/ 3 w 295"/>
                <a:gd name="T15" fmla="*/ 2 h 398"/>
                <a:gd name="T16" fmla="*/ 3 w 295"/>
                <a:gd name="T17" fmla="*/ 2 h 398"/>
                <a:gd name="T18" fmla="*/ 3 w 295"/>
                <a:gd name="T19" fmla="*/ 3 h 398"/>
                <a:gd name="T20" fmla="*/ 3 w 295"/>
                <a:gd name="T21" fmla="*/ 3 h 398"/>
                <a:gd name="T22" fmla="*/ 2 w 295"/>
                <a:gd name="T23" fmla="*/ 3 h 398"/>
                <a:gd name="T24" fmla="*/ 2 w 295"/>
                <a:gd name="T25" fmla="*/ 3 h 398"/>
                <a:gd name="T26" fmla="*/ 2 w 295"/>
                <a:gd name="T27" fmla="*/ 5 h 398"/>
                <a:gd name="T28" fmla="*/ 3 w 295"/>
                <a:gd name="T29" fmla="*/ 5 h 398"/>
                <a:gd name="T30" fmla="*/ 3 w 295"/>
                <a:gd name="T31" fmla="*/ 6 h 398"/>
                <a:gd name="T32" fmla="*/ 3 w 295"/>
                <a:gd name="T33" fmla="*/ 6 h 398"/>
                <a:gd name="T34" fmla="*/ 3 w 295"/>
                <a:gd name="T35" fmla="*/ 6 h 398"/>
                <a:gd name="T36" fmla="*/ 2 w 295"/>
                <a:gd name="T37" fmla="*/ 6 h 398"/>
                <a:gd name="T38" fmla="*/ 1 w 295"/>
                <a:gd name="T39" fmla="*/ 6 h 398"/>
                <a:gd name="T40" fmla="*/ 1 w 295"/>
                <a:gd name="T41" fmla="*/ 6 h 398"/>
                <a:gd name="T42" fmla="*/ 1 w 295"/>
                <a:gd name="T43" fmla="*/ 5 h 398"/>
                <a:gd name="T44" fmla="*/ 0 w 295"/>
                <a:gd name="T45" fmla="*/ 3 h 398"/>
                <a:gd name="T46" fmla="*/ 1 w 295"/>
                <a:gd name="T47" fmla="*/ 3 h 398"/>
                <a:gd name="T48" fmla="*/ 1 w 295"/>
                <a:gd name="T49" fmla="*/ 3 h 398"/>
                <a:gd name="T50" fmla="*/ 1 w 295"/>
                <a:gd name="T51" fmla="*/ 2 h 398"/>
                <a:gd name="T52" fmla="*/ 1 w 295"/>
                <a:gd name="T53" fmla="*/ 1 h 398"/>
                <a:gd name="T54" fmla="*/ 2 w 295"/>
                <a:gd name="T55" fmla="*/ 1 h 398"/>
                <a:gd name="T56" fmla="*/ 3 w 295"/>
                <a:gd name="T57" fmla="*/ 0 h 39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5"/>
                <a:gd name="T88" fmla="*/ 0 h 398"/>
                <a:gd name="T89" fmla="*/ 295 w 295"/>
                <a:gd name="T90" fmla="*/ 398 h 39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5" h="398">
                  <a:moveTo>
                    <a:pt x="135" y="0"/>
                  </a:moveTo>
                  <a:lnTo>
                    <a:pt x="295" y="20"/>
                  </a:lnTo>
                  <a:lnTo>
                    <a:pt x="273" y="23"/>
                  </a:lnTo>
                  <a:lnTo>
                    <a:pt x="251" y="29"/>
                  </a:lnTo>
                  <a:lnTo>
                    <a:pt x="230" y="41"/>
                  </a:lnTo>
                  <a:lnTo>
                    <a:pt x="209" y="55"/>
                  </a:lnTo>
                  <a:lnTo>
                    <a:pt x="190" y="73"/>
                  </a:lnTo>
                  <a:lnTo>
                    <a:pt x="173" y="94"/>
                  </a:lnTo>
                  <a:lnTo>
                    <a:pt x="157" y="118"/>
                  </a:lnTo>
                  <a:lnTo>
                    <a:pt x="144" y="145"/>
                  </a:lnTo>
                  <a:lnTo>
                    <a:pt x="135" y="173"/>
                  </a:lnTo>
                  <a:lnTo>
                    <a:pt x="128" y="203"/>
                  </a:lnTo>
                  <a:lnTo>
                    <a:pt x="125" y="234"/>
                  </a:lnTo>
                  <a:lnTo>
                    <a:pt x="126" y="267"/>
                  </a:lnTo>
                  <a:lnTo>
                    <a:pt x="132" y="299"/>
                  </a:lnTo>
                  <a:lnTo>
                    <a:pt x="141" y="332"/>
                  </a:lnTo>
                  <a:lnTo>
                    <a:pt x="156" y="366"/>
                  </a:lnTo>
                  <a:lnTo>
                    <a:pt x="177" y="398"/>
                  </a:lnTo>
                  <a:lnTo>
                    <a:pt x="118" y="388"/>
                  </a:lnTo>
                  <a:lnTo>
                    <a:pt x="57" y="370"/>
                  </a:lnTo>
                  <a:lnTo>
                    <a:pt x="16" y="329"/>
                  </a:lnTo>
                  <a:lnTo>
                    <a:pt x="5" y="286"/>
                  </a:lnTo>
                  <a:lnTo>
                    <a:pt x="0" y="239"/>
                  </a:lnTo>
                  <a:lnTo>
                    <a:pt x="3" y="191"/>
                  </a:lnTo>
                  <a:lnTo>
                    <a:pt x="12" y="141"/>
                  </a:lnTo>
                  <a:lnTo>
                    <a:pt x="30" y="96"/>
                  </a:lnTo>
                  <a:lnTo>
                    <a:pt x="57" y="55"/>
                  </a:lnTo>
                  <a:lnTo>
                    <a:pt x="91" y="23"/>
                  </a:lnTo>
                  <a:lnTo>
                    <a:pt x="135" y="0"/>
                  </a:lnTo>
                  <a:close/>
                </a:path>
              </a:pathLst>
            </a:custGeom>
            <a:solidFill>
              <a:srgbClr val="332616"/>
            </a:solidFill>
            <a:ln w="9525">
              <a:noFill/>
              <a:round/>
              <a:headEnd/>
              <a:tailEnd/>
            </a:ln>
          </p:spPr>
          <p:txBody>
            <a:bodyPr/>
            <a:lstStyle/>
            <a:p>
              <a:endParaRPr lang="en-US"/>
            </a:p>
          </p:txBody>
        </p:sp>
        <p:sp>
          <p:nvSpPr>
            <p:cNvPr id="12" name="Freeform 10"/>
            <p:cNvSpPr>
              <a:spLocks/>
            </p:cNvSpPr>
            <p:nvPr/>
          </p:nvSpPr>
          <p:spPr bwMode="auto">
            <a:xfrm>
              <a:off x="4588" y="1810"/>
              <a:ext cx="131" cy="111"/>
            </a:xfrm>
            <a:custGeom>
              <a:avLst/>
              <a:gdLst>
                <a:gd name="T0" fmla="*/ 0 w 261"/>
                <a:gd name="T1" fmla="*/ 0 h 222"/>
                <a:gd name="T2" fmla="*/ 0 w 261"/>
                <a:gd name="T3" fmla="*/ 3 h 222"/>
                <a:gd name="T4" fmla="*/ 3 w 261"/>
                <a:gd name="T5" fmla="*/ 3 h 222"/>
                <a:gd name="T6" fmla="*/ 3 w 261"/>
                <a:gd name="T7" fmla="*/ 3 h 222"/>
                <a:gd name="T8" fmla="*/ 4 w 261"/>
                <a:gd name="T9" fmla="*/ 3 h 222"/>
                <a:gd name="T10" fmla="*/ 4 w 261"/>
                <a:gd name="T11" fmla="*/ 3 h 222"/>
                <a:gd name="T12" fmla="*/ 5 w 261"/>
                <a:gd name="T13" fmla="*/ 2 h 222"/>
                <a:gd name="T14" fmla="*/ 5 w 261"/>
                <a:gd name="T15" fmla="*/ 1 h 222"/>
                <a:gd name="T16" fmla="*/ 0 w 261"/>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1"/>
                <a:gd name="T28" fmla="*/ 0 h 222"/>
                <a:gd name="T29" fmla="*/ 261 w 261"/>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1" h="222">
                  <a:moveTo>
                    <a:pt x="0" y="0"/>
                  </a:moveTo>
                  <a:lnTo>
                    <a:pt x="0" y="161"/>
                  </a:lnTo>
                  <a:lnTo>
                    <a:pt x="174" y="159"/>
                  </a:lnTo>
                  <a:lnTo>
                    <a:pt x="191" y="222"/>
                  </a:lnTo>
                  <a:lnTo>
                    <a:pt x="256" y="207"/>
                  </a:lnTo>
                  <a:lnTo>
                    <a:pt x="253" y="152"/>
                  </a:lnTo>
                  <a:lnTo>
                    <a:pt x="261" y="97"/>
                  </a:lnTo>
                  <a:lnTo>
                    <a:pt x="261" y="44"/>
                  </a:lnTo>
                  <a:lnTo>
                    <a:pt x="0" y="0"/>
                  </a:lnTo>
                  <a:close/>
                </a:path>
              </a:pathLst>
            </a:custGeom>
            <a:solidFill>
              <a:srgbClr val="000F28"/>
            </a:solidFill>
            <a:ln w="9525">
              <a:noFill/>
              <a:round/>
              <a:headEnd/>
              <a:tailEnd/>
            </a:ln>
          </p:spPr>
          <p:txBody>
            <a:bodyPr/>
            <a:lstStyle/>
            <a:p>
              <a:endParaRPr lang="en-US"/>
            </a:p>
          </p:txBody>
        </p:sp>
        <p:sp>
          <p:nvSpPr>
            <p:cNvPr id="13" name="Freeform 11"/>
            <p:cNvSpPr>
              <a:spLocks/>
            </p:cNvSpPr>
            <p:nvPr/>
          </p:nvSpPr>
          <p:spPr bwMode="auto">
            <a:xfrm>
              <a:off x="4588" y="1693"/>
              <a:ext cx="159" cy="107"/>
            </a:xfrm>
            <a:custGeom>
              <a:avLst/>
              <a:gdLst>
                <a:gd name="T0" fmla="*/ 0 w 318"/>
                <a:gd name="T1" fmla="*/ 3 h 214"/>
                <a:gd name="T2" fmla="*/ 0 w 318"/>
                <a:gd name="T3" fmla="*/ 3 h 214"/>
                <a:gd name="T4" fmla="*/ 1 w 318"/>
                <a:gd name="T5" fmla="*/ 2 h 214"/>
                <a:gd name="T6" fmla="*/ 1 w 318"/>
                <a:gd name="T7" fmla="*/ 3 h 214"/>
                <a:gd name="T8" fmla="*/ 1 w 318"/>
                <a:gd name="T9" fmla="*/ 3 h 214"/>
                <a:gd name="T10" fmla="*/ 1 w 318"/>
                <a:gd name="T11" fmla="*/ 3 h 214"/>
                <a:gd name="T12" fmla="*/ 1 w 318"/>
                <a:gd name="T13" fmla="*/ 3 h 214"/>
                <a:gd name="T14" fmla="*/ 1 w 318"/>
                <a:gd name="T15" fmla="*/ 3 h 214"/>
                <a:gd name="T16" fmla="*/ 2 w 318"/>
                <a:gd name="T17" fmla="*/ 3 h 214"/>
                <a:gd name="T18" fmla="*/ 2 w 318"/>
                <a:gd name="T19" fmla="*/ 3 h 214"/>
                <a:gd name="T20" fmla="*/ 2 w 318"/>
                <a:gd name="T21" fmla="*/ 3 h 214"/>
                <a:gd name="T22" fmla="*/ 2 w 318"/>
                <a:gd name="T23" fmla="*/ 3 h 214"/>
                <a:gd name="T24" fmla="*/ 5 w 318"/>
                <a:gd name="T25" fmla="*/ 2 h 214"/>
                <a:gd name="T26" fmla="*/ 5 w 318"/>
                <a:gd name="T27" fmla="*/ 2 h 214"/>
                <a:gd name="T28" fmla="*/ 5 w 318"/>
                <a:gd name="T29" fmla="*/ 1 h 214"/>
                <a:gd name="T30" fmla="*/ 0 w 318"/>
                <a:gd name="T31" fmla="*/ 0 h 214"/>
                <a:gd name="T32" fmla="*/ 0 w 318"/>
                <a:gd name="T33" fmla="*/ 2 h 214"/>
                <a:gd name="T34" fmla="*/ 1 w 318"/>
                <a:gd name="T35" fmla="*/ 2 h 214"/>
                <a:gd name="T36" fmla="*/ 1 w 318"/>
                <a:gd name="T37" fmla="*/ 3 h 214"/>
                <a:gd name="T38" fmla="*/ 0 w 318"/>
                <a:gd name="T39" fmla="*/ 3 h 214"/>
                <a:gd name="T40" fmla="*/ 0 w 318"/>
                <a:gd name="T41" fmla="*/ 3 h 214"/>
                <a:gd name="T42" fmla="*/ 1 w 318"/>
                <a:gd name="T43" fmla="*/ 3 h 214"/>
                <a:gd name="T44" fmla="*/ 0 w 318"/>
                <a:gd name="T45" fmla="*/ 3 h 2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8"/>
                <a:gd name="T70" fmla="*/ 0 h 214"/>
                <a:gd name="T71" fmla="*/ 318 w 318"/>
                <a:gd name="T72" fmla="*/ 214 h 2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8" h="214">
                  <a:moveTo>
                    <a:pt x="0" y="183"/>
                  </a:moveTo>
                  <a:lnTo>
                    <a:pt x="0" y="214"/>
                  </a:lnTo>
                  <a:lnTo>
                    <a:pt x="41" y="128"/>
                  </a:lnTo>
                  <a:lnTo>
                    <a:pt x="78" y="132"/>
                  </a:lnTo>
                  <a:lnTo>
                    <a:pt x="90" y="150"/>
                  </a:lnTo>
                  <a:lnTo>
                    <a:pt x="100" y="162"/>
                  </a:lnTo>
                  <a:lnTo>
                    <a:pt x="108" y="170"/>
                  </a:lnTo>
                  <a:lnTo>
                    <a:pt x="117" y="174"/>
                  </a:lnTo>
                  <a:lnTo>
                    <a:pt x="128" y="178"/>
                  </a:lnTo>
                  <a:lnTo>
                    <a:pt x="139" y="181"/>
                  </a:lnTo>
                  <a:lnTo>
                    <a:pt x="155" y="186"/>
                  </a:lnTo>
                  <a:lnTo>
                    <a:pt x="176" y="193"/>
                  </a:lnTo>
                  <a:lnTo>
                    <a:pt x="271" y="122"/>
                  </a:lnTo>
                  <a:lnTo>
                    <a:pt x="318" y="76"/>
                  </a:lnTo>
                  <a:lnTo>
                    <a:pt x="311" y="30"/>
                  </a:lnTo>
                  <a:lnTo>
                    <a:pt x="0" y="0"/>
                  </a:lnTo>
                  <a:lnTo>
                    <a:pt x="0" y="126"/>
                  </a:lnTo>
                  <a:lnTo>
                    <a:pt x="18" y="126"/>
                  </a:lnTo>
                  <a:lnTo>
                    <a:pt x="14" y="150"/>
                  </a:lnTo>
                  <a:lnTo>
                    <a:pt x="0" y="149"/>
                  </a:lnTo>
                  <a:lnTo>
                    <a:pt x="0" y="164"/>
                  </a:lnTo>
                  <a:lnTo>
                    <a:pt x="9" y="166"/>
                  </a:lnTo>
                  <a:lnTo>
                    <a:pt x="0" y="183"/>
                  </a:lnTo>
                  <a:close/>
                </a:path>
              </a:pathLst>
            </a:custGeom>
            <a:solidFill>
              <a:srgbClr val="000F28"/>
            </a:solidFill>
            <a:ln w="9525">
              <a:noFill/>
              <a:round/>
              <a:headEnd/>
              <a:tailEnd/>
            </a:ln>
          </p:spPr>
          <p:txBody>
            <a:bodyPr/>
            <a:lstStyle/>
            <a:p>
              <a:endParaRPr lang="en-US"/>
            </a:p>
          </p:txBody>
        </p:sp>
        <p:sp>
          <p:nvSpPr>
            <p:cNvPr id="14" name="Freeform 12"/>
            <p:cNvSpPr>
              <a:spLocks/>
            </p:cNvSpPr>
            <p:nvPr/>
          </p:nvSpPr>
          <p:spPr bwMode="auto">
            <a:xfrm>
              <a:off x="4549" y="1689"/>
              <a:ext cx="39" cy="286"/>
            </a:xfrm>
            <a:custGeom>
              <a:avLst/>
              <a:gdLst>
                <a:gd name="T0" fmla="*/ 2 w 77"/>
                <a:gd name="T1" fmla="*/ 2 h 572"/>
                <a:gd name="T2" fmla="*/ 2 w 77"/>
                <a:gd name="T3" fmla="*/ 1 h 572"/>
                <a:gd name="T4" fmla="*/ 0 w 77"/>
                <a:gd name="T5" fmla="*/ 0 h 572"/>
                <a:gd name="T6" fmla="*/ 0 w 77"/>
                <a:gd name="T7" fmla="*/ 1 h 572"/>
                <a:gd name="T8" fmla="*/ 1 w 77"/>
                <a:gd name="T9" fmla="*/ 2 h 572"/>
                <a:gd name="T10" fmla="*/ 1 w 77"/>
                <a:gd name="T11" fmla="*/ 2 h 572"/>
                <a:gd name="T12" fmla="*/ 0 w 77"/>
                <a:gd name="T13" fmla="*/ 2 h 572"/>
                <a:gd name="T14" fmla="*/ 0 w 77"/>
                <a:gd name="T15" fmla="*/ 2 h 572"/>
                <a:gd name="T16" fmla="*/ 1 w 77"/>
                <a:gd name="T17" fmla="*/ 2 h 572"/>
                <a:gd name="T18" fmla="*/ 1 w 77"/>
                <a:gd name="T19" fmla="*/ 2 h 572"/>
                <a:gd name="T20" fmla="*/ 1 w 77"/>
                <a:gd name="T21" fmla="*/ 2 h 572"/>
                <a:gd name="T22" fmla="*/ 1 w 77"/>
                <a:gd name="T23" fmla="*/ 2 h 572"/>
                <a:gd name="T24" fmla="*/ 1 w 77"/>
                <a:gd name="T25" fmla="*/ 2 h 572"/>
                <a:gd name="T26" fmla="*/ 1 w 77"/>
                <a:gd name="T27" fmla="*/ 3 h 572"/>
                <a:gd name="T28" fmla="*/ 1 w 77"/>
                <a:gd name="T29" fmla="*/ 3 h 572"/>
                <a:gd name="T30" fmla="*/ 1 w 77"/>
                <a:gd name="T31" fmla="*/ 3 h 572"/>
                <a:gd name="T32" fmla="*/ 0 w 77"/>
                <a:gd name="T33" fmla="*/ 3 h 572"/>
                <a:gd name="T34" fmla="*/ 0 w 77"/>
                <a:gd name="T35" fmla="*/ 9 h 572"/>
                <a:gd name="T36" fmla="*/ 1 w 77"/>
                <a:gd name="T37" fmla="*/ 9 h 572"/>
                <a:gd name="T38" fmla="*/ 1 w 77"/>
                <a:gd name="T39" fmla="*/ 6 h 572"/>
                <a:gd name="T40" fmla="*/ 2 w 77"/>
                <a:gd name="T41" fmla="*/ 6 h 572"/>
                <a:gd name="T42" fmla="*/ 2 w 77"/>
                <a:gd name="T43" fmla="*/ 3 h 572"/>
                <a:gd name="T44" fmla="*/ 2 w 77"/>
                <a:gd name="T45" fmla="*/ 3 h 572"/>
                <a:gd name="T46" fmla="*/ 2 w 77"/>
                <a:gd name="T47" fmla="*/ 3 h 572"/>
                <a:gd name="T48" fmla="*/ 2 w 77"/>
                <a:gd name="T49" fmla="*/ 2 h 572"/>
                <a:gd name="T50" fmla="*/ 2 w 77"/>
                <a:gd name="T51" fmla="*/ 3 h 572"/>
                <a:gd name="T52" fmla="*/ 2 w 77"/>
                <a:gd name="T53" fmla="*/ 2 h 572"/>
                <a:gd name="T54" fmla="*/ 2 w 77"/>
                <a:gd name="T55" fmla="*/ 2 h 572"/>
                <a:gd name="T56" fmla="*/ 2 w 77"/>
                <a:gd name="T57" fmla="*/ 2 h 572"/>
                <a:gd name="T58" fmla="*/ 2 w 77"/>
                <a:gd name="T59" fmla="*/ 2 h 572"/>
                <a:gd name="T60" fmla="*/ 2 w 77"/>
                <a:gd name="T61" fmla="*/ 2 h 572"/>
                <a:gd name="T62" fmla="*/ 2 w 77"/>
                <a:gd name="T63" fmla="*/ 2 h 5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7"/>
                <a:gd name="T97" fmla="*/ 0 h 572"/>
                <a:gd name="T98" fmla="*/ 77 w 77"/>
                <a:gd name="T99" fmla="*/ 572 h 5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7" h="572">
                  <a:moveTo>
                    <a:pt x="77" y="134"/>
                  </a:moveTo>
                  <a:lnTo>
                    <a:pt x="77" y="8"/>
                  </a:lnTo>
                  <a:lnTo>
                    <a:pt x="0" y="0"/>
                  </a:lnTo>
                  <a:lnTo>
                    <a:pt x="0" y="125"/>
                  </a:lnTo>
                  <a:lnTo>
                    <a:pt x="61" y="132"/>
                  </a:lnTo>
                  <a:lnTo>
                    <a:pt x="29" y="157"/>
                  </a:lnTo>
                  <a:lnTo>
                    <a:pt x="0" y="160"/>
                  </a:lnTo>
                  <a:lnTo>
                    <a:pt x="0" y="184"/>
                  </a:lnTo>
                  <a:lnTo>
                    <a:pt x="26" y="171"/>
                  </a:lnTo>
                  <a:lnTo>
                    <a:pt x="32" y="172"/>
                  </a:lnTo>
                  <a:lnTo>
                    <a:pt x="44" y="172"/>
                  </a:lnTo>
                  <a:lnTo>
                    <a:pt x="54" y="171"/>
                  </a:lnTo>
                  <a:lnTo>
                    <a:pt x="60" y="171"/>
                  </a:lnTo>
                  <a:lnTo>
                    <a:pt x="52" y="222"/>
                  </a:lnTo>
                  <a:lnTo>
                    <a:pt x="37" y="222"/>
                  </a:lnTo>
                  <a:lnTo>
                    <a:pt x="22" y="212"/>
                  </a:lnTo>
                  <a:lnTo>
                    <a:pt x="0" y="212"/>
                  </a:lnTo>
                  <a:lnTo>
                    <a:pt x="0" y="572"/>
                  </a:lnTo>
                  <a:lnTo>
                    <a:pt x="44" y="560"/>
                  </a:lnTo>
                  <a:lnTo>
                    <a:pt x="48" y="403"/>
                  </a:lnTo>
                  <a:lnTo>
                    <a:pt x="77" y="403"/>
                  </a:lnTo>
                  <a:lnTo>
                    <a:pt x="77" y="242"/>
                  </a:lnTo>
                  <a:lnTo>
                    <a:pt x="69" y="240"/>
                  </a:lnTo>
                  <a:lnTo>
                    <a:pt x="77" y="222"/>
                  </a:lnTo>
                  <a:lnTo>
                    <a:pt x="77" y="191"/>
                  </a:lnTo>
                  <a:lnTo>
                    <a:pt x="68" y="210"/>
                  </a:lnTo>
                  <a:lnTo>
                    <a:pt x="72" y="172"/>
                  </a:lnTo>
                  <a:lnTo>
                    <a:pt x="77" y="172"/>
                  </a:lnTo>
                  <a:lnTo>
                    <a:pt x="77" y="157"/>
                  </a:lnTo>
                  <a:lnTo>
                    <a:pt x="68" y="156"/>
                  </a:lnTo>
                  <a:lnTo>
                    <a:pt x="70" y="134"/>
                  </a:lnTo>
                  <a:lnTo>
                    <a:pt x="77" y="134"/>
                  </a:lnTo>
                  <a:close/>
                </a:path>
              </a:pathLst>
            </a:custGeom>
            <a:solidFill>
              <a:srgbClr val="000F28"/>
            </a:solidFill>
            <a:ln w="9525">
              <a:noFill/>
              <a:round/>
              <a:headEnd/>
              <a:tailEnd/>
            </a:ln>
          </p:spPr>
          <p:txBody>
            <a:bodyPr/>
            <a:lstStyle/>
            <a:p>
              <a:endParaRPr lang="en-US"/>
            </a:p>
          </p:txBody>
        </p:sp>
        <p:sp>
          <p:nvSpPr>
            <p:cNvPr id="15" name="Freeform 13"/>
            <p:cNvSpPr>
              <a:spLocks/>
            </p:cNvSpPr>
            <p:nvPr/>
          </p:nvSpPr>
          <p:spPr bwMode="auto">
            <a:xfrm>
              <a:off x="4528" y="1687"/>
              <a:ext cx="21" cy="64"/>
            </a:xfrm>
            <a:custGeom>
              <a:avLst/>
              <a:gdLst>
                <a:gd name="T0" fmla="*/ 0 w 43"/>
                <a:gd name="T1" fmla="*/ 2 h 128"/>
                <a:gd name="T2" fmla="*/ 0 w 43"/>
                <a:gd name="T3" fmla="*/ 1 h 128"/>
                <a:gd name="T4" fmla="*/ 0 w 43"/>
                <a:gd name="T5" fmla="*/ 0 h 128"/>
                <a:gd name="T6" fmla="*/ 0 w 43"/>
                <a:gd name="T7" fmla="*/ 1 h 128"/>
                <a:gd name="T8" fmla="*/ 0 w 43"/>
                <a:gd name="T9" fmla="*/ 2 h 128"/>
                <a:gd name="T10" fmla="*/ 0 60000 65536"/>
                <a:gd name="T11" fmla="*/ 0 60000 65536"/>
                <a:gd name="T12" fmla="*/ 0 60000 65536"/>
                <a:gd name="T13" fmla="*/ 0 60000 65536"/>
                <a:gd name="T14" fmla="*/ 0 60000 65536"/>
                <a:gd name="T15" fmla="*/ 0 w 43"/>
                <a:gd name="T16" fmla="*/ 0 h 128"/>
                <a:gd name="T17" fmla="*/ 43 w 43"/>
                <a:gd name="T18" fmla="*/ 128 h 128"/>
              </a:gdLst>
              <a:ahLst/>
              <a:cxnLst>
                <a:cxn ang="T10">
                  <a:pos x="T0" y="T1"/>
                </a:cxn>
                <a:cxn ang="T11">
                  <a:pos x="T2" y="T3"/>
                </a:cxn>
                <a:cxn ang="T12">
                  <a:pos x="T4" y="T5"/>
                </a:cxn>
                <a:cxn ang="T13">
                  <a:pos x="T6" y="T7"/>
                </a:cxn>
                <a:cxn ang="T14">
                  <a:pos x="T8" y="T9"/>
                </a:cxn>
              </a:cxnLst>
              <a:rect l="T15" t="T16" r="T17" b="T18"/>
              <a:pathLst>
                <a:path w="43" h="128">
                  <a:moveTo>
                    <a:pt x="43" y="128"/>
                  </a:moveTo>
                  <a:lnTo>
                    <a:pt x="43" y="3"/>
                  </a:lnTo>
                  <a:lnTo>
                    <a:pt x="0" y="0"/>
                  </a:lnTo>
                  <a:lnTo>
                    <a:pt x="0" y="123"/>
                  </a:lnTo>
                  <a:lnTo>
                    <a:pt x="43" y="128"/>
                  </a:lnTo>
                  <a:close/>
                </a:path>
              </a:pathLst>
            </a:custGeom>
            <a:solidFill>
              <a:srgbClr val="000F28"/>
            </a:solidFill>
            <a:ln w="9525">
              <a:noFill/>
              <a:round/>
              <a:headEnd/>
              <a:tailEnd/>
            </a:ln>
          </p:spPr>
          <p:txBody>
            <a:bodyPr/>
            <a:lstStyle/>
            <a:p>
              <a:endParaRPr lang="en-US"/>
            </a:p>
          </p:txBody>
        </p:sp>
        <p:sp>
          <p:nvSpPr>
            <p:cNvPr id="16" name="Freeform 14"/>
            <p:cNvSpPr>
              <a:spLocks/>
            </p:cNvSpPr>
            <p:nvPr/>
          </p:nvSpPr>
          <p:spPr bwMode="auto">
            <a:xfrm>
              <a:off x="4528" y="1769"/>
              <a:ext cx="21" cy="23"/>
            </a:xfrm>
            <a:custGeom>
              <a:avLst/>
              <a:gdLst>
                <a:gd name="T0" fmla="*/ 0 w 43"/>
                <a:gd name="T1" fmla="*/ 0 h 48"/>
                <a:gd name="T2" fmla="*/ 0 w 43"/>
                <a:gd name="T3" fmla="*/ 0 h 48"/>
                <a:gd name="T4" fmla="*/ 0 w 43"/>
                <a:gd name="T5" fmla="*/ 0 h 48"/>
                <a:gd name="T6" fmla="*/ 0 w 43"/>
                <a:gd name="T7" fmla="*/ 0 h 48"/>
                <a:gd name="T8" fmla="*/ 0 w 43"/>
                <a:gd name="T9" fmla="*/ 0 h 48"/>
                <a:gd name="T10" fmla="*/ 0 w 43"/>
                <a:gd name="T11" fmla="*/ 0 h 48"/>
                <a:gd name="T12" fmla="*/ 0 w 43"/>
                <a:gd name="T13" fmla="*/ 0 h 48"/>
                <a:gd name="T14" fmla="*/ 0 w 43"/>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48"/>
                <a:gd name="T26" fmla="*/ 43 w 43"/>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48">
                  <a:moveTo>
                    <a:pt x="43" y="24"/>
                  </a:moveTo>
                  <a:lnTo>
                    <a:pt x="43" y="0"/>
                  </a:lnTo>
                  <a:lnTo>
                    <a:pt x="0" y="5"/>
                  </a:lnTo>
                  <a:lnTo>
                    <a:pt x="0" y="21"/>
                  </a:lnTo>
                  <a:lnTo>
                    <a:pt x="42" y="15"/>
                  </a:lnTo>
                  <a:lnTo>
                    <a:pt x="0" y="35"/>
                  </a:lnTo>
                  <a:lnTo>
                    <a:pt x="0" y="48"/>
                  </a:lnTo>
                  <a:lnTo>
                    <a:pt x="43" y="24"/>
                  </a:lnTo>
                  <a:close/>
                </a:path>
              </a:pathLst>
            </a:custGeom>
            <a:solidFill>
              <a:srgbClr val="000F28"/>
            </a:solidFill>
            <a:ln w="9525">
              <a:noFill/>
              <a:round/>
              <a:headEnd/>
              <a:tailEnd/>
            </a:ln>
          </p:spPr>
          <p:txBody>
            <a:bodyPr/>
            <a:lstStyle/>
            <a:p>
              <a:endParaRPr lang="en-US"/>
            </a:p>
          </p:txBody>
        </p:sp>
        <p:sp>
          <p:nvSpPr>
            <p:cNvPr id="17" name="Freeform 15"/>
            <p:cNvSpPr>
              <a:spLocks/>
            </p:cNvSpPr>
            <p:nvPr/>
          </p:nvSpPr>
          <p:spPr bwMode="auto">
            <a:xfrm>
              <a:off x="4528" y="1795"/>
              <a:ext cx="21" cy="186"/>
            </a:xfrm>
            <a:custGeom>
              <a:avLst/>
              <a:gdLst>
                <a:gd name="T0" fmla="*/ 0 w 43"/>
                <a:gd name="T1" fmla="*/ 5 h 373"/>
                <a:gd name="T2" fmla="*/ 0 w 43"/>
                <a:gd name="T3" fmla="*/ 0 h 373"/>
                <a:gd name="T4" fmla="*/ 0 w 43"/>
                <a:gd name="T5" fmla="*/ 0 h 373"/>
                <a:gd name="T6" fmla="*/ 0 w 43"/>
                <a:gd name="T7" fmla="*/ 0 h 373"/>
                <a:gd name="T8" fmla="*/ 0 w 43"/>
                <a:gd name="T9" fmla="*/ 0 h 373"/>
                <a:gd name="T10" fmla="*/ 0 w 43"/>
                <a:gd name="T11" fmla="*/ 5 h 373"/>
                <a:gd name="T12" fmla="*/ 0 w 43"/>
                <a:gd name="T13" fmla="*/ 5 h 373"/>
                <a:gd name="T14" fmla="*/ 0 60000 65536"/>
                <a:gd name="T15" fmla="*/ 0 60000 65536"/>
                <a:gd name="T16" fmla="*/ 0 60000 65536"/>
                <a:gd name="T17" fmla="*/ 0 60000 65536"/>
                <a:gd name="T18" fmla="*/ 0 60000 65536"/>
                <a:gd name="T19" fmla="*/ 0 60000 65536"/>
                <a:gd name="T20" fmla="*/ 0 60000 65536"/>
                <a:gd name="T21" fmla="*/ 0 w 43"/>
                <a:gd name="T22" fmla="*/ 0 h 373"/>
                <a:gd name="T23" fmla="*/ 43 w 43"/>
                <a:gd name="T24" fmla="*/ 373 h 3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373">
                  <a:moveTo>
                    <a:pt x="43" y="360"/>
                  </a:moveTo>
                  <a:lnTo>
                    <a:pt x="43" y="0"/>
                  </a:lnTo>
                  <a:lnTo>
                    <a:pt x="27" y="0"/>
                  </a:lnTo>
                  <a:lnTo>
                    <a:pt x="12" y="10"/>
                  </a:lnTo>
                  <a:lnTo>
                    <a:pt x="0" y="6"/>
                  </a:lnTo>
                  <a:lnTo>
                    <a:pt x="0" y="373"/>
                  </a:lnTo>
                  <a:lnTo>
                    <a:pt x="43" y="360"/>
                  </a:lnTo>
                  <a:close/>
                </a:path>
              </a:pathLst>
            </a:custGeom>
            <a:solidFill>
              <a:srgbClr val="000F28"/>
            </a:solidFill>
            <a:ln w="9525">
              <a:noFill/>
              <a:round/>
              <a:headEnd/>
              <a:tailEnd/>
            </a:ln>
          </p:spPr>
          <p:txBody>
            <a:bodyPr/>
            <a:lstStyle/>
            <a:p>
              <a:endParaRPr lang="en-US"/>
            </a:p>
          </p:txBody>
        </p:sp>
        <p:sp>
          <p:nvSpPr>
            <p:cNvPr id="18" name="Freeform 16"/>
            <p:cNvSpPr>
              <a:spLocks/>
            </p:cNvSpPr>
            <p:nvPr/>
          </p:nvSpPr>
          <p:spPr bwMode="auto">
            <a:xfrm>
              <a:off x="4512" y="1685"/>
              <a:ext cx="16" cy="103"/>
            </a:xfrm>
            <a:custGeom>
              <a:avLst/>
              <a:gdLst>
                <a:gd name="T0" fmla="*/ 1 w 32"/>
                <a:gd name="T1" fmla="*/ 2 h 206"/>
                <a:gd name="T2" fmla="*/ 1 w 32"/>
                <a:gd name="T3" fmla="*/ 1 h 206"/>
                <a:gd name="T4" fmla="*/ 0 w 32"/>
                <a:gd name="T5" fmla="*/ 0 h 206"/>
                <a:gd name="T6" fmla="*/ 0 w 32"/>
                <a:gd name="T7" fmla="*/ 2 h 206"/>
                <a:gd name="T8" fmla="*/ 1 w 32"/>
                <a:gd name="T9" fmla="*/ 2 h 206"/>
                <a:gd name="T10" fmla="*/ 0 w 32"/>
                <a:gd name="T11" fmla="*/ 3 h 206"/>
                <a:gd name="T12" fmla="*/ 0 w 32"/>
                <a:gd name="T13" fmla="*/ 3 h 206"/>
                <a:gd name="T14" fmla="*/ 1 w 32"/>
                <a:gd name="T15" fmla="*/ 3 h 206"/>
                <a:gd name="T16" fmla="*/ 1 w 32"/>
                <a:gd name="T17" fmla="*/ 3 h 206"/>
                <a:gd name="T18" fmla="*/ 1 w 32"/>
                <a:gd name="T19" fmla="*/ 3 h 206"/>
                <a:gd name="T20" fmla="*/ 1 w 32"/>
                <a:gd name="T21" fmla="*/ 3 h 206"/>
                <a:gd name="T22" fmla="*/ 1 w 32"/>
                <a:gd name="T23" fmla="*/ 2 h 206"/>
                <a:gd name="T24" fmla="*/ 1 w 32"/>
                <a:gd name="T25" fmla="*/ 2 h 2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206"/>
                <a:gd name="T41" fmla="*/ 32 w 32"/>
                <a:gd name="T42" fmla="*/ 206 h 2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206">
                  <a:moveTo>
                    <a:pt x="32" y="127"/>
                  </a:moveTo>
                  <a:lnTo>
                    <a:pt x="32" y="4"/>
                  </a:lnTo>
                  <a:lnTo>
                    <a:pt x="0" y="0"/>
                  </a:lnTo>
                  <a:lnTo>
                    <a:pt x="0" y="124"/>
                  </a:lnTo>
                  <a:lnTo>
                    <a:pt x="14" y="127"/>
                  </a:lnTo>
                  <a:lnTo>
                    <a:pt x="0" y="172"/>
                  </a:lnTo>
                  <a:lnTo>
                    <a:pt x="0" y="206"/>
                  </a:lnTo>
                  <a:lnTo>
                    <a:pt x="8" y="190"/>
                  </a:lnTo>
                  <a:lnTo>
                    <a:pt x="32" y="188"/>
                  </a:lnTo>
                  <a:lnTo>
                    <a:pt x="32" y="172"/>
                  </a:lnTo>
                  <a:lnTo>
                    <a:pt x="14" y="173"/>
                  </a:lnTo>
                  <a:lnTo>
                    <a:pt x="32" y="127"/>
                  </a:lnTo>
                  <a:close/>
                </a:path>
              </a:pathLst>
            </a:custGeom>
            <a:solidFill>
              <a:srgbClr val="000F28"/>
            </a:solidFill>
            <a:ln w="9525">
              <a:noFill/>
              <a:round/>
              <a:headEnd/>
              <a:tailEnd/>
            </a:ln>
          </p:spPr>
          <p:txBody>
            <a:bodyPr/>
            <a:lstStyle/>
            <a:p>
              <a:endParaRPr lang="en-US"/>
            </a:p>
          </p:txBody>
        </p:sp>
        <p:sp>
          <p:nvSpPr>
            <p:cNvPr id="19" name="Freeform 17"/>
            <p:cNvSpPr>
              <a:spLocks/>
            </p:cNvSpPr>
            <p:nvPr/>
          </p:nvSpPr>
          <p:spPr bwMode="auto">
            <a:xfrm>
              <a:off x="4512" y="1786"/>
              <a:ext cx="16" cy="200"/>
            </a:xfrm>
            <a:custGeom>
              <a:avLst/>
              <a:gdLst>
                <a:gd name="T0" fmla="*/ 1 w 32"/>
                <a:gd name="T1" fmla="*/ 1 h 399"/>
                <a:gd name="T2" fmla="*/ 1 w 32"/>
                <a:gd name="T3" fmla="*/ 0 h 399"/>
                <a:gd name="T4" fmla="*/ 0 w 32"/>
                <a:gd name="T5" fmla="*/ 1 h 399"/>
                <a:gd name="T6" fmla="*/ 0 w 32"/>
                <a:gd name="T7" fmla="*/ 7 h 399"/>
                <a:gd name="T8" fmla="*/ 1 w 32"/>
                <a:gd name="T9" fmla="*/ 7 h 399"/>
                <a:gd name="T10" fmla="*/ 1 w 32"/>
                <a:gd name="T11" fmla="*/ 1 h 399"/>
                <a:gd name="T12" fmla="*/ 1 w 32"/>
                <a:gd name="T13" fmla="*/ 1 h 399"/>
                <a:gd name="T14" fmla="*/ 1 w 32"/>
                <a:gd name="T15" fmla="*/ 1 h 399"/>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99"/>
                <a:gd name="T26" fmla="*/ 32 w 32"/>
                <a:gd name="T27" fmla="*/ 399 h 3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99">
                  <a:moveTo>
                    <a:pt x="32" y="13"/>
                  </a:moveTo>
                  <a:lnTo>
                    <a:pt x="32" y="0"/>
                  </a:lnTo>
                  <a:lnTo>
                    <a:pt x="0" y="16"/>
                  </a:lnTo>
                  <a:lnTo>
                    <a:pt x="0" y="399"/>
                  </a:lnTo>
                  <a:lnTo>
                    <a:pt x="32" y="390"/>
                  </a:lnTo>
                  <a:lnTo>
                    <a:pt x="32" y="23"/>
                  </a:lnTo>
                  <a:lnTo>
                    <a:pt x="21" y="17"/>
                  </a:lnTo>
                  <a:lnTo>
                    <a:pt x="32" y="13"/>
                  </a:lnTo>
                  <a:close/>
                </a:path>
              </a:pathLst>
            </a:custGeom>
            <a:solidFill>
              <a:srgbClr val="000F28"/>
            </a:solidFill>
            <a:ln w="9525">
              <a:noFill/>
              <a:round/>
              <a:headEnd/>
              <a:tailEnd/>
            </a:ln>
          </p:spPr>
          <p:txBody>
            <a:bodyPr/>
            <a:lstStyle/>
            <a:p>
              <a:endParaRPr lang="en-US"/>
            </a:p>
          </p:txBody>
        </p:sp>
        <p:sp>
          <p:nvSpPr>
            <p:cNvPr id="20" name="Freeform 18"/>
            <p:cNvSpPr>
              <a:spLocks/>
            </p:cNvSpPr>
            <p:nvPr/>
          </p:nvSpPr>
          <p:spPr bwMode="auto">
            <a:xfrm>
              <a:off x="4509" y="1685"/>
              <a:ext cx="3" cy="62"/>
            </a:xfrm>
            <a:custGeom>
              <a:avLst/>
              <a:gdLst>
                <a:gd name="T0" fmla="*/ 1 w 6"/>
                <a:gd name="T1" fmla="*/ 1 h 125"/>
                <a:gd name="T2" fmla="*/ 1 w 6"/>
                <a:gd name="T3" fmla="*/ 0 h 125"/>
                <a:gd name="T4" fmla="*/ 0 w 6"/>
                <a:gd name="T5" fmla="*/ 0 h 125"/>
                <a:gd name="T6" fmla="*/ 0 w 6"/>
                <a:gd name="T7" fmla="*/ 1 h 125"/>
                <a:gd name="T8" fmla="*/ 1 w 6"/>
                <a:gd name="T9" fmla="*/ 1 h 125"/>
                <a:gd name="T10" fmla="*/ 0 60000 65536"/>
                <a:gd name="T11" fmla="*/ 0 60000 65536"/>
                <a:gd name="T12" fmla="*/ 0 60000 65536"/>
                <a:gd name="T13" fmla="*/ 0 60000 65536"/>
                <a:gd name="T14" fmla="*/ 0 60000 65536"/>
                <a:gd name="T15" fmla="*/ 0 w 6"/>
                <a:gd name="T16" fmla="*/ 0 h 125"/>
                <a:gd name="T17" fmla="*/ 6 w 6"/>
                <a:gd name="T18" fmla="*/ 125 h 125"/>
              </a:gdLst>
              <a:ahLst/>
              <a:cxnLst>
                <a:cxn ang="T10">
                  <a:pos x="T0" y="T1"/>
                </a:cxn>
                <a:cxn ang="T11">
                  <a:pos x="T2" y="T3"/>
                </a:cxn>
                <a:cxn ang="T12">
                  <a:pos x="T4" y="T5"/>
                </a:cxn>
                <a:cxn ang="T13">
                  <a:pos x="T6" y="T7"/>
                </a:cxn>
                <a:cxn ang="T14">
                  <a:pos x="T8" y="T9"/>
                </a:cxn>
              </a:cxnLst>
              <a:rect l="T15" t="T16" r="T17" b="T18"/>
              <a:pathLst>
                <a:path w="6" h="125">
                  <a:moveTo>
                    <a:pt x="6" y="125"/>
                  </a:moveTo>
                  <a:lnTo>
                    <a:pt x="6" y="1"/>
                  </a:lnTo>
                  <a:lnTo>
                    <a:pt x="0" y="0"/>
                  </a:lnTo>
                  <a:lnTo>
                    <a:pt x="0" y="125"/>
                  </a:lnTo>
                  <a:lnTo>
                    <a:pt x="6" y="125"/>
                  </a:lnTo>
                  <a:close/>
                </a:path>
              </a:pathLst>
            </a:custGeom>
            <a:solidFill>
              <a:srgbClr val="000F28"/>
            </a:solidFill>
            <a:ln w="9525">
              <a:noFill/>
              <a:round/>
              <a:headEnd/>
              <a:tailEnd/>
            </a:ln>
          </p:spPr>
          <p:txBody>
            <a:bodyPr/>
            <a:lstStyle/>
            <a:p>
              <a:endParaRPr lang="en-US"/>
            </a:p>
          </p:txBody>
        </p:sp>
        <p:sp>
          <p:nvSpPr>
            <p:cNvPr id="21" name="Freeform 19"/>
            <p:cNvSpPr>
              <a:spLocks/>
            </p:cNvSpPr>
            <p:nvPr/>
          </p:nvSpPr>
          <p:spPr bwMode="auto">
            <a:xfrm>
              <a:off x="4509" y="1771"/>
              <a:ext cx="3" cy="22"/>
            </a:xfrm>
            <a:custGeom>
              <a:avLst/>
              <a:gdLst>
                <a:gd name="T0" fmla="*/ 1 w 6"/>
                <a:gd name="T1" fmla="*/ 0 h 45"/>
                <a:gd name="T2" fmla="*/ 1 w 6"/>
                <a:gd name="T3" fmla="*/ 0 h 45"/>
                <a:gd name="T4" fmla="*/ 1 w 6"/>
                <a:gd name="T5" fmla="*/ 0 h 45"/>
                <a:gd name="T6" fmla="*/ 0 w 6"/>
                <a:gd name="T7" fmla="*/ 0 h 45"/>
                <a:gd name="T8" fmla="*/ 0 w 6"/>
                <a:gd name="T9" fmla="*/ 0 h 45"/>
                <a:gd name="T10" fmla="*/ 1 w 6"/>
                <a:gd name="T11" fmla="*/ 0 h 45"/>
                <a:gd name="T12" fmla="*/ 0 w 6"/>
                <a:gd name="T13" fmla="*/ 0 h 45"/>
                <a:gd name="T14" fmla="*/ 0 w 6"/>
                <a:gd name="T15" fmla="*/ 0 h 45"/>
                <a:gd name="T16" fmla="*/ 1 w 6"/>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45"/>
                <a:gd name="T29" fmla="*/ 6 w 6"/>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45">
                  <a:moveTo>
                    <a:pt x="6" y="34"/>
                  </a:moveTo>
                  <a:lnTo>
                    <a:pt x="6" y="0"/>
                  </a:lnTo>
                  <a:lnTo>
                    <a:pt x="4" y="6"/>
                  </a:lnTo>
                  <a:lnTo>
                    <a:pt x="0" y="6"/>
                  </a:lnTo>
                  <a:lnTo>
                    <a:pt x="0" y="16"/>
                  </a:lnTo>
                  <a:lnTo>
                    <a:pt x="4" y="15"/>
                  </a:lnTo>
                  <a:lnTo>
                    <a:pt x="0" y="21"/>
                  </a:lnTo>
                  <a:lnTo>
                    <a:pt x="0" y="45"/>
                  </a:lnTo>
                  <a:lnTo>
                    <a:pt x="6" y="34"/>
                  </a:lnTo>
                  <a:close/>
                </a:path>
              </a:pathLst>
            </a:custGeom>
            <a:solidFill>
              <a:srgbClr val="000F28"/>
            </a:solidFill>
            <a:ln w="9525">
              <a:noFill/>
              <a:round/>
              <a:headEnd/>
              <a:tailEnd/>
            </a:ln>
          </p:spPr>
          <p:txBody>
            <a:bodyPr/>
            <a:lstStyle/>
            <a:p>
              <a:endParaRPr lang="en-US"/>
            </a:p>
          </p:txBody>
        </p:sp>
        <p:sp>
          <p:nvSpPr>
            <p:cNvPr id="22" name="Freeform 20"/>
            <p:cNvSpPr>
              <a:spLocks/>
            </p:cNvSpPr>
            <p:nvPr/>
          </p:nvSpPr>
          <p:spPr bwMode="auto">
            <a:xfrm>
              <a:off x="4509" y="1794"/>
              <a:ext cx="3" cy="193"/>
            </a:xfrm>
            <a:custGeom>
              <a:avLst/>
              <a:gdLst>
                <a:gd name="T0" fmla="*/ 1 w 6"/>
                <a:gd name="T1" fmla="*/ 6 h 386"/>
                <a:gd name="T2" fmla="*/ 1 w 6"/>
                <a:gd name="T3" fmla="*/ 0 h 386"/>
                <a:gd name="T4" fmla="*/ 0 w 6"/>
                <a:gd name="T5" fmla="*/ 1 h 386"/>
                <a:gd name="T6" fmla="*/ 0 w 6"/>
                <a:gd name="T7" fmla="*/ 6 h 386"/>
                <a:gd name="T8" fmla="*/ 1 w 6"/>
                <a:gd name="T9" fmla="*/ 6 h 386"/>
                <a:gd name="T10" fmla="*/ 0 60000 65536"/>
                <a:gd name="T11" fmla="*/ 0 60000 65536"/>
                <a:gd name="T12" fmla="*/ 0 60000 65536"/>
                <a:gd name="T13" fmla="*/ 0 60000 65536"/>
                <a:gd name="T14" fmla="*/ 0 60000 65536"/>
                <a:gd name="T15" fmla="*/ 0 w 6"/>
                <a:gd name="T16" fmla="*/ 0 h 386"/>
                <a:gd name="T17" fmla="*/ 6 w 6"/>
                <a:gd name="T18" fmla="*/ 386 h 386"/>
              </a:gdLst>
              <a:ahLst/>
              <a:cxnLst>
                <a:cxn ang="T10">
                  <a:pos x="T0" y="T1"/>
                </a:cxn>
                <a:cxn ang="T11">
                  <a:pos x="T2" y="T3"/>
                </a:cxn>
                <a:cxn ang="T12">
                  <a:pos x="T4" y="T5"/>
                </a:cxn>
                <a:cxn ang="T13">
                  <a:pos x="T6" y="T7"/>
                </a:cxn>
                <a:cxn ang="T14">
                  <a:pos x="T8" y="T9"/>
                </a:cxn>
              </a:cxnLst>
              <a:rect l="T15" t="T16" r="T17" b="T18"/>
              <a:pathLst>
                <a:path w="6" h="386">
                  <a:moveTo>
                    <a:pt x="6" y="383"/>
                  </a:moveTo>
                  <a:lnTo>
                    <a:pt x="6" y="0"/>
                  </a:lnTo>
                  <a:lnTo>
                    <a:pt x="0" y="3"/>
                  </a:lnTo>
                  <a:lnTo>
                    <a:pt x="0" y="386"/>
                  </a:lnTo>
                  <a:lnTo>
                    <a:pt x="6" y="383"/>
                  </a:lnTo>
                  <a:close/>
                </a:path>
              </a:pathLst>
            </a:custGeom>
            <a:solidFill>
              <a:srgbClr val="000F28"/>
            </a:solidFill>
            <a:ln w="9525">
              <a:noFill/>
              <a:round/>
              <a:headEnd/>
              <a:tailEnd/>
            </a:ln>
          </p:spPr>
          <p:txBody>
            <a:bodyPr/>
            <a:lstStyle/>
            <a:p>
              <a:endParaRPr lang="en-US"/>
            </a:p>
          </p:txBody>
        </p:sp>
        <p:sp>
          <p:nvSpPr>
            <p:cNvPr id="23" name="Freeform 21"/>
            <p:cNvSpPr>
              <a:spLocks/>
            </p:cNvSpPr>
            <p:nvPr/>
          </p:nvSpPr>
          <p:spPr bwMode="auto">
            <a:xfrm>
              <a:off x="4506" y="1685"/>
              <a:ext cx="3" cy="80"/>
            </a:xfrm>
            <a:custGeom>
              <a:avLst/>
              <a:gdLst>
                <a:gd name="T0" fmla="*/ 0 w 7"/>
                <a:gd name="T1" fmla="*/ 1 h 160"/>
                <a:gd name="T2" fmla="*/ 0 w 7"/>
                <a:gd name="T3" fmla="*/ 0 h 160"/>
                <a:gd name="T4" fmla="*/ 0 w 7"/>
                <a:gd name="T5" fmla="*/ 0 h 160"/>
                <a:gd name="T6" fmla="*/ 0 w 7"/>
                <a:gd name="T7" fmla="*/ 3 h 160"/>
                <a:gd name="T8" fmla="*/ 0 w 7"/>
                <a:gd name="T9" fmla="*/ 1 h 160"/>
                <a:gd name="T10" fmla="*/ 0 w 7"/>
                <a:gd name="T11" fmla="*/ 1 h 160"/>
                <a:gd name="T12" fmla="*/ 0 60000 65536"/>
                <a:gd name="T13" fmla="*/ 0 60000 65536"/>
                <a:gd name="T14" fmla="*/ 0 60000 65536"/>
                <a:gd name="T15" fmla="*/ 0 60000 65536"/>
                <a:gd name="T16" fmla="*/ 0 60000 65536"/>
                <a:gd name="T17" fmla="*/ 0 60000 65536"/>
                <a:gd name="T18" fmla="*/ 0 w 7"/>
                <a:gd name="T19" fmla="*/ 0 h 160"/>
                <a:gd name="T20" fmla="*/ 7 w 7"/>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7" h="160">
                  <a:moveTo>
                    <a:pt x="7" y="125"/>
                  </a:moveTo>
                  <a:lnTo>
                    <a:pt x="7" y="0"/>
                  </a:lnTo>
                  <a:lnTo>
                    <a:pt x="0" y="0"/>
                  </a:lnTo>
                  <a:lnTo>
                    <a:pt x="0" y="160"/>
                  </a:lnTo>
                  <a:lnTo>
                    <a:pt x="4" y="125"/>
                  </a:lnTo>
                  <a:lnTo>
                    <a:pt x="7" y="125"/>
                  </a:lnTo>
                  <a:close/>
                </a:path>
              </a:pathLst>
            </a:custGeom>
            <a:solidFill>
              <a:srgbClr val="000F28"/>
            </a:solidFill>
            <a:ln w="9525">
              <a:noFill/>
              <a:round/>
              <a:headEnd/>
              <a:tailEnd/>
            </a:ln>
          </p:spPr>
          <p:txBody>
            <a:bodyPr/>
            <a:lstStyle/>
            <a:p>
              <a:endParaRPr lang="en-US"/>
            </a:p>
          </p:txBody>
        </p:sp>
        <p:sp>
          <p:nvSpPr>
            <p:cNvPr id="24" name="Freeform 22"/>
            <p:cNvSpPr>
              <a:spLocks/>
            </p:cNvSpPr>
            <p:nvPr/>
          </p:nvSpPr>
          <p:spPr bwMode="auto">
            <a:xfrm>
              <a:off x="4506" y="1774"/>
              <a:ext cx="3" cy="7"/>
            </a:xfrm>
            <a:custGeom>
              <a:avLst/>
              <a:gdLst>
                <a:gd name="T0" fmla="*/ 0 w 7"/>
                <a:gd name="T1" fmla="*/ 1 h 13"/>
                <a:gd name="T2" fmla="*/ 0 w 7"/>
                <a:gd name="T3" fmla="*/ 0 h 13"/>
                <a:gd name="T4" fmla="*/ 0 w 7"/>
                <a:gd name="T5" fmla="*/ 0 h 13"/>
                <a:gd name="T6" fmla="*/ 0 w 7"/>
                <a:gd name="T7" fmla="*/ 1 h 13"/>
                <a:gd name="T8" fmla="*/ 0 w 7"/>
                <a:gd name="T9" fmla="*/ 1 h 13"/>
                <a:gd name="T10" fmla="*/ 0 60000 65536"/>
                <a:gd name="T11" fmla="*/ 0 60000 65536"/>
                <a:gd name="T12" fmla="*/ 0 60000 65536"/>
                <a:gd name="T13" fmla="*/ 0 60000 65536"/>
                <a:gd name="T14" fmla="*/ 0 60000 65536"/>
                <a:gd name="T15" fmla="*/ 0 w 7"/>
                <a:gd name="T16" fmla="*/ 0 h 13"/>
                <a:gd name="T17" fmla="*/ 7 w 7"/>
                <a:gd name="T18" fmla="*/ 13 h 13"/>
              </a:gdLst>
              <a:ahLst/>
              <a:cxnLst>
                <a:cxn ang="T10">
                  <a:pos x="T0" y="T1"/>
                </a:cxn>
                <a:cxn ang="T11">
                  <a:pos x="T2" y="T3"/>
                </a:cxn>
                <a:cxn ang="T12">
                  <a:pos x="T4" y="T5"/>
                </a:cxn>
                <a:cxn ang="T13">
                  <a:pos x="T6" y="T7"/>
                </a:cxn>
                <a:cxn ang="T14">
                  <a:pos x="T8" y="T9"/>
                </a:cxn>
              </a:cxnLst>
              <a:rect l="T15" t="T16" r="T17" b="T18"/>
              <a:pathLst>
                <a:path w="7" h="13">
                  <a:moveTo>
                    <a:pt x="7" y="10"/>
                  </a:moveTo>
                  <a:lnTo>
                    <a:pt x="7" y="0"/>
                  </a:lnTo>
                  <a:lnTo>
                    <a:pt x="0" y="0"/>
                  </a:lnTo>
                  <a:lnTo>
                    <a:pt x="0" y="13"/>
                  </a:lnTo>
                  <a:lnTo>
                    <a:pt x="7" y="10"/>
                  </a:lnTo>
                  <a:close/>
                </a:path>
              </a:pathLst>
            </a:custGeom>
            <a:solidFill>
              <a:srgbClr val="000F28"/>
            </a:solidFill>
            <a:ln w="9525">
              <a:noFill/>
              <a:round/>
              <a:headEnd/>
              <a:tailEnd/>
            </a:ln>
          </p:spPr>
          <p:txBody>
            <a:bodyPr/>
            <a:lstStyle/>
            <a:p>
              <a:endParaRPr lang="en-US"/>
            </a:p>
          </p:txBody>
        </p:sp>
        <p:sp>
          <p:nvSpPr>
            <p:cNvPr id="25" name="Freeform 23"/>
            <p:cNvSpPr>
              <a:spLocks/>
            </p:cNvSpPr>
            <p:nvPr/>
          </p:nvSpPr>
          <p:spPr bwMode="auto">
            <a:xfrm>
              <a:off x="4506" y="1781"/>
              <a:ext cx="3" cy="206"/>
            </a:xfrm>
            <a:custGeom>
              <a:avLst/>
              <a:gdLst>
                <a:gd name="T0" fmla="*/ 0 w 7"/>
                <a:gd name="T1" fmla="*/ 1 h 412"/>
                <a:gd name="T2" fmla="*/ 0 w 7"/>
                <a:gd name="T3" fmla="*/ 0 h 412"/>
                <a:gd name="T4" fmla="*/ 0 w 7"/>
                <a:gd name="T5" fmla="*/ 1 h 412"/>
                <a:gd name="T6" fmla="*/ 0 w 7"/>
                <a:gd name="T7" fmla="*/ 6 h 412"/>
                <a:gd name="T8" fmla="*/ 0 w 7"/>
                <a:gd name="T9" fmla="*/ 6 h 412"/>
                <a:gd name="T10" fmla="*/ 0 w 7"/>
                <a:gd name="T11" fmla="*/ 1 h 412"/>
                <a:gd name="T12" fmla="*/ 0 w 7"/>
                <a:gd name="T13" fmla="*/ 1 h 412"/>
                <a:gd name="T14" fmla="*/ 0 w 7"/>
                <a:gd name="T15" fmla="*/ 1 h 412"/>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412"/>
                <a:gd name="T26" fmla="*/ 7 w 7"/>
                <a:gd name="T27" fmla="*/ 412 h 4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412">
                  <a:moveTo>
                    <a:pt x="7" y="24"/>
                  </a:moveTo>
                  <a:lnTo>
                    <a:pt x="7" y="0"/>
                  </a:lnTo>
                  <a:lnTo>
                    <a:pt x="0" y="13"/>
                  </a:lnTo>
                  <a:lnTo>
                    <a:pt x="0" y="412"/>
                  </a:lnTo>
                  <a:lnTo>
                    <a:pt x="7" y="411"/>
                  </a:lnTo>
                  <a:lnTo>
                    <a:pt x="7" y="28"/>
                  </a:lnTo>
                  <a:lnTo>
                    <a:pt x="4" y="28"/>
                  </a:lnTo>
                  <a:lnTo>
                    <a:pt x="7" y="24"/>
                  </a:lnTo>
                  <a:close/>
                </a:path>
              </a:pathLst>
            </a:custGeom>
            <a:solidFill>
              <a:srgbClr val="000F28"/>
            </a:solidFill>
            <a:ln w="9525">
              <a:noFill/>
              <a:round/>
              <a:headEnd/>
              <a:tailEnd/>
            </a:ln>
          </p:spPr>
          <p:txBody>
            <a:bodyPr/>
            <a:lstStyle/>
            <a:p>
              <a:endParaRPr lang="en-US"/>
            </a:p>
          </p:txBody>
        </p:sp>
        <p:sp>
          <p:nvSpPr>
            <p:cNvPr id="26" name="Freeform 24"/>
            <p:cNvSpPr>
              <a:spLocks/>
            </p:cNvSpPr>
            <p:nvPr/>
          </p:nvSpPr>
          <p:spPr bwMode="auto">
            <a:xfrm>
              <a:off x="4411" y="1683"/>
              <a:ext cx="95" cy="325"/>
            </a:xfrm>
            <a:custGeom>
              <a:avLst/>
              <a:gdLst>
                <a:gd name="T0" fmla="*/ 3 w 190"/>
                <a:gd name="T1" fmla="*/ 3 h 650"/>
                <a:gd name="T2" fmla="*/ 3 w 190"/>
                <a:gd name="T3" fmla="*/ 1 h 650"/>
                <a:gd name="T4" fmla="*/ 3 w 190"/>
                <a:gd name="T5" fmla="*/ 0 h 650"/>
                <a:gd name="T6" fmla="*/ 0 w 190"/>
                <a:gd name="T7" fmla="*/ 1 h 650"/>
                <a:gd name="T8" fmla="*/ 0 w 190"/>
                <a:gd name="T9" fmla="*/ 1 h 650"/>
                <a:gd name="T10" fmla="*/ 1 w 190"/>
                <a:gd name="T11" fmla="*/ 1 h 650"/>
                <a:gd name="T12" fmla="*/ 1 w 190"/>
                <a:gd name="T13" fmla="*/ 1 h 650"/>
                <a:gd name="T14" fmla="*/ 1 w 190"/>
                <a:gd name="T15" fmla="*/ 1 h 650"/>
                <a:gd name="T16" fmla="*/ 1 w 190"/>
                <a:gd name="T17" fmla="*/ 3 h 650"/>
                <a:gd name="T18" fmla="*/ 1 w 190"/>
                <a:gd name="T19" fmla="*/ 3 h 650"/>
                <a:gd name="T20" fmla="*/ 1 w 190"/>
                <a:gd name="T21" fmla="*/ 3 h 650"/>
                <a:gd name="T22" fmla="*/ 1 w 190"/>
                <a:gd name="T23" fmla="*/ 3 h 650"/>
                <a:gd name="T24" fmla="*/ 1 w 190"/>
                <a:gd name="T25" fmla="*/ 3 h 650"/>
                <a:gd name="T26" fmla="*/ 1 w 190"/>
                <a:gd name="T27" fmla="*/ 1 h 650"/>
                <a:gd name="T28" fmla="*/ 3 w 190"/>
                <a:gd name="T29" fmla="*/ 1 h 650"/>
                <a:gd name="T30" fmla="*/ 3 w 190"/>
                <a:gd name="T31" fmla="*/ 3 h 650"/>
                <a:gd name="T32" fmla="*/ 3 w 190"/>
                <a:gd name="T33" fmla="*/ 3 h 650"/>
                <a:gd name="T34" fmla="*/ 3 w 190"/>
                <a:gd name="T35" fmla="*/ 3 h 650"/>
                <a:gd name="T36" fmla="*/ 3 w 190"/>
                <a:gd name="T37" fmla="*/ 3 h 650"/>
                <a:gd name="T38" fmla="*/ 3 w 190"/>
                <a:gd name="T39" fmla="*/ 3 h 650"/>
                <a:gd name="T40" fmla="*/ 3 w 190"/>
                <a:gd name="T41" fmla="*/ 3 h 650"/>
                <a:gd name="T42" fmla="*/ 3 w 190"/>
                <a:gd name="T43" fmla="*/ 3 h 650"/>
                <a:gd name="T44" fmla="*/ 3 w 190"/>
                <a:gd name="T45" fmla="*/ 3 h 650"/>
                <a:gd name="T46" fmla="*/ 3 w 190"/>
                <a:gd name="T47" fmla="*/ 3 h 650"/>
                <a:gd name="T48" fmla="*/ 0 w 190"/>
                <a:gd name="T49" fmla="*/ 2 h 650"/>
                <a:gd name="T50" fmla="*/ 0 w 190"/>
                <a:gd name="T51" fmla="*/ 3 h 650"/>
                <a:gd name="T52" fmla="*/ 1 w 190"/>
                <a:gd name="T53" fmla="*/ 3 h 650"/>
                <a:gd name="T54" fmla="*/ 1 w 190"/>
                <a:gd name="T55" fmla="*/ 3 h 650"/>
                <a:gd name="T56" fmla="*/ 1 w 190"/>
                <a:gd name="T57" fmla="*/ 3 h 650"/>
                <a:gd name="T58" fmla="*/ 0 w 190"/>
                <a:gd name="T59" fmla="*/ 3 h 650"/>
                <a:gd name="T60" fmla="*/ 0 w 190"/>
                <a:gd name="T61" fmla="*/ 10 h 650"/>
                <a:gd name="T62" fmla="*/ 3 w 190"/>
                <a:gd name="T63" fmla="*/ 10 h 650"/>
                <a:gd name="T64" fmla="*/ 3 w 190"/>
                <a:gd name="T65" fmla="*/ 10 h 650"/>
                <a:gd name="T66" fmla="*/ 3 w 190"/>
                <a:gd name="T67" fmla="*/ 3 h 650"/>
                <a:gd name="T68" fmla="*/ 3 w 190"/>
                <a:gd name="T69" fmla="*/ 3 h 650"/>
                <a:gd name="T70" fmla="*/ 3 w 190"/>
                <a:gd name="T71" fmla="*/ 3 h 650"/>
                <a:gd name="T72" fmla="*/ 3 w 190"/>
                <a:gd name="T73" fmla="*/ 3 h 650"/>
                <a:gd name="T74" fmla="*/ 3 w 190"/>
                <a:gd name="T75" fmla="*/ 3 h 650"/>
                <a:gd name="T76" fmla="*/ 3 w 190"/>
                <a:gd name="T77" fmla="*/ 3 h 650"/>
                <a:gd name="T78" fmla="*/ 3 w 190"/>
                <a:gd name="T79" fmla="*/ 3 h 6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0"/>
                <a:gd name="T121" fmla="*/ 0 h 650"/>
                <a:gd name="T122" fmla="*/ 190 w 190"/>
                <a:gd name="T123" fmla="*/ 650 h 6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0" h="650">
                  <a:moveTo>
                    <a:pt x="190" y="163"/>
                  </a:moveTo>
                  <a:lnTo>
                    <a:pt x="190" y="3"/>
                  </a:lnTo>
                  <a:lnTo>
                    <a:pt x="154" y="0"/>
                  </a:lnTo>
                  <a:lnTo>
                    <a:pt x="0" y="41"/>
                  </a:lnTo>
                  <a:lnTo>
                    <a:pt x="0" y="111"/>
                  </a:lnTo>
                  <a:lnTo>
                    <a:pt x="9" y="117"/>
                  </a:lnTo>
                  <a:lnTo>
                    <a:pt x="20" y="122"/>
                  </a:lnTo>
                  <a:lnTo>
                    <a:pt x="29" y="126"/>
                  </a:lnTo>
                  <a:lnTo>
                    <a:pt x="39" y="130"/>
                  </a:lnTo>
                  <a:lnTo>
                    <a:pt x="48" y="133"/>
                  </a:lnTo>
                  <a:lnTo>
                    <a:pt x="59" y="136"/>
                  </a:lnTo>
                  <a:lnTo>
                    <a:pt x="68" y="138"/>
                  </a:lnTo>
                  <a:lnTo>
                    <a:pt x="77" y="140"/>
                  </a:lnTo>
                  <a:lnTo>
                    <a:pt x="118" y="123"/>
                  </a:lnTo>
                  <a:lnTo>
                    <a:pt x="182" y="123"/>
                  </a:lnTo>
                  <a:lnTo>
                    <a:pt x="174" y="163"/>
                  </a:lnTo>
                  <a:lnTo>
                    <a:pt x="175" y="163"/>
                  </a:lnTo>
                  <a:lnTo>
                    <a:pt x="178" y="182"/>
                  </a:lnTo>
                  <a:lnTo>
                    <a:pt x="171" y="184"/>
                  </a:lnTo>
                  <a:lnTo>
                    <a:pt x="169" y="193"/>
                  </a:lnTo>
                  <a:lnTo>
                    <a:pt x="173" y="192"/>
                  </a:lnTo>
                  <a:lnTo>
                    <a:pt x="166" y="225"/>
                  </a:lnTo>
                  <a:lnTo>
                    <a:pt x="164" y="223"/>
                  </a:lnTo>
                  <a:lnTo>
                    <a:pt x="163" y="231"/>
                  </a:lnTo>
                  <a:lnTo>
                    <a:pt x="0" y="128"/>
                  </a:lnTo>
                  <a:lnTo>
                    <a:pt x="0" y="164"/>
                  </a:lnTo>
                  <a:lnTo>
                    <a:pt x="84" y="210"/>
                  </a:lnTo>
                  <a:lnTo>
                    <a:pt x="46" y="206"/>
                  </a:lnTo>
                  <a:lnTo>
                    <a:pt x="6" y="206"/>
                  </a:lnTo>
                  <a:lnTo>
                    <a:pt x="0" y="198"/>
                  </a:lnTo>
                  <a:lnTo>
                    <a:pt x="0" y="650"/>
                  </a:lnTo>
                  <a:lnTo>
                    <a:pt x="137" y="626"/>
                  </a:lnTo>
                  <a:lnTo>
                    <a:pt x="190" y="609"/>
                  </a:lnTo>
                  <a:lnTo>
                    <a:pt x="190" y="210"/>
                  </a:lnTo>
                  <a:lnTo>
                    <a:pt x="179" y="231"/>
                  </a:lnTo>
                  <a:lnTo>
                    <a:pt x="186" y="197"/>
                  </a:lnTo>
                  <a:lnTo>
                    <a:pt x="190" y="195"/>
                  </a:lnTo>
                  <a:lnTo>
                    <a:pt x="190" y="182"/>
                  </a:lnTo>
                  <a:lnTo>
                    <a:pt x="188" y="182"/>
                  </a:lnTo>
                  <a:lnTo>
                    <a:pt x="190" y="163"/>
                  </a:lnTo>
                  <a:close/>
                </a:path>
              </a:pathLst>
            </a:custGeom>
            <a:solidFill>
              <a:srgbClr val="000F28"/>
            </a:solidFill>
            <a:ln w="9525">
              <a:noFill/>
              <a:round/>
              <a:headEnd/>
              <a:tailEnd/>
            </a:ln>
          </p:spPr>
          <p:txBody>
            <a:bodyPr/>
            <a:lstStyle/>
            <a:p>
              <a:endParaRPr lang="en-US"/>
            </a:p>
          </p:txBody>
        </p:sp>
        <p:sp>
          <p:nvSpPr>
            <p:cNvPr id="27" name="Freeform 25"/>
            <p:cNvSpPr>
              <a:spLocks/>
            </p:cNvSpPr>
            <p:nvPr/>
          </p:nvSpPr>
          <p:spPr bwMode="auto">
            <a:xfrm>
              <a:off x="4396" y="1704"/>
              <a:ext cx="15" cy="35"/>
            </a:xfrm>
            <a:custGeom>
              <a:avLst/>
              <a:gdLst>
                <a:gd name="T0" fmla="*/ 1 w 30"/>
                <a:gd name="T1" fmla="*/ 1 h 70"/>
                <a:gd name="T2" fmla="*/ 1 w 30"/>
                <a:gd name="T3" fmla="*/ 0 h 70"/>
                <a:gd name="T4" fmla="*/ 0 w 30"/>
                <a:gd name="T5" fmla="*/ 1 h 70"/>
                <a:gd name="T6" fmla="*/ 0 w 30"/>
                <a:gd name="T7" fmla="*/ 1 h 70"/>
                <a:gd name="T8" fmla="*/ 1 w 30"/>
                <a:gd name="T9" fmla="*/ 1 h 70"/>
                <a:gd name="T10" fmla="*/ 1 w 30"/>
                <a:gd name="T11" fmla="*/ 1 h 70"/>
                <a:gd name="T12" fmla="*/ 1 w 30"/>
                <a:gd name="T13" fmla="*/ 1 h 70"/>
                <a:gd name="T14" fmla="*/ 1 w 30"/>
                <a:gd name="T15" fmla="*/ 1 h 70"/>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70"/>
                <a:gd name="T26" fmla="*/ 30 w 30"/>
                <a:gd name="T27" fmla="*/ 70 h 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70">
                  <a:moveTo>
                    <a:pt x="30" y="70"/>
                  </a:moveTo>
                  <a:lnTo>
                    <a:pt x="30" y="0"/>
                  </a:lnTo>
                  <a:lnTo>
                    <a:pt x="0" y="8"/>
                  </a:lnTo>
                  <a:lnTo>
                    <a:pt x="0" y="46"/>
                  </a:lnTo>
                  <a:lnTo>
                    <a:pt x="7" y="53"/>
                  </a:lnTo>
                  <a:lnTo>
                    <a:pt x="15" y="59"/>
                  </a:lnTo>
                  <a:lnTo>
                    <a:pt x="22" y="65"/>
                  </a:lnTo>
                  <a:lnTo>
                    <a:pt x="30" y="70"/>
                  </a:lnTo>
                  <a:close/>
                </a:path>
              </a:pathLst>
            </a:custGeom>
            <a:solidFill>
              <a:srgbClr val="000F28"/>
            </a:solidFill>
            <a:ln w="9525">
              <a:noFill/>
              <a:round/>
              <a:headEnd/>
              <a:tailEnd/>
            </a:ln>
          </p:spPr>
          <p:txBody>
            <a:bodyPr/>
            <a:lstStyle/>
            <a:p>
              <a:endParaRPr lang="en-US"/>
            </a:p>
          </p:txBody>
        </p:sp>
        <p:sp>
          <p:nvSpPr>
            <p:cNvPr id="28" name="Freeform 26"/>
            <p:cNvSpPr>
              <a:spLocks/>
            </p:cNvSpPr>
            <p:nvPr/>
          </p:nvSpPr>
          <p:spPr bwMode="auto">
            <a:xfrm>
              <a:off x="3657" y="1737"/>
              <a:ext cx="754" cy="376"/>
            </a:xfrm>
            <a:custGeom>
              <a:avLst/>
              <a:gdLst>
                <a:gd name="T0" fmla="*/ 24 w 1507"/>
                <a:gd name="T1" fmla="*/ 1 h 752"/>
                <a:gd name="T2" fmla="*/ 21 w 1507"/>
                <a:gd name="T3" fmla="*/ 0 h 752"/>
                <a:gd name="T4" fmla="*/ 21 w 1507"/>
                <a:gd name="T5" fmla="*/ 1 h 752"/>
                <a:gd name="T6" fmla="*/ 19 w 1507"/>
                <a:gd name="T7" fmla="*/ 1 h 752"/>
                <a:gd name="T8" fmla="*/ 18 w 1507"/>
                <a:gd name="T9" fmla="*/ 1 h 752"/>
                <a:gd name="T10" fmla="*/ 14 w 1507"/>
                <a:gd name="T11" fmla="*/ 3 h 752"/>
                <a:gd name="T12" fmla="*/ 14 w 1507"/>
                <a:gd name="T13" fmla="*/ 1 h 752"/>
                <a:gd name="T14" fmla="*/ 13 w 1507"/>
                <a:gd name="T15" fmla="*/ 1 h 752"/>
                <a:gd name="T16" fmla="*/ 13 w 1507"/>
                <a:gd name="T17" fmla="*/ 3 h 752"/>
                <a:gd name="T18" fmla="*/ 12 w 1507"/>
                <a:gd name="T19" fmla="*/ 3 h 752"/>
                <a:gd name="T20" fmla="*/ 12 w 1507"/>
                <a:gd name="T21" fmla="*/ 3 h 752"/>
                <a:gd name="T22" fmla="*/ 12 w 1507"/>
                <a:gd name="T23" fmla="*/ 5 h 752"/>
                <a:gd name="T24" fmla="*/ 11 w 1507"/>
                <a:gd name="T25" fmla="*/ 5 h 752"/>
                <a:gd name="T26" fmla="*/ 10 w 1507"/>
                <a:gd name="T27" fmla="*/ 5 h 752"/>
                <a:gd name="T28" fmla="*/ 10 w 1507"/>
                <a:gd name="T29" fmla="*/ 6 h 752"/>
                <a:gd name="T30" fmla="*/ 9 w 1507"/>
                <a:gd name="T31" fmla="*/ 6 h 752"/>
                <a:gd name="T32" fmla="*/ 9 w 1507"/>
                <a:gd name="T33" fmla="*/ 6 h 752"/>
                <a:gd name="T34" fmla="*/ 6 w 1507"/>
                <a:gd name="T35" fmla="*/ 7 h 752"/>
                <a:gd name="T36" fmla="*/ 6 w 1507"/>
                <a:gd name="T37" fmla="*/ 7 h 752"/>
                <a:gd name="T38" fmla="*/ 5 w 1507"/>
                <a:gd name="T39" fmla="*/ 7 h 752"/>
                <a:gd name="T40" fmla="*/ 5 w 1507"/>
                <a:gd name="T41" fmla="*/ 7 h 752"/>
                <a:gd name="T42" fmla="*/ 4 w 1507"/>
                <a:gd name="T43" fmla="*/ 7 h 752"/>
                <a:gd name="T44" fmla="*/ 4 w 1507"/>
                <a:gd name="T45" fmla="*/ 7 h 752"/>
                <a:gd name="T46" fmla="*/ 4 w 1507"/>
                <a:gd name="T47" fmla="*/ 7 h 752"/>
                <a:gd name="T48" fmla="*/ 3 w 1507"/>
                <a:gd name="T49" fmla="*/ 7 h 752"/>
                <a:gd name="T50" fmla="*/ 3 w 1507"/>
                <a:gd name="T51" fmla="*/ 7 h 752"/>
                <a:gd name="T52" fmla="*/ 2 w 1507"/>
                <a:gd name="T53" fmla="*/ 6 h 752"/>
                <a:gd name="T54" fmla="*/ 2 w 1507"/>
                <a:gd name="T55" fmla="*/ 6 h 752"/>
                <a:gd name="T56" fmla="*/ 1 w 1507"/>
                <a:gd name="T57" fmla="*/ 6 h 752"/>
                <a:gd name="T58" fmla="*/ 1 w 1507"/>
                <a:gd name="T59" fmla="*/ 7 h 752"/>
                <a:gd name="T60" fmla="*/ 1 w 1507"/>
                <a:gd name="T61" fmla="*/ 9 h 752"/>
                <a:gd name="T62" fmla="*/ 0 w 1507"/>
                <a:gd name="T63" fmla="*/ 9 h 752"/>
                <a:gd name="T64" fmla="*/ 1 w 1507"/>
                <a:gd name="T65" fmla="*/ 9 h 752"/>
                <a:gd name="T66" fmla="*/ 1 w 1507"/>
                <a:gd name="T67" fmla="*/ 9 h 752"/>
                <a:gd name="T68" fmla="*/ 1 w 1507"/>
                <a:gd name="T69" fmla="*/ 9 h 752"/>
                <a:gd name="T70" fmla="*/ 1 w 1507"/>
                <a:gd name="T71" fmla="*/ 9 h 752"/>
                <a:gd name="T72" fmla="*/ 3 w 1507"/>
                <a:gd name="T73" fmla="*/ 10 h 752"/>
                <a:gd name="T74" fmla="*/ 2 w 1507"/>
                <a:gd name="T75" fmla="*/ 11 h 752"/>
                <a:gd name="T76" fmla="*/ 5 w 1507"/>
                <a:gd name="T77" fmla="*/ 12 h 752"/>
                <a:gd name="T78" fmla="*/ 8 w 1507"/>
                <a:gd name="T79" fmla="*/ 11 h 752"/>
                <a:gd name="T80" fmla="*/ 10 w 1507"/>
                <a:gd name="T81" fmla="*/ 12 h 752"/>
                <a:gd name="T82" fmla="*/ 10 w 1507"/>
                <a:gd name="T83" fmla="*/ 12 h 752"/>
                <a:gd name="T84" fmla="*/ 10 w 1507"/>
                <a:gd name="T85" fmla="*/ 12 h 752"/>
                <a:gd name="T86" fmla="*/ 10 w 1507"/>
                <a:gd name="T87" fmla="*/ 12 h 752"/>
                <a:gd name="T88" fmla="*/ 10 w 1507"/>
                <a:gd name="T89" fmla="*/ 12 h 752"/>
                <a:gd name="T90" fmla="*/ 14 w 1507"/>
                <a:gd name="T91" fmla="*/ 11 h 752"/>
                <a:gd name="T92" fmla="*/ 19 w 1507"/>
                <a:gd name="T93" fmla="*/ 9 h 752"/>
                <a:gd name="T94" fmla="*/ 21 w 1507"/>
                <a:gd name="T95" fmla="*/ 10 h 752"/>
                <a:gd name="T96" fmla="*/ 24 w 1507"/>
                <a:gd name="T97" fmla="*/ 9 h 752"/>
                <a:gd name="T98" fmla="*/ 24 w 1507"/>
                <a:gd name="T99" fmla="*/ 1 h 752"/>
                <a:gd name="T100" fmla="*/ 23 w 1507"/>
                <a:gd name="T101" fmla="*/ 1 h 752"/>
                <a:gd name="T102" fmla="*/ 24 w 1507"/>
                <a:gd name="T103" fmla="*/ 1 h 7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07"/>
                <a:gd name="T157" fmla="*/ 0 h 752"/>
                <a:gd name="T158" fmla="*/ 1507 w 1507"/>
                <a:gd name="T159" fmla="*/ 752 h 7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07" h="752">
                  <a:moveTo>
                    <a:pt x="1507" y="56"/>
                  </a:moveTo>
                  <a:lnTo>
                    <a:pt x="1507" y="20"/>
                  </a:lnTo>
                  <a:lnTo>
                    <a:pt x="1473" y="0"/>
                  </a:lnTo>
                  <a:lnTo>
                    <a:pt x="1327" y="0"/>
                  </a:lnTo>
                  <a:lnTo>
                    <a:pt x="1312" y="17"/>
                  </a:lnTo>
                  <a:lnTo>
                    <a:pt x="1303" y="45"/>
                  </a:lnTo>
                  <a:lnTo>
                    <a:pt x="1246" y="40"/>
                  </a:lnTo>
                  <a:lnTo>
                    <a:pt x="1158" y="40"/>
                  </a:lnTo>
                  <a:lnTo>
                    <a:pt x="1126" y="60"/>
                  </a:lnTo>
                  <a:lnTo>
                    <a:pt x="1098" y="90"/>
                  </a:lnTo>
                  <a:lnTo>
                    <a:pt x="914" y="131"/>
                  </a:lnTo>
                  <a:lnTo>
                    <a:pt x="862" y="140"/>
                  </a:lnTo>
                  <a:lnTo>
                    <a:pt x="875" y="108"/>
                  </a:lnTo>
                  <a:lnTo>
                    <a:pt x="842" y="87"/>
                  </a:lnTo>
                  <a:lnTo>
                    <a:pt x="817" y="100"/>
                  </a:lnTo>
                  <a:lnTo>
                    <a:pt x="802" y="96"/>
                  </a:lnTo>
                  <a:lnTo>
                    <a:pt x="777" y="136"/>
                  </a:lnTo>
                  <a:lnTo>
                    <a:pt x="792" y="158"/>
                  </a:lnTo>
                  <a:lnTo>
                    <a:pt x="779" y="177"/>
                  </a:lnTo>
                  <a:lnTo>
                    <a:pt x="765" y="197"/>
                  </a:lnTo>
                  <a:lnTo>
                    <a:pt x="751" y="214"/>
                  </a:lnTo>
                  <a:lnTo>
                    <a:pt x="736" y="231"/>
                  </a:lnTo>
                  <a:lnTo>
                    <a:pt x="721" y="246"/>
                  </a:lnTo>
                  <a:lnTo>
                    <a:pt x="706" y="261"/>
                  </a:lnTo>
                  <a:lnTo>
                    <a:pt x="690" y="276"/>
                  </a:lnTo>
                  <a:lnTo>
                    <a:pt x="673" y="290"/>
                  </a:lnTo>
                  <a:lnTo>
                    <a:pt x="656" y="303"/>
                  </a:lnTo>
                  <a:lnTo>
                    <a:pt x="638" y="315"/>
                  </a:lnTo>
                  <a:lnTo>
                    <a:pt x="620" y="328"/>
                  </a:lnTo>
                  <a:lnTo>
                    <a:pt x="601" y="340"/>
                  </a:lnTo>
                  <a:lnTo>
                    <a:pt x="583" y="352"/>
                  </a:lnTo>
                  <a:lnTo>
                    <a:pt x="563" y="364"/>
                  </a:lnTo>
                  <a:lnTo>
                    <a:pt x="544" y="375"/>
                  </a:lnTo>
                  <a:lnTo>
                    <a:pt x="523" y="387"/>
                  </a:lnTo>
                  <a:lnTo>
                    <a:pt x="361" y="412"/>
                  </a:lnTo>
                  <a:lnTo>
                    <a:pt x="364" y="449"/>
                  </a:lnTo>
                  <a:lnTo>
                    <a:pt x="334" y="470"/>
                  </a:lnTo>
                  <a:lnTo>
                    <a:pt x="322" y="478"/>
                  </a:lnTo>
                  <a:lnTo>
                    <a:pt x="309" y="485"/>
                  </a:lnTo>
                  <a:lnTo>
                    <a:pt x="297" y="490"/>
                  </a:lnTo>
                  <a:lnTo>
                    <a:pt x="287" y="495"/>
                  </a:lnTo>
                  <a:lnTo>
                    <a:pt x="275" y="499"/>
                  </a:lnTo>
                  <a:lnTo>
                    <a:pt x="265" y="501"/>
                  </a:lnTo>
                  <a:lnTo>
                    <a:pt x="254" y="502"/>
                  </a:lnTo>
                  <a:lnTo>
                    <a:pt x="242" y="502"/>
                  </a:lnTo>
                  <a:lnTo>
                    <a:pt x="230" y="502"/>
                  </a:lnTo>
                  <a:lnTo>
                    <a:pt x="218" y="501"/>
                  </a:lnTo>
                  <a:lnTo>
                    <a:pt x="205" y="499"/>
                  </a:lnTo>
                  <a:lnTo>
                    <a:pt x="191" y="495"/>
                  </a:lnTo>
                  <a:lnTo>
                    <a:pt x="176" y="492"/>
                  </a:lnTo>
                  <a:lnTo>
                    <a:pt x="160" y="488"/>
                  </a:lnTo>
                  <a:lnTo>
                    <a:pt x="143" y="482"/>
                  </a:lnTo>
                  <a:lnTo>
                    <a:pt x="124" y="478"/>
                  </a:lnTo>
                  <a:lnTo>
                    <a:pt x="124" y="374"/>
                  </a:lnTo>
                  <a:lnTo>
                    <a:pt x="83" y="365"/>
                  </a:lnTo>
                  <a:lnTo>
                    <a:pt x="75" y="388"/>
                  </a:lnTo>
                  <a:lnTo>
                    <a:pt x="63" y="412"/>
                  </a:lnTo>
                  <a:lnTo>
                    <a:pt x="51" y="435"/>
                  </a:lnTo>
                  <a:lnTo>
                    <a:pt x="38" y="458"/>
                  </a:lnTo>
                  <a:lnTo>
                    <a:pt x="25" y="480"/>
                  </a:lnTo>
                  <a:lnTo>
                    <a:pt x="14" y="500"/>
                  </a:lnTo>
                  <a:lnTo>
                    <a:pt x="5" y="519"/>
                  </a:lnTo>
                  <a:lnTo>
                    <a:pt x="0" y="535"/>
                  </a:lnTo>
                  <a:lnTo>
                    <a:pt x="0" y="553"/>
                  </a:lnTo>
                  <a:lnTo>
                    <a:pt x="2" y="557"/>
                  </a:lnTo>
                  <a:lnTo>
                    <a:pt x="5" y="562"/>
                  </a:lnTo>
                  <a:lnTo>
                    <a:pt x="9" y="565"/>
                  </a:lnTo>
                  <a:lnTo>
                    <a:pt x="15" y="569"/>
                  </a:lnTo>
                  <a:lnTo>
                    <a:pt x="22" y="571"/>
                  </a:lnTo>
                  <a:lnTo>
                    <a:pt x="31" y="572"/>
                  </a:lnTo>
                  <a:lnTo>
                    <a:pt x="42" y="573"/>
                  </a:lnTo>
                  <a:lnTo>
                    <a:pt x="53" y="573"/>
                  </a:lnTo>
                  <a:lnTo>
                    <a:pt x="164" y="600"/>
                  </a:lnTo>
                  <a:lnTo>
                    <a:pt x="150" y="638"/>
                  </a:lnTo>
                  <a:lnTo>
                    <a:pt x="136" y="667"/>
                  </a:lnTo>
                  <a:lnTo>
                    <a:pt x="121" y="671"/>
                  </a:lnTo>
                  <a:lnTo>
                    <a:pt x="121" y="686"/>
                  </a:lnTo>
                  <a:lnTo>
                    <a:pt x="271" y="724"/>
                  </a:lnTo>
                  <a:lnTo>
                    <a:pt x="298" y="724"/>
                  </a:lnTo>
                  <a:lnTo>
                    <a:pt x="495" y="697"/>
                  </a:lnTo>
                  <a:lnTo>
                    <a:pt x="590" y="714"/>
                  </a:lnTo>
                  <a:lnTo>
                    <a:pt x="598" y="730"/>
                  </a:lnTo>
                  <a:lnTo>
                    <a:pt x="598" y="740"/>
                  </a:lnTo>
                  <a:lnTo>
                    <a:pt x="599" y="747"/>
                  </a:lnTo>
                  <a:lnTo>
                    <a:pt x="600" y="751"/>
                  </a:lnTo>
                  <a:lnTo>
                    <a:pt x="603" y="752"/>
                  </a:lnTo>
                  <a:lnTo>
                    <a:pt x="607" y="751"/>
                  </a:lnTo>
                  <a:lnTo>
                    <a:pt x="614" y="749"/>
                  </a:lnTo>
                  <a:lnTo>
                    <a:pt x="623" y="748"/>
                  </a:lnTo>
                  <a:lnTo>
                    <a:pt x="636" y="747"/>
                  </a:lnTo>
                  <a:lnTo>
                    <a:pt x="799" y="691"/>
                  </a:lnTo>
                  <a:lnTo>
                    <a:pt x="879" y="671"/>
                  </a:lnTo>
                  <a:lnTo>
                    <a:pt x="856" y="518"/>
                  </a:lnTo>
                  <a:lnTo>
                    <a:pt x="1190" y="569"/>
                  </a:lnTo>
                  <a:lnTo>
                    <a:pt x="1233" y="586"/>
                  </a:lnTo>
                  <a:lnTo>
                    <a:pt x="1286" y="581"/>
                  </a:lnTo>
                  <a:lnTo>
                    <a:pt x="1505" y="543"/>
                  </a:lnTo>
                  <a:lnTo>
                    <a:pt x="1507" y="542"/>
                  </a:lnTo>
                  <a:lnTo>
                    <a:pt x="1507" y="90"/>
                  </a:lnTo>
                  <a:lnTo>
                    <a:pt x="1498" y="78"/>
                  </a:lnTo>
                  <a:lnTo>
                    <a:pt x="1423" y="86"/>
                  </a:lnTo>
                  <a:lnTo>
                    <a:pt x="1446" y="55"/>
                  </a:lnTo>
                  <a:lnTo>
                    <a:pt x="1497" y="51"/>
                  </a:lnTo>
                  <a:lnTo>
                    <a:pt x="1507" y="56"/>
                  </a:lnTo>
                  <a:close/>
                </a:path>
              </a:pathLst>
            </a:custGeom>
            <a:solidFill>
              <a:srgbClr val="000F28"/>
            </a:solidFill>
            <a:ln w="9525">
              <a:noFill/>
              <a:round/>
              <a:headEnd/>
              <a:tailEnd/>
            </a:ln>
          </p:spPr>
          <p:txBody>
            <a:bodyPr/>
            <a:lstStyle/>
            <a:p>
              <a:endParaRPr lang="en-US"/>
            </a:p>
          </p:txBody>
        </p:sp>
        <p:sp>
          <p:nvSpPr>
            <p:cNvPr id="29" name="Freeform 27"/>
            <p:cNvSpPr>
              <a:spLocks/>
            </p:cNvSpPr>
            <p:nvPr/>
          </p:nvSpPr>
          <p:spPr bwMode="auto">
            <a:xfrm>
              <a:off x="3891" y="1848"/>
              <a:ext cx="547" cy="122"/>
            </a:xfrm>
            <a:custGeom>
              <a:avLst/>
              <a:gdLst>
                <a:gd name="T0" fmla="*/ 2 w 1092"/>
                <a:gd name="T1" fmla="*/ 2 h 245"/>
                <a:gd name="T2" fmla="*/ 0 w 1092"/>
                <a:gd name="T3" fmla="*/ 3 h 245"/>
                <a:gd name="T4" fmla="*/ 1 w 1092"/>
                <a:gd name="T5" fmla="*/ 3 h 245"/>
                <a:gd name="T6" fmla="*/ 1 w 1092"/>
                <a:gd name="T7" fmla="*/ 3 h 245"/>
                <a:gd name="T8" fmla="*/ 1 w 1092"/>
                <a:gd name="T9" fmla="*/ 3 h 245"/>
                <a:gd name="T10" fmla="*/ 1 w 1092"/>
                <a:gd name="T11" fmla="*/ 3 h 245"/>
                <a:gd name="T12" fmla="*/ 1 w 1092"/>
                <a:gd name="T13" fmla="*/ 3 h 245"/>
                <a:gd name="T14" fmla="*/ 1 w 1092"/>
                <a:gd name="T15" fmla="*/ 3 h 245"/>
                <a:gd name="T16" fmla="*/ 1 w 1092"/>
                <a:gd name="T17" fmla="*/ 3 h 245"/>
                <a:gd name="T18" fmla="*/ 1 w 1092"/>
                <a:gd name="T19" fmla="*/ 3 h 245"/>
                <a:gd name="T20" fmla="*/ 1 w 1092"/>
                <a:gd name="T21" fmla="*/ 3 h 245"/>
                <a:gd name="T22" fmla="*/ 1 w 1092"/>
                <a:gd name="T23" fmla="*/ 3 h 245"/>
                <a:gd name="T24" fmla="*/ 1 w 1092"/>
                <a:gd name="T25" fmla="*/ 3 h 245"/>
                <a:gd name="T26" fmla="*/ 1 w 1092"/>
                <a:gd name="T27" fmla="*/ 3 h 245"/>
                <a:gd name="T28" fmla="*/ 2 w 1092"/>
                <a:gd name="T29" fmla="*/ 3 h 245"/>
                <a:gd name="T30" fmla="*/ 2 w 1092"/>
                <a:gd name="T31" fmla="*/ 3 h 245"/>
                <a:gd name="T32" fmla="*/ 3 w 1092"/>
                <a:gd name="T33" fmla="*/ 3 h 245"/>
                <a:gd name="T34" fmla="*/ 3 w 1092"/>
                <a:gd name="T35" fmla="*/ 3 h 245"/>
                <a:gd name="T36" fmla="*/ 4 w 1092"/>
                <a:gd name="T37" fmla="*/ 3 h 245"/>
                <a:gd name="T38" fmla="*/ 7 w 1092"/>
                <a:gd name="T39" fmla="*/ 3 h 245"/>
                <a:gd name="T40" fmla="*/ 18 w 1092"/>
                <a:gd name="T41" fmla="*/ 1 h 245"/>
                <a:gd name="T42" fmla="*/ 17 w 1092"/>
                <a:gd name="T43" fmla="*/ 0 h 245"/>
                <a:gd name="T44" fmla="*/ 16 w 1092"/>
                <a:gd name="T45" fmla="*/ 0 h 245"/>
                <a:gd name="T46" fmla="*/ 6 w 1092"/>
                <a:gd name="T47" fmla="*/ 1 h 245"/>
                <a:gd name="T48" fmla="*/ 4 w 1092"/>
                <a:gd name="T49" fmla="*/ 2 h 245"/>
                <a:gd name="T50" fmla="*/ 3 w 1092"/>
                <a:gd name="T51" fmla="*/ 2 h 245"/>
                <a:gd name="T52" fmla="*/ 3 w 1092"/>
                <a:gd name="T53" fmla="*/ 2 h 245"/>
                <a:gd name="T54" fmla="*/ 3 w 1092"/>
                <a:gd name="T55" fmla="*/ 2 h 245"/>
                <a:gd name="T56" fmla="*/ 3 w 1092"/>
                <a:gd name="T57" fmla="*/ 2 h 245"/>
                <a:gd name="T58" fmla="*/ 2 w 1092"/>
                <a:gd name="T59" fmla="*/ 2 h 245"/>
                <a:gd name="T60" fmla="*/ 2 w 1092"/>
                <a:gd name="T61" fmla="*/ 2 h 245"/>
                <a:gd name="T62" fmla="*/ 2 w 1092"/>
                <a:gd name="T63" fmla="*/ 2 h 245"/>
                <a:gd name="T64" fmla="*/ 2 w 1092"/>
                <a:gd name="T65" fmla="*/ 2 h 245"/>
                <a:gd name="T66" fmla="*/ 2 w 1092"/>
                <a:gd name="T67" fmla="*/ 1 h 245"/>
                <a:gd name="T68" fmla="*/ 2 w 1092"/>
                <a:gd name="T69" fmla="*/ 2 h 2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92"/>
                <a:gd name="T106" fmla="*/ 0 h 245"/>
                <a:gd name="T107" fmla="*/ 1092 w 1092"/>
                <a:gd name="T108" fmla="*/ 245 h 2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92" h="245">
                  <a:moveTo>
                    <a:pt x="94" y="138"/>
                  </a:moveTo>
                  <a:lnTo>
                    <a:pt x="0" y="193"/>
                  </a:lnTo>
                  <a:lnTo>
                    <a:pt x="2" y="198"/>
                  </a:lnTo>
                  <a:lnTo>
                    <a:pt x="3" y="202"/>
                  </a:lnTo>
                  <a:lnTo>
                    <a:pt x="5" y="205"/>
                  </a:lnTo>
                  <a:lnTo>
                    <a:pt x="5" y="208"/>
                  </a:lnTo>
                  <a:lnTo>
                    <a:pt x="6" y="212"/>
                  </a:lnTo>
                  <a:lnTo>
                    <a:pt x="8" y="215"/>
                  </a:lnTo>
                  <a:lnTo>
                    <a:pt x="10" y="218"/>
                  </a:lnTo>
                  <a:lnTo>
                    <a:pt x="16" y="221"/>
                  </a:lnTo>
                  <a:lnTo>
                    <a:pt x="23" y="223"/>
                  </a:lnTo>
                  <a:lnTo>
                    <a:pt x="32" y="227"/>
                  </a:lnTo>
                  <a:lnTo>
                    <a:pt x="46" y="229"/>
                  </a:lnTo>
                  <a:lnTo>
                    <a:pt x="62" y="233"/>
                  </a:lnTo>
                  <a:lnTo>
                    <a:pt x="83" y="235"/>
                  </a:lnTo>
                  <a:lnTo>
                    <a:pt x="108" y="238"/>
                  </a:lnTo>
                  <a:lnTo>
                    <a:pt x="139" y="242"/>
                  </a:lnTo>
                  <a:lnTo>
                    <a:pt x="175" y="245"/>
                  </a:lnTo>
                  <a:lnTo>
                    <a:pt x="219" y="228"/>
                  </a:lnTo>
                  <a:lnTo>
                    <a:pt x="418" y="207"/>
                  </a:lnTo>
                  <a:lnTo>
                    <a:pt x="1092" y="65"/>
                  </a:lnTo>
                  <a:lnTo>
                    <a:pt x="1074" y="38"/>
                  </a:lnTo>
                  <a:lnTo>
                    <a:pt x="986" y="0"/>
                  </a:lnTo>
                  <a:lnTo>
                    <a:pt x="338" y="121"/>
                  </a:lnTo>
                  <a:lnTo>
                    <a:pt x="233" y="149"/>
                  </a:lnTo>
                  <a:lnTo>
                    <a:pt x="189" y="165"/>
                  </a:lnTo>
                  <a:lnTo>
                    <a:pt x="168" y="165"/>
                  </a:lnTo>
                  <a:lnTo>
                    <a:pt x="149" y="166"/>
                  </a:lnTo>
                  <a:lnTo>
                    <a:pt x="134" y="167"/>
                  </a:lnTo>
                  <a:lnTo>
                    <a:pt x="121" y="167"/>
                  </a:lnTo>
                  <a:lnTo>
                    <a:pt x="112" y="165"/>
                  </a:lnTo>
                  <a:lnTo>
                    <a:pt x="107" y="158"/>
                  </a:lnTo>
                  <a:lnTo>
                    <a:pt x="106" y="145"/>
                  </a:lnTo>
                  <a:lnTo>
                    <a:pt x="109" y="127"/>
                  </a:lnTo>
                  <a:lnTo>
                    <a:pt x="94" y="138"/>
                  </a:lnTo>
                  <a:close/>
                </a:path>
              </a:pathLst>
            </a:custGeom>
            <a:solidFill>
              <a:srgbClr val="FF2830"/>
            </a:solidFill>
            <a:ln w="9525">
              <a:noFill/>
              <a:round/>
              <a:headEnd/>
              <a:tailEnd/>
            </a:ln>
          </p:spPr>
          <p:txBody>
            <a:bodyPr/>
            <a:lstStyle/>
            <a:p>
              <a:endParaRPr lang="en-US"/>
            </a:p>
          </p:txBody>
        </p:sp>
        <p:sp>
          <p:nvSpPr>
            <p:cNvPr id="30" name="Freeform 28"/>
            <p:cNvSpPr>
              <a:spLocks/>
            </p:cNvSpPr>
            <p:nvPr/>
          </p:nvSpPr>
          <p:spPr bwMode="auto">
            <a:xfrm>
              <a:off x="3824" y="1983"/>
              <a:ext cx="246" cy="73"/>
            </a:xfrm>
            <a:custGeom>
              <a:avLst/>
              <a:gdLst>
                <a:gd name="T0" fmla="*/ 0 w 491"/>
                <a:gd name="T1" fmla="*/ 2 h 146"/>
                <a:gd name="T2" fmla="*/ 2 w 491"/>
                <a:gd name="T3" fmla="*/ 1 h 146"/>
                <a:gd name="T4" fmla="*/ 2 w 491"/>
                <a:gd name="T5" fmla="*/ 1 h 146"/>
                <a:gd name="T6" fmla="*/ 2 w 491"/>
                <a:gd name="T7" fmla="*/ 1 h 146"/>
                <a:gd name="T8" fmla="*/ 3 w 491"/>
                <a:gd name="T9" fmla="*/ 1 h 146"/>
                <a:gd name="T10" fmla="*/ 3 w 491"/>
                <a:gd name="T11" fmla="*/ 1 h 146"/>
                <a:gd name="T12" fmla="*/ 3 w 491"/>
                <a:gd name="T13" fmla="*/ 1 h 146"/>
                <a:gd name="T14" fmla="*/ 3 w 491"/>
                <a:gd name="T15" fmla="*/ 1 h 146"/>
                <a:gd name="T16" fmla="*/ 4 w 491"/>
                <a:gd name="T17" fmla="*/ 1 h 146"/>
                <a:gd name="T18" fmla="*/ 4 w 491"/>
                <a:gd name="T19" fmla="*/ 1 h 146"/>
                <a:gd name="T20" fmla="*/ 4 w 491"/>
                <a:gd name="T21" fmla="*/ 1 h 146"/>
                <a:gd name="T22" fmla="*/ 5 w 491"/>
                <a:gd name="T23" fmla="*/ 1 h 146"/>
                <a:gd name="T24" fmla="*/ 5 w 491"/>
                <a:gd name="T25" fmla="*/ 1 h 146"/>
                <a:gd name="T26" fmla="*/ 5 w 491"/>
                <a:gd name="T27" fmla="*/ 1 h 146"/>
                <a:gd name="T28" fmla="*/ 5 w 491"/>
                <a:gd name="T29" fmla="*/ 1 h 146"/>
                <a:gd name="T30" fmla="*/ 6 w 491"/>
                <a:gd name="T31" fmla="*/ 1 h 146"/>
                <a:gd name="T32" fmla="*/ 6 w 491"/>
                <a:gd name="T33" fmla="*/ 1 h 146"/>
                <a:gd name="T34" fmla="*/ 6 w 491"/>
                <a:gd name="T35" fmla="*/ 0 h 146"/>
                <a:gd name="T36" fmla="*/ 7 w 491"/>
                <a:gd name="T37" fmla="*/ 1 h 146"/>
                <a:gd name="T38" fmla="*/ 8 w 491"/>
                <a:gd name="T39" fmla="*/ 1 h 146"/>
                <a:gd name="T40" fmla="*/ 7 w 491"/>
                <a:gd name="T41" fmla="*/ 1 h 146"/>
                <a:gd name="T42" fmla="*/ 5 w 491"/>
                <a:gd name="T43" fmla="*/ 1 h 146"/>
                <a:gd name="T44" fmla="*/ 5 w 491"/>
                <a:gd name="T45" fmla="*/ 1 h 146"/>
                <a:gd name="T46" fmla="*/ 5 w 491"/>
                <a:gd name="T47" fmla="*/ 1 h 146"/>
                <a:gd name="T48" fmla="*/ 4 w 491"/>
                <a:gd name="T49" fmla="*/ 1 h 146"/>
                <a:gd name="T50" fmla="*/ 4 w 491"/>
                <a:gd name="T51" fmla="*/ 1 h 146"/>
                <a:gd name="T52" fmla="*/ 3 w 491"/>
                <a:gd name="T53" fmla="*/ 1 h 146"/>
                <a:gd name="T54" fmla="*/ 2 w 491"/>
                <a:gd name="T55" fmla="*/ 1 h 146"/>
                <a:gd name="T56" fmla="*/ 0 w 491"/>
                <a:gd name="T57" fmla="*/ 2 h 1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1"/>
                <a:gd name="T88" fmla="*/ 0 h 146"/>
                <a:gd name="T89" fmla="*/ 491 w 491"/>
                <a:gd name="T90" fmla="*/ 146 h 1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1" h="146">
                  <a:moveTo>
                    <a:pt x="0" y="146"/>
                  </a:moveTo>
                  <a:lnTo>
                    <a:pt x="84" y="99"/>
                  </a:lnTo>
                  <a:lnTo>
                    <a:pt x="103" y="86"/>
                  </a:lnTo>
                  <a:lnTo>
                    <a:pt x="120" y="76"/>
                  </a:lnTo>
                  <a:lnTo>
                    <a:pt x="137" y="66"/>
                  </a:lnTo>
                  <a:lnTo>
                    <a:pt x="155" y="58"/>
                  </a:lnTo>
                  <a:lnTo>
                    <a:pt x="171" y="51"/>
                  </a:lnTo>
                  <a:lnTo>
                    <a:pt x="188" y="44"/>
                  </a:lnTo>
                  <a:lnTo>
                    <a:pt x="205" y="40"/>
                  </a:lnTo>
                  <a:lnTo>
                    <a:pt x="223" y="35"/>
                  </a:lnTo>
                  <a:lnTo>
                    <a:pt x="240" y="31"/>
                  </a:lnTo>
                  <a:lnTo>
                    <a:pt x="257" y="26"/>
                  </a:lnTo>
                  <a:lnTo>
                    <a:pt x="274" y="23"/>
                  </a:lnTo>
                  <a:lnTo>
                    <a:pt x="293" y="19"/>
                  </a:lnTo>
                  <a:lnTo>
                    <a:pt x="311" y="15"/>
                  </a:lnTo>
                  <a:lnTo>
                    <a:pt x="331" y="10"/>
                  </a:lnTo>
                  <a:lnTo>
                    <a:pt x="350" y="5"/>
                  </a:lnTo>
                  <a:lnTo>
                    <a:pt x="371" y="0"/>
                  </a:lnTo>
                  <a:lnTo>
                    <a:pt x="430" y="3"/>
                  </a:lnTo>
                  <a:lnTo>
                    <a:pt x="491" y="2"/>
                  </a:lnTo>
                  <a:lnTo>
                    <a:pt x="386" y="80"/>
                  </a:lnTo>
                  <a:lnTo>
                    <a:pt x="310" y="62"/>
                  </a:lnTo>
                  <a:lnTo>
                    <a:pt x="292" y="72"/>
                  </a:lnTo>
                  <a:lnTo>
                    <a:pt x="310" y="95"/>
                  </a:lnTo>
                  <a:lnTo>
                    <a:pt x="241" y="77"/>
                  </a:lnTo>
                  <a:lnTo>
                    <a:pt x="194" y="99"/>
                  </a:lnTo>
                  <a:lnTo>
                    <a:pt x="157" y="108"/>
                  </a:lnTo>
                  <a:lnTo>
                    <a:pt x="81" y="117"/>
                  </a:lnTo>
                  <a:lnTo>
                    <a:pt x="0" y="146"/>
                  </a:lnTo>
                  <a:close/>
                </a:path>
              </a:pathLst>
            </a:custGeom>
            <a:solidFill>
              <a:srgbClr val="998449"/>
            </a:solidFill>
            <a:ln w="9525">
              <a:noFill/>
              <a:round/>
              <a:headEnd/>
              <a:tailEnd/>
            </a:ln>
          </p:spPr>
          <p:txBody>
            <a:bodyPr/>
            <a:lstStyle/>
            <a:p>
              <a:endParaRPr lang="en-US"/>
            </a:p>
          </p:txBody>
        </p:sp>
        <p:sp>
          <p:nvSpPr>
            <p:cNvPr id="31" name="Freeform 29"/>
            <p:cNvSpPr>
              <a:spLocks/>
            </p:cNvSpPr>
            <p:nvPr/>
          </p:nvSpPr>
          <p:spPr bwMode="auto">
            <a:xfrm>
              <a:off x="3942" y="1786"/>
              <a:ext cx="372" cy="151"/>
            </a:xfrm>
            <a:custGeom>
              <a:avLst/>
              <a:gdLst>
                <a:gd name="T0" fmla="*/ 3 w 745"/>
                <a:gd name="T1" fmla="*/ 1 h 301"/>
                <a:gd name="T2" fmla="*/ 2 w 745"/>
                <a:gd name="T3" fmla="*/ 2 h 301"/>
                <a:gd name="T4" fmla="*/ 2 w 745"/>
                <a:gd name="T5" fmla="*/ 3 h 301"/>
                <a:gd name="T6" fmla="*/ 2 w 745"/>
                <a:gd name="T7" fmla="*/ 3 h 301"/>
                <a:gd name="T8" fmla="*/ 2 w 745"/>
                <a:gd name="T9" fmla="*/ 3 h 301"/>
                <a:gd name="T10" fmla="*/ 1 w 745"/>
                <a:gd name="T11" fmla="*/ 3 h 301"/>
                <a:gd name="T12" fmla="*/ 1 w 745"/>
                <a:gd name="T13" fmla="*/ 3 h 301"/>
                <a:gd name="T14" fmla="*/ 1 w 745"/>
                <a:gd name="T15" fmla="*/ 4 h 301"/>
                <a:gd name="T16" fmla="*/ 0 w 745"/>
                <a:gd name="T17" fmla="*/ 4 h 301"/>
                <a:gd name="T18" fmla="*/ 0 w 745"/>
                <a:gd name="T19" fmla="*/ 4 h 301"/>
                <a:gd name="T20" fmla="*/ 0 w 745"/>
                <a:gd name="T21" fmla="*/ 4 h 301"/>
                <a:gd name="T22" fmla="*/ 0 w 745"/>
                <a:gd name="T23" fmla="*/ 5 h 301"/>
                <a:gd name="T24" fmla="*/ 0 w 745"/>
                <a:gd name="T25" fmla="*/ 5 h 301"/>
                <a:gd name="T26" fmla="*/ 0 w 745"/>
                <a:gd name="T27" fmla="*/ 5 h 301"/>
                <a:gd name="T28" fmla="*/ 0 w 745"/>
                <a:gd name="T29" fmla="*/ 5 h 301"/>
                <a:gd name="T30" fmla="*/ 0 w 745"/>
                <a:gd name="T31" fmla="*/ 5 h 301"/>
                <a:gd name="T32" fmla="*/ 0 w 745"/>
                <a:gd name="T33" fmla="*/ 5 h 301"/>
                <a:gd name="T34" fmla="*/ 0 w 745"/>
                <a:gd name="T35" fmla="*/ 5 h 301"/>
                <a:gd name="T36" fmla="*/ 1 w 745"/>
                <a:gd name="T37" fmla="*/ 5 h 301"/>
                <a:gd name="T38" fmla="*/ 1 w 745"/>
                <a:gd name="T39" fmla="*/ 5 h 301"/>
                <a:gd name="T40" fmla="*/ 1 w 745"/>
                <a:gd name="T41" fmla="*/ 5 h 301"/>
                <a:gd name="T42" fmla="*/ 1 w 745"/>
                <a:gd name="T43" fmla="*/ 5 h 301"/>
                <a:gd name="T44" fmla="*/ 2 w 745"/>
                <a:gd name="T45" fmla="*/ 5 h 301"/>
                <a:gd name="T46" fmla="*/ 2 w 745"/>
                <a:gd name="T47" fmla="*/ 5 h 301"/>
                <a:gd name="T48" fmla="*/ 2 w 745"/>
                <a:gd name="T49" fmla="*/ 5 h 301"/>
                <a:gd name="T50" fmla="*/ 2 w 745"/>
                <a:gd name="T51" fmla="*/ 5 h 301"/>
                <a:gd name="T52" fmla="*/ 2 w 745"/>
                <a:gd name="T53" fmla="*/ 5 h 301"/>
                <a:gd name="T54" fmla="*/ 3 w 745"/>
                <a:gd name="T55" fmla="*/ 5 h 301"/>
                <a:gd name="T56" fmla="*/ 3 w 745"/>
                <a:gd name="T57" fmla="*/ 4 h 301"/>
                <a:gd name="T58" fmla="*/ 4 w 745"/>
                <a:gd name="T59" fmla="*/ 4 h 301"/>
                <a:gd name="T60" fmla="*/ 5 w 745"/>
                <a:gd name="T61" fmla="*/ 4 h 301"/>
                <a:gd name="T62" fmla="*/ 5 w 745"/>
                <a:gd name="T63" fmla="*/ 4 h 301"/>
                <a:gd name="T64" fmla="*/ 6 w 745"/>
                <a:gd name="T65" fmla="*/ 4 h 301"/>
                <a:gd name="T66" fmla="*/ 6 w 745"/>
                <a:gd name="T67" fmla="*/ 4 h 301"/>
                <a:gd name="T68" fmla="*/ 7 w 745"/>
                <a:gd name="T69" fmla="*/ 4 h 301"/>
                <a:gd name="T70" fmla="*/ 7 w 745"/>
                <a:gd name="T71" fmla="*/ 4 h 301"/>
                <a:gd name="T72" fmla="*/ 8 w 745"/>
                <a:gd name="T73" fmla="*/ 3 h 301"/>
                <a:gd name="T74" fmla="*/ 8 w 745"/>
                <a:gd name="T75" fmla="*/ 3 h 301"/>
                <a:gd name="T76" fmla="*/ 9 w 745"/>
                <a:gd name="T77" fmla="*/ 3 h 301"/>
                <a:gd name="T78" fmla="*/ 9 w 745"/>
                <a:gd name="T79" fmla="*/ 3 h 301"/>
                <a:gd name="T80" fmla="*/ 10 w 745"/>
                <a:gd name="T81" fmla="*/ 3 h 301"/>
                <a:gd name="T82" fmla="*/ 11 w 745"/>
                <a:gd name="T83" fmla="*/ 3 h 301"/>
                <a:gd name="T84" fmla="*/ 11 w 745"/>
                <a:gd name="T85" fmla="*/ 3 h 301"/>
                <a:gd name="T86" fmla="*/ 10 w 745"/>
                <a:gd name="T87" fmla="*/ 0 h 301"/>
                <a:gd name="T88" fmla="*/ 10 w 745"/>
                <a:gd name="T89" fmla="*/ 1 h 301"/>
                <a:gd name="T90" fmla="*/ 10 w 745"/>
                <a:gd name="T91" fmla="*/ 1 h 301"/>
                <a:gd name="T92" fmla="*/ 9 w 745"/>
                <a:gd name="T93" fmla="*/ 1 h 301"/>
                <a:gd name="T94" fmla="*/ 9 w 745"/>
                <a:gd name="T95" fmla="*/ 1 h 301"/>
                <a:gd name="T96" fmla="*/ 9 w 745"/>
                <a:gd name="T97" fmla="*/ 1 h 301"/>
                <a:gd name="T98" fmla="*/ 8 w 745"/>
                <a:gd name="T99" fmla="*/ 2 h 301"/>
                <a:gd name="T100" fmla="*/ 8 w 745"/>
                <a:gd name="T101" fmla="*/ 2 h 301"/>
                <a:gd name="T102" fmla="*/ 8 w 745"/>
                <a:gd name="T103" fmla="*/ 2 h 301"/>
                <a:gd name="T104" fmla="*/ 7 w 745"/>
                <a:gd name="T105" fmla="*/ 2 h 301"/>
                <a:gd name="T106" fmla="*/ 7 w 745"/>
                <a:gd name="T107" fmla="*/ 2 h 301"/>
                <a:gd name="T108" fmla="*/ 6 w 745"/>
                <a:gd name="T109" fmla="*/ 2 h 301"/>
                <a:gd name="T110" fmla="*/ 6 w 745"/>
                <a:gd name="T111" fmla="*/ 2 h 301"/>
                <a:gd name="T112" fmla="*/ 5 w 745"/>
                <a:gd name="T113" fmla="*/ 2 h 301"/>
                <a:gd name="T114" fmla="*/ 5 w 745"/>
                <a:gd name="T115" fmla="*/ 2 h 301"/>
                <a:gd name="T116" fmla="*/ 5 w 745"/>
                <a:gd name="T117" fmla="*/ 2 h 301"/>
                <a:gd name="T118" fmla="*/ 4 w 745"/>
                <a:gd name="T119" fmla="*/ 2 h 301"/>
                <a:gd name="T120" fmla="*/ 4 w 745"/>
                <a:gd name="T121" fmla="*/ 2 h 301"/>
                <a:gd name="T122" fmla="*/ 3 w 745"/>
                <a:gd name="T123" fmla="*/ 2 h 301"/>
                <a:gd name="T124" fmla="*/ 3 w 745"/>
                <a:gd name="T125" fmla="*/ 1 h 3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5"/>
                <a:gd name="T190" fmla="*/ 0 h 301"/>
                <a:gd name="T191" fmla="*/ 745 w 745"/>
                <a:gd name="T192" fmla="*/ 301 h 3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5" h="301">
                  <a:moveTo>
                    <a:pt x="220" y="59"/>
                  </a:moveTo>
                  <a:lnTo>
                    <a:pt x="183" y="114"/>
                  </a:lnTo>
                  <a:lnTo>
                    <a:pt x="165" y="130"/>
                  </a:lnTo>
                  <a:lnTo>
                    <a:pt x="149" y="146"/>
                  </a:lnTo>
                  <a:lnTo>
                    <a:pt x="133" y="160"/>
                  </a:lnTo>
                  <a:lnTo>
                    <a:pt x="117" y="174"/>
                  </a:lnTo>
                  <a:lnTo>
                    <a:pt x="99" y="188"/>
                  </a:lnTo>
                  <a:lnTo>
                    <a:pt x="80" y="202"/>
                  </a:lnTo>
                  <a:lnTo>
                    <a:pt x="59" y="217"/>
                  </a:lnTo>
                  <a:lnTo>
                    <a:pt x="35" y="235"/>
                  </a:lnTo>
                  <a:lnTo>
                    <a:pt x="6" y="255"/>
                  </a:lnTo>
                  <a:lnTo>
                    <a:pt x="0" y="270"/>
                  </a:lnTo>
                  <a:lnTo>
                    <a:pt x="0" y="282"/>
                  </a:lnTo>
                  <a:lnTo>
                    <a:pt x="4" y="291"/>
                  </a:lnTo>
                  <a:lnTo>
                    <a:pt x="12" y="297"/>
                  </a:lnTo>
                  <a:lnTo>
                    <a:pt x="23" y="300"/>
                  </a:lnTo>
                  <a:lnTo>
                    <a:pt x="37" y="301"/>
                  </a:lnTo>
                  <a:lnTo>
                    <a:pt x="53" y="300"/>
                  </a:lnTo>
                  <a:lnTo>
                    <a:pt x="71" y="298"/>
                  </a:lnTo>
                  <a:lnTo>
                    <a:pt x="88" y="295"/>
                  </a:lnTo>
                  <a:lnTo>
                    <a:pt x="106" y="291"/>
                  </a:lnTo>
                  <a:lnTo>
                    <a:pt x="124" y="287"/>
                  </a:lnTo>
                  <a:lnTo>
                    <a:pt x="141" y="281"/>
                  </a:lnTo>
                  <a:lnTo>
                    <a:pt x="156" y="276"/>
                  </a:lnTo>
                  <a:lnTo>
                    <a:pt x="168" y="273"/>
                  </a:lnTo>
                  <a:lnTo>
                    <a:pt x="178" y="269"/>
                  </a:lnTo>
                  <a:lnTo>
                    <a:pt x="183" y="267"/>
                  </a:lnTo>
                  <a:lnTo>
                    <a:pt x="218" y="258"/>
                  </a:lnTo>
                  <a:lnTo>
                    <a:pt x="253" y="250"/>
                  </a:lnTo>
                  <a:lnTo>
                    <a:pt x="287" y="242"/>
                  </a:lnTo>
                  <a:lnTo>
                    <a:pt x="323" y="234"/>
                  </a:lnTo>
                  <a:lnTo>
                    <a:pt x="357" y="227"/>
                  </a:lnTo>
                  <a:lnTo>
                    <a:pt x="392" y="219"/>
                  </a:lnTo>
                  <a:lnTo>
                    <a:pt x="428" y="212"/>
                  </a:lnTo>
                  <a:lnTo>
                    <a:pt x="462" y="205"/>
                  </a:lnTo>
                  <a:lnTo>
                    <a:pt x="498" y="199"/>
                  </a:lnTo>
                  <a:lnTo>
                    <a:pt x="533" y="192"/>
                  </a:lnTo>
                  <a:lnTo>
                    <a:pt x="568" y="186"/>
                  </a:lnTo>
                  <a:lnTo>
                    <a:pt x="604" y="179"/>
                  </a:lnTo>
                  <a:lnTo>
                    <a:pt x="639" y="174"/>
                  </a:lnTo>
                  <a:lnTo>
                    <a:pt x="674" y="167"/>
                  </a:lnTo>
                  <a:lnTo>
                    <a:pt x="709" y="161"/>
                  </a:lnTo>
                  <a:lnTo>
                    <a:pt x="745" y="154"/>
                  </a:lnTo>
                  <a:lnTo>
                    <a:pt x="687" y="0"/>
                  </a:lnTo>
                  <a:lnTo>
                    <a:pt x="668" y="37"/>
                  </a:lnTo>
                  <a:lnTo>
                    <a:pt x="650" y="44"/>
                  </a:lnTo>
                  <a:lnTo>
                    <a:pt x="630" y="51"/>
                  </a:lnTo>
                  <a:lnTo>
                    <a:pt x="609" y="56"/>
                  </a:lnTo>
                  <a:lnTo>
                    <a:pt x="586" y="61"/>
                  </a:lnTo>
                  <a:lnTo>
                    <a:pt x="561" y="65"/>
                  </a:lnTo>
                  <a:lnTo>
                    <a:pt x="537" y="69"/>
                  </a:lnTo>
                  <a:lnTo>
                    <a:pt x="512" y="72"/>
                  </a:lnTo>
                  <a:lnTo>
                    <a:pt x="485" y="75"/>
                  </a:lnTo>
                  <a:lnTo>
                    <a:pt x="459" y="77"/>
                  </a:lnTo>
                  <a:lnTo>
                    <a:pt x="433" y="78"/>
                  </a:lnTo>
                  <a:lnTo>
                    <a:pt x="407" y="79"/>
                  </a:lnTo>
                  <a:lnTo>
                    <a:pt x="382" y="79"/>
                  </a:lnTo>
                  <a:lnTo>
                    <a:pt x="356" y="79"/>
                  </a:lnTo>
                  <a:lnTo>
                    <a:pt x="332" y="79"/>
                  </a:lnTo>
                  <a:lnTo>
                    <a:pt x="308" y="77"/>
                  </a:lnTo>
                  <a:lnTo>
                    <a:pt x="286" y="76"/>
                  </a:lnTo>
                  <a:lnTo>
                    <a:pt x="254" y="65"/>
                  </a:lnTo>
                  <a:lnTo>
                    <a:pt x="220" y="59"/>
                  </a:lnTo>
                  <a:close/>
                </a:path>
              </a:pathLst>
            </a:custGeom>
            <a:solidFill>
              <a:srgbClr val="FFD370"/>
            </a:solidFill>
            <a:ln w="9525">
              <a:noFill/>
              <a:round/>
              <a:headEnd/>
              <a:tailEnd/>
            </a:ln>
          </p:spPr>
          <p:txBody>
            <a:bodyPr/>
            <a:lstStyle/>
            <a:p>
              <a:endParaRPr lang="en-US"/>
            </a:p>
          </p:txBody>
        </p:sp>
        <p:sp>
          <p:nvSpPr>
            <p:cNvPr id="32" name="Freeform 30"/>
            <p:cNvSpPr>
              <a:spLocks/>
            </p:cNvSpPr>
            <p:nvPr/>
          </p:nvSpPr>
          <p:spPr bwMode="auto">
            <a:xfrm>
              <a:off x="3602" y="1922"/>
              <a:ext cx="175" cy="118"/>
            </a:xfrm>
            <a:custGeom>
              <a:avLst/>
              <a:gdLst>
                <a:gd name="T0" fmla="*/ 3 w 350"/>
                <a:gd name="T1" fmla="*/ 0 h 236"/>
                <a:gd name="T2" fmla="*/ 1 w 350"/>
                <a:gd name="T3" fmla="*/ 3 h 236"/>
                <a:gd name="T4" fmla="*/ 0 w 350"/>
                <a:gd name="T5" fmla="*/ 4 h 236"/>
                <a:gd name="T6" fmla="*/ 1 w 350"/>
                <a:gd name="T7" fmla="*/ 4 h 236"/>
                <a:gd name="T8" fmla="*/ 1 w 350"/>
                <a:gd name="T9" fmla="*/ 4 h 236"/>
                <a:gd name="T10" fmla="*/ 3 w 350"/>
                <a:gd name="T11" fmla="*/ 4 h 236"/>
                <a:gd name="T12" fmla="*/ 3 w 350"/>
                <a:gd name="T13" fmla="*/ 4 h 236"/>
                <a:gd name="T14" fmla="*/ 3 w 350"/>
                <a:gd name="T15" fmla="*/ 4 h 236"/>
                <a:gd name="T16" fmla="*/ 3 w 350"/>
                <a:gd name="T17" fmla="*/ 4 h 236"/>
                <a:gd name="T18" fmla="*/ 3 w 350"/>
                <a:gd name="T19" fmla="*/ 4 h 236"/>
                <a:gd name="T20" fmla="*/ 3 w 350"/>
                <a:gd name="T21" fmla="*/ 4 h 236"/>
                <a:gd name="T22" fmla="*/ 3 w 350"/>
                <a:gd name="T23" fmla="*/ 4 h 236"/>
                <a:gd name="T24" fmla="*/ 3 w 350"/>
                <a:gd name="T25" fmla="*/ 4 h 236"/>
                <a:gd name="T26" fmla="*/ 5 w 350"/>
                <a:gd name="T27" fmla="*/ 4 h 236"/>
                <a:gd name="T28" fmla="*/ 5 w 350"/>
                <a:gd name="T29" fmla="*/ 4 h 236"/>
                <a:gd name="T30" fmla="*/ 5 w 350"/>
                <a:gd name="T31" fmla="*/ 4 h 236"/>
                <a:gd name="T32" fmla="*/ 5 w 350"/>
                <a:gd name="T33" fmla="*/ 4 h 236"/>
                <a:gd name="T34" fmla="*/ 5 w 350"/>
                <a:gd name="T35" fmla="*/ 4 h 236"/>
                <a:gd name="T36" fmla="*/ 5 w 350"/>
                <a:gd name="T37" fmla="*/ 3 h 236"/>
                <a:gd name="T38" fmla="*/ 5 w 350"/>
                <a:gd name="T39" fmla="*/ 3 h 236"/>
                <a:gd name="T40" fmla="*/ 5 w 350"/>
                <a:gd name="T41" fmla="*/ 3 h 236"/>
                <a:gd name="T42" fmla="*/ 5 w 350"/>
                <a:gd name="T43" fmla="*/ 3 h 236"/>
                <a:gd name="T44" fmla="*/ 5 w 350"/>
                <a:gd name="T45" fmla="*/ 3 h 236"/>
                <a:gd name="T46" fmla="*/ 3 w 350"/>
                <a:gd name="T47" fmla="*/ 2 h 236"/>
                <a:gd name="T48" fmla="*/ 3 w 350"/>
                <a:gd name="T49" fmla="*/ 2 h 236"/>
                <a:gd name="T50" fmla="*/ 3 w 350"/>
                <a:gd name="T51" fmla="*/ 1 h 236"/>
                <a:gd name="T52" fmla="*/ 3 w 350"/>
                <a:gd name="T53" fmla="*/ 0 h 2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0"/>
                <a:gd name="T82" fmla="*/ 0 h 236"/>
                <a:gd name="T83" fmla="*/ 350 w 350"/>
                <a:gd name="T84" fmla="*/ 236 h 2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0" h="236">
                  <a:moveTo>
                    <a:pt x="217" y="0"/>
                  </a:moveTo>
                  <a:lnTo>
                    <a:pt x="21" y="169"/>
                  </a:lnTo>
                  <a:lnTo>
                    <a:pt x="0" y="206"/>
                  </a:lnTo>
                  <a:lnTo>
                    <a:pt x="13" y="236"/>
                  </a:lnTo>
                  <a:lnTo>
                    <a:pt x="54" y="226"/>
                  </a:lnTo>
                  <a:lnTo>
                    <a:pt x="141" y="209"/>
                  </a:lnTo>
                  <a:lnTo>
                    <a:pt x="189" y="206"/>
                  </a:lnTo>
                  <a:lnTo>
                    <a:pt x="204" y="211"/>
                  </a:lnTo>
                  <a:lnTo>
                    <a:pt x="216" y="216"/>
                  </a:lnTo>
                  <a:lnTo>
                    <a:pt x="228" y="221"/>
                  </a:lnTo>
                  <a:lnTo>
                    <a:pt x="238" y="224"/>
                  </a:lnTo>
                  <a:lnTo>
                    <a:pt x="247" y="226"/>
                  </a:lnTo>
                  <a:lnTo>
                    <a:pt x="254" y="228"/>
                  </a:lnTo>
                  <a:lnTo>
                    <a:pt x="260" y="228"/>
                  </a:lnTo>
                  <a:lnTo>
                    <a:pt x="265" y="225"/>
                  </a:lnTo>
                  <a:lnTo>
                    <a:pt x="270" y="218"/>
                  </a:lnTo>
                  <a:lnTo>
                    <a:pt x="275" y="210"/>
                  </a:lnTo>
                  <a:lnTo>
                    <a:pt x="281" y="200"/>
                  </a:lnTo>
                  <a:lnTo>
                    <a:pt x="286" y="190"/>
                  </a:lnTo>
                  <a:lnTo>
                    <a:pt x="296" y="177"/>
                  </a:lnTo>
                  <a:lnTo>
                    <a:pt x="308" y="164"/>
                  </a:lnTo>
                  <a:lnTo>
                    <a:pt x="327" y="149"/>
                  </a:lnTo>
                  <a:lnTo>
                    <a:pt x="350" y="134"/>
                  </a:lnTo>
                  <a:lnTo>
                    <a:pt x="239" y="110"/>
                  </a:lnTo>
                  <a:lnTo>
                    <a:pt x="236" y="79"/>
                  </a:lnTo>
                  <a:lnTo>
                    <a:pt x="236" y="8"/>
                  </a:lnTo>
                  <a:lnTo>
                    <a:pt x="217" y="0"/>
                  </a:lnTo>
                  <a:close/>
                </a:path>
              </a:pathLst>
            </a:custGeom>
            <a:solidFill>
              <a:srgbClr val="8E211E"/>
            </a:solidFill>
            <a:ln w="9525">
              <a:noFill/>
              <a:round/>
              <a:headEnd/>
              <a:tailEnd/>
            </a:ln>
          </p:spPr>
          <p:txBody>
            <a:bodyPr/>
            <a:lstStyle/>
            <a:p>
              <a:endParaRPr lang="en-US"/>
            </a:p>
          </p:txBody>
        </p:sp>
        <p:sp>
          <p:nvSpPr>
            <p:cNvPr id="33" name="Freeform 31"/>
            <p:cNvSpPr>
              <a:spLocks/>
            </p:cNvSpPr>
            <p:nvPr/>
          </p:nvSpPr>
          <p:spPr bwMode="auto">
            <a:xfrm>
              <a:off x="3603" y="1915"/>
              <a:ext cx="114" cy="122"/>
            </a:xfrm>
            <a:custGeom>
              <a:avLst/>
              <a:gdLst>
                <a:gd name="T0" fmla="*/ 4 w 227"/>
                <a:gd name="T1" fmla="*/ 0 h 243"/>
                <a:gd name="T2" fmla="*/ 4 w 227"/>
                <a:gd name="T3" fmla="*/ 1 h 243"/>
                <a:gd name="T4" fmla="*/ 2 w 227"/>
                <a:gd name="T5" fmla="*/ 2 h 243"/>
                <a:gd name="T6" fmla="*/ 1 w 227"/>
                <a:gd name="T7" fmla="*/ 3 h 243"/>
                <a:gd name="T8" fmla="*/ 1 w 227"/>
                <a:gd name="T9" fmla="*/ 4 h 243"/>
                <a:gd name="T10" fmla="*/ 1 w 227"/>
                <a:gd name="T11" fmla="*/ 4 h 243"/>
                <a:gd name="T12" fmla="*/ 1 w 227"/>
                <a:gd name="T13" fmla="*/ 4 h 243"/>
                <a:gd name="T14" fmla="*/ 1 w 227"/>
                <a:gd name="T15" fmla="*/ 4 h 243"/>
                <a:gd name="T16" fmla="*/ 1 w 227"/>
                <a:gd name="T17" fmla="*/ 4 h 243"/>
                <a:gd name="T18" fmla="*/ 1 w 227"/>
                <a:gd name="T19" fmla="*/ 4 h 243"/>
                <a:gd name="T20" fmla="*/ 0 w 227"/>
                <a:gd name="T21" fmla="*/ 4 h 243"/>
                <a:gd name="T22" fmla="*/ 1 w 227"/>
                <a:gd name="T23" fmla="*/ 4 h 243"/>
                <a:gd name="T24" fmla="*/ 1 w 227"/>
                <a:gd name="T25" fmla="*/ 3 h 243"/>
                <a:gd name="T26" fmla="*/ 4 w 227"/>
                <a:gd name="T27" fmla="*/ 0 h 2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7"/>
                <a:gd name="T43" fmla="*/ 0 h 243"/>
                <a:gd name="T44" fmla="*/ 227 w 227"/>
                <a:gd name="T45" fmla="*/ 243 h 2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7" h="243">
                  <a:moveTo>
                    <a:pt x="193" y="0"/>
                  </a:moveTo>
                  <a:lnTo>
                    <a:pt x="227" y="16"/>
                  </a:lnTo>
                  <a:lnTo>
                    <a:pt x="128" y="98"/>
                  </a:lnTo>
                  <a:lnTo>
                    <a:pt x="62" y="156"/>
                  </a:lnTo>
                  <a:lnTo>
                    <a:pt x="23" y="200"/>
                  </a:lnTo>
                  <a:lnTo>
                    <a:pt x="22" y="213"/>
                  </a:lnTo>
                  <a:lnTo>
                    <a:pt x="22" y="223"/>
                  </a:lnTo>
                  <a:lnTo>
                    <a:pt x="23" y="232"/>
                  </a:lnTo>
                  <a:lnTo>
                    <a:pt x="26" y="243"/>
                  </a:lnTo>
                  <a:lnTo>
                    <a:pt x="8" y="229"/>
                  </a:lnTo>
                  <a:lnTo>
                    <a:pt x="0" y="217"/>
                  </a:lnTo>
                  <a:lnTo>
                    <a:pt x="1" y="203"/>
                  </a:lnTo>
                  <a:lnTo>
                    <a:pt x="11" y="182"/>
                  </a:lnTo>
                  <a:lnTo>
                    <a:pt x="193" y="0"/>
                  </a:lnTo>
                  <a:close/>
                </a:path>
              </a:pathLst>
            </a:custGeom>
            <a:solidFill>
              <a:srgbClr val="FF2D44"/>
            </a:solidFill>
            <a:ln w="9525">
              <a:noFill/>
              <a:round/>
              <a:headEnd/>
              <a:tailEnd/>
            </a:ln>
          </p:spPr>
          <p:txBody>
            <a:bodyPr/>
            <a:lstStyle/>
            <a:p>
              <a:endParaRPr lang="en-US"/>
            </a:p>
          </p:txBody>
        </p:sp>
        <p:sp>
          <p:nvSpPr>
            <p:cNvPr id="34" name="Freeform 32"/>
            <p:cNvSpPr>
              <a:spLocks/>
            </p:cNvSpPr>
            <p:nvPr/>
          </p:nvSpPr>
          <p:spPr bwMode="auto">
            <a:xfrm>
              <a:off x="3680" y="2002"/>
              <a:ext cx="66" cy="35"/>
            </a:xfrm>
            <a:custGeom>
              <a:avLst/>
              <a:gdLst>
                <a:gd name="T0" fmla="*/ 0 w 133"/>
                <a:gd name="T1" fmla="*/ 0 h 69"/>
                <a:gd name="T2" fmla="*/ 2 w 133"/>
                <a:gd name="T3" fmla="*/ 1 h 69"/>
                <a:gd name="T4" fmla="*/ 1 w 133"/>
                <a:gd name="T5" fmla="*/ 1 h 69"/>
                <a:gd name="T6" fmla="*/ 1 w 133"/>
                <a:gd name="T7" fmla="*/ 1 h 69"/>
                <a:gd name="T8" fmla="*/ 1 w 133"/>
                <a:gd name="T9" fmla="*/ 1 h 69"/>
                <a:gd name="T10" fmla="*/ 1 w 133"/>
                <a:gd name="T11" fmla="*/ 2 h 69"/>
                <a:gd name="T12" fmla="*/ 0 w 133"/>
                <a:gd name="T13" fmla="*/ 1 h 69"/>
                <a:gd name="T14" fmla="*/ 0 w 133"/>
                <a:gd name="T15" fmla="*/ 1 h 69"/>
                <a:gd name="T16" fmla="*/ 0 w 133"/>
                <a:gd name="T17" fmla="*/ 1 h 69"/>
                <a:gd name="T18" fmla="*/ 0 w 133"/>
                <a:gd name="T19" fmla="*/ 1 h 69"/>
                <a:gd name="T20" fmla="*/ 0 w 133"/>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3"/>
                <a:gd name="T34" fmla="*/ 0 h 69"/>
                <a:gd name="T35" fmla="*/ 133 w 133"/>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3" h="69">
                  <a:moveTo>
                    <a:pt x="15" y="0"/>
                  </a:moveTo>
                  <a:lnTo>
                    <a:pt x="133" y="26"/>
                  </a:lnTo>
                  <a:lnTo>
                    <a:pt x="127" y="38"/>
                  </a:lnTo>
                  <a:lnTo>
                    <a:pt x="122" y="47"/>
                  </a:lnTo>
                  <a:lnTo>
                    <a:pt x="118" y="57"/>
                  </a:lnTo>
                  <a:lnTo>
                    <a:pt x="113" y="69"/>
                  </a:lnTo>
                  <a:lnTo>
                    <a:pt x="1" y="46"/>
                  </a:lnTo>
                  <a:lnTo>
                    <a:pt x="0" y="34"/>
                  </a:lnTo>
                  <a:lnTo>
                    <a:pt x="4" y="23"/>
                  </a:lnTo>
                  <a:lnTo>
                    <a:pt x="8" y="11"/>
                  </a:lnTo>
                  <a:lnTo>
                    <a:pt x="15" y="0"/>
                  </a:lnTo>
                  <a:close/>
                </a:path>
              </a:pathLst>
            </a:custGeom>
            <a:solidFill>
              <a:srgbClr val="FF2830"/>
            </a:solidFill>
            <a:ln w="9525">
              <a:noFill/>
              <a:round/>
              <a:headEnd/>
              <a:tailEnd/>
            </a:ln>
          </p:spPr>
          <p:txBody>
            <a:bodyPr/>
            <a:lstStyle/>
            <a:p>
              <a:endParaRPr lang="en-US"/>
            </a:p>
          </p:txBody>
        </p:sp>
        <p:sp>
          <p:nvSpPr>
            <p:cNvPr id="35" name="Freeform 33"/>
            <p:cNvSpPr>
              <a:spLocks/>
            </p:cNvSpPr>
            <p:nvPr/>
          </p:nvSpPr>
          <p:spPr bwMode="auto">
            <a:xfrm>
              <a:off x="4293" y="1761"/>
              <a:ext cx="95" cy="100"/>
            </a:xfrm>
            <a:custGeom>
              <a:avLst/>
              <a:gdLst>
                <a:gd name="T0" fmla="*/ 0 w 190"/>
                <a:gd name="T1" fmla="*/ 0 h 201"/>
                <a:gd name="T2" fmla="*/ 1 w 190"/>
                <a:gd name="T3" fmla="*/ 1 h 201"/>
                <a:gd name="T4" fmla="*/ 1 w 190"/>
                <a:gd name="T5" fmla="*/ 1 h 201"/>
                <a:gd name="T6" fmla="*/ 1 w 190"/>
                <a:gd name="T7" fmla="*/ 1 h 201"/>
                <a:gd name="T8" fmla="*/ 1 w 190"/>
                <a:gd name="T9" fmla="*/ 2 h 201"/>
                <a:gd name="T10" fmla="*/ 1 w 190"/>
                <a:gd name="T11" fmla="*/ 2 h 201"/>
                <a:gd name="T12" fmla="*/ 1 w 190"/>
                <a:gd name="T13" fmla="*/ 2 h 201"/>
                <a:gd name="T14" fmla="*/ 1 w 190"/>
                <a:gd name="T15" fmla="*/ 2 h 201"/>
                <a:gd name="T16" fmla="*/ 1 w 190"/>
                <a:gd name="T17" fmla="*/ 2 h 201"/>
                <a:gd name="T18" fmla="*/ 1 w 190"/>
                <a:gd name="T19" fmla="*/ 2 h 201"/>
                <a:gd name="T20" fmla="*/ 1 w 190"/>
                <a:gd name="T21" fmla="*/ 3 h 201"/>
                <a:gd name="T22" fmla="*/ 3 w 190"/>
                <a:gd name="T23" fmla="*/ 2 h 201"/>
                <a:gd name="T24" fmla="*/ 3 w 190"/>
                <a:gd name="T25" fmla="*/ 2 h 201"/>
                <a:gd name="T26" fmla="*/ 1 w 190"/>
                <a:gd name="T27" fmla="*/ 0 h 201"/>
                <a:gd name="T28" fmla="*/ 1 w 190"/>
                <a:gd name="T29" fmla="*/ 0 h 201"/>
                <a:gd name="T30" fmla="*/ 1 w 190"/>
                <a:gd name="T31" fmla="*/ 0 h 201"/>
                <a:gd name="T32" fmla="*/ 1 w 190"/>
                <a:gd name="T33" fmla="*/ 0 h 201"/>
                <a:gd name="T34" fmla="*/ 1 w 190"/>
                <a:gd name="T35" fmla="*/ 0 h 201"/>
                <a:gd name="T36" fmla="*/ 1 w 190"/>
                <a:gd name="T37" fmla="*/ 0 h 201"/>
                <a:gd name="T38" fmla="*/ 1 w 190"/>
                <a:gd name="T39" fmla="*/ 0 h 201"/>
                <a:gd name="T40" fmla="*/ 1 w 190"/>
                <a:gd name="T41" fmla="*/ 0 h 201"/>
                <a:gd name="T42" fmla="*/ 1 w 190"/>
                <a:gd name="T43" fmla="*/ 0 h 201"/>
                <a:gd name="T44" fmla="*/ 1 w 190"/>
                <a:gd name="T45" fmla="*/ 0 h 201"/>
                <a:gd name="T46" fmla="*/ 1 w 190"/>
                <a:gd name="T47" fmla="*/ 0 h 201"/>
                <a:gd name="T48" fmla="*/ 0 w 190"/>
                <a:gd name="T49" fmla="*/ 0 h 2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0"/>
                <a:gd name="T76" fmla="*/ 0 h 201"/>
                <a:gd name="T77" fmla="*/ 190 w 190"/>
                <a:gd name="T78" fmla="*/ 201 h 2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0" h="201">
                  <a:moveTo>
                    <a:pt x="0" y="49"/>
                  </a:moveTo>
                  <a:lnTo>
                    <a:pt x="27" y="120"/>
                  </a:lnTo>
                  <a:lnTo>
                    <a:pt x="43" y="121"/>
                  </a:lnTo>
                  <a:lnTo>
                    <a:pt x="56" y="125"/>
                  </a:lnTo>
                  <a:lnTo>
                    <a:pt x="66" y="130"/>
                  </a:lnTo>
                  <a:lnTo>
                    <a:pt x="73" y="137"/>
                  </a:lnTo>
                  <a:lnTo>
                    <a:pt x="75" y="146"/>
                  </a:lnTo>
                  <a:lnTo>
                    <a:pt x="75" y="158"/>
                  </a:lnTo>
                  <a:lnTo>
                    <a:pt x="70" y="172"/>
                  </a:lnTo>
                  <a:lnTo>
                    <a:pt x="63" y="187"/>
                  </a:lnTo>
                  <a:lnTo>
                    <a:pt x="63" y="201"/>
                  </a:lnTo>
                  <a:lnTo>
                    <a:pt x="190" y="184"/>
                  </a:lnTo>
                  <a:lnTo>
                    <a:pt x="166" y="152"/>
                  </a:lnTo>
                  <a:lnTo>
                    <a:pt x="127" y="14"/>
                  </a:lnTo>
                  <a:lnTo>
                    <a:pt x="111" y="2"/>
                  </a:lnTo>
                  <a:lnTo>
                    <a:pt x="74" y="0"/>
                  </a:lnTo>
                  <a:lnTo>
                    <a:pt x="42" y="2"/>
                  </a:lnTo>
                  <a:lnTo>
                    <a:pt x="39" y="15"/>
                  </a:lnTo>
                  <a:lnTo>
                    <a:pt x="37" y="24"/>
                  </a:lnTo>
                  <a:lnTo>
                    <a:pt x="33" y="29"/>
                  </a:lnTo>
                  <a:lnTo>
                    <a:pt x="30" y="32"/>
                  </a:lnTo>
                  <a:lnTo>
                    <a:pt x="24" y="35"/>
                  </a:lnTo>
                  <a:lnTo>
                    <a:pt x="18" y="37"/>
                  </a:lnTo>
                  <a:lnTo>
                    <a:pt x="10" y="42"/>
                  </a:lnTo>
                  <a:lnTo>
                    <a:pt x="0" y="49"/>
                  </a:lnTo>
                  <a:close/>
                </a:path>
              </a:pathLst>
            </a:custGeom>
            <a:solidFill>
              <a:srgbClr val="FFD370"/>
            </a:solidFill>
            <a:ln w="9525">
              <a:noFill/>
              <a:round/>
              <a:headEnd/>
              <a:tailEnd/>
            </a:ln>
          </p:spPr>
          <p:txBody>
            <a:bodyPr/>
            <a:lstStyle/>
            <a:p>
              <a:endParaRPr lang="en-US"/>
            </a:p>
          </p:txBody>
        </p:sp>
        <p:sp>
          <p:nvSpPr>
            <p:cNvPr id="36" name="Freeform 34"/>
            <p:cNvSpPr>
              <a:spLocks/>
            </p:cNvSpPr>
            <p:nvPr/>
          </p:nvSpPr>
          <p:spPr bwMode="auto">
            <a:xfrm>
              <a:off x="4280" y="1936"/>
              <a:ext cx="124" cy="72"/>
            </a:xfrm>
            <a:custGeom>
              <a:avLst/>
              <a:gdLst>
                <a:gd name="T0" fmla="*/ 1 w 247"/>
                <a:gd name="T1" fmla="*/ 1 h 143"/>
                <a:gd name="T2" fmla="*/ 1 w 247"/>
                <a:gd name="T3" fmla="*/ 1 h 143"/>
                <a:gd name="T4" fmla="*/ 1 w 247"/>
                <a:gd name="T5" fmla="*/ 1 h 143"/>
                <a:gd name="T6" fmla="*/ 1 w 247"/>
                <a:gd name="T7" fmla="*/ 1 h 143"/>
                <a:gd name="T8" fmla="*/ 1 w 247"/>
                <a:gd name="T9" fmla="*/ 1 h 143"/>
                <a:gd name="T10" fmla="*/ 2 w 247"/>
                <a:gd name="T11" fmla="*/ 1 h 143"/>
                <a:gd name="T12" fmla="*/ 2 w 247"/>
                <a:gd name="T13" fmla="*/ 1 h 143"/>
                <a:gd name="T14" fmla="*/ 2 w 247"/>
                <a:gd name="T15" fmla="*/ 1 h 143"/>
                <a:gd name="T16" fmla="*/ 2 w 247"/>
                <a:gd name="T17" fmla="*/ 1 h 143"/>
                <a:gd name="T18" fmla="*/ 2 w 247"/>
                <a:gd name="T19" fmla="*/ 1 h 143"/>
                <a:gd name="T20" fmla="*/ 3 w 247"/>
                <a:gd name="T21" fmla="*/ 1 h 143"/>
                <a:gd name="T22" fmla="*/ 3 w 247"/>
                <a:gd name="T23" fmla="*/ 1 h 143"/>
                <a:gd name="T24" fmla="*/ 3 w 247"/>
                <a:gd name="T25" fmla="*/ 1 h 143"/>
                <a:gd name="T26" fmla="*/ 3 w 247"/>
                <a:gd name="T27" fmla="*/ 1 h 143"/>
                <a:gd name="T28" fmla="*/ 4 w 247"/>
                <a:gd name="T29" fmla="*/ 1 h 143"/>
                <a:gd name="T30" fmla="*/ 4 w 247"/>
                <a:gd name="T31" fmla="*/ 1 h 143"/>
                <a:gd name="T32" fmla="*/ 4 w 247"/>
                <a:gd name="T33" fmla="*/ 1 h 143"/>
                <a:gd name="T34" fmla="*/ 4 w 247"/>
                <a:gd name="T35" fmla="*/ 0 h 143"/>
                <a:gd name="T36" fmla="*/ 4 w 247"/>
                <a:gd name="T37" fmla="*/ 1 h 143"/>
                <a:gd name="T38" fmla="*/ 4 w 247"/>
                <a:gd name="T39" fmla="*/ 2 h 143"/>
                <a:gd name="T40" fmla="*/ 4 w 247"/>
                <a:gd name="T41" fmla="*/ 2 h 143"/>
                <a:gd name="T42" fmla="*/ 4 w 247"/>
                <a:gd name="T43" fmla="*/ 2 h 143"/>
                <a:gd name="T44" fmla="*/ 4 w 247"/>
                <a:gd name="T45" fmla="*/ 2 h 143"/>
                <a:gd name="T46" fmla="*/ 3 w 247"/>
                <a:gd name="T47" fmla="*/ 2 h 143"/>
                <a:gd name="T48" fmla="*/ 3 w 247"/>
                <a:gd name="T49" fmla="*/ 2 h 143"/>
                <a:gd name="T50" fmla="*/ 3 w 247"/>
                <a:gd name="T51" fmla="*/ 2 h 143"/>
                <a:gd name="T52" fmla="*/ 3 w 247"/>
                <a:gd name="T53" fmla="*/ 2 h 143"/>
                <a:gd name="T54" fmla="*/ 3 w 247"/>
                <a:gd name="T55" fmla="*/ 2 h 143"/>
                <a:gd name="T56" fmla="*/ 2 w 247"/>
                <a:gd name="T57" fmla="*/ 2 h 143"/>
                <a:gd name="T58" fmla="*/ 2 w 247"/>
                <a:gd name="T59" fmla="*/ 2 h 143"/>
                <a:gd name="T60" fmla="*/ 2 w 247"/>
                <a:gd name="T61" fmla="*/ 2 h 143"/>
                <a:gd name="T62" fmla="*/ 2 w 247"/>
                <a:gd name="T63" fmla="*/ 3 h 143"/>
                <a:gd name="T64" fmla="*/ 1 w 247"/>
                <a:gd name="T65" fmla="*/ 3 h 143"/>
                <a:gd name="T66" fmla="*/ 1 w 247"/>
                <a:gd name="T67" fmla="*/ 3 h 143"/>
                <a:gd name="T68" fmla="*/ 1 w 247"/>
                <a:gd name="T69" fmla="*/ 3 h 143"/>
                <a:gd name="T70" fmla="*/ 1 w 247"/>
                <a:gd name="T71" fmla="*/ 3 h 143"/>
                <a:gd name="T72" fmla="*/ 0 w 247"/>
                <a:gd name="T73" fmla="*/ 2 h 143"/>
                <a:gd name="T74" fmla="*/ 1 w 247"/>
                <a:gd name="T75" fmla="*/ 3 h 143"/>
                <a:gd name="T76" fmla="*/ 1 w 247"/>
                <a:gd name="T77" fmla="*/ 2 h 143"/>
                <a:gd name="T78" fmla="*/ 1 w 247"/>
                <a:gd name="T79" fmla="*/ 2 h 143"/>
                <a:gd name="T80" fmla="*/ 1 w 247"/>
                <a:gd name="T81" fmla="*/ 2 h 143"/>
                <a:gd name="T82" fmla="*/ 1 w 247"/>
                <a:gd name="T83" fmla="*/ 2 h 143"/>
                <a:gd name="T84" fmla="*/ 1 w 247"/>
                <a:gd name="T85" fmla="*/ 2 h 143"/>
                <a:gd name="T86" fmla="*/ 1 w 247"/>
                <a:gd name="T87" fmla="*/ 1 h 143"/>
                <a:gd name="T88" fmla="*/ 1 w 247"/>
                <a:gd name="T89" fmla="*/ 1 h 143"/>
                <a:gd name="T90" fmla="*/ 1 w 247"/>
                <a:gd name="T91" fmla="*/ 1 h 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7"/>
                <a:gd name="T139" fmla="*/ 0 h 143"/>
                <a:gd name="T140" fmla="*/ 247 w 247"/>
                <a:gd name="T141" fmla="*/ 143 h 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7" h="143">
                  <a:moveTo>
                    <a:pt x="12" y="35"/>
                  </a:moveTo>
                  <a:lnTo>
                    <a:pt x="20" y="34"/>
                  </a:lnTo>
                  <a:lnTo>
                    <a:pt x="31" y="31"/>
                  </a:lnTo>
                  <a:lnTo>
                    <a:pt x="42" y="30"/>
                  </a:lnTo>
                  <a:lnTo>
                    <a:pt x="55" y="28"/>
                  </a:lnTo>
                  <a:lnTo>
                    <a:pt x="68" y="26"/>
                  </a:lnTo>
                  <a:lnTo>
                    <a:pt x="82" y="23"/>
                  </a:lnTo>
                  <a:lnTo>
                    <a:pt x="96" y="21"/>
                  </a:lnTo>
                  <a:lnTo>
                    <a:pt x="111" y="19"/>
                  </a:lnTo>
                  <a:lnTo>
                    <a:pt x="126" y="16"/>
                  </a:lnTo>
                  <a:lnTo>
                    <a:pt x="142" y="13"/>
                  </a:lnTo>
                  <a:lnTo>
                    <a:pt x="156" y="12"/>
                  </a:lnTo>
                  <a:lnTo>
                    <a:pt x="171" y="10"/>
                  </a:lnTo>
                  <a:lnTo>
                    <a:pt x="185" y="7"/>
                  </a:lnTo>
                  <a:lnTo>
                    <a:pt x="198" y="5"/>
                  </a:lnTo>
                  <a:lnTo>
                    <a:pt x="210" y="4"/>
                  </a:lnTo>
                  <a:lnTo>
                    <a:pt x="221" y="3"/>
                  </a:lnTo>
                  <a:lnTo>
                    <a:pt x="247" y="0"/>
                  </a:lnTo>
                  <a:lnTo>
                    <a:pt x="247" y="36"/>
                  </a:lnTo>
                  <a:lnTo>
                    <a:pt x="247" y="89"/>
                  </a:lnTo>
                  <a:lnTo>
                    <a:pt x="232" y="95"/>
                  </a:lnTo>
                  <a:lnTo>
                    <a:pt x="218" y="99"/>
                  </a:lnTo>
                  <a:lnTo>
                    <a:pt x="203" y="104"/>
                  </a:lnTo>
                  <a:lnTo>
                    <a:pt x="190" y="107"/>
                  </a:lnTo>
                  <a:lnTo>
                    <a:pt x="176" y="111"/>
                  </a:lnTo>
                  <a:lnTo>
                    <a:pt x="161" y="113"/>
                  </a:lnTo>
                  <a:lnTo>
                    <a:pt x="147" y="117"/>
                  </a:lnTo>
                  <a:lnTo>
                    <a:pt x="132" y="119"/>
                  </a:lnTo>
                  <a:lnTo>
                    <a:pt x="117" y="121"/>
                  </a:lnTo>
                  <a:lnTo>
                    <a:pt x="102" y="124"/>
                  </a:lnTo>
                  <a:lnTo>
                    <a:pt x="87" y="126"/>
                  </a:lnTo>
                  <a:lnTo>
                    <a:pt x="71" y="129"/>
                  </a:lnTo>
                  <a:lnTo>
                    <a:pt x="55" y="132"/>
                  </a:lnTo>
                  <a:lnTo>
                    <a:pt x="38" y="135"/>
                  </a:lnTo>
                  <a:lnTo>
                    <a:pt x="20" y="138"/>
                  </a:lnTo>
                  <a:lnTo>
                    <a:pt x="2" y="143"/>
                  </a:lnTo>
                  <a:lnTo>
                    <a:pt x="0" y="124"/>
                  </a:lnTo>
                  <a:lnTo>
                    <a:pt x="26" y="129"/>
                  </a:lnTo>
                  <a:lnTo>
                    <a:pt x="40" y="118"/>
                  </a:lnTo>
                  <a:lnTo>
                    <a:pt x="50" y="105"/>
                  </a:lnTo>
                  <a:lnTo>
                    <a:pt x="56" y="92"/>
                  </a:lnTo>
                  <a:lnTo>
                    <a:pt x="57" y="80"/>
                  </a:lnTo>
                  <a:lnTo>
                    <a:pt x="54" y="68"/>
                  </a:lnTo>
                  <a:lnTo>
                    <a:pt x="44" y="56"/>
                  </a:lnTo>
                  <a:lnTo>
                    <a:pt x="31" y="45"/>
                  </a:lnTo>
                  <a:lnTo>
                    <a:pt x="12" y="35"/>
                  </a:lnTo>
                  <a:close/>
                </a:path>
              </a:pathLst>
            </a:custGeom>
            <a:solidFill>
              <a:srgbClr val="D3821E"/>
            </a:solidFill>
            <a:ln w="9525">
              <a:noFill/>
              <a:round/>
              <a:headEnd/>
              <a:tailEnd/>
            </a:ln>
          </p:spPr>
          <p:txBody>
            <a:bodyPr/>
            <a:lstStyle/>
            <a:p>
              <a:endParaRPr lang="en-US"/>
            </a:p>
          </p:txBody>
        </p:sp>
        <p:sp>
          <p:nvSpPr>
            <p:cNvPr id="37" name="Freeform 35"/>
            <p:cNvSpPr>
              <a:spLocks/>
            </p:cNvSpPr>
            <p:nvPr/>
          </p:nvSpPr>
          <p:spPr bwMode="auto">
            <a:xfrm>
              <a:off x="4277" y="1967"/>
              <a:ext cx="276" cy="62"/>
            </a:xfrm>
            <a:custGeom>
              <a:avLst/>
              <a:gdLst>
                <a:gd name="T0" fmla="*/ 1 w 552"/>
                <a:gd name="T1" fmla="*/ 2 h 123"/>
                <a:gd name="T2" fmla="*/ 1 w 552"/>
                <a:gd name="T3" fmla="*/ 2 h 123"/>
                <a:gd name="T4" fmla="*/ 1 w 552"/>
                <a:gd name="T5" fmla="*/ 2 h 123"/>
                <a:gd name="T6" fmla="*/ 1 w 552"/>
                <a:gd name="T7" fmla="*/ 2 h 123"/>
                <a:gd name="T8" fmla="*/ 1 w 552"/>
                <a:gd name="T9" fmla="*/ 2 h 123"/>
                <a:gd name="T10" fmla="*/ 1 w 552"/>
                <a:gd name="T11" fmla="*/ 2 h 123"/>
                <a:gd name="T12" fmla="*/ 2 w 552"/>
                <a:gd name="T13" fmla="*/ 1 h 123"/>
                <a:gd name="T14" fmla="*/ 2 w 552"/>
                <a:gd name="T15" fmla="*/ 1 h 123"/>
                <a:gd name="T16" fmla="*/ 2 w 552"/>
                <a:gd name="T17" fmla="*/ 1 h 123"/>
                <a:gd name="T18" fmla="*/ 3 w 552"/>
                <a:gd name="T19" fmla="*/ 1 h 123"/>
                <a:gd name="T20" fmla="*/ 3 w 552"/>
                <a:gd name="T21" fmla="*/ 1 h 123"/>
                <a:gd name="T22" fmla="*/ 3 w 552"/>
                <a:gd name="T23" fmla="*/ 1 h 123"/>
                <a:gd name="T24" fmla="*/ 4 w 552"/>
                <a:gd name="T25" fmla="*/ 1 h 123"/>
                <a:gd name="T26" fmla="*/ 4 w 552"/>
                <a:gd name="T27" fmla="*/ 1 h 123"/>
                <a:gd name="T28" fmla="*/ 4 w 552"/>
                <a:gd name="T29" fmla="*/ 1 h 123"/>
                <a:gd name="T30" fmla="*/ 5 w 552"/>
                <a:gd name="T31" fmla="*/ 1 h 123"/>
                <a:gd name="T32" fmla="*/ 5 w 552"/>
                <a:gd name="T33" fmla="*/ 1 h 123"/>
                <a:gd name="T34" fmla="*/ 6 w 552"/>
                <a:gd name="T35" fmla="*/ 1 h 123"/>
                <a:gd name="T36" fmla="*/ 9 w 552"/>
                <a:gd name="T37" fmla="*/ 0 h 123"/>
                <a:gd name="T38" fmla="*/ 7 w 552"/>
                <a:gd name="T39" fmla="*/ 1 h 123"/>
                <a:gd name="T40" fmla="*/ 6 w 552"/>
                <a:gd name="T41" fmla="*/ 1 h 123"/>
                <a:gd name="T42" fmla="*/ 6 w 552"/>
                <a:gd name="T43" fmla="*/ 1 h 123"/>
                <a:gd name="T44" fmla="*/ 5 w 552"/>
                <a:gd name="T45" fmla="*/ 1 h 123"/>
                <a:gd name="T46" fmla="*/ 5 w 552"/>
                <a:gd name="T47" fmla="*/ 1 h 123"/>
                <a:gd name="T48" fmla="*/ 4 w 552"/>
                <a:gd name="T49" fmla="*/ 1 h 123"/>
                <a:gd name="T50" fmla="*/ 4 w 552"/>
                <a:gd name="T51" fmla="*/ 2 h 123"/>
                <a:gd name="T52" fmla="*/ 4 w 552"/>
                <a:gd name="T53" fmla="*/ 2 h 123"/>
                <a:gd name="T54" fmla="*/ 3 w 552"/>
                <a:gd name="T55" fmla="*/ 2 h 123"/>
                <a:gd name="T56" fmla="*/ 3 w 552"/>
                <a:gd name="T57" fmla="*/ 2 h 123"/>
                <a:gd name="T58" fmla="*/ 2 w 552"/>
                <a:gd name="T59" fmla="*/ 2 h 123"/>
                <a:gd name="T60" fmla="*/ 2 w 552"/>
                <a:gd name="T61" fmla="*/ 2 h 123"/>
                <a:gd name="T62" fmla="*/ 2 w 552"/>
                <a:gd name="T63" fmla="*/ 2 h 123"/>
                <a:gd name="T64" fmla="*/ 1 w 552"/>
                <a:gd name="T65" fmla="*/ 2 h 123"/>
                <a:gd name="T66" fmla="*/ 1 w 552"/>
                <a:gd name="T67" fmla="*/ 2 h 123"/>
                <a:gd name="T68" fmla="*/ 1 w 552"/>
                <a:gd name="T69" fmla="*/ 2 h 123"/>
                <a:gd name="T70" fmla="*/ 1 w 552"/>
                <a:gd name="T71" fmla="*/ 2 h 123"/>
                <a:gd name="T72" fmla="*/ 0 w 552"/>
                <a:gd name="T73" fmla="*/ 2 h 123"/>
                <a:gd name="T74" fmla="*/ 0 w 552"/>
                <a:gd name="T75" fmla="*/ 2 h 123"/>
                <a:gd name="T76" fmla="*/ 1 w 552"/>
                <a:gd name="T77" fmla="*/ 2 h 12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2"/>
                <a:gd name="T118" fmla="*/ 0 h 123"/>
                <a:gd name="T119" fmla="*/ 552 w 552"/>
                <a:gd name="T120" fmla="*/ 123 h 12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2" h="123">
                  <a:moveTo>
                    <a:pt x="14" y="85"/>
                  </a:moveTo>
                  <a:lnTo>
                    <a:pt x="35" y="81"/>
                  </a:lnTo>
                  <a:lnTo>
                    <a:pt x="56" y="78"/>
                  </a:lnTo>
                  <a:lnTo>
                    <a:pt x="78" y="73"/>
                  </a:lnTo>
                  <a:lnTo>
                    <a:pt x="100" y="70"/>
                  </a:lnTo>
                  <a:lnTo>
                    <a:pt x="121" y="65"/>
                  </a:lnTo>
                  <a:lnTo>
                    <a:pt x="143" y="62"/>
                  </a:lnTo>
                  <a:lnTo>
                    <a:pt x="163" y="57"/>
                  </a:lnTo>
                  <a:lnTo>
                    <a:pt x="185" y="52"/>
                  </a:lnTo>
                  <a:lnTo>
                    <a:pt x="207" y="48"/>
                  </a:lnTo>
                  <a:lnTo>
                    <a:pt x="228" y="44"/>
                  </a:lnTo>
                  <a:lnTo>
                    <a:pt x="250" y="40"/>
                  </a:lnTo>
                  <a:lnTo>
                    <a:pt x="271" y="36"/>
                  </a:lnTo>
                  <a:lnTo>
                    <a:pt x="292" y="32"/>
                  </a:lnTo>
                  <a:lnTo>
                    <a:pt x="314" y="28"/>
                  </a:lnTo>
                  <a:lnTo>
                    <a:pt x="335" y="25"/>
                  </a:lnTo>
                  <a:lnTo>
                    <a:pt x="357" y="21"/>
                  </a:lnTo>
                  <a:lnTo>
                    <a:pt x="410" y="13"/>
                  </a:lnTo>
                  <a:lnTo>
                    <a:pt x="552" y="0"/>
                  </a:lnTo>
                  <a:lnTo>
                    <a:pt x="496" y="18"/>
                  </a:lnTo>
                  <a:lnTo>
                    <a:pt x="420" y="42"/>
                  </a:lnTo>
                  <a:lnTo>
                    <a:pt x="394" y="48"/>
                  </a:lnTo>
                  <a:lnTo>
                    <a:pt x="368" y="54"/>
                  </a:lnTo>
                  <a:lnTo>
                    <a:pt x="342" y="58"/>
                  </a:lnTo>
                  <a:lnTo>
                    <a:pt x="315" y="64"/>
                  </a:lnTo>
                  <a:lnTo>
                    <a:pt x="289" y="69"/>
                  </a:lnTo>
                  <a:lnTo>
                    <a:pt x="264" y="74"/>
                  </a:lnTo>
                  <a:lnTo>
                    <a:pt x="237" y="79"/>
                  </a:lnTo>
                  <a:lnTo>
                    <a:pt x="211" y="84"/>
                  </a:lnTo>
                  <a:lnTo>
                    <a:pt x="184" y="89"/>
                  </a:lnTo>
                  <a:lnTo>
                    <a:pt x="158" y="94"/>
                  </a:lnTo>
                  <a:lnTo>
                    <a:pt x="131" y="99"/>
                  </a:lnTo>
                  <a:lnTo>
                    <a:pt x="105" y="103"/>
                  </a:lnTo>
                  <a:lnTo>
                    <a:pt x="79" y="109"/>
                  </a:lnTo>
                  <a:lnTo>
                    <a:pt x="53" y="113"/>
                  </a:lnTo>
                  <a:lnTo>
                    <a:pt x="26" y="118"/>
                  </a:lnTo>
                  <a:lnTo>
                    <a:pt x="0" y="123"/>
                  </a:lnTo>
                  <a:lnTo>
                    <a:pt x="0" y="99"/>
                  </a:lnTo>
                  <a:lnTo>
                    <a:pt x="14" y="85"/>
                  </a:lnTo>
                  <a:close/>
                </a:path>
              </a:pathLst>
            </a:custGeom>
            <a:solidFill>
              <a:srgbClr val="FFD370"/>
            </a:solidFill>
            <a:ln w="9525">
              <a:noFill/>
              <a:round/>
              <a:headEnd/>
              <a:tailEnd/>
            </a:ln>
          </p:spPr>
          <p:txBody>
            <a:bodyPr/>
            <a:lstStyle/>
            <a:p>
              <a:endParaRPr lang="en-US"/>
            </a:p>
          </p:txBody>
        </p:sp>
        <p:sp>
          <p:nvSpPr>
            <p:cNvPr id="38" name="Freeform 36"/>
            <p:cNvSpPr>
              <a:spLocks/>
            </p:cNvSpPr>
            <p:nvPr/>
          </p:nvSpPr>
          <p:spPr bwMode="auto">
            <a:xfrm>
              <a:off x="4396" y="1689"/>
              <a:ext cx="65" cy="36"/>
            </a:xfrm>
            <a:custGeom>
              <a:avLst/>
              <a:gdLst>
                <a:gd name="T0" fmla="*/ 1 w 130"/>
                <a:gd name="T1" fmla="*/ 0 h 73"/>
                <a:gd name="T2" fmla="*/ 1 w 130"/>
                <a:gd name="T3" fmla="*/ 0 h 73"/>
                <a:gd name="T4" fmla="*/ 2 w 130"/>
                <a:gd name="T5" fmla="*/ 0 h 73"/>
                <a:gd name="T6" fmla="*/ 1 w 130"/>
                <a:gd name="T7" fmla="*/ 0 h 73"/>
                <a:gd name="T8" fmla="*/ 1 w 130"/>
                <a:gd name="T9" fmla="*/ 1 h 73"/>
                <a:gd name="T10" fmla="*/ 0 w 130"/>
                <a:gd name="T11" fmla="*/ 1 h 73"/>
                <a:gd name="T12" fmla="*/ 0 w 130"/>
                <a:gd name="T13" fmla="*/ 0 h 73"/>
                <a:gd name="T14" fmla="*/ 1 w 130"/>
                <a:gd name="T15" fmla="*/ 0 h 73"/>
                <a:gd name="T16" fmla="*/ 1 w 130"/>
                <a:gd name="T17" fmla="*/ 0 h 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
                <a:gd name="T28" fmla="*/ 0 h 73"/>
                <a:gd name="T29" fmla="*/ 130 w 130"/>
                <a:gd name="T30" fmla="*/ 73 h 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 h="73">
                  <a:moveTo>
                    <a:pt x="121" y="0"/>
                  </a:moveTo>
                  <a:lnTo>
                    <a:pt x="121" y="33"/>
                  </a:lnTo>
                  <a:lnTo>
                    <a:pt x="130" y="57"/>
                  </a:lnTo>
                  <a:lnTo>
                    <a:pt x="19" y="55"/>
                  </a:lnTo>
                  <a:lnTo>
                    <a:pt x="19" y="73"/>
                  </a:lnTo>
                  <a:lnTo>
                    <a:pt x="0" y="73"/>
                  </a:lnTo>
                  <a:lnTo>
                    <a:pt x="0" y="43"/>
                  </a:lnTo>
                  <a:lnTo>
                    <a:pt x="14" y="33"/>
                  </a:lnTo>
                  <a:lnTo>
                    <a:pt x="121" y="0"/>
                  </a:lnTo>
                  <a:close/>
                </a:path>
              </a:pathLst>
            </a:custGeom>
            <a:solidFill>
              <a:srgbClr val="FF2830"/>
            </a:solidFill>
            <a:ln w="9525">
              <a:noFill/>
              <a:round/>
              <a:headEnd/>
              <a:tailEnd/>
            </a:ln>
          </p:spPr>
          <p:txBody>
            <a:bodyPr/>
            <a:lstStyle/>
            <a:p>
              <a:endParaRPr lang="en-US"/>
            </a:p>
          </p:txBody>
        </p:sp>
        <p:sp>
          <p:nvSpPr>
            <p:cNvPr id="39" name="Freeform 37"/>
            <p:cNvSpPr>
              <a:spLocks/>
            </p:cNvSpPr>
            <p:nvPr/>
          </p:nvSpPr>
          <p:spPr bwMode="auto">
            <a:xfrm>
              <a:off x="4406" y="1711"/>
              <a:ext cx="221" cy="31"/>
            </a:xfrm>
            <a:custGeom>
              <a:avLst/>
              <a:gdLst>
                <a:gd name="T0" fmla="*/ 0 w 442"/>
                <a:gd name="T1" fmla="*/ 0 h 62"/>
                <a:gd name="T2" fmla="*/ 0 w 442"/>
                <a:gd name="T3" fmla="*/ 1 h 62"/>
                <a:gd name="T4" fmla="*/ 7 w 442"/>
                <a:gd name="T5" fmla="*/ 1 h 62"/>
                <a:gd name="T6" fmla="*/ 7 w 442"/>
                <a:gd name="T7" fmla="*/ 1 h 62"/>
                <a:gd name="T8" fmla="*/ 0 w 442"/>
                <a:gd name="T9" fmla="*/ 0 h 62"/>
                <a:gd name="T10" fmla="*/ 0 60000 65536"/>
                <a:gd name="T11" fmla="*/ 0 60000 65536"/>
                <a:gd name="T12" fmla="*/ 0 60000 65536"/>
                <a:gd name="T13" fmla="*/ 0 60000 65536"/>
                <a:gd name="T14" fmla="*/ 0 60000 65536"/>
                <a:gd name="T15" fmla="*/ 0 w 442"/>
                <a:gd name="T16" fmla="*/ 0 h 62"/>
                <a:gd name="T17" fmla="*/ 442 w 442"/>
                <a:gd name="T18" fmla="*/ 62 h 62"/>
              </a:gdLst>
              <a:ahLst/>
              <a:cxnLst>
                <a:cxn ang="T10">
                  <a:pos x="T0" y="T1"/>
                </a:cxn>
                <a:cxn ang="T11">
                  <a:pos x="T2" y="T3"/>
                </a:cxn>
                <a:cxn ang="T12">
                  <a:pos x="T4" y="T5"/>
                </a:cxn>
                <a:cxn ang="T13">
                  <a:pos x="T6" y="T7"/>
                </a:cxn>
                <a:cxn ang="T14">
                  <a:pos x="T8" y="T9"/>
                </a:cxn>
              </a:cxnLst>
              <a:rect l="T15" t="T16" r="T17" b="T18"/>
              <a:pathLst>
                <a:path w="442" h="62">
                  <a:moveTo>
                    <a:pt x="0" y="0"/>
                  </a:moveTo>
                  <a:lnTo>
                    <a:pt x="0" y="18"/>
                  </a:lnTo>
                  <a:lnTo>
                    <a:pt x="442" y="62"/>
                  </a:lnTo>
                  <a:lnTo>
                    <a:pt x="442" y="44"/>
                  </a:lnTo>
                  <a:lnTo>
                    <a:pt x="0" y="0"/>
                  </a:lnTo>
                  <a:close/>
                </a:path>
              </a:pathLst>
            </a:custGeom>
            <a:solidFill>
              <a:srgbClr val="FFD370"/>
            </a:solidFill>
            <a:ln w="9525">
              <a:noFill/>
              <a:round/>
              <a:headEnd/>
              <a:tailEnd/>
            </a:ln>
          </p:spPr>
          <p:txBody>
            <a:bodyPr/>
            <a:lstStyle/>
            <a:p>
              <a:endParaRPr lang="en-US"/>
            </a:p>
          </p:txBody>
        </p:sp>
        <p:sp>
          <p:nvSpPr>
            <p:cNvPr id="40" name="Freeform 38"/>
            <p:cNvSpPr>
              <a:spLocks/>
            </p:cNvSpPr>
            <p:nvPr/>
          </p:nvSpPr>
          <p:spPr bwMode="auto">
            <a:xfrm>
              <a:off x="4453" y="1680"/>
              <a:ext cx="293" cy="52"/>
            </a:xfrm>
            <a:custGeom>
              <a:avLst/>
              <a:gdLst>
                <a:gd name="T0" fmla="*/ 1 w 586"/>
                <a:gd name="T1" fmla="*/ 0 h 105"/>
                <a:gd name="T2" fmla="*/ 1 w 586"/>
                <a:gd name="T3" fmla="*/ 0 h 105"/>
                <a:gd name="T4" fmla="*/ 0 w 586"/>
                <a:gd name="T5" fmla="*/ 0 h 105"/>
                <a:gd name="T6" fmla="*/ 1 w 586"/>
                <a:gd name="T7" fmla="*/ 0 h 105"/>
                <a:gd name="T8" fmla="*/ 1 w 586"/>
                <a:gd name="T9" fmla="*/ 1 h 105"/>
                <a:gd name="T10" fmla="*/ 5 w 586"/>
                <a:gd name="T11" fmla="*/ 1 h 105"/>
                <a:gd name="T12" fmla="*/ 5 w 586"/>
                <a:gd name="T13" fmla="*/ 1 h 105"/>
                <a:gd name="T14" fmla="*/ 6 w 586"/>
                <a:gd name="T15" fmla="*/ 1 h 105"/>
                <a:gd name="T16" fmla="*/ 6 w 586"/>
                <a:gd name="T17" fmla="*/ 1 h 105"/>
                <a:gd name="T18" fmla="*/ 7 w 586"/>
                <a:gd name="T19" fmla="*/ 1 h 105"/>
                <a:gd name="T20" fmla="*/ 9 w 586"/>
                <a:gd name="T21" fmla="*/ 0 h 105"/>
                <a:gd name="T22" fmla="*/ 1 w 586"/>
                <a:gd name="T23" fmla="*/ 0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6"/>
                <a:gd name="T37" fmla="*/ 0 h 105"/>
                <a:gd name="T38" fmla="*/ 586 w 586"/>
                <a:gd name="T39" fmla="*/ 105 h 1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6" h="105">
                  <a:moveTo>
                    <a:pt x="56" y="0"/>
                  </a:moveTo>
                  <a:lnTo>
                    <a:pt x="3" y="18"/>
                  </a:lnTo>
                  <a:lnTo>
                    <a:pt x="0" y="46"/>
                  </a:lnTo>
                  <a:lnTo>
                    <a:pt x="5" y="62"/>
                  </a:lnTo>
                  <a:lnTo>
                    <a:pt x="11" y="73"/>
                  </a:lnTo>
                  <a:lnTo>
                    <a:pt x="346" y="105"/>
                  </a:lnTo>
                  <a:lnTo>
                    <a:pt x="361" y="91"/>
                  </a:lnTo>
                  <a:lnTo>
                    <a:pt x="391" y="85"/>
                  </a:lnTo>
                  <a:lnTo>
                    <a:pt x="443" y="84"/>
                  </a:lnTo>
                  <a:lnTo>
                    <a:pt x="481" y="82"/>
                  </a:lnTo>
                  <a:lnTo>
                    <a:pt x="586" y="47"/>
                  </a:lnTo>
                  <a:lnTo>
                    <a:pt x="56" y="0"/>
                  </a:lnTo>
                  <a:close/>
                </a:path>
              </a:pathLst>
            </a:custGeom>
            <a:solidFill>
              <a:srgbClr val="FFD370"/>
            </a:solidFill>
            <a:ln w="9525">
              <a:noFill/>
              <a:round/>
              <a:headEnd/>
              <a:tailEnd/>
            </a:ln>
          </p:spPr>
          <p:txBody>
            <a:bodyPr/>
            <a:lstStyle/>
            <a:p>
              <a:endParaRPr lang="en-US"/>
            </a:p>
          </p:txBody>
        </p:sp>
        <p:sp>
          <p:nvSpPr>
            <p:cNvPr id="41" name="Freeform 39"/>
            <p:cNvSpPr>
              <a:spLocks/>
            </p:cNvSpPr>
            <p:nvPr/>
          </p:nvSpPr>
          <p:spPr bwMode="auto">
            <a:xfrm>
              <a:off x="4627" y="1704"/>
              <a:ext cx="124" cy="85"/>
            </a:xfrm>
            <a:custGeom>
              <a:avLst/>
              <a:gdLst>
                <a:gd name="T0" fmla="*/ 0 w 248"/>
                <a:gd name="T1" fmla="*/ 0 h 172"/>
                <a:gd name="T2" fmla="*/ 0 w 248"/>
                <a:gd name="T3" fmla="*/ 1 h 172"/>
                <a:gd name="T4" fmla="*/ 1 w 248"/>
                <a:gd name="T5" fmla="*/ 1 h 172"/>
                <a:gd name="T6" fmla="*/ 1 w 248"/>
                <a:gd name="T7" fmla="*/ 1 h 172"/>
                <a:gd name="T8" fmla="*/ 1 w 248"/>
                <a:gd name="T9" fmla="*/ 2 h 172"/>
                <a:gd name="T10" fmla="*/ 1 w 248"/>
                <a:gd name="T11" fmla="*/ 2 h 172"/>
                <a:gd name="T12" fmla="*/ 1 w 248"/>
                <a:gd name="T13" fmla="*/ 2 h 172"/>
                <a:gd name="T14" fmla="*/ 1 w 248"/>
                <a:gd name="T15" fmla="*/ 2 h 172"/>
                <a:gd name="T16" fmla="*/ 2 w 248"/>
                <a:gd name="T17" fmla="*/ 2 h 172"/>
                <a:gd name="T18" fmla="*/ 2 w 248"/>
                <a:gd name="T19" fmla="*/ 2 h 172"/>
                <a:gd name="T20" fmla="*/ 4 w 248"/>
                <a:gd name="T21" fmla="*/ 1 h 172"/>
                <a:gd name="T22" fmla="*/ 4 w 248"/>
                <a:gd name="T23" fmla="*/ 0 h 172"/>
                <a:gd name="T24" fmla="*/ 4 w 248"/>
                <a:gd name="T25" fmla="*/ 0 h 172"/>
                <a:gd name="T26" fmla="*/ 2 w 248"/>
                <a:gd name="T27" fmla="*/ 0 h 172"/>
                <a:gd name="T28" fmla="*/ 1 w 248"/>
                <a:gd name="T29" fmla="*/ 0 h 172"/>
                <a:gd name="T30" fmla="*/ 0 w 248"/>
                <a:gd name="T31" fmla="*/ 0 h 1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8"/>
                <a:gd name="T49" fmla="*/ 0 h 172"/>
                <a:gd name="T50" fmla="*/ 248 w 248"/>
                <a:gd name="T51" fmla="*/ 172 h 1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8" h="172">
                  <a:moveTo>
                    <a:pt x="0" y="55"/>
                  </a:moveTo>
                  <a:lnTo>
                    <a:pt x="0" y="74"/>
                  </a:lnTo>
                  <a:lnTo>
                    <a:pt x="1" y="102"/>
                  </a:lnTo>
                  <a:lnTo>
                    <a:pt x="7" y="123"/>
                  </a:lnTo>
                  <a:lnTo>
                    <a:pt x="15" y="140"/>
                  </a:lnTo>
                  <a:lnTo>
                    <a:pt x="27" y="152"/>
                  </a:lnTo>
                  <a:lnTo>
                    <a:pt x="42" y="160"/>
                  </a:lnTo>
                  <a:lnTo>
                    <a:pt x="60" y="165"/>
                  </a:lnTo>
                  <a:lnTo>
                    <a:pt x="82" y="169"/>
                  </a:lnTo>
                  <a:lnTo>
                    <a:pt x="109" y="172"/>
                  </a:lnTo>
                  <a:lnTo>
                    <a:pt x="195" y="115"/>
                  </a:lnTo>
                  <a:lnTo>
                    <a:pt x="248" y="51"/>
                  </a:lnTo>
                  <a:lnTo>
                    <a:pt x="231" y="0"/>
                  </a:lnTo>
                  <a:lnTo>
                    <a:pt x="114" y="32"/>
                  </a:lnTo>
                  <a:lnTo>
                    <a:pt x="48" y="38"/>
                  </a:lnTo>
                  <a:lnTo>
                    <a:pt x="0" y="55"/>
                  </a:lnTo>
                  <a:close/>
                </a:path>
              </a:pathLst>
            </a:custGeom>
            <a:solidFill>
              <a:srgbClr val="770000"/>
            </a:solidFill>
            <a:ln w="9525">
              <a:noFill/>
              <a:round/>
              <a:headEnd/>
              <a:tailEnd/>
            </a:ln>
          </p:spPr>
          <p:txBody>
            <a:bodyPr/>
            <a:lstStyle/>
            <a:p>
              <a:endParaRPr lang="en-US"/>
            </a:p>
          </p:txBody>
        </p:sp>
        <p:sp>
          <p:nvSpPr>
            <p:cNvPr id="42" name="Freeform 40"/>
            <p:cNvSpPr>
              <a:spLocks/>
            </p:cNvSpPr>
            <p:nvPr/>
          </p:nvSpPr>
          <p:spPr bwMode="auto">
            <a:xfrm>
              <a:off x="4575" y="1716"/>
              <a:ext cx="126" cy="72"/>
            </a:xfrm>
            <a:custGeom>
              <a:avLst/>
              <a:gdLst>
                <a:gd name="T0" fmla="*/ 2 w 251"/>
                <a:gd name="T1" fmla="*/ 1 h 143"/>
                <a:gd name="T2" fmla="*/ 2 w 251"/>
                <a:gd name="T3" fmla="*/ 1 h 143"/>
                <a:gd name="T4" fmla="*/ 2 w 251"/>
                <a:gd name="T5" fmla="*/ 2 h 143"/>
                <a:gd name="T6" fmla="*/ 2 w 251"/>
                <a:gd name="T7" fmla="*/ 2 h 143"/>
                <a:gd name="T8" fmla="*/ 2 w 251"/>
                <a:gd name="T9" fmla="*/ 2 h 143"/>
                <a:gd name="T10" fmla="*/ 2 w 251"/>
                <a:gd name="T11" fmla="*/ 2 h 143"/>
                <a:gd name="T12" fmla="*/ 3 w 251"/>
                <a:gd name="T13" fmla="*/ 2 h 143"/>
                <a:gd name="T14" fmla="*/ 3 w 251"/>
                <a:gd name="T15" fmla="*/ 3 h 143"/>
                <a:gd name="T16" fmla="*/ 3 w 251"/>
                <a:gd name="T17" fmla="*/ 3 h 143"/>
                <a:gd name="T18" fmla="*/ 3 w 251"/>
                <a:gd name="T19" fmla="*/ 3 h 143"/>
                <a:gd name="T20" fmla="*/ 3 w 251"/>
                <a:gd name="T21" fmla="*/ 3 h 143"/>
                <a:gd name="T22" fmla="*/ 3 w 251"/>
                <a:gd name="T23" fmla="*/ 2 h 143"/>
                <a:gd name="T24" fmla="*/ 3 w 251"/>
                <a:gd name="T25" fmla="*/ 2 h 143"/>
                <a:gd name="T26" fmla="*/ 3 w 251"/>
                <a:gd name="T27" fmla="*/ 2 h 143"/>
                <a:gd name="T28" fmla="*/ 2 w 251"/>
                <a:gd name="T29" fmla="*/ 2 h 143"/>
                <a:gd name="T30" fmla="*/ 2 w 251"/>
                <a:gd name="T31" fmla="*/ 2 h 143"/>
                <a:gd name="T32" fmla="*/ 2 w 251"/>
                <a:gd name="T33" fmla="*/ 2 h 143"/>
                <a:gd name="T34" fmla="*/ 2 w 251"/>
                <a:gd name="T35" fmla="*/ 1 h 143"/>
                <a:gd name="T36" fmla="*/ 2 w 251"/>
                <a:gd name="T37" fmla="*/ 1 h 143"/>
                <a:gd name="T38" fmla="*/ 3 w 251"/>
                <a:gd name="T39" fmla="*/ 1 h 143"/>
                <a:gd name="T40" fmla="*/ 4 w 251"/>
                <a:gd name="T41" fmla="*/ 0 h 143"/>
                <a:gd name="T42" fmla="*/ 2 w 251"/>
                <a:gd name="T43" fmla="*/ 1 h 143"/>
                <a:gd name="T44" fmla="*/ 0 w 251"/>
                <a:gd name="T45" fmla="*/ 1 h 143"/>
                <a:gd name="T46" fmla="*/ 2 w 251"/>
                <a:gd name="T47" fmla="*/ 1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1"/>
                <a:gd name="T73" fmla="*/ 0 h 143"/>
                <a:gd name="T74" fmla="*/ 251 w 251"/>
                <a:gd name="T75" fmla="*/ 143 h 1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1" h="143">
                  <a:moveTo>
                    <a:pt x="101" y="29"/>
                  </a:moveTo>
                  <a:lnTo>
                    <a:pt x="96" y="56"/>
                  </a:lnTo>
                  <a:lnTo>
                    <a:pt x="101" y="73"/>
                  </a:lnTo>
                  <a:lnTo>
                    <a:pt x="106" y="88"/>
                  </a:lnTo>
                  <a:lnTo>
                    <a:pt x="111" y="102"/>
                  </a:lnTo>
                  <a:lnTo>
                    <a:pt x="119" y="115"/>
                  </a:lnTo>
                  <a:lnTo>
                    <a:pt x="130" y="125"/>
                  </a:lnTo>
                  <a:lnTo>
                    <a:pt x="144" y="133"/>
                  </a:lnTo>
                  <a:lnTo>
                    <a:pt x="160" y="140"/>
                  </a:lnTo>
                  <a:lnTo>
                    <a:pt x="180" y="143"/>
                  </a:lnTo>
                  <a:lnTo>
                    <a:pt x="164" y="132"/>
                  </a:lnTo>
                  <a:lnTo>
                    <a:pt x="152" y="122"/>
                  </a:lnTo>
                  <a:lnTo>
                    <a:pt x="140" y="114"/>
                  </a:lnTo>
                  <a:lnTo>
                    <a:pt x="131" y="104"/>
                  </a:lnTo>
                  <a:lnTo>
                    <a:pt x="124" y="95"/>
                  </a:lnTo>
                  <a:lnTo>
                    <a:pt x="119" y="84"/>
                  </a:lnTo>
                  <a:lnTo>
                    <a:pt x="117" y="70"/>
                  </a:lnTo>
                  <a:lnTo>
                    <a:pt x="116" y="52"/>
                  </a:lnTo>
                  <a:lnTo>
                    <a:pt x="121" y="29"/>
                  </a:lnTo>
                  <a:lnTo>
                    <a:pt x="160" y="20"/>
                  </a:lnTo>
                  <a:lnTo>
                    <a:pt x="251" y="0"/>
                  </a:lnTo>
                  <a:lnTo>
                    <a:pt x="96" y="11"/>
                  </a:lnTo>
                  <a:lnTo>
                    <a:pt x="0" y="20"/>
                  </a:lnTo>
                  <a:lnTo>
                    <a:pt x="101" y="29"/>
                  </a:lnTo>
                  <a:close/>
                </a:path>
              </a:pathLst>
            </a:custGeom>
            <a:solidFill>
              <a:srgbClr val="FF2830"/>
            </a:solidFill>
            <a:ln w="9525">
              <a:noFill/>
              <a:round/>
              <a:headEnd/>
              <a:tailEnd/>
            </a:ln>
          </p:spPr>
          <p:txBody>
            <a:bodyPr/>
            <a:lstStyle/>
            <a:p>
              <a:endParaRPr lang="en-US"/>
            </a:p>
          </p:txBody>
        </p:sp>
        <p:sp>
          <p:nvSpPr>
            <p:cNvPr id="43" name="Freeform 41"/>
            <p:cNvSpPr>
              <a:spLocks/>
            </p:cNvSpPr>
            <p:nvPr/>
          </p:nvSpPr>
          <p:spPr bwMode="auto">
            <a:xfrm>
              <a:off x="4638" y="1839"/>
              <a:ext cx="87" cy="131"/>
            </a:xfrm>
            <a:custGeom>
              <a:avLst/>
              <a:gdLst>
                <a:gd name="T0" fmla="*/ 1 w 174"/>
                <a:gd name="T1" fmla="*/ 0 h 261"/>
                <a:gd name="T2" fmla="*/ 1 w 174"/>
                <a:gd name="T3" fmla="*/ 1 h 261"/>
                <a:gd name="T4" fmla="*/ 1 w 174"/>
                <a:gd name="T5" fmla="*/ 1 h 261"/>
                <a:gd name="T6" fmla="*/ 3 w 174"/>
                <a:gd name="T7" fmla="*/ 1 h 261"/>
                <a:gd name="T8" fmla="*/ 3 w 174"/>
                <a:gd name="T9" fmla="*/ 1 h 261"/>
                <a:gd name="T10" fmla="*/ 3 w 174"/>
                <a:gd name="T11" fmla="*/ 1 h 261"/>
                <a:gd name="T12" fmla="*/ 3 w 174"/>
                <a:gd name="T13" fmla="*/ 2 h 261"/>
                <a:gd name="T14" fmla="*/ 3 w 174"/>
                <a:gd name="T15" fmla="*/ 2 h 261"/>
                <a:gd name="T16" fmla="*/ 3 w 174"/>
                <a:gd name="T17" fmla="*/ 3 h 261"/>
                <a:gd name="T18" fmla="*/ 3 w 174"/>
                <a:gd name="T19" fmla="*/ 3 h 261"/>
                <a:gd name="T20" fmla="*/ 3 w 174"/>
                <a:gd name="T21" fmla="*/ 3 h 261"/>
                <a:gd name="T22" fmla="*/ 3 w 174"/>
                <a:gd name="T23" fmla="*/ 4 h 261"/>
                <a:gd name="T24" fmla="*/ 3 w 174"/>
                <a:gd name="T25" fmla="*/ 4 h 261"/>
                <a:gd name="T26" fmla="*/ 3 w 174"/>
                <a:gd name="T27" fmla="*/ 4 h 261"/>
                <a:gd name="T28" fmla="*/ 1 w 174"/>
                <a:gd name="T29" fmla="*/ 4 h 261"/>
                <a:gd name="T30" fmla="*/ 1 w 174"/>
                <a:gd name="T31" fmla="*/ 5 h 261"/>
                <a:gd name="T32" fmla="*/ 1 w 174"/>
                <a:gd name="T33" fmla="*/ 5 h 261"/>
                <a:gd name="T34" fmla="*/ 1 w 174"/>
                <a:gd name="T35" fmla="*/ 5 h 261"/>
                <a:gd name="T36" fmla="*/ 1 w 174"/>
                <a:gd name="T37" fmla="*/ 4 h 261"/>
                <a:gd name="T38" fmla="*/ 1 w 174"/>
                <a:gd name="T39" fmla="*/ 4 h 261"/>
                <a:gd name="T40" fmla="*/ 1 w 174"/>
                <a:gd name="T41" fmla="*/ 4 h 261"/>
                <a:gd name="T42" fmla="*/ 1 w 174"/>
                <a:gd name="T43" fmla="*/ 4 h 261"/>
                <a:gd name="T44" fmla="*/ 1 w 174"/>
                <a:gd name="T45" fmla="*/ 3 h 261"/>
                <a:gd name="T46" fmla="*/ 1 w 174"/>
                <a:gd name="T47" fmla="*/ 3 h 261"/>
                <a:gd name="T48" fmla="*/ 0 w 174"/>
                <a:gd name="T49" fmla="*/ 3 h 261"/>
                <a:gd name="T50" fmla="*/ 1 w 174"/>
                <a:gd name="T51" fmla="*/ 2 h 261"/>
                <a:gd name="T52" fmla="*/ 1 w 174"/>
                <a:gd name="T53" fmla="*/ 2 h 261"/>
                <a:gd name="T54" fmla="*/ 1 w 174"/>
                <a:gd name="T55" fmla="*/ 1 h 261"/>
                <a:gd name="T56" fmla="*/ 1 w 174"/>
                <a:gd name="T57" fmla="*/ 1 h 261"/>
                <a:gd name="T58" fmla="*/ 1 w 174"/>
                <a:gd name="T59" fmla="*/ 1 h 261"/>
                <a:gd name="T60" fmla="*/ 1 w 174"/>
                <a:gd name="T61" fmla="*/ 1 h 261"/>
                <a:gd name="T62" fmla="*/ 1 w 174"/>
                <a:gd name="T63" fmla="*/ 1 h 261"/>
                <a:gd name="T64" fmla="*/ 1 w 174"/>
                <a:gd name="T65" fmla="*/ 0 h 2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4"/>
                <a:gd name="T100" fmla="*/ 0 h 261"/>
                <a:gd name="T101" fmla="*/ 174 w 174"/>
                <a:gd name="T102" fmla="*/ 261 h 2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4" h="261">
                  <a:moveTo>
                    <a:pt x="89" y="0"/>
                  </a:moveTo>
                  <a:lnTo>
                    <a:pt x="106" y="2"/>
                  </a:lnTo>
                  <a:lnTo>
                    <a:pt x="122" y="10"/>
                  </a:lnTo>
                  <a:lnTo>
                    <a:pt x="137" y="23"/>
                  </a:lnTo>
                  <a:lnTo>
                    <a:pt x="150" y="39"/>
                  </a:lnTo>
                  <a:lnTo>
                    <a:pt x="160" y="59"/>
                  </a:lnTo>
                  <a:lnTo>
                    <a:pt x="168" y="81"/>
                  </a:lnTo>
                  <a:lnTo>
                    <a:pt x="173" y="105"/>
                  </a:lnTo>
                  <a:lnTo>
                    <a:pt x="174" y="131"/>
                  </a:lnTo>
                  <a:lnTo>
                    <a:pt x="172" y="158"/>
                  </a:lnTo>
                  <a:lnTo>
                    <a:pt x="166" y="182"/>
                  </a:lnTo>
                  <a:lnTo>
                    <a:pt x="158" y="204"/>
                  </a:lnTo>
                  <a:lnTo>
                    <a:pt x="148" y="223"/>
                  </a:lnTo>
                  <a:lnTo>
                    <a:pt x="134" y="239"/>
                  </a:lnTo>
                  <a:lnTo>
                    <a:pt x="119" y="251"/>
                  </a:lnTo>
                  <a:lnTo>
                    <a:pt x="103" y="259"/>
                  </a:lnTo>
                  <a:lnTo>
                    <a:pt x="85" y="261"/>
                  </a:lnTo>
                  <a:lnTo>
                    <a:pt x="68" y="258"/>
                  </a:lnTo>
                  <a:lnTo>
                    <a:pt x="52" y="250"/>
                  </a:lnTo>
                  <a:lnTo>
                    <a:pt x="37" y="238"/>
                  </a:lnTo>
                  <a:lnTo>
                    <a:pt x="24" y="221"/>
                  </a:lnTo>
                  <a:lnTo>
                    <a:pt x="14" y="201"/>
                  </a:lnTo>
                  <a:lnTo>
                    <a:pt x="6" y="180"/>
                  </a:lnTo>
                  <a:lnTo>
                    <a:pt x="1" y="155"/>
                  </a:lnTo>
                  <a:lnTo>
                    <a:pt x="0" y="129"/>
                  </a:lnTo>
                  <a:lnTo>
                    <a:pt x="2" y="102"/>
                  </a:lnTo>
                  <a:lnTo>
                    <a:pt x="7" y="78"/>
                  </a:lnTo>
                  <a:lnTo>
                    <a:pt x="16" y="56"/>
                  </a:lnTo>
                  <a:lnTo>
                    <a:pt x="27" y="37"/>
                  </a:lnTo>
                  <a:lnTo>
                    <a:pt x="41" y="21"/>
                  </a:lnTo>
                  <a:lnTo>
                    <a:pt x="55" y="9"/>
                  </a:lnTo>
                  <a:lnTo>
                    <a:pt x="72" y="2"/>
                  </a:lnTo>
                  <a:lnTo>
                    <a:pt x="89" y="0"/>
                  </a:lnTo>
                  <a:close/>
                </a:path>
              </a:pathLst>
            </a:custGeom>
            <a:solidFill>
              <a:srgbClr val="877F6D"/>
            </a:solidFill>
            <a:ln w="9525">
              <a:noFill/>
              <a:round/>
              <a:headEnd/>
              <a:tailEnd/>
            </a:ln>
          </p:spPr>
          <p:txBody>
            <a:bodyPr/>
            <a:lstStyle/>
            <a:p>
              <a:endParaRPr lang="en-US"/>
            </a:p>
          </p:txBody>
        </p:sp>
        <p:sp>
          <p:nvSpPr>
            <p:cNvPr id="44" name="Freeform 42"/>
            <p:cNvSpPr>
              <a:spLocks/>
            </p:cNvSpPr>
            <p:nvPr/>
          </p:nvSpPr>
          <p:spPr bwMode="auto">
            <a:xfrm>
              <a:off x="4553" y="1793"/>
              <a:ext cx="189" cy="204"/>
            </a:xfrm>
            <a:custGeom>
              <a:avLst/>
              <a:gdLst>
                <a:gd name="T0" fmla="*/ 3 w 377"/>
                <a:gd name="T1" fmla="*/ 0 h 407"/>
                <a:gd name="T2" fmla="*/ 5 w 377"/>
                <a:gd name="T3" fmla="*/ 1 h 407"/>
                <a:gd name="T4" fmla="*/ 5 w 377"/>
                <a:gd name="T5" fmla="*/ 1 h 407"/>
                <a:gd name="T6" fmla="*/ 5 w 377"/>
                <a:gd name="T7" fmla="*/ 1 h 407"/>
                <a:gd name="T8" fmla="*/ 6 w 377"/>
                <a:gd name="T9" fmla="*/ 1 h 407"/>
                <a:gd name="T10" fmla="*/ 6 w 377"/>
                <a:gd name="T11" fmla="*/ 2 h 407"/>
                <a:gd name="T12" fmla="*/ 6 w 377"/>
                <a:gd name="T13" fmla="*/ 2 h 407"/>
                <a:gd name="T14" fmla="*/ 6 w 377"/>
                <a:gd name="T15" fmla="*/ 2 h 407"/>
                <a:gd name="T16" fmla="*/ 6 w 377"/>
                <a:gd name="T17" fmla="*/ 3 h 407"/>
                <a:gd name="T18" fmla="*/ 6 w 377"/>
                <a:gd name="T19" fmla="*/ 3 h 407"/>
                <a:gd name="T20" fmla="*/ 6 w 377"/>
                <a:gd name="T21" fmla="*/ 3 h 407"/>
                <a:gd name="T22" fmla="*/ 6 w 377"/>
                <a:gd name="T23" fmla="*/ 4 h 407"/>
                <a:gd name="T24" fmla="*/ 6 w 377"/>
                <a:gd name="T25" fmla="*/ 4 h 407"/>
                <a:gd name="T26" fmla="*/ 6 w 377"/>
                <a:gd name="T27" fmla="*/ 4 h 407"/>
                <a:gd name="T28" fmla="*/ 6 w 377"/>
                <a:gd name="T29" fmla="*/ 5 h 407"/>
                <a:gd name="T30" fmla="*/ 6 w 377"/>
                <a:gd name="T31" fmla="*/ 5 h 407"/>
                <a:gd name="T32" fmla="*/ 6 w 377"/>
                <a:gd name="T33" fmla="*/ 5 h 407"/>
                <a:gd name="T34" fmla="*/ 6 w 377"/>
                <a:gd name="T35" fmla="*/ 6 h 407"/>
                <a:gd name="T36" fmla="*/ 6 w 377"/>
                <a:gd name="T37" fmla="*/ 6 h 407"/>
                <a:gd name="T38" fmla="*/ 5 w 377"/>
                <a:gd name="T39" fmla="*/ 6 h 407"/>
                <a:gd name="T40" fmla="*/ 5 w 377"/>
                <a:gd name="T41" fmla="*/ 6 h 407"/>
                <a:gd name="T42" fmla="*/ 5 w 377"/>
                <a:gd name="T43" fmla="*/ 7 h 407"/>
                <a:gd name="T44" fmla="*/ 5 w 377"/>
                <a:gd name="T45" fmla="*/ 7 h 407"/>
                <a:gd name="T46" fmla="*/ 4 w 377"/>
                <a:gd name="T47" fmla="*/ 7 h 407"/>
                <a:gd name="T48" fmla="*/ 4 w 377"/>
                <a:gd name="T49" fmla="*/ 7 h 407"/>
                <a:gd name="T50" fmla="*/ 4 w 377"/>
                <a:gd name="T51" fmla="*/ 7 h 407"/>
                <a:gd name="T52" fmla="*/ 1 w 377"/>
                <a:gd name="T53" fmla="*/ 6 h 407"/>
                <a:gd name="T54" fmla="*/ 1 w 377"/>
                <a:gd name="T55" fmla="*/ 6 h 407"/>
                <a:gd name="T56" fmla="*/ 1 w 377"/>
                <a:gd name="T57" fmla="*/ 6 h 407"/>
                <a:gd name="T58" fmla="*/ 1 w 377"/>
                <a:gd name="T59" fmla="*/ 5 h 407"/>
                <a:gd name="T60" fmla="*/ 1 w 377"/>
                <a:gd name="T61" fmla="*/ 5 h 407"/>
                <a:gd name="T62" fmla="*/ 1 w 377"/>
                <a:gd name="T63" fmla="*/ 5 h 407"/>
                <a:gd name="T64" fmla="*/ 0 w 377"/>
                <a:gd name="T65" fmla="*/ 4 h 407"/>
                <a:gd name="T66" fmla="*/ 0 w 377"/>
                <a:gd name="T67" fmla="*/ 4 h 407"/>
                <a:gd name="T68" fmla="*/ 0 w 377"/>
                <a:gd name="T69" fmla="*/ 3 h 407"/>
                <a:gd name="T70" fmla="*/ 1 w 377"/>
                <a:gd name="T71" fmla="*/ 3 h 407"/>
                <a:gd name="T72" fmla="*/ 1 w 377"/>
                <a:gd name="T73" fmla="*/ 3 h 407"/>
                <a:gd name="T74" fmla="*/ 1 w 377"/>
                <a:gd name="T75" fmla="*/ 2 h 407"/>
                <a:gd name="T76" fmla="*/ 1 w 377"/>
                <a:gd name="T77" fmla="*/ 2 h 407"/>
                <a:gd name="T78" fmla="*/ 1 w 377"/>
                <a:gd name="T79" fmla="*/ 1 h 407"/>
                <a:gd name="T80" fmla="*/ 2 w 377"/>
                <a:gd name="T81" fmla="*/ 1 h 407"/>
                <a:gd name="T82" fmla="*/ 2 w 377"/>
                <a:gd name="T83" fmla="*/ 1 h 407"/>
                <a:gd name="T84" fmla="*/ 3 w 377"/>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7"/>
                <a:gd name="T130" fmla="*/ 0 h 407"/>
                <a:gd name="T131" fmla="*/ 377 w 377"/>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7" h="407">
                  <a:moveTo>
                    <a:pt x="130" y="0"/>
                  </a:moveTo>
                  <a:lnTo>
                    <a:pt x="277" y="14"/>
                  </a:lnTo>
                  <a:lnTo>
                    <a:pt x="298" y="25"/>
                  </a:lnTo>
                  <a:lnTo>
                    <a:pt x="316" y="38"/>
                  </a:lnTo>
                  <a:lnTo>
                    <a:pt x="332" y="54"/>
                  </a:lnTo>
                  <a:lnTo>
                    <a:pt x="344" y="70"/>
                  </a:lnTo>
                  <a:lnTo>
                    <a:pt x="356" y="90"/>
                  </a:lnTo>
                  <a:lnTo>
                    <a:pt x="364" y="109"/>
                  </a:lnTo>
                  <a:lnTo>
                    <a:pt x="371" y="131"/>
                  </a:lnTo>
                  <a:lnTo>
                    <a:pt x="375" y="154"/>
                  </a:lnTo>
                  <a:lnTo>
                    <a:pt x="377" y="182"/>
                  </a:lnTo>
                  <a:lnTo>
                    <a:pt x="377" y="207"/>
                  </a:lnTo>
                  <a:lnTo>
                    <a:pt x="375" y="232"/>
                  </a:lnTo>
                  <a:lnTo>
                    <a:pt x="372" y="255"/>
                  </a:lnTo>
                  <a:lnTo>
                    <a:pt x="367" y="277"/>
                  </a:lnTo>
                  <a:lnTo>
                    <a:pt x="362" y="298"/>
                  </a:lnTo>
                  <a:lnTo>
                    <a:pt x="354" y="318"/>
                  </a:lnTo>
                  <a:lnTo>
                    <a:pt x="343" y="335"/>
                  </a:lnTo>
                  <a:lnTo>
                    <a:pt x="332" y="351"/>
                  </a:lnTo>
                  <a:lnTo>
                    <a:pt x="318" y="365"/>
                  </a:lnTo>
                  <a:lnTo>
                    <a:pt x="303" y="377"/>
                  </a:lnTo>
                  <a:lnTo>
                    <a:pt x="287" y="388"/>
                  </a:lnTo>
                  <a:lnTo>
                    <a:pt x="267" y="396"/>
                  </a:lnTo>
                  <a:lnTo>
                    <a:pt x="248" y="402"/>
                  </a:lnTo>
                  <a:lnTo>
                    <a:pt x="224" y="406"/>
                  </a:lnTo>
                  <a:lnTo>
                    <a:pt x="200" y="407"/>
                  </a:lnTo>
                  <a:lnTo>
                    <a:pt x="45" y="376"/>
                  </a:lnTo>
                  <a:lnTo>
                    <a:pt x="30" y="354"/>
                  </a:lnTo>
                  <a:lnTo>
                    <a:pt x="17" y="333"/>
                  </a:lnTo>
                  <a:lnTo>
                    <a:pt x="9" y="311"/>
                  </a:lnTo>
                  <a:lnTo>
                    <a:pt x="4" y="289"/>
                  </a:lnTo>
                  <a:lnTo>
                    <a:pt x="1" y="266"/>
                  </a:lnTo>
                  <a:lnTo>
                    <a:pt x="0" y="242"/>
                  </a:lnTo>
                  <a:lnTo>
                    <a:pt x="0" y="216"/>
                  </a:lnTo>
                  <a:lnTo>
                    <a:pt x="0" y="190"/>
                  </a:lnTo>
                  <a:lnTo>
                    <a:pt x="9" y="159"/>
                  </a:lnTo>
                  <a:lnTo>
                    <a:pt x="18" y="129"/>
                  </a:lnTo>
                  <a:lnTo>
                    <a:pt x="29" y="102"/>
                  </a:lnTo>
                  <a:lnTo>
                    <a:pt x="41" y="77"/>
                  </a:lnTo>
                  <a:lnTo>
                    <a:pt x="57" y="55"/>
                  </a:lnTo>
                  <a:lnTo>
                    <a:pt x="77" y="34"/>
                  </a:lnTo>
                  <a:lnTo>
                    <a:pt x="101" y="16"/>
                  </a:lnTo>
                  <a:lnTo>
                    <a:pt x="130" y="0"/>
                  </a:lnTo>
                  <a:close/>
                </a:path>
              </a:pathLst>
            </a:custGeom>
            <a:solidFill>
              <a:srgbClr val="140F0A"/>
            </a:solidFill>
            <a:ln w="9525">
              <a:noFill/>
              <a:round/>
              <a:headEnd/>
              <a:tailEnd/>
            </a:ln>
          </p:spPr>
          <p:txBody>
            <a:bodyPr/>
            <a:lstStyle/>
            <a:p>
              <a:endParaRPr lang="en-US"/>
            </a:p>
          </p:txBody>
        </p:sp>
        <p:sp>
          <p:nvSpPr>
            <p:cNvPr id="45" name="Freeform 43"/>
            <p:cNvSpPr>
              <a:spLocks/>
            </p:cNvSpPr>
            <p:nvPr/>
          </p:nvSpPr>
          <p:spPr bwMode="auto">
            <a:xfrm>
              <a:off x="4654" y="1849"/>
              <a:ext cx="68" cy="121"/>
            </a:xfrm>
            <a:custGeom>
              <a:avLst/>
              <a:gdLst>
                <a:gd name="T0" fmla="*/ 1 w 136"/>
                <a:gd name="T1" fmla="*/ 1 h 242"/>
                <a:gd name="T2" fmla="*/ 1 w 136"/>
                <a:gd name="T3" fmla="*/ 1 h 242"/>
                <a:gd name="T4" fmla="*/ 1 w 136"/>
                <a:gd name="T5" fmla="*/ 1 h 242"/>
                <a:gd name="T6" fmla="*/ 1 w 136"/>
                <a:gd name="T7" fmla="*/ 1 h 242"/>
                <a:gd name="T8" fmla="*/ 1 w 136"/>
                <a:gd name="T9" fmla="*/ 2 h 242"/>
                <a:gd name="T10" fmla="*/ 1 w 136"/>
                <a:gd name="T11" fmla="*/ 2 h 242"/>
                <a:gd name="T12" fmla="*/ 1 w 136"/>
                <a:gd name="T13" fmla="*/ 2 h 242"/>
                <a:gd name="T14" fmla="*/ 1 w 136"/>
                <a:gd name="T15" fmla="*/ 2 h 242"/>
                <a:gd name="T16" fmla="*/ 1 w 136"/>
                <a:gd name="T17" fmla="*/ 2 h 242"/>
                <a:gd name="T18" fmla="*/ 1 w 136"/>
                <a:gd name="T19" fmla="*/ 3 h 242"/>
                <a:gd name="T20" fmla="*/ 1 w 136"/>
                <a:gd name="T21" fmla="*/ 3 h 242"/>
                <a:gd name="T22" fmla="*/ 1 w 136"/>
                <a:gd name="T23" fmla="*/ 3 h 242"/>
                <a:gd name="T24" fmla="*/ 1 w 136"/>
                <a:gd name="T25" fmla="*/ 3 h 242"/>
                <a:gd name="T26" fmla="*/ 1 w 136"/>
                <a:gd name="T27" fmla="*/ 3 h 242"/>
                <a:gd name="T28" fmla="*/ 1 w 136"/>
                <a:gd name="T29" fmla="*/ 4 h 242"/>
                <a:gd name="T30" fmla="*/ 1 w 136"/>
                <a:gd name="T31" fmla="*/ 4 h 242"/>
                <a:gd name="T32" fmla="*/ 1 w 136"/>
                <a:gd name="T33" fmla="*/ 4 h 242"/>
                <a:gd name="T34" fmla="*/ 1 w 136"/>
                <a:gd name="T35" fmla="*/ 3 h 242"/>
                <a:gd name="T36" fmla="*/ 0 w 136"/>
                <a:gd name="T37" fmla="*/ 4 h 242"/>
                <a:gd name="T38" fmla="*/ 1 w 136"/>
                <a:gd name="T39" fmla="*/ 4 h 242"/>
                <a:gd name="T40" fmla="*/ 1 w 136"/>
                <a:gd name="T41" fmla="*/ 4 h 242"/>
                <a:gd name="T42" fmla="*/ 1 w 136"/>
                <a:gd name="T43" fmla="*/ 4 h 242"/>
                <a:gd name="T44" fmla="*/ 1 w 136"/>
                <a:gd name="T45" fmla="*/ 4 h 242"/>
                <a:gd name="T46" fmla="*/ 1 w 136"/>
                <a:gd name="T47" fmla="*/ 4 h 242"/>
                <a:gd name="T48" fmla="*/ 1 w 136"/>
                <a:gd name="T49" fmla="*/ 4 h 242"/>
                <a:gd name="T50" fmla="*/ 1 w 136"/>
                <a:gd name="T51" fmla="*/ 4 h 242"/>
                <a:gd name="T52" fmla="*/ 1 w 136"/>
                <a:gd name="T53" fmla="*/ 3 h 242"/>
                <a:gd name="T54" fmla="*/ 1 w 136"/>
                <a:gd name="T55" fmla="*/ 3 h 242"/>
                <a:gd name="T56" fmla="*/ 2 w 136"/>
                <a:gd name="T57" fmla="*/ 3 h 242"/>
                <a:gd name="T58" fmla="*/ 2 w 136"/>
                <a:gd name="T59" fmla="*/ 2 h 242"/>
                <a:gd name="T60" fmla="*/ 2 w 136"/>
                <a:gd name="T61" fmla="*/ 2 h 242"/>
                <a:gd name="T62" fmla="*/ 2 w 136"/>
                <a:gd name="T63" fmla="*/ 1 h 242"/>
                <a:gd name="T64" fmla="*/ 1 w 136"/>
                <a:gd name="T65" fmla="*/ 1 h 242"/>
                <a:gd name="T66" fmla="*/ 1 w 136"/>
                <a:gd name="T67" fmla="*/ 1 h 242"/>
                <a:gd name="T68" fmla="*/ 1 w 136"/>
                <a:gd name="T69" fmla="*/ 1 h 242"/>
                <a:gd name="T70" fmla="*/ 1 w 136"/>
                <a:gd name="T71" fmla="*/ 0 h 242"/>
                <a:gd name="T72" fmla="*/ 1 w 136"/>
                <a:gd name="T73" fmla="*/ 1 h 242"/>
                <a:gd name="T74" fmla="*/ 1 w 136"/>
                <a:gd name="T75" fmla="*/ 1 h 242"/>
                <a:gd name="T76" fmla="*/ 1 w 136"/>
                <a:gd name="T77" fmla="*/ 1 h 242"/>
                <a:gd name="T78" fmla="*/ 1 w 136"/>
                <a:gd name="T79" fmla="*/ 1 h 2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6"/>
                <a:gd name="T121" fmla="*/ 0 h 242"/>
                <a:gd name="T122" fmla="*/ 136 w 136"/>
                <a:gd name="T123" fmla="*/ 242 h 24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6" h="242">
                  <a:moveTo>
                    <a:pt x="59" y="31"/>
                  </a:moveTo>
                  <a:lnTo>
                    <a:pt x="72" y="38"/>
                  </a:lnTo>
                  <a:lnTo>
                    <a:pt x="82" y="46"/>
                  </a:lnTo>
                  <a:lnTo>
                    <a:pt x="88" y="54"/>
                  </a:lnTo>
                  <a:lnTo>
                    <a:pt x="92" y="65"/>
                  </a:lnTo>
                  <a:lnTo>
                    <a:pt x="96" y="76"/>
                  </a:lnTo>
                  <a:lnTo>
                    <a:pt x="97" y="89"/>
                  </a:lnTo>
                  <a:lnTo>
                    <a:pt x="97" y="102"/>
                  </a:lnTo>
                  <a:lnTo>
                    <a:pt x="97" y="117"/>
                  </a:lnTo>
                  <a:lnTo>
                    <a:pt x="90" y="136"/>
                  </a:lnTo>
                  <a:lnTo>
                    <a:pt x="84" y="153"/>
                  </a:lnTo>
                  <a:lnTo>
                    <a:pt x="79" y="167"/>
                  </a:lnTo>
                  <a:lnTo>
                    <a:pt x="73" y="179"/>
                  </a:lnTo>
                  <a:lnTo>
                    <a:pt x="65" y="188"/>
                  </a:lnTo>
                  <a:lnTo>
                    <a:pt x="53" y="194"/>
                  </a:lnTo>
                  <a:lnTo>
                    <a:pt x="37" y="196"/>
                  </a:lnTo>
                  <a:lnTo>
                    <a:pt x="16" y="195"/>
                  </a:lnTo>
                  <a:lnTo>
                    <a:pt x="3" y="180"/>
                  </a:lnTo>
                  <a:lnTo>
                    <a:pt x="0" y="204"/>
                  </a:lnTo>
                  <a:lnTo>
                    <a:pt x="12" y="221"/>
                  </a:lnTo>
                  <a:lnTo>
                    <a:pt x="36" y="242"/>
                  </a:lnTo>
                  <a:lnTo>
                    <a:pt x="56" y="238"/>
                  </a:lnTo>
                  <a:lnTo>
                    <a:pt x="72" y="232"/>
                  </a:lnTo>
                  <a:lnTo>
                    <a:pt x="84" y="225"/>
                  </a:lnTo>
                  <a:lnTo>
                    <a:pt x="96" y="214"/>
                  </a:lnTo>
                  <a:lnTo>
                    <a:pt x="104" y="203"/>
                  </a:lnTo>
                  <a:lnTo>
                    <a:pt x="112" y="188"/>
                  </a:lnTo>
                  <a:lnTo>
                    <a:pt x="120" y="171"/>
                  </a:lnTo>
                  <a:lnTo>
                    <a:pt x="128" y="151"/>
                  </a:lnTo>
                  <a:lnTo>
                    <a:pt x="136" y="99"/>
                  </a:lnTo>
                  <a:lnTo>
                    <a:pt x="136" y="72"/>
                  </a:lnTo>
                  <a:lnTo>
                    <a:pt x="130" y="48"/>
                  </a:lnTo>
                  <a:lnTo>
                    <a:pt x="122" y="27"/>
                  </a:lnTo>
                  <a:lnTo>
                    <a:pt x="111" y="12"/>
                  </a:lnTo>
                  <a:lnTo>
                    <a:pt x="96" y="3"/>
                  </a:lnTo>
                  <a:lnTo>
                    <a:pt x="79" y="0"/>
                  </a:lnTo>
                  <a:lnTo>
                    <a:pt x="60" y="7"/>
                  </a:lnTo>
                  <a:lnTo>
                    <a:pt x="39" y="23"/>
                  </a:lnTo>
                  <a:lnTo>
                    <a:pt x="29" y="36"/>
                  </a:lnTo>
                  <a:lnTo>
                    <a:pt x="59" y="31"/>
                  </a:lnTo>
                  <a:close/>
                </a:path>
              </a:pathLst>
            </a:custGeom>
            <a:solidFill>
              <a:srgbClr val="877F6D"/>
            </a:solidFill>
            <a:ln w="9525">
              <a:noFill/>
              <a:round/>
              <a:headEnd/>
              <a:tailEnd/>
            </a:ln>
          </p:spPr>
          <p:txBody>
            <a:bodyPr/>
            <a:lstStyle/>
            <a:p>
              <a:endParaRPr lang="en-US"/>
            </a:p>
          </p:txBody>
        </p:sp>
        <p:sp>
          <p:nvSpPr>
            <p:cNvPr id="46" name="Freeform 44"/>
            <p:cNvSpPr>
              <a:spLocks/>
            </p:cNvSpPr>
            <p:nvPr/>
          </p:nvSpPr>
          <p:spPr bwMode="auto">
            <a:xfrm>
              <a:off x="4699" y="1891"/>
              <a:ext cx="23" cy="64"/>
            </a:xfrm>
            <a:custGeom>
              <a:avLst/>
              <a:gdLst>
                <a:gd name="T0" fmla="*/ 1 w 45"/>
                <a:gd name="T1" fmla="*/ 2 h 127"/>
                <a:gd name="T2" fmla="*/ 0 w 45"/>
                <a:gd name="T3" fmla="*/ 2 h 127"/>
                <a:gd name="T4" fmla="*/ 1 w 45"/>
                <a:gd name="T5" fmla="*/ 2 h 127"/>
                <a:gd name="T6" fmla="*/ 1 w 45"/>
                <a:gd name="T7" fmla="*/ 2 h 127"/>
                <a:gd name="T8" fmla="*/ 1 w 45"/>
                <a:gd name="T9" fmla="*/ 2 h 127"/>
                <a:gd name="T10" fmla="*/ 1 w 45"/>
                <a:gd name="T11" fmla="*/ 2 h 127"/>
                <a:gd name="T12" fmla="*/ 1 w 45"/>
                <a:gd name="T13" fmla="*/ 1 h 127"/>
                <a:gd name="T14" fmla="*/ 1 w 45"/>
                <a:gd name="T15" fmla="*/ 0 h 127"/>
                <a:gd name="T16" fmla="*/ 1 w 45"/>
                <a:gd name="T17" fmla="*/ 1 h 127"/>
                <a:gd name="T18" fmla="*/ 1 w 45"/>
                <a:gd name="T19" fmla="*/ 1 h 127"/>
                <a:gd name="T20" fmla="*/ 1 w 45"/>
                <a:gd name="T21" fmla="*/ 1 h 127"/>
                <a:gd name="T22" fmla="*/ 1 w 45"/>
                <a:gd name="T23" fmla="*/ 2 h 127"/>
                <a:gd name="T24" fmla="*/ 1 w 45"/>
                <a:gd name="T25" fmla="*/ 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
                <a:gd name="T40" fmla="*/ 0 h 127"/>
                <a:gd name="T41" fmla="*/ 45 w 4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 h="127">
                  <a:moveTo>
                    <a:pt x="13" y="70"/>
                  </a:moveTo>
                  <a:lnTo>
                    <a:pt x="0" y="96"/>
                  </a:lnTo>
                  <a:lnTo>
                    <a:pt x="3" y="110"/>
                  </a:lnTo>
                  <a:lnTo>
                    <a:pt x="1" y="127"/>
                  </a:lnTo>
                  <a:lnTo>
                    <a:pt x="25" y="105"/>
                  </a:lnTo>
                  <a:lnTo>
                    <a:pt x="42" y="73"/>
                  </a:lnTo>
                  <a:lnTo>
                    <a:pt x="45" y="41"/>
                  </a:lnTo>
                  <a:lnTo>
                    <a:pt x="45" y="0"/>
                  </a:lnTo>
                  <a:lnTo>
                    <a:pt x="33" y="9"/>
                  </a:lnTo>
                  <a:lnTo>
                    <a:pt x="35" y="35"/>
                  </a:lnTo>
                  <a:lnTo>
                    <a:pt x="35" y="61"/>
                  </a:lnTo>
                  <a:lnTo>
                    <a:pt x="16" y="96"/>
                  </a:lnTo>
                  <a:lnTo>
                    <a:pt x="13" y="70"/>
                  </a:lnTo>
                  <a:close/>
                </a:path>
              </a:pathLst>
            </a:custGeom>
            <a:solidFill>
              <a:srgbClr val="A0B5AD"/>
            </a:solidFill>
            <a:ln w="9525">
              <a:noFill/>
              <a:round/>
              <a:headEnd/>
              <a:tailEnd/>
            </a:ln>
          </p:spPr>
          <p:txBody>
            <a:bodyPr/>
            <a:lstStyle/>
            <a:p>
              <a:endParaRPr lang="en-US"/>
            </a:p>
          </p:txBody>
        </p:sp>
        <p:sp>
          <p:nvSpPr>
            <p:cNvPr id="47" name="Freeform 45"/>
            <p:cNvSpPr>
              <a:spLocks/>
            </p:cNvSpPr>
            <p:nvPr/>
          </p:nvSpPr>
          <p:spPr bwMode="auto">
            <a:xfrm>
              <a:off x="4642" y="1843"/>
              <a:ext cx="43" cy="109"/>
            </a:xfrm>
            <a:custGeom>
              <a:avLst/>
              <a:gdLst>
                <a:gd name="T0" fmla="*/ 1 w 86"/>
                <a:gd name="T1" fmla="*/ 0 h 217"/>
                <a:gd name="T2" fmla="*/ 1 w 86"/>
                <a:gd name="T3" fmla="*/ 1 h 217"/>
                <a:gd name="T4" fmla="*/ 1 w 86"/>
                <a:gd name="T5" fmla="*/ 1 h 217"/>
                <a:gd name="T6" fmla="*/ 1 w 86"/>
                <a:gd name="T7" fmla="*/ 1 h 217"/>
                <a:gd name="T8" fmla="*/ 1 w 86"/>
                <a:gd name="T9" fmla="*/ 1 h 217"/>
                <a:gd name="T10" fmla="*/ 1 w 86"/>
                <a:gd name="T11" fmla="*/ 2 h 217"/>
                <a:gd name="T12" fmla="*/ 1 w 86"/>
                <a:gd name="T13" fmla="*/ 2 h 217"/>
                <a:gd name="T14" fmla="*/ 1 w 86"/>
                <a:gd name="T15" fmla="*/ 3 h 217"/>
                <a:gd name="T16" fmla="*/ 0 w 86"/>
                <a:gd name="T17" fmla="*/ 3 h 217"/>
                <a:gd name="T18" fmla="*/ 1 w 86"/>
                <a:gd name="T19" fmla="*/ 3 h 217"/>
                <a:gd name="T20" fmla="*/ 1 w 86"/>
                <a:gd name="T21" fmla="*/ 4 h 217"/>
                <a:gd name="T22" fmla="*/ 1 w 86"/>
                <a:gd name="T23" fmla="*/ 4 h 217"/>
                <a:gd name="T24" fmla="*/ 1 w 86"/>
                <a:gd name="T25" fmla="*/ 3 h 217"/>
                <a:gd name="T26" fmla="*/ 1 w 86"/>
                <a:gd name="T27" fmla="*/ 3 h 217"/>
                <a:gd name="T28" fmla="*/ 1 w 86"/>
                <a:gd name="T29" fmla="*/ 3 h 217"/>
                <a:gd name="T30" fmla="*/ 1 w 86"/>
                <a:gd name="T31" fmla="*/ 3 h 217"/>
                <a:gd name="T32" fmla="*/ 1 w 86"/>
                <a:gd name="T33" fmla="*/ 2 h 217"/>
                <a:gd name="T34" fmla="*/ 1 w 86"/>
                <a:gd name="T35" fmla="*/ 2 h 217"/>
                <a:gd name="T36" fmla="*/ 1 w 86"/>
                <a:gd name="T37" fmla="*/ 2 h 217"/>
                <a:gd name="T38" fmla="*/ 1 w 86"/>
                <a:gd name="T39" fmla="*/ 2 h 217"/>
                <a:gd name="T40" fmla="*/ 1 w 86"/>
                <a:gd name="T41" fmla="*/ 1 h 217"/>
                <a:gd name="T42" fmla="*/ 1 w 86"/>
                <a:gd name="T43" fmla="*/ 1 h 217"/>
                <a:gd name="T44" fmla="*/ 1 w 86"/>
                <a:gd name="T45" fmla="*/ 1 h 217"/>
                <a:gd name="T46" fmla="*/ 1 w 86"/>
                <a:gd name="T47" fmla="*/ 1 h 217"/>
                <a:gd name="T48" fmla="*/ 1 w 86"/>
                <a:gd name="T49" fmla="*/ 1 h 217"/>
                <a:gd name="T50" fmla="*/ 1 w 86"/>
                <a:gd name="T51" fmla="*/ 1 h 217"/>
                <a:gd name="T52" fmla="*/ 1 w 86"/>
                <a:gd name="T53" fmla="*/ 1 h 217"/>
                <a:gd name="T54" fmla="*/ 1 w 86"/>
                <a:gd name="T55" fmla="*/ 1 h 217"/>
                <a:gd name="T56" fmla="*/ 1 w 86"/>
                <a:gd name="T57" fmla="*/ 1 h 217"/>
                <a:gd name="T58" fmla="*/ 1 w 86"/>
                <a:gd name="T59" fmla="*/ 0 h 21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6"/>
                <a:gd name="T91" fmla="*/ 0 h 217"/>
                <a:gd name="T92" fmla="*/ 86 w 86"/>
                <a:gd name="T93" fmla="*/ 217 h 21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6" h="217">
                  <a:moveTo>
                    <a:pt x="82" y="0"/>
                  </a:moveTo>
                  <a:lnTo>
                    <a:pt x="60" y="12"/>
                  </a:lnTo>
                  <a:lnTo>
                    <a:pt x="42" y="26"/>
                  </a:lnTo>
                  <a:lnTo>
                    <a:pt x="28" y="44"/>
                  </a:lnTo>
                  <a:lnTo>
                    <a:pt x="18" y="62"/>
                  </a:lnTo>
                  <a:lnTo>
                    <a:pt x="9" y="83"/>
                  </a:lnTo>
                  <a:lnTo>
                    <a:pt x="5" y="106"/>
                  </a:lnTo>
                  <a:lnTo>
                    <a:pt x="1" y="131"/>
                  </a:lnTo>
                  <a:lnTo>
                    <a:pt x="0" y="158"/>
                  </a:lnTo>
                  <a:lnTo>
                    <a:pt x="6" y="187"/>
                  </a:lnTo>
                  <a:lnTo>
                    <a:pt x="18" y="217"/>
                  </a:lnTo>
                  <a:lnTo>
                    <a:pt x="21" y="193"/>
                  </a:lnTo>
                  <a:lnTo>
                    <a:pt x="14" y="148"/>
                  </a:lnTo>
                  <a:lnTo>
                    <a:pt x="36" y="153"/>
                  </a:lnTo>
                  <a:lnTo>
                    <a:pt x="65" y="152"/>
                  </a:lnTo>
                  <a:lnTo>
                    <a:pt x="73" y="135"/>
                  </a:lnTo>
                  <a:lnTo>
                    <a:pt x="86" y="124"/>
                  </a:lnTo>
                  <a:lnTo>
                    <a:pt x="86" y="102"/>
                  </a:lnTo>
                  <a:lnTo>
                    <a:pt x="71" y="94"/>
                  </a:lnTo>
                  <a:lnTo>
                    <a:pt x="72" y="70"/>
                  </a:lnTo>
                  <a:lnTo>
                    <a:pt x="58" y="54"/>
                  </a:lnTo>
                  <a:lnTo>
                    <a:pt x="45" y="49"/>
                  </a:lnTo>
                  <a:lnTo>
                    <a:pt x="50" y="42"/>
                  </a:lnTo>
                  <a:lnTo>
                    <a:pt x="54" y="36"/>
                  </a:lnTo>
                  <a:lnTo>
                    <a:pt x="59" y="30"/>
                  </a:lnTo>
                  <a:lnTo>
                    <a:pt x="62" y="24"/>
                  </a:lnTo>
                  <a:lnTo>
                    <a:pt x="67" y="18"/>
                  </a:lnTo>
                  <a:lnTo>
                    <a:pt x="72" y="12"/>
                  </a:lnTo>
                  <a:lnTo>
                    <a:pt x="76" y="6"/>
                  </a:lnTo>
                  <a:lnTo>
                    <a:pt x="82" y="0"/>
                  </a:lnTo>
                  <a:close/>
                </a:path>
              </a:pathLst>
            </a:custGeom>
            <a:solidFill>
              <a:srgbClr val="302B26"/>
            </a:solidFill>
            <a:ln w="9525">
              <a:noFill/>
              <a:round/>
              <a:headEnd/>
              <a:tailEnd/>
            </a:ln>
          </p:spPr>
          <p:txBody>
            <a:bodyPr/>
            <a:lstStyle/>
            <a:p>
              <a:endParaRPr lang="en-US"/>
            </a:p>
          </p:txBody>
        </p:sp>
        <p:sp>
          <p:nvSpPr>
            <p:cNvPr id="48" name="Freeform 46"/>
            <p:cNvSpPr>
              <a:spLocks/>
            </p:cNvSpPr>
            <p:nvPr/>
          </p:nvSpPr>
          <p:spPr bwMode="auto">
            <a:xfrm>
              <a:off x="4548" y="1794"/>
              <a:ext cx="142" cy="198"/>
            </a:xfrm>
            <a:custGeom>
              <a:avLst/>
              <a:gdLst>
                <a:gd name="T0" fmla="*/ 1 w 284"/>
                <a:gd name="T1" fmla="*/ 0 h 396"/>
                <a:gd name="T2" fmla="*/ 4 w 284"/>
                <a:gd name="T3" fmla="*/ 1 h 396"/>
                <a:gd name="T4" fmla="*/ 4 w 284"/>
                <a:gd name="T5" fmla="*/ 1 h 396"/>
                <a:gd name="T6" fmla="*/ 3 w 284"/>
                <a:gd name="T7" fmla="*/ 1 h 396"/>
                <a:gd name="T8" fmla="*/ 3 w 284"/>
                <a:gd name="T9" fmla="*/ 1 h 396"/>
                <a:gd name="T10" fmla="*/ 3 w 284"/>
                <a:gd name="T11" fmla="*/ 1 h 396"/>
                <a:gd name="T12" fmla="*/ 2 w 284"/>
                <a:gd name="T13" fmla="*/ 2 h 396"/>
                <a:gd name="T14" fmla="*/ 2 w 284"/>
                <a:gd name="T15" fmla="*/ 2 h 396"/>
                <a:gd name="T16" fmla="*/ 2 w 284"/>
                <a:gd name="T17" fmla="*/ 2 h 396"/>
                <a:gd name="T18" fmla="*/ 2 w 284"/>
                <a:gd name="T19" fmla="*/ 3 h 396"/>
                <a:gd name="T20" fmla="*/ 2 w 284"/>
                <a:gd name="T21" fmla="*/ 3 h 396"/>
                <a:gd name="T22" fmla="*/ 1 w 284"/>
                <a:gd name="T23" fmla="*/ 3 h 396"/>
                <a:gd name="T24" fmla="*/ 1 w 284"/>
                <a:gd name="T25" fmla="*/ 3 h 396"/>
                <a:gd name="T26" fmla="*/ 2 w 284"/>
                <a:gd name="T27" fmla="*/ 5 h 396"/>
                <a:gd name="T28" fmla="*/ 2 w 284"/>
                <a:gd name="T29" fmla="*/ 5 h 396"/>
                <a:gd name="T30" fmla="*/ 2 w 284"/>
                <a:gd name="T31" fmla="*/ 6 h 396"/>
                <a:gd name="T32" fmla="*/ 2 w 284"/>
                <a:gd name="T33" fmla="*/ 6 h 396"/>
                <a:gd name="T34" fmla="*/ 2 w 284"/>
                <a:gd name="T35" fmla="*/ 6 h 396"/>
                <a:gd name="T36" fmla="*/ 1 w 284"/>
                <a:gd name="T37" fmla="*/ 6 h 396"/>
                <a:gd name="T38" fmla="*/ 1 w 284"/>
                <a:gd name="T39" fmla="*/ 6 h 396"/>
                <a:gd name="T40" fmla="*/ 1 w 284"/>
                <a:gd name="T41" fmla="*/ 6 h 396"/>
                <a:gd name="T42" fmla="*/ 1 w 284"/>
                <a:gd name="T43" fmla="*/ 5 h 396"/>
                <a:gd name="T44" fmla="*/ 0 w 284"/>
                <a:gd name="T45" fmla="*/ 3 h 396"/>
                <a:gd name="T46" fmla="*/ 0 w 284"/>
                <a:gd name="T47" fmla="*/ 3 h 396"/>
                <a:gd name="T48" fmla="*/ 1 w 284"/>
                <a:gd name="T49" fmla="*/ 3 h 396"/>
                <a:gd name="T50" fmla="*/ 1 w 284"/>
                <a:gd name="T51" fmla="*/ 2 h 396"/>
                <a:gd name="T52" fmla="*/ 1 w 284"/>
                <a:gd name="T53" fmla="*/ 1 h 396"/>
                <a:gd name="T54" fmla="*/ 1 w 284"/>
                <a:gd name="T55" fmla="*/ 1 h 396"/>
                <a:gd name="T56" fmla="*/ 1 w 284"/>
                <a:gd name="T57" fmla="*/ 0 h 3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4"/>
                <a:gd name="T88" fmla="*/ 0 h 396"/>
                <a:gd name="T89" fmla="*/ 284 w 284"/>
                <a:gd name="T90" fmla="*/ 396 h 3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4" h="396">
                  <a:moveTo>
                    <a:pt x="125" y="0"/>
                  </a:moveTo>
                  <a:lnTo>
                    <a:pt x="284" y="11"/>
                  </a:lnTo>
                  <a:lnTo>
                    <a:pt x="262" y="15"/>
                  </a:lnTo>
                  <a:lnTo>
                    <a:pt x="240" y="23"/>
                  </a:lnTo>
                  <a:lnTo>
                    <a:pt x="219" y="36"/>
                  </a:lnTo>
                  <a:lnTo>
                    <a:pt x="200" y="52"/>
                  </a:lnTo>
                  <a:lnTo>
                    <a:pt x="181" y="70"/>
                  </a:lnTo>
                  <a:lnTo>
                    <a:pt x="165" y="93"/>
                  </a:lnTo>
                  <a:lnTo>
                    <a:pt x="151" y="117"/>
                  </a:lnTo>
                  <a:lnTo>
                    <a:pt x="140" y="145"/>
                  </a:lnTo>
                  <a:lnTo>
                    <a:pt x="132" y="174"/>
                  </a:lnTo>
                  <a:lnTo>
                    <a:pt x="127" y="204"/>
                  </a:lnTo>
                  <a:lnTo>
                    <a:pt x="126" y="235"/>
                  </a:lnTo>
                  <a:lnTo>
                    <a:pt x="128" y="267"/>
                  </a:lnTo>
                  <a:lnTo>
                    <a:pt x="135" y="300"/>
                  </a:lnTo>
                  <a:lnTo>
                    <a:pt x="147" y="333"/>
                  </a:lnTo>
                  <a:lnTo>
                    <a:pt x="164" y="365"/>
                  </a:lnTo>
                  <a:lnTo>
                    <a:pt x="186" y="396"/>
                  </a:lnTo>
                  <a:lnTo>
                    <a:pt x="127" y="389"/>
                  </a:lnTo>
                  <a:lnTo>
                    <a:pt x="64" y="375"/>
                  </a:lnTo>
                  <a:lnTo>
                    <a:pt x="22" y="335"/>
                  </a:lnTo>
                  <a:lnTo>
                    <a:pt x="9" y="294"/>
                  </a:lnTo>
                  <a:lnTo>
                    <a:pt x="0" y="247"/>
                  </a:lnTo>
                  <a:lnTo>
                    <a:pt x="0" y="198"/>
                  </a:lnTo>
                  <a:lnTo>
                    <a:pt x="9" y="150"/>
                  </a:lnTo>
                  <a:lnTo>
                    <a:pt x="23" y="102"/>
                  </a:lnTo>
                  <a:lnTo>
                    <a:pt x="48" y="60"/>
                  </a:lnTo>
                  <a:lnTo>
                    <a:pt x="81" y="25"/>
                  </a:lnTo>
                  <a:lnTo>
                    <a:pt x="125" y="0"/>
                  </a:lnTo>
                  <a:close/>
                </a:path>
              </a:pathLst>
            </a:custGeom>
            <a:solidFill>
              <a:srgbClr val="332616"/>
            </a:solidFill>
            <a:ln w="9525">
              <a:noFill/>
              <a:round/>
              <a:headEnd/>
              <a:tailEnd/>
            </a:ln>
          </p:spPr>
          <p:txBody>
            <a:bodyPr/>
            <a:lstStyle/>
            <a:p>
              <a:endParaRPr lang="en-US"/>
            </a:p>
          </p:txBody>
        </p:sp>
        <p:sp>
          <p:nvSpPr>
            <p:cNvPr id="49" name="Freeform 47"/>
            <p:cNvSpPr>
              <a:spLocks/>
            </p:cNvSpPr>
            <p:nvPr/>
          </p:nvSpPr>
          <p:spPr bwMode="auto">
            <a:xfrm>
              <a:off x="3726" y="1841"/>
              <a:ext cx="856" cy="248"/>
            </a:xfrm>
            <a:custGeom>
              <a:avLst/>
              <a:gdLst>
                <a:gd name="T0" fmla="*/ 4 w 1711"/>
                <a:gd name="T1" fmla="*/ 3 h 498"/>
                <a:gd name="T2" fmla="*/ 3 w 1711"/>
                <a:gd name="T3" fmla="*/ 3 h 498"/>
                <a:gd name="T4" fmla="*/ 3 w 1711"/>
                <a:gd name="T5" fmla="*/ 4 h 498"/>
                <a:gd name="T6" fmla="*/ 2 w 1711"/>
                <a:gd name="T7" fmla="*/ 4 h 498"/>
                <a:gd name="T8" fmla="*/ 2 w 1711"/>
                <a:gd name="T9" fmla="*/ 4 h 498"/>
                <a:gd name="T10" fmla="*/ 1 w 1711"/>
                <a:gd name="T11" fmla="*/ 5 h 498"/>
                <a:gd name="T12" fmla="*/ 1 w 1711"/>
                <a:gd name="T13" fmla="*/ 5 h 498"/>
                <a:gd name="T14" fmla="*/ 1 w 1711"/>
                <a:gd name="T15" fmla="*/ 6 h 498"/>
                <a:gd name="T16" fmla="*/ 1 w 1711"/>
                <a:gd name="T17" fmla="*/ 6 h 498"/>
                <a:gd name="T18" fmla="*/ 0 w 1711"/>
                <a:gd name="T19" fmla="*/ 7 h 498"/>
                <a:gd name="T20" fmla="*/ 1 w 1711"/>
                <a:gd name="T21" fmla="*/ 6 h 498"/>
                <a:gd name="T22" fmla="*/ 3 w 1711"/>
                <a:gd name="T23" fmla="*/ 7 h 498"/>
                <a:gd name="T24" fmla="*/ 4 w 1711"/>
                <a:gd name="T25" fmla="*/ 7 h 498"/>
                <a:gd name="T26" fmla="*/ 4 w 1711"/>
                <a:gd name="T27" fmla="*/ 6 h 498"/>
                <a:gd name="T28" fmla="*/ 5 w 1711"/>
                <a:gd name="T29" fmla="*/ 6 h 498"/>
                <a:gd name="T30" fmla="*/ 5 w 1711"/>
                <a:gd name="T31" fmla="*/ 5 h 498"/>
                <a:gd name="T32" fmla="*/ 6 w 1711"/>
                <a:gd name="T33" fmla="*/ 5 h 498"/>
                <a:gd name="T34" fmla="*/ 6 w 1711"/>
                <a:gd name="T35" fmla="*/ 5 h 498"/>
                <a:gd name="T36" fmla="*/ 7 w 1711"/>
                <a:gd name="T37" fmla="*/ 5 h 498"/>
                <a:gd name="T38" fmla="*/ 7 w 1711"/>
                <a:gd name="T39" fmla="*/ 4 h 498"/>
                <a:gd name="T40" fmla="*/ 8 w 1711"/>
                <a:gd name="T41" fmla="*/ 4 h 498"/>
                <a:gd name="T42" fmla="*/ 9 w 1711"/>
                <a:gd name="T43" fmla="*/ 4 h 498"/>
                <a:gd name="T44" fmla="*/ 9 w 1711"/>
                <a:gd name="T45" fmla="*/ 4 h 498"/>
                <a:gd name="T46" fmla="*/ 15 w 1711"/>
                <a:gd name="T47" fmla="*/ 3 h 498"/>
                <a:gd name="T48" fmla="*/ 17 w 1711"/>
                <a:gd name="T49" fmla="*/ 3 h 498"/>
                <a:gd name="T50" fmla="*/ 18 w 1711"/>
                <a:gd name="T51" fmla="*/ 3 h 498"/>
                <a:gd name="T52" fmla="*/ 19 w 1711"/>
                <a:gd name="T53" fmla="*/ 3 h 498"/>
                <a:gd name="T54" fmla="*/ 20 w 1711"/>
                <a:gd name="T55" fmla="*/ 2 h 498"/>
                <a:gd name="T56" fmla="*/ 21 w 1711"/>
                <a:gd name="T57" fmla="*/ 2 h 498"/>
                <a:gd name="T58" fmla="*/ 22 w 1711"/>
                <a:gd name="T59" fmla="*/ 2 h 498"/>
                <a:gd name="T60" fmla="*/ 23 w 1711"/>
                <a:gd name="T61" fmla="*/ 2 h 498"/>
                <a:gd name="T62" fmla="*/ 25 w 1711"/>
                <a:gd name="T63" fmla="*/ 1 h 498"/>
                <a:gd name="T64" fmla="*/ 25 w 1711"/>
                <a:gd name="T65" fmla="*/ 1 h 498"/>
                <a:gd name="T66" fmla="*/ 26 w 1711"/>
                <a:gd name="T67" fmla="*/ 1 h 498"/>
                <a:gd name="T68" fmla="*/ 27 w 1711"/>
                <a:gd name="T69" fmla="*/ 0 h 498"/>
                <a:gd name="T70" fmla="*/ 27 w 1711"/>
                <a:gd name="T71" fmla="*/ 0 h 498"/>
                <a:gd name="T72" fmla="*/ 26 w 1711"/>
                <a:gd name="T73" fmla="*/ 0 h 498"/>
                <a:gd name="T74" fmla="*/ 26 w 1711"/>
                <a:gd name="T75" fmla="*/ 0 h 498"/>
                <a:gd name="T76" fmla="*/ 25 w 1711"/>
                <a:gd name="T77" fmla="*/ 0 h 498"/>
                <a:gd name="T78" fmla="*/ 25 w 1711"/>
                <a:gd name="T79" fmla="*/ 1 h 498"/>
                <a:gd name="T80" fmla="*/ 24 w 1711"/>
                <a:gd name="T81" fmla="*/ 0 h 498"/>
                <a:gd name="T82" fmla="*/ 8 w 1711"/>
                <a:gd name="T83" fmla="*/ 3 h 498"/>
                <a:gd name="T84" fmla="*/ 7 w 1711"/>
                <a:gd name="T85" fmla="*/ 3 h 498"/>
                <a:gd name="T86" fmla="*/ 7 w 1711"/>
                <a:gd name="T87" fmla="*/ 3 h 498"/>
                <a:gd name="T88" fmla="*/ 6 w 1711"/>
                <a:gd name="T89" fmla="*/ 3 h 498"/>
                <a:gd name="T90" fmla="*/ 6 w 1711"/>
                <a:gd name="T91" fmla="*/ 3 h 4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1"/>
                <a:gd name="T139" fmla="*/ 0 h 498"/>
                <a:gd name="T140" fmla="*/ 1711 w 1711"/>
                <a:gd name="T141" fmla="*/ 498 h 4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1" h="498">
                  <a:moveTo>
                    <a:pt x="363" y="186"/>
                  </a:moveTo>
                  <a:lnTo>
                    <a:pt x="212" y="199"/>
                  </a:lnTo>
                  <a:lnTo>
                    <a:pt x="202" y="242"/>
                  </a:lnTo>
                  <a:lnTo>
                    <a:pt x="181" y="252"/>
                  </a:lnTo>
                  <a:lnTo>
                    <a:pt x="163" y="263"/>
                  </a:lnTo>
                  <a:lnTo>
                    <a:pt x="145" y="272"/>
                  </a:lnTo>
                  <a:lnTo>
                    <a:pt x="129" y="281"/>
                  </a:lnTo>
                  <a:lnTo>
                    <a:pt x="114" y="289"/>
                  </a:lnTo>
                  <a:lnTo>
                    <a:pt x="99" y="298"/>
                  </a:lnTo>
                  <a:lnTo>
                    <a:pt x="87" y="309"/>
                  </a:lnTo>
                  <a:lnTo>
                    <a:pt x="75" y="319"/>
                  </a:lnTo>
                  <a:lnTo>
                    <a:pt x="64" y="329"/>
                  </a:lnTo>
                  <a:lnTo>
                    <a:pt x="53" y="342"/>
                  </a:lnTo>
                  <a:lnTo>
                    <a:pt x="44" y="355"/>
                  </a:lnTo>
                  <a:lnTo>
                    <a:pt x="35" y="370"/>
                  </a:lnTo>
                  <a:lnTo>
                    <a:pt x="26" y="386"/>
                  </a:lnTo>
                  <a:lnTo>
                    <a:pt x="19" y="403"/>
                  </a:lnTo>
                  <a:lnTo>
                    <a:pt x="11" y="424"/>
                  </a:lnTo>
                  <a:lnTo>
                    <a:pt x="4" y="446"/>
                  </a:lnTo>
                  <a:lnTo>
                    <a:pt x="0" y="460"/>
                  </a:lnTo>
                  <a:lnTo>
                    <a:pt x="16" y="463"/>
                  </a:lnTo>
                  <a:lnTo>
                    <a:pt x="25" y="427"/>
                  </a:lnTo>
                  <a:lnTo>
                    <a:pt x="142" y="452"/>
                  </a:lnTo>
                  <a:lnTo>
                    <a:pt x="131" y="493"/>
                  </a:lnTo>
                  <a:lnTo>
                    <a:pt x="147" y="498"/>
                  </a:lnTo>
                  <a:lnTo>
                    <a:pt x="201" y="498"/>
                  </a:lnTo>
                  <a:lnTo>
                    <a:pt x="237" y="490"/>
                  </a:lnTo>
                  <a:lnTo>
                    <a:pt x="193" y="446"/>
                  </a:lnTo>
                  <a:lnTo>
                    <a:pt x="196" y="430"/>
                  </a:lnTo>
                  <a:lnTo>
                    <a:pt x="268" y="392"/>
                  </a:lnTo>
                  <a:lnTo>
                    <a:pt x="286" y="379"/>
                  </a:lnTo>
                  <a:lnTo>
                    <a:pt x="304" y="367"/>
                  </a:lnTo>
                  <a:lnTo>
                    <a:pt x="322" y="358"/>
                  </a:lnTo>
                  <a:lnTo>
                    <a:pt x="339" y="349"/>
                  </a:lnTo>
                  <a:lnTo>
                    <a:pt x="355" y="342"/>
                  </a:lnTo>
                  <a:lnTo>
                    <a:pt x="372" y="336"/>
                  </a:lnTo>
                  <a:lnTo>
                    <a:pt x="389" y="331"/>
                  </a:lnTo>
                  <a:lnTo>
                    <a:pt x="406" y="326"/>
                  </a:lnTo>
                  <a:lnTo>
                    <a:pt x="422" y="323"/>
                  </a:lnTo>
                  <a:lnTo>
                    <a:pt x="439" y="319"/>
                  </a:lnTo>
                  <a:lnTo>
                    <a:pt x="458" y="317"/>
                  </a:lnTo>
                  <a:lnTo>
                    <a:pt x="476" y="315"/>
                  </a:lnTo>
                  <a:lnTo>
                    <a:pt x="496" y="312"/>
                  </a:lnTo>
                  <a:lnTo>
                    <a:pt x="515" y="310"/>
                  </a:lnTo>
                  <a:lnTo>
                    <a:pt x="537" y="308"/>
                  </a:lnTo>
                  <a:lnTo>
                    <a:pt x="560" y="305"/>
                  </a:lnTo>
                  <a:lnTo>
                    <a:pt x="627" y="293"/>
                  </a:lnTo>
                  <a:lnTo>
                    <a:pt x="960" y="228"/>
                  </a:lnTo>
                  <a:lnTo>
                    <a:pt x="996" y="224"/>
                  </a:lnTo>
                  <a:lnTo>
                    <a:pt x="1033" y="219"/>
                  </a:lnTo>
                  <a:lnTo>
                    <a:pt x="1068" y="213"/>
                  </a:lnTo>
                  <a:lnTo>
                    <a:pt x="1105" y="209"/>
                  </a:lnTo>
                  <a:lnTo>
                    <a:pt x="1142" y="203"/>
                  </a:lnTo>
                  <a:lnTo>
                    <a:pt x="1178" y="198"/>
                  </a:lnTo>
                  <a:lnTo>
                    <a:pt x="1215" y="192"/>
                  </a:lnTo>
                  <a:lnTo>
                    <a:pt x="1250" y="186"/>
                  </a:lnTo>
                  <a:lnTo>
                    <a:pt x="1287" y="180"/>
                  </a:lnTo>
                  <a:lnTo>
                    <a:pt x="1323" y="173"/>
                  </a:lnTo>
                  <a:lnTo>
                    <a:pt x="1360" y="166"/>
                  </a:lnTo>
                  <a:lnTo>
                    <a:pt x="1396" y="159"/>
                  </a:lnTo>
                  <a:lnTo>
                    <a:pt x="1431" y="151"/>
                  </a:lnTo>
                  <a:lnTo>
                    <a:pt x="1467" y="143"/>
                  </a:lnTo>
                  <a:lnTo>
                    <a:pt x="1503" y="135"/>
                  </a:lnTo>
                  <a:lnTo>
                    <a:pt x="1537" y="126"/>
                  </a:lnTo>
                  <a:lnTo>
                    <a:pt x="1565" y="114"/>
                  </a:lnTo>
                  <a:lnTo>
                    <a:pt x="1591" y="104"/>
                  </a:lnTo>
                  <a:lnTo>
                    <a:pt x="1617" y="92"/>
                  </a:lnTo>
                  <a:lnTo>
                    <a:pt x="1640" y="80"/>
                  </a:lnTo>
                  <a:lnTo>
                    <a:pt x="1662" y="66"/>
                  </a:lnTo>
                  <a:lnTo>
                    <a:pt x="1681" y="47"/>
                  </a:lnTo>
                  <a:lnTo>
                    <a:pt x="1697" y="27"/>
                  </a:lnTo>
                  <a:lnTo>
                    <a:pt x="1711" y="0"/>
                  </a:lnTo>
                  <a:lnTo>
                    <a:pt x="1620" y="1"/>
                  </a:lnTo>
                  <a:lnTo>
                    <a:pt x="1614" y="16"/>
                  </a:lnTo>
                  <a:lnTo>
                    <a:pt x="1609" y="29"/>
                  </a:lnTo>
                  <a:lnTo>
                    <a:pt x="1602" y="38"/>
                  </a:lnTo>
                  <a:lnTo>
                    <a:pt x="1594" y="47"/>
                  </a:lnTo>
                  <a:lnTo>
                    <a:pt x="1583" y="54"/>
                  </a:lnTo>
                  <a:lnTo>
                    <a:pt x="1573" y="61"/>
                  </a:lnTo>
                  <a:lnTo>
                    <a:pt x="1560" y="68"/>
                  </a:lnTo>
                  <a:lnTo>
                    <a:pt x="1547" y="76"/>
                  </a:lnTo>
                  <a:lnTo>
                    <a:pt x="1491" y="60"/>
                  </a:lnTo>
                  <a:lnTo>
                    <a:pt x="535" y="245"/>
                  </a:lnTo>
                  <a:lnTo>
                    <a:pt x="503" y="255"/>
                  </a:lnTo>
                  <a:lnTo>
                    <a:pt x="454" y="242"/>
                  </a:lnTo>
                  <a:lnTo>
                    <a:pt x="436" y="242"/>
                  </a:lnTo>
                  <a:lnTo>
                    <a:pt x="414" y="241"/>
                  </a:lnTo>
                  <a:lnTo>
                    <a:pt x="393" y="239"/>
                  </a:lnTo>
                  <a:lnTo>
                    <a:pt x="375" y="235"/>
                  </a:lnTo>
                  <a:lnTo>
                    <a:pt x="360" y="228"/>
                  </a:lnTo>
                  <a:lnTo>
                    <a:pt x="352" y="218"/>
                  </a:lnTo>
                  <a:lnTo>
                    <a:pt x="352" y="204"/>
                  </a:lnTo>
                  <a:lnTo>
                    <a:pt x="363" y="186"/>
                  </a:lnTo>
                  <a:close/>
                </a:path>
              </a:pathLst>
            </a:custGeom>
            <a:solidFill>
              <a:srgbClr val="FFD370"/>
            </a:solidFill>
            <a:ln w="9525">
              <a:noFill/>
              <a:round/>
              <a:headEnd/>
              <a:tailEnd/>
            </a:ln>
          </p:spPr>
          <p:txBody>
            <a:bodyPr/>
            <a:lstStyle/>
            <a:p>
              <a:endParaRPr lang="en-US"/>
            </a:p>
          </p:txBody>
        </p:sp>
        <p:sp>
          <p:nvSpPr>
            <p:cNvPr id="50" name="Freeform 48"/>
            <p:cNvSpPr>
              <a:spLocks/>
            </p:cNvSpPr>
            <p:nvPr/>
          </p:nvSpPr>
          <p:spPr bwMode="auto">
            <a:xfrm>
              <a:off x="4244" y="1841"/>
              <a:ext cx="338" cy="203"/>
            </a:xfrm>
            <a:custGeom>
              <a:avLst/>
              <a:gdLst>
                <a:gd name="T0" fmla="*/ 1 w 676"/>
                <a:gd name="T1" fmla="*/ 3 h 408"/>
                <a:gd name="T2" fmla="*/ 6 w 676"/>
                <a:gd name="T3" fmla="*/ 2 h 408"/>
                <a:gd name="T4" fmla="*/ 6 w 676"/>
                <a:gd name="T5" fmla="*/ 2 h 408"/>
                <a:gd name="T6" fmla="*/ 7 w 676"/>
                <a:gd name="T7" fmla="*/ 2 h 408"/>
                <a:gd name="T8" fmla="*/ 7 w 676"/>
                <a:gd name="T9" fmla="*/ 2 h 408"/>
                <a:gd name="T10" fmla="*/ 7 w 676"/>
                <a:gd name="T11" fmla="*/ 1 h 408"/>
                <a:gd name="T12" fmla="*/ 7 w 676"/>
                <a:gd name="T13" fmla="*/ 1 h 408"/>
                <a:gd name="T14" fmla="*/ 8 w 676"/>
                <a:gd name="T15" fmla="*/ 1 h 408"/>
                <a:gd name="T16" fmla="*/ 9 w 676"/>
                <a:gd name="T17" fmla="*/ 1 h 408"/>
                <a:gd name="T18" fmla="*/ 9 w 676"/>
                <a:gd name="T19" fmla="*/ 1 h 408"/>
                <a:gd name="T20" fmla="*/ 9 w 676"/>
                <a:gd name="T21" fmla="*/ 1 h 408"/>
                <a:gd name="T22" fmla="*/ 9 w 676"/>
                <a:gd name="T23" fmla="*/ 1 h 408"/>
                <a:gd name="T24" fmla="*/ 9 w 676"/>
                <a:gd name="T25" fmla="*/ 1 h 408"/>
                <a:gd name="T26" fmla="*/ 10 w 676"/>
                <a:gd name="T27" fmla="*/ 1 h 408"/>
                <a:gd name="T28" fmla="*/ 10 w 676"/>
                <a:gd name="T29" fmla="*/ 1 h 408"/>
                <a:gd name="T30" fmla="*/ 10 w 676"/>
                <a:gd name="T31" fmla="*/ 1 h 408"/>
                <a:gd name="T32" fmla="*/ 10 w 676"/>
                <a:gd name="T33" fmla="*/ 0 h 408"/>
                <a:gd name="T34" fmla="*/ 10 w 676"/>
                <a:gd name="T35" fmla="*/ 0 h 408"/>
                <a:gd name="T36" fmla="*/ 11 w 676"/>
                <a:gd name="T37" fmla="*/ 0 h 408"/>
                <a:gd name="T38" fmla="*/ 11 w 676"/>
                <a:gd name="T39" fmla="*/ 0 h 408"/>
                <a:gd name="T40" fmla="*/ 11 w 676"/>
                <a:gd name="T41" fmla="*/ 1 h 408"/>
                <a:gd name="T42" fmla="*/ 11 w 676"/>
                <a:gd name="T43" fmla="*/ 4 h 408"/>
                <a:gd name="T44" fmla="*/ 10 w 676"/>
                <a:gd name="T45" fmla="*/ 4 h 408"/>
                <a:gd name="T46" fmla="*/ 9 w 676"/>
                <a:gd name="T47" fmla="*/ 4 h 408"/>
                <a:gd name="T48" fmla="*/ 9 w 676"/>
                <a:gd name="T49" fmla="*/ 4 h 408"/>
                <a:gd name="T50" fmla="*/ 7 w 676"/>
                <a:gd name="T51" fmla="*/ 4 h 408"/>
                <a:gd name="T52" fmla="*/ 6 w 676"/>
                <a:gd name="T53" fmla="*/ 5 h 408"/>
                <a:gd name="T54" fmla="*/ 5 w 676"/>
                <a:gd name="T55" fmla="*/ 5 h 408"/>
                <a:gd name="T56" fmla="*/ 5 w 676"/>
                <a:gd name="T57" fmla="*/ 5 h 408"/>
                <a:gd name="T58" fmla="*/ 5 w 676"/>
                <a:gd name="T59" fmla="*/ 5 h 408"/>
                <a:gd name="T60" fmla="*/ 5 w 676"/>
                <a:gd name="T61" fmla="*/ 5 h 408"/>
                <a:gd name="T62" fmla="*/ 3 w 676"/>
                <a:gd name="T63" fmla="*/ 5 h 408"/>
                <a:gd name="T64" fmla="*/ 3 w 676"/>
                <a:gd name="T65" fmla="*/ 5 h 408"/>
                <a:gd name="T66" fmla="*/ 3 w 676"/>
                <a:gd name="T67" fmla="*/ 5 h 408"/>
                <a:gd name="T68" fmla="*/ 1 w 676"/>
                <a:gd name="T69" fmla="*/ 6 h 408"/>
                <a:gd name="T70" fmla="*/ 1 w 676"/>
                <a:gd name="T71" fmla="*/ 6 h 408"/>
                <a:gd name="T72" fmla="*/ 1 w 676"/>
                <a:gd name="T73" fmla="*/ 6 h 408"/>
                <a:gd name="T74" fmla="*/ 0 w 676"/>
                <a:gd name="T75" fmla="*/ 6 h 408"/>
                <a:gd name="T76" fmla="*/ 1 w 676"/>
                <a:gd name="T77" fmla="*/ 5 h 408"/>
                <a:gd name="T78" fmla="*/ 1 w 676"/>
                <a:gd name="T79" fmla="*/ 5 h 408"/>
                <a:gd name="T80" fmla="*/ 1 w 676"/>
                <a:gd name="T81" fmla="*/ 5 h 408"/>
                <a:gd name="T82" fmla="*/ 3 w 676"/>
                <a:gd name="T83" fmla="*/ 5 h 408"/>
                <a:gd name="T84" fmla="*/ 3 w 676"/>
                <a:gd name="T85" fmla="*/ 5 h 408"/>
                <a:gd name="T86" fmla="*/ 3 w 676"/>
                <a:gd name="T87" fmla="*/ 5 h 408"/>
                <a:gd name="T88" fmla="*/ 3 w 676"/>
                <a:gd name="T89" fmla="*/ 5 h 408"/>
                <a:gd name="T90" fmla="*/ 3 w 676"/>
                <a:gd name="T91" fmla="*/ 5 h 408"/>
                <a:gd name="T92" fmla="*/ 5 w 676"/>
                <a:gd name="T93" fmla="*/ 5 h 408"/>
                <a:gd name="T94" fmla="*/ 5 w 676"/>
                <a:gd name="T95" fmla="*/ 5 h 408"/>
                <a:gd name="T96" fmla="*/ 5 w 676"/>
                <a:gd name="T97" fmla="*/ 5 h 408"/>
                <a:gd name="T98" fmla="*/ 5 w 676"/>
                <a:gd name="T99" fmla="*/ 4 h 408"/>
                <a:gd name="T100" fmla="*/ 5 w 676"/>
                <a:gd name="T101" fmla="*/ 4 h 408"/>
                <a:gd name="T102" fmla="*/ 6 w 676"/>
                <a:gd name="T103" fmla="*/ 4 h 408"/>
                <a:gd name="T104" fmla="*/ 6 w 676"/>
                <a:gd name="T105" fmla="*/ 4 h 408"/>
                <a:gd name="T106" fmla="*/ 6 w 676"/>
                <a:gd name="T107" fmla="*/ 4 h 408"/>
                <a:gd name="T108" fmla="*/ 7 w 676"/>
                <a:gd name="T109" fmla="*/ 4 h 408"/>
                <a:gd name="T110" fmla="*/ 7 w 676"/>
                <a:gd name="T111" fmla="*/ 4 h 408"/>
                <a:gd name="T112" fmla="*/ 10 w 676"/>
                <a:gd name="T113" fmla="*/ 4 h 408"/>
                <a:gd name="T114" fmla="*/ 10 w 676"/>
                <a:gd name="T115" fmla="*/ 3 h 408"/>
                <a:gd name="T116" fmla="*/ 10 w 676"/>
                <a:gd name="T117" fmla="*/ 2 h 408"/>
                <a:gd name="T118" fmla="*/ 1 w 676"/>
                <a:gd name="T119" fmla="*/ 3 h 408"/>
                <a:gd name="T120" fmla="*/ 1 w 676"/>
                <a:gd name="T121" fmla="*/ 3 h 408"/>
                <a:gd name="T122" fmla="*/ 1 w 676"/>
                <a:gd name="T123" fmla="*/ 3 h 4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6"/>
                <a:gd name="T187" fmla="*/ 0 h 408"/>
                <a:gd name="T188" fmla="*/ 676 w 676"/>
                <a:gd name="T189" fmla="*/ 408 h 4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6" h="408">
                  <a:moveTo>
                    <a:pt x="76" y="196"/>
                  </a:moveTo>
                  <a:lnTo>
                    <a:pt x="425" y="142"/>
                  </a:lnTo>
                  <a:lnTo>
                    <a:pt x="440" y="138"/>
                  </a:lnTo>
                  <a:lnTo>
                    <a:pt x="455" y="134"/>
                  </a:lnTo>
                  <a:lnTo>
                    <a:pt x="470" y="130"/>
                  </a:lnTo>
                  <a:lnTo>
                    <a:pt x="484" y="126"/>
                  </a:lnTo>
                  <a:lnTo>
                    <a:pt x="498" y="121"/>
                  </a:lnTo>
                  <a:lnTo>
                    <a:pt x="512" y="117"/>
                  </a:lnTo>
                  <a:lnTo>
                    <a:pt x="525" y="112"/>
                  </a:lnTo>
                  <a:lnTo>
                    <a:pt x="538" y="106"/>
                  </a:lnTo>
                  <a:lnTo>
                    <a:pt x="551" y="100"/>
                  </a:lnTo>
                  <a:lnTo>
                    <a:pt x="564" y="95"/>
                  </a:lnTo>
                  <a:lnTo>
                    <a:pt x="576" y="88"/>
                  </a:lnTo>
                  <a:lnTo>
                    <a:pt x="589" y="81"/>
                  </a:lnTo>
                  <a:lnTo>
                    <a:pt x="602" y="73"/>
                  </a:lnTo>
                  <a:lnTo>
                    <a:pt x="614" y="65"/>
                  </a:lnTo>
                  <a:lnTo>
                    <a:pt x="627" y="55"/>
                  </a:lnTo>
                  <a:lnTo>
                    <a:pt x="640" y="46"/>
                  </a:lnTo>
                  <a:lnTo>
                    <a:pt x="676" y="0"/>
                  </a:lnTo>
                  <a:lnTo>
                    <a:pt x="660" y="49"/>
                  </a:lnTo>
                  <a:lnTo>
                    <a:pt x="660" y="80"/>
                  </a:lnTo>
                  <a:lnTo>
                    <a:pt x="660" y="266"/>
                  </a:lnTo>
                  <a:lnTo>
                    <a:pt x="610" y="281"/>
                  </a:lnTo>
                  <a:lnTo>
                    <a:pt x="561" y="295"/>
                  </a:lnTo>
                  <a:lnTo>
                    <a:pt x="514" y="308"/>
                  </a:lnTo>
                  <a:lnTo>
                    <a:pt x="468" y="319"/>
                  </a:lnTo>
                  <a:lnTo>
                    <a:pt x="424" y="328"/>
                  </a:lnTo>
                  <a:lnTo>
                    <a:pt x="381" y="338"/>
                  </a:lnTo>
                  <a:lnTo>
                    <a:pt x="340" y="346"/>
                  </a:lnTo>
                  <a:lnTo>
                    <a:pt x="300" y="353"/>
                  </a:lnTo>
                  <a:lnTo>
                    <a:pt x="260" y="359"/>
                  </a:lnTo>
                  <a:lnTo>
                    <a:pt x="221" y="366"/>
                  </a:lnTo>
                  <a:lnTo>
                    <a:pt x="183" y="372"/>
                  </a:lnTo>
                  <a:lnTo>
                    <a:pt x="146" y="379"/>
                  </a:lnTo>
                  <a:lnTo>
                    <a:pt x="110" y="385"/>
                  </a:lnTo>
                  <a:lnTo>
                    <a:pt x="73" y="392"/>
                  </a:lnTo>
                  <a:lnTo>
                    <a:pt x="36" y="400"/>
                  </a:lnTo>
                  <a:lnTo>
                    <a:pt x="0" y="408"/>
                  </a:lnTo>
                  <a:lnTo>
                    <a:pt x="10" y="379"/>
                  </a:lnTo>
                  <a:lnTo>
                    <a:pt x="90" y="369"/>
                  </a:lnTo>
                  <a:lnTo>
                    <a:pt x="115" y="364"/>
                  </a:lnTo>
                  <a:lnTo>
                    <a:pt x="141" y="358"/>
                  </a:lnTo>
                  <a:lnTo>
                    <a:pt x="165" y="354"/>
                  </a:lnTo>
                  <a:lnTo>
                    <a:pt x="190" y="348"/>
                  </a:lnTo>
                  <a:lnTo>
                    <a:pt x="216" y="343"/>
                  </a:lnTo>
                  <a:lnTo>
                    <a:pt x="241" y="338"/>
                  </a:lnTo>
                  <a:lnTo>
                    <a:pt x="265" y="333"/>
                  </a:lnTo>
                  <a:lnTo>
                    <a:pt x="290" y="327"/>
                  </a:lnTo>
                  <a:lnTo>
                    <a:pt x="316" y="323"/>
                  </a:lnTo>
                  <a:lnTo>
                    <a:pt x="341" y="317"/>
                  </a:lnTo>
                  <a:lnTo>
                    <a:pt x="365" y="312"/>
                  </a:lnTo>
                  <a:lnTo>
                    <a:pt x="391" y="306"/>
                  </a:lnTo>
                  <a:lnTo>
                    <a:pt x="416" y="302"/>
                  </a:lnTo>
                  <a:lnTo>
                    <a:pt x="441" y="296"/>
                  </a:lnTo>
                  <a:lnTo>
                    <a:pt x="466" y="292"/>
                  </a:lnTo>
                  <a:lnTo>
                    <a:pt x="491" y="287"/>
                  </a:lnTo>
                  <a:lnTo>
                    <a:pt x="605" y="257"/>
                  </a:lnTo>
                  <a:lnTo>
                    <a:pt x="626" y="237"/>
                  </a:lnTo>
                  <a:lnTo>
                    <a:pt x="626" y="130"/>
                  </a:lnTo>
                  <a:lnTo>
                    <a:pt x="2" y="236"/>
                  </a:lnTo>
                  <a:lnTo>
                    <a:pt x="2" y="209"/>
                  </a:lnTo>
                  <a:lnTo>
                    <a:pt x="76" y="196"/>
                  </a:lnTo>
                  <a:close/>
                </a:path>
              </a:pathLst>
            </a:custGeom>
            <a:solidFill>
              <a:srgbClr val="B76602"/>
            </a:solidFill>
            <a:ln w="9525">
              <a:noFill/>
              <a:round/>
              <a:headEnd/>
              <a:tailEnd/>
            </a:ln>
          </p:spPr>
          <p:txBody>
            <a:bodyPr/>
            <a:lstStyle/>
            <a:p>
              <a:endParaRPr lang="en-US"/>
            </a:p>
          </p:txBody>
        </p:sp>
        <p:sp>
          <p:nvSpPr>
            <p:cNvPr id="51" name="Freeform 49"/>
            <p:cNvSpPr>
              <a:spLocks/>
            </p:cNvSpPr>
            <p:nvPr/>
          </p:nvSpPr>
          <p:spPr bwMode="auto">
            <a:xfrm>
              <a:off x="4177" y="1934"/>
              <a:ext cx="95" cy="144"/>
            </a:xfrm>
            <a:custGeom>
              <a:avLst/>
              <a:gdLst>
                <a:gd name="T0" fmla="*/ 1 w 192"/>
                <a:gd name="T1" fmla="*/ 0 h 287"/>
                <a:gd name="T2" fmla="*/ 1 w 192"/>
                <a:gd name="T3" fmla="*/ 1 h 287"/>
                <a:gd name="T4" fmla="*/ 2 w 192"/>
                <a:gd name="T5" fmla="*/ 1 h 287"/>
                <a:gd name="T6" fmla="*/ 2 w 192"/>
                <a:gd name="T7" fmla="*/ 1 h 287"/>
                <a:gd name="T8" fmla="*/ 2 w 192"/>
                <a:gd name="T9" fmla="*/ 1 h 287"/>
                <a:gd name="T10" fmla="*/ 2 w 192"/>
                <a:gd name="T11" fmla="*/ 1 h 287"/>
                <a:gd name="T12" fmla="*/ 2 w 192"/>
                <a:gd name="T13" fmla="*/ 2 h 287"/>
                <a:gd name="T14" fmla="*/ 2 w 192"/>
                <a:gd name="T15" fmla="*/ 2 h 287"/>
                <a:gd name="T16" fmla="*/ 2 w 192"/>
                <a:gd name="T17" fmla="*/ 3 h 287"/>
                <a:gd name="T18" fmla="*/ 2 w 192"/>
                <a:gd name="T19" fmla="*/ 3 h 287"/>
                <a:gd name="T20" fmla="*/ 2 w 192"/>
                <a:gd name="T21" fmla="*/ 4 h 287"/>
                <a:gd name="T22" fmla="*/ 2 w 192"/>
                <a:gd name="T23" fmla="*/ 4 h 287"/>
                <a:gd name="T24" fmla="*/ 2 w 192"/>
                <a:gd name="T25" fmla="*/ 4 h 287"/>
                <a:gd name="T26" fmla="*/ 2 w 192"/>
                <a:gd name="T27" fmla="*/ 5 h 287"/>
                <a:gd name="T28" fmla="*/ 2 w 192"/>
                <a:gd name="T29" fmla="*/ 5 h 287"/>
                <a:gd name="T30" fmla="*/ 1 w 192"/>
                <a:gd name="T31" fmla="*/ 5 h 287"/>
                <a:gd name="T32" fmla="*/ 1 w 192"/>
                <a:gd name="T33" fmla="*/ 5 h 287"/>
                <a:gd name="T34" fmla="*/ 1 w 192"/>
                <a:gd name="T35" fmla="*/ 5 h 287"/>
                <a:gd name="T36" fmla="*/ 0 w 192"/>
                <a:gd name="T37" fmla="*/ 5 h 287"/>
                <a:gd name="T38" fmla="*/ 0 w 192"/>
                <a:gd name="T39" fmla="*/ 5 h 287"/>
                <a:gd name="T40" fmla="*/ 0 w 192"/>
                <a:gd name="T41" fmla="*/ 4 h 287"/>
                <a:gd name="T42" fmla="*/ 0 w 192"/>
                <a:gd name="T43" fmla="*/ 4 h 287"/>
                <a:gd name="T44" fmla="*/ 0 w 192"/>
                <a:gd name="T45" fmla="*/ 4 h 287"/>
                <a:gd name="T46" fmla="*/ 0 w 192"/>
                <a:gd name="T47" fmla="*/ 3 h 287"/>
                <a:gd name="T48" fmla="*/ 0 w 192"/>
                <a:gd name="T49" fmla="*/ 3 h 287"/>
                <a:gd name="T50" fmla="*/ 0 w 192"/>
                <a:gd name="T51" fmla="*/ 2 h 287"/>
                <a:gd name="T52" fmla="*/ 0 w 192"/>
                <a:gd name="T53" fmla="*/ 2 h 287"/>
                <a:gd name="T54" fmla="*/ 0 w 192"/>
                <a:gd name="T55" fmla="*/ 1 h 287"/>
                <a:gd name="T56" fmla="*/ 0 w 192"/>
                <a:gd name="T57" fmla="*/ 1 h 287"/>
                <a:gd name="T58" fmla="*/ 0 w 192"/>
                <a:gd name="T59" fmla="*/ 1 h 287"/>
                <a:gd name="T60" fmla="*/ 0 w 192"/>
                <a:gd name="T61" fmla="*/ 1 h 287"/>
                <a:gd name="T62" fmla="*/ 1 w 192"/>
                <a:gd name="T63" fmla="*/ 1 h 287"/>
                <a:gd name="T64" fmla="*/ 1 w 192"/>
                <a:gd name="T65" fmla="*/ 0 h 2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2"/>
                <a:gd name="T100" fmla="*/ 0 h 287"/>
                <a:gd name="T101" fmla="*/ 192 w 192"/>
                <a:gd name="T102" fmla="*/ 287 h 2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2" h="287">
                  <a:moveTo>
                    <a:pt x="97" y="0"/>
                  </a:moveTo>
                  <a:lnTo>
                    <a:pt x="116" y="3"/>
                  </a:lnTo>
                  <a:lnTo>
                    <a:pt x="134" y="11"/>
                  </a:lnTo>
                  <a:lnTo>
                    <a:pt x="150" y="24"/>
                  </a:lnTo>
                  <a:lnTo>
                    <a:pt x="164" y="42"/>
                  </a:lnTo>
                  <a:lnTo>
                    <a:pt x="175" y="63"/>
                  </a:lnTo>
                  <a:lnTo>
                    <a:pt x="185" y="87"/>
                  </a:lnTo>
                  <a:lnTo>
                    <a:pt x="189" y="115"/>
                  </a:lnTo>
                  <a:lnTo>
                    <a:pt x="192" y="144"/>
                  </a:lnTo>
                  <a:lnTo>
                    <a:pt x="189" y="173"/>
                  </a:lnTo>
                  <a:lnTo>
                    <a:pt x="183" y="199"/>
                  </a:lnTo>
                  <a:lnTo>
                    <a:pt x="174" y="223"/>
                  </a:lnTo>
                  <a:lnTo>
                    <a:pt x="162" y="244"/>
                  </a:lnTo>
                  <a:lnTo>
                    <a:pt x="148" y="262"/>
                  </a:lnTo>
                  <a:lnTo>
                    <a:pt x="132" y="275"/>
                  </a:lnTo>
                  <a:lnTo>
                    <a:pt x="113" y="283"/>
                  </a:lnTo>
                  <a:lnTo>
                    <a:pt x="94" y="287"/>
                  </a:lnTo>
                  <a:lnTo>
                    <a:pt x="75" y="283"/>
                  </a:lnTo>
                  <a:lnTo>
                    <a:pt x="57" y="275"/>
                  </a:lnTo>
                  <a:lnTo>
                    <a:pt x="41" y="261"/>
                  </a:lnTo>
                  <a:lnTo>
                    <a:pt x="27" y="243"/>
                  </a:lnTo>
                  <a:lnTo>
                    <a:pt x="15" y="222"/>
                  </a:lnTo>
                  <a:lnTo>
                    <a:pt x="7" y="198"/>
                  </a:lnTo>
                  <a:lnTo>
                    <a:pt x="1" y="170"/>
                  </a:lnTo>
                  <a:lnTo>
                    <a:pt x="0" y="141"/>
                  </a:lnTo>
                  <a:lnTo>
                    <a:pt x="3" y="113"/>
                  </a:lnTo>
                  <a:lnTo>
                    <a:pt x="8" y="86"/>
                  </a:lnTo>
                  <a:lnTo>
                    <a:pt x="16" y="62"/>
                  </a:lnTo>
                  <a:lnTo>
                    <a:pt x="29" y="41"/>
                  </a:lnTo>
                  <a:lnTo>
                    <a:pt x="43" y="24"/>
                  </a:lnTo>
                  <a:lnTo>
                    <a:pt x="59" y="10"/>
                  </a:lnTo>
                  <a:lnTo>
                    <a:pt x="77" y="2"/>
                  </a:lnTo>
                  <a:lnTo>
                    <a:pt x="97" y="0"/>
                  </a:lnTo>
                  <a:close/>
                </a:path>
              </a:pathLst>
            </a:custGeom>
            <a:solidFill>
              <a:srgbClr val="877F6D"/>
            </a:solidFill>
            <a:ln w="9525">
              <a:noFill/>
              <a:round/>
              <a:headEnd/>
              <a:tailEnd/>
            </a:ln>
          </p:spPr>
          <p:txBody>
            <a:bodyPr/>
            <a:lstStyle/>
            <a:p>
              <a:endParaRPr lang="en-US"/>
            </a:p>
          </p:txBody>
        </p:sp>
        <p:sp>
          <p:nvSpPr>
            <p:cNvPr id="52" name="Freeform 50"/>
            <p:cNvSpPr>
              <a:spLocks/>
            </p:cNvSpPr>
            <p:nvPr/>
          </p:nvSpPr>
          <p:spPr bwMode="auto">
            <a:xfrm>
              <a:off x="4084" y="1884"/>
              <a:ext cx="207" cy="223"/>
            </a:xfrm>
            <a:custGeom>
              <a:avLst/>
              <a:gdLst>
                <a:gd name="T0" fmla="*/ 3 w 413"/>
                <a:gd name="T1" fmla="*/ 0 h 445"/>
                <a:gd name="T2" fmla="*/ 5 w 413"/>
                <a:gd name="T3" fmla="*/ 1 h 445"/>
                <a:gd name="T4" fmla="*/ 6 w 413"/>
                <a:gd name="T5" fmla="*/ 1 h 445"/>
                <a:gd name="T6" fmla="*/ 6 w 413"/>
                <a:gd name="T7" fmla="*/ 1 h 445"/>
                <a:gd name="T8" fmla="*/ 6 w 413"/>
                <a:gd name="T9" fmla="*/ 1 h 445"/>
                <a:gd name="T10" fmla="*/ 6 w 413"/>
                <a:gd name="T11" fmla="*/ 2 h 445"/>
                <a:gd name="T12" fmla="*/ 7 w 413"/>
                <a:gd name="T13" fmla="*/ 2 h 445"/>
                <a:gd name="T14" fmla="*/ 7 w 413"/>
                <a:gd name="T15" fmla="*/ 2 h 445"/>
                <a:gd name="T16" fmla="*/ 7 w 413"/>
                <a:gd name="T17" fmla="*/ 3 h 445"/>
                <a:gd name="T18" fmla="*/ 7 w 413"/>
                <a:gd name="T19" fmla="*/ 3 h 445"/>
                <a:gd name="T20" fmla="*/ 7 w 413"/>
                <a:gd name="T21" fmla="*/ 4 h 445"/>
                <a:gd name="T22" fmla="*/ 7 w 413"/>
                <a:gd name="T23" fmla="*/ 4 h 445"/>
                <a:gd name="T24" fmla="*/ 7 w 413"/>
                <a:gd name="T25" fmla="*/ 4 h 445"/>
                <a:gd name="T26" fmla="*/ 7 w 413"/>
                <a:gd name="T27" fmla="*/ 5 h 445"/>
                <a:gd name="T28" fmla="*/ 7 w 413"/>
                <a:gd name="T29" fmla="*/ 5 h 445"/>
                <a:gd name="T30" fmla="*/ 7 w 413"/>
                <a:gd name="T31" fmla="*/ 6 h 445"/>
                <a:gd name="T32" fmla="*/ 7 w 413"/>
                <a:gd name="T33" fmla="*/ 6 h 445"/>
                <a:gd name="T34" fmla="*/ 6 w 413"/>
                <a:gd name="T35" fmla="*/ 6 h 445"/>
                <a:gd name="T36" fmla="*/ 6 w 413"/>
                <a:gd name="T37" fmla="*/ 6 h 445"/>
                <a:gd name="T38" fmla="*/ 6 w 413"/>
                <a:gd name="T39" fmla="*/ 7 h 445"/>
                <a:gd name="T40" fmla="*/ 6 w 413"/>
                <a:gd name="T41" fmla="*/ 7 h 445"/>
                <a:gd name="T42" fmla="*/ 5 w 413"/>
                <a:gd name="T43" fmla="*/ 7 h 445"/>
                <a:gd name="T44" fmla="*/ 5 w 413"/>
                <a:gd name="T45" fmla="*/ 7 h 445"/>
                <a:gd name="T46" fmla="*/ 5 w 413"/>
                <a:gd name="T47" fmla="*/ 7 h 445"/>
                <a:gd name="T48" fmla="*/ 4 w 413"/>
                <a:gd name="T49" fmla="*/ 7 h 445"/>
                <a:gd name="T50" fmla="*/ 4 w 413"/>
                <a:gd name="T51" fmla="*/ 7 h 445"/>
                <a:gd name="T52" fmla="*/ 1 w 413"/>
                <a:gd name="T53" fmla="*/ 7 h 445"/>
                <a:gd name="T54" fmla="*/ 1 w 413"/>
                <a:gd name="T55" fmla="*/ 7 h 445"/>
                <a:gd name="T56" fmla="*/ 1 w 413"/>
                <a:gd name="T57" fmla="*/ 6 h 445"/>
                <a:gd name="T58" fmla="*/ 1 w 413"/>
                <a:gd name="T59" fmla="*/ 6 h 445"/>
                <a:gd name="T60" fmla="*/ 1 w 413"/>
                <a:gd name="T61" fmla="*/ 5 h 445"/>
                <a:gd name="T62" fmla="*/ 1 w 413"/>
                <a:gd name="T63" fmla="*/ 5 h 445"/>
                <a:gd name="T64" fmla="*/ 0 w 413"/>
                <a:gd name="T65" fmla="*/ 5 h 445"/>
                <a:gd name="T66" fmla="*/ 0 w 413"/>
                <a:gd name="T67" fmla="*/ 4 h 445"/>
                <a:gd name="T68" fmla="*/ 0 w 413"/>
                <a:gd name="T69" fmla="*/ 4 h 445"/>
                <a:gd name="T70" fmla="*/ 1 w 413"/>
                <a:gd name="T71" fmla="*/ 3 h 445"/>
                <a:gd name="T72" fmla="*/ 1 w 413"/>
                <a:gd name="T73" fmla="*/ 3 h 445"/>
                <a:gd name="T74" fmla="*/ 1 w 413"/>
                <a:gd name="T75" fmla="*/ 2 h 445"/>
                <a:gd name="T76" fmla="*/ 1 w 413"/>
                <a:gd name="T77" fmla="*/ 2 h 445"/>
                <a:gd name="T78" fmla="*/ 1 w 413"/>
                <a:gd name="T79" fmla="*/ 1 h 445"/>
                <a:gd name="T80" fmla="*/ 2 w 413"/>
                <a:gd name="T81" fmla="*/ 1 h 445"/>
                <a:gd name="T82" fmla="*/ 2 w 413"/>
                <a:gd name="T83" fmla="*/ 1 h 445"/>
                <a:gd name="T84" fmla="*/ 3 w 413"/>
                <a:gd name="T85" fmla="*/ 0 h 4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3"/>
                <a:gd name="T130" fmla="*/ 0 h 445"/>
                <a:gd name="T131" fmla="*/ 413 w 413"/>
                <a:gd name="T132" fmla="*/ 445 h 4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3" h="445">
                  <a:moveTo>
                    <a:pt x="142" y="0"/>
                  </a:moveTo>
                  <a:lnTo>
                    <a:pt x="303" y="13"/>
                  </a:lnTo>
                  <a:lnTo>
                    <a:pt x="326" y="26"/>
                  </a:lnTo>
                  <a:lnTo>
                    <a:pt x="345" y="41"/>
                  </a:lnTo>
                  <a:lnTo>
                    <a:pt x="363" y="58"/>
                  </a:lnTo>
                  <a:lnTo>
                    <a:pt x="378" y="77"/>
                  </a:lnTo>
                  <a:lnTo>
                    <a:pt x="389" y="97"/>
                  </a:lnTo>
                  <a:lnTo>
                    <a:pt x="398" y="119"/>
                  </a:lnTo>
                  <a:lnTo>
                    <a:pt x="407" y="143"/>
                  </a:lnTo>
                  <a:lnTo>
                    <a:pt x="411" y="169"/>
                  </a:lnTo>
                  <a:lnTo>
                    <a:pt x="413" y="199"/>
                  </a:lnTo>
                  <a:lnTo>
                    <a:pt x="413" y="226"/>
                  </a:lnTo>
                  <a:lnTo>
                    <a:pt x="412" y="254"/>
                  </a:lnTo>
                  <a:lnTo>
                    <a:pt x="409" y="279"/>
                  </a:lnTo>
                  <a:lnTo>
                    <a:pt x="403" y="304"/>
                  </a:lnTo>
                  <a:lnTo>
                    <a:pt x="396" y="327"/>
                  </a:lnTo>
                  <a:lnTo>
                    <a:pt x="388" y="347"/>
                  </a:lnTo>
                  <a:lnTo>
                    <a:pt x="377" y="367"/>
                  </a:lnTo>
                  <a:lnTo>
                    <a:pt x="364" y="384"/>
                  </a:lnTo>
                  <a:lnTo>
                    <a:pt x="350" y="399"/>
                  </a:lnTo>
                  <a:lnTo>
                    <a:pt x="333" y="413"/>
                  </a:lnTo>
                  <a:lnTo>
                    <a:pt x="314" y="423"/>
                  </a:lnTo>
                  <a:lnTo>
                    <a:pt x="294" y="432"/>
                  </a:lnTo>
                  <a:lnTo>
                    <a:pt x="272" y="439"/>
                  </a:lnTo>
                  <a:lnTo>
                    <a:pt x="246" y="444"/>
                  </a:lnTo>
                  <a:lnTo>
                    <a:pt x="220" y="445"/>
                  </a:lnTo>
                  <a:lnTo>
                    <a:pt x="51" y="414"/>
                  </a:lnTo>
                  <a:lnTo>
                    <a:pt x="33" y="390"/>
                  </a:lnTo>
                  <a:lnTo>
                    <a:pt x="21" y="367"/>
                  </a:lnTo>
                  <a:lnTo>
                    <a:pt x="11" y="343"/>
                  </a:lnTo>
                  <a:lnTo>
                    <a:pt x="6" y="317"/>
                  </a:lnTo>
                  <a:lnTo>
                    <a:pt x="2" y="292"/>
                  </a:lnTo>
                  <a:lnTo>
                    <a:pt x="0" y="266"/>
                  </a:lnTo>
                  <a:lnTo>
                    <a:pt x="0" y="238"/>
                  </a:lnTo>
                  <a:lnTo>
                    <a:pt x="0" y="209"/>
                  </a:lnTo>
                  <a:lnTo>
                    <a:pt x="9" y="175"/>
                  </a:lnTo>
                  <a:lnTo>
                    <a:pt x="19" y="143"/>
                  </a:lnTo>
                  <a:lnTo>
                    <a:pt x="31" y="114"/>
                  </a:lnTo>
                  <a:lnTo>
                    <a:pt x="45" y="86"/>
                  </a:lnTo>
                  <a:lnTo>
                    <a:pt x="62" y="62"/>
                  </a:lnTo>
                  <a:lnTo>
                    <a:pt x="84" y="39"/>
                  </a:lnTo>
                  <a:lnTo>
                    <a:pt x="109" y="18"/>
                  </a:lnTo>
                  <a:lnTo>
                    <a:pt x="142" y="0"/>
                  </a:lnTo>
                  <a:close/>
                </a:path>
              </a:pathLst>
            </a:custGeom>
            <a:solidFill>
              <a:srgbClr val="140F0A"/>
            </a:solidFill>
            <a:ln w="9525">
              <a:noFill/>
              <a:round/>
              <a:headEnd/>
              <a:tailEnd/>
            </a:ln>
          </p:spPr>
          <p:txBody>
            <a:bodyPr/>
            <a:lstStyle/>
            <a:p>
              <a:endParaRPr lang="en-US"/>
            </a:p>
          </p:txBody>
        </p:sp>
        <p:sp>
          <p:nvSpPr>
            <p:cNvPr id="53" name="Freeform 51"/>
            <p:cNvSpPr>
              <a:spLocks/>
            </p:cNvSpPr>
            <p:nvPr/>
          </p:nvSpPr>
          <p:spPr bwMode="auto">
            <a:xfrm>
              <a:off x="4194" y="1945"/>
              <a:ext cx="74" cy="132"/>
            </a:xfrm>
            <a:custGeom>
              <a:avLst/>
              <a:gdLst>
                <a:gd name="T0" fmla="*/ 1 w 148"/>
                <a:gd name="T1" fmla="*/ 1 h 264"/>
                <a:gd name="T2" fmla="*/ 1 w 148"/>
                <a:gd name="T3" fmla="*/ 1 h 264"/>
                <a:gd name="T4" fmla="*/ 1 w 148"/>
                <a:gd name="T5" fmla="*/ 1 h 264"/>
                <a:gd name="T6" fmla="*/ 1 w 148"/>
                <a:gd name="T7" fmla="*/ 1 h 264"/>
                <a:gd name="T8" fmla="*/ 1 w 148"/>
                <a:gd name="T9" fmla="*/ 1 h 264"/>
                <a:gd name="T10" fmla="*/ 1 w 148"/>
                <a:gd name="T11" fmla="*/ 1 h 264"/>
                <a:gd name="T12" fmla="*/ 1 w 148"/>
                <a:gd name="T13" fmla="*/ 1 h 264"/>
                <a:gd name="T14" fmla="*/ 1 w 148"/>
                <a:gd name="T15" fmla="*/ 1 h 264"/>
                <a:gd name="T16" fmla="*/ 1 w 148"/>
                <a:gd name="T17" fmla="*/ 1 h 264"/>
                <a:gd name="T18" fmla="*/ 1 w 148"/>
                <a:gd name="T19" fmla="*/ 2 h 264"/>
                <a:gd name="T20" fmla="*/ 1 w 148"/>
                <a:gd name="T21" fmla="*/ 2 h 264"/>
                <a:gd name="T22" fmla="*/ 1 w 148"/>
                <a:gd name="T23" fmla="*/ 2 h 264"/>
                <a:gd name="T24" fmla="*/ 1 w 148"/>
                <a:gd name="T25" fmla="*/ 3 h 264"/>
                <a:gd name="T26" fmla="*/ 1 w 148"/>
                <a:gd name="T27" fmla="*/ 3 h 264"/>
                <a:gd name="T28" fmla="*/ 1 w 148"/>
                <a:gd name="T29" fmla="*/ 3 h 264"/>
                <a:gd name="T30" fmla="*/ 1 w 148"/>
                <a:gd name="T31" fmla="*/ 3 h 264"/>
                <a:gd name="T32" fmla="*/ 1 w 148"/>
                <a:gd name="T33" fmla="*/ 3 h 264"/>
                <a:gd name="T34" fmla="*/ 1 w 148"/>
                <a:gd name="T35" fmla="*/ 3 h 264"/>
                <a:gd name="T36" fmla="*/ 0 w 148"/>
                <a:gd name="T37" fmla="*/ 3 h 264"/>
                <a:gd name="T38" fmla="*/ 1 w 148"/>
                <a:gd name="T39" fmla="*/ 3 h 264"/>
                <a:gd name="T40" fmla="*/ 1 w 148"/>
                <a:gd name="T41" fmla="*/ 4 h 264"/>
                <a:gd name="T42" fmla="*/ 1 w 148"/>
                <a:gd name="T43" fmla="*/ 4 h 264"/>
                <a:gd name="T44" fmla="*/ 1 w 148"/>
                <a:gd name="T45" fmla="*/ 3 h 264"/>
                <a:gd name="T46" fmla="*/ 1 w 148"/>
                <a:gd name="T47" fmla="*/ 3 h 264"/>
                <a:gd name="T48" fmla="*/ 1 w 148"/>
                <a:gd name="T49" fmla="*/ 3 h 264"/>
                <a:gd name="T50" fmla="*/ 1 w 148"/>
                <a:gd name="T51" fmla="*/ 3 h 264"/>
                <a:gd name="T52" fmla="*/ 1 w 148"/>
                <a:gd name="T53" fmla="*/ 3 h 264"/>
                <a:gd name="T54" fmla="*/ 2 w 148"/>
                <a:gd name="T55" fmla="*/ 2 h 264"/>
                <a:gd name="T56" fmla="*/ 2 w 148"/>
                <a:gd name="T57" fmla="*/ 2 h 264"/>
                <a:gd name="T58" fmla="*/ 2 w 148"/>
                <a:gd name="T59" fmla="*/ 1 h 264"/>
                <a:gd name="T60" fmla="*/ 2 w 148"/>
                <a:gd name="T61" fmla="*/ 1 h 264"/>
                <a:gd name="T62" fmla="*/ 2 w 148"/>
                <a:gd name="T63" fmla="*/ 1 h 264"/>
                <a:gd name="T64" fmla="*/ 2 w 148"/>
                <a:gd name="T65" fmla="*/ 1 h 264"/>
                <a:gd name="T66" fmla="*/ 1 w 148"/>
                <a:gd name="T67" fmla="*/ 1 h 264"/>
                <a:gd name="T68" fmla="*/ 1 w 148"/>
                <a:gd name="T69" fmla="*/ 1 h 264"/>
                <a:gd name="T70" fmla="*/ 1 w 148"/>
                <a:gd name="T71" fmla="*/ 0 h 264"/>
                <a:gd name="T72" fmla="*/ 1 w 148"/>
                <a:gd name="T73" fmla="*/ 1 h 264"/>
                <a:gd name="T74" fmla="*/ 1 w 148"/>
                <a:gd name="T75" fmla="*/ 1 h 264"/>
                <a:gd name="T76" fmla="*/ 1 w 148"/>
                <a:gd name="T77" fmla="*/ 1 h 264"/>
                <a:gd name="T78" fmla="*/ 1 w 148"/>
                <a:gd name="T79" fmla="*/ 1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
                <a:gd name="T121" fmla="*/ 0 h 264"/>
                <a:gd name="T122" fmla="*/ 148 w 148"/>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 h="264">
                  <a:moveTo>
                    <a:pt x="63" y="33"/>
                  </a:moveTo>
                  <a:lnTo>
                    <a:pt x="77" y="40"/>
                  </a:lnTo>
                  <a:lnTo>
                    <a:pt x="87" y="49"/>
                  </a:lnTo>
                  <a:lnTo>
                    <a:pt x="95" y="58"/>
                  </a:lnTo>
                  <a:lnTo>
                    <a:pt x="100" y="70"/>
                  </a:lnTo>
                  <a:lnTo>
                    <a:pt x="104" y="81"/>
                  </a:lnTo>
                  <a:lnTo>
                    <a:pt x="105" y="95"/>
                  </a:lnTo>
                  <a:lnTo>
                    <a:pt x="106" y="110"/>
                  </a:lnTo>
                  <a:lnTo>
                    <a:pt x="106" y="126"/>
                  </a:lnTo>
                  <a:lnTo>
                    <a:pt x="98" y="148"/>
                  </a:lnTo>
                  <a:lnTo>
                    <a:pt x="92" y="167"/>
                  </a:lnTo>
                  <a:lnTo>
                    <a:pt x="86" y="183"/>
                  </a:lnTo>
                  <a:lnTo>
                    <a:pt x="79" y="195"/>
                  </a:lnTo>
                  <a:lnTo>
                    <a:pt x="71" y="205"/>
                  </a:lnTo>
                  <a:lnTo>
                    <a:pt x="59" y="210"/>
                  </a:lnTo>
                  <a:lnTo>
                    <a:pt x="41" y="214"/>
                  </a:lnTo>
                  <a:lnTo>
                    <a:pt x="18" y="213"/>
                  </a:lnTo>
                  <a:lnTo>
                    <a:pt x="2" y="195"/>
                  </a:lnTo>
                  <a:lnTo>
                    <a:pt x="0" y="223"/>
                  </a:lnTo>
                  <a:lnTo>
                    <a:pt x="13" y="243"/>
                  </a:lnTo>
                  <a:lnTo>
                    <a:pt x="39" y="264"/>
                  </a:lnTo>
                  <a:lnTo>
                    <a:pt x="61" y="260"/>
                  </a:lnTo>
                  <a:lnTo>
                    <a:pt x="78" y="254"/>
                  </a:lnTo>
                  <a:lnTo>
                    <a:pt x="93" y="245"/>
                  </a:lnTo>
                  <a:lnTo>
                    <a:pt x="105" y="234"/>
                  </a:lnTo>
                  <a:lnTo>
                    <a:pt x="114" y="222"/>
                  </a:lnTo>
                  <a:lnTo>
                    <a:pt x="123" y="206"/>
                  </a:lnTo>
                  <a:lnTo>
                    <a:pt x="131" y="186"/>
                  </a:lnTo>
                  <a:lnTo>
                    <a:pt x="140" y="164"/>
                  </a:lnTo>
                  <a:lnTo>
                    <a:pt x="148" y="108"/>
                  </a:lnTo>
                  <a:lnTo>
                    <a:pt x="147" y="78"/>
                  </a:lnTo>
                  <a:lnTo>
                    <a:pt x="143" y="51"/>
                  </a:lnTo>
                  <a:lnTo>
                    <a:pt x="132" y="28"/>
                  </a:lnTo>
                  <a:lnTo>
                    <a:pt x="120" y="11"/>
                  </a:lnTo>
                  <a:lnTo>
                    <a:pt x="104" y="2"/>
                  </a:lnTo>
                  <a:lnTo>
                    <a:pt x="84" y="0"/>
                  </a:lnTo>
                  <a:lnTo>
                    <a:pt x="63" y="7"/>
                  </a:lnTo>
                  <a:lnTo>
                    <a:pt x="41" y="25"/>
                  </a:lnTo>
                  <a:lnTo>
                    <a:pt x="31" y="39"/>
                  </a:lnTo>
                  <a:lnTo>
                    <a:pt x="63" y="33"/>
                  </a:lnTo>
                  <a:close/>
                </a:path>
              </a:pathLst>
            </a:custGeom>
            <a:solidFill>
              <a:srgbClr val="877F6D"/>
            </a:solidFill>
            <a:ln w="9525">
              <a:noFill/>
              <a:round/>
              <a:headEnd/>
              <a:tailEnd/>
            </a:ln>
          </p:spPr>
          <p:txBody>
            <a:bodyPr/>
            <a:lstStyle/>
            <a:p>
              <a:endParaRPr lang="en-US"/>
            </a:p>
          </p:txBody>
        </p:sp>
        <p:sp>
          <p:nvSpPr>
            <p:cNvPr id="54" name="Freeform 52"/>
            <p:cNvSpPr>
              <a:spLocks/>
            </p:cNvSpPr>
            <p:nvPr/>
          </p:nvSpPr>
          <p:spPr bwMode="auto">
            <a:xfrm>
              <a:off x="4243" y="1992"/>
              <a:ext cx="25" cy="69"/>
            </a:xfrm>
            <a:custGeom>
              <a:avLst/>
              <a:gdLst>
                <a:gd name="T0" fmla="*/ 1 w 49"/>
                <a:gd name="T1" fmla="*/ 1 h 138"/>
                <a:gd name="T2" fmla="*/ 0 w 49"/>
                <a:gd name="T3" fmla="*/ 1 h 138"/>
                <a:gd name="T4" fmla="*/ 1 w 49"/>
                <a:gd name="T5" fmla="*/ 1 h 138"/>
                <a:gd name="T6" fmla="*/ 1 w 49"/>
                <a:gd name="T7" fmla="*/ 2 h 138"/>
                <a:gd name="T8" fmla="*/ 1 w 49"/>
                <a:gd name="T9" fmla="*/ 1 h 138"/>
                <a:gd name="T10" fmla="*/ 1 w 49"/>
                <a:gd name="T11" fmla="*/ 1 h 138"/>
                <a:gd name="T12" fmla="*/ 1 w 49"/>
                <a:gd name="T13" fmla="*/ 1 h 138"/>
                <a:gd name="T14" fmla="*/ 1 w 49"/>
                <a:gd name="T15" fmla="*/ 0 h 138"/>
                <a:gd name="T16" fmla="*/ 1 w 49"/>
                <a:gd name="T17" fmla="*/ 1 h 138"/>
                <a:gd name="T18" fmla="*/ 1 w 49"/>
                <a:gd name="T19" fmla="*/ 1 h 138"/>
                <a:gd name="T20" fmla="*/ 1 w 49"/>
                <a:gd name="T21" fmla="*/ 1 h 138"/>
                <a:gd name="T22" fmla="*/ 1 w 49"/>
                <a:gd name="T23" fmla="*/ 1 h 138"/>
                <a:gd name="T24" fmla="*/ 1 w 49"/>
                <a:gd name="T25" fmla="*/ 1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138"/>
                <a:gd name="T41" fmla="*/ 49 w 49"/>
                <a:gd name="T42" fmla="*/ 138 h 1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138">
                  <a:moveTo>
                    <a:pt x="14" y="76"/>
                  </a:moveTo>
                  <a:lnTo>
                    <a:pt x="0" y="106"/>
                  </a:lnTo>
                  <a:lnTo>
                    <a:pt x="2" y="119"/>
                  </a:lnTo>
                  <a:lnTo>
                    <a:pt x="2" y="138"/>
                  </a:lnTo>
                  <a:lnTo>
                    <a:pt x="28" y="114"/>
                  </a:lnTo>
                  <a:lnTo>
                    <a:pt x="46" y="78"/>
                  </a:lnTo>
                  <a:lnTo>
                    <a:pt x="49" y="44"/>
                  </a:lnTo>
                  <a:lnTo>
                    <a:pt x="49" y="0"/>
                  </a:lnTo>
                  <a:lnTo>
                    <a:pt x="36" y="8"/>
                  </a:lnTo>
                  <a:lnTo>
                    <a:pt x="39" y="37"/>
                  </a:lnTo>
                  <a:lnTo>
                    <a:pt x="38" y="64"/>
                  </a:lnTo>
                  <a:lnTo>
                    <a:pt x="20" y="106"/>
                  </a:lnTo>
                  <a:lnTo>
                    <a:pt x="14" y="76"/>
                  </a:lnTo>
                  <a:close/>
                </a:path>
              </a:pathLst>
            </a:custGeom>
            <a:solidFill>
              <a:srgbClr val="A0B5AD"/>
            </a:solidFill>
            <a:ln w="9525">
              <a:noFill/>
              <a:round/>
              <a:headEnd/>
              <a:tailEnd/>
            </a:ln>
          </p:spPr>
          <p:txBody>
            <a:bodyPr/>
            <a:lstStyle/>
            <a:p>
              <a:endParaRPr lang="en-US"/>
            </a:p>
          </p:txBody>
        </p:sp>
        <p:sp>
          <p:nvSpPr>
            <p:cNvPr id="55" name="Freeform 53"/>
            <p:cNvSpPr>
              <a:spLocks/>
            </p:cNvSpPr>
            <p:nvPr/>
          </p:nvSpPr>
          <p:spPr bwMode="auto">
            <a:xfrm>
              <a:off x="4181" y="1938"/>
              <a:ext cx="47" cy="120"/>
            </a:xfrm>
            <a:custGeom>
              <a:avLst/>
              <a:gdLst>
                <a:gd name="T0" fmla="*/ 2 w 93"/>
                <a:gd name="T1" fmla="*/ 0 h 238"/>
                <a:gd name="T2" fmla="*/ 1 w 93"/>
                <a:gd name="T3" fmla="*/ 1 h 238"/>
                <a:gd name="T4" fmla="*/ 1 w 93"/>
                <a:gd name="T5" fmla="*/ 1 h 238"/>
                <a:gd name="T6" fmla="*/ 1 w 93"/>
                <a:gd name="T7" fmla="*/ 1 h 238"/>
                <a:gd name="T8" fmla="*/ 1 w 93"/>
                <a:gd name="T9" fmla="*/ 2 h 238"/>
                <a:gd name="T10" fmla="*/ 1 w 93"/>
                <a:gd name="T11" fmla="*/ 2 h 238"/>
                <a:gd name="T12" fmla="*/ 1 w 93"/>
                <a:gd name="T13" fmla="*/ 2 h 238"/>
                <a:gd name="T14" fmla="*/ 1 w 93"/>
                <a:gd name="T15" fmla="*/ 3 h 238"/>
                <a:gd name="T16" fmla="*/ 0 w 93"/>
                <a:gd name="T17" fmla="*/ 3 h 238"/>
                <a:gd name="T18" fmla="*/ 1 w 93"/>
                <a:gd name="T19" fmla="*/ 4 h 238"/>
                <a:gd name="T20" fmla="*/ 1 w 93"/>
                <a:gd name="T21" fmla="*/ 4 h 238"/>
                <a:gd name="T22" fmla="*/ 1 w 93"/>
                <a:gd name="T23" fmla="*/ 4 h 238"/>
                <a:gd name="T24" fmla="*/ 1 w 93"/>
                <a:gd name="T25" fmla="*/ 3 h 238"/>
                <a:gd name="T26" fmla="*/ 1 w 93"/>
                <a:gd name="T27" fmla="*/ 3 h 238"/>
                <a:gd name="T28" fmla="*/ 2 w 93"/>
                <a:gd name="T29" fmla="*/ 3 h 238"/>
                <a:gd name="T30" fmla="*/ 2 w 93"/>
                <a:gd name="T31" fmla="*/ 3 h 238"/>
                <a:gd name="T32" fmla="*/ 2 w 93"/>
                <a:gd name="T33" fmla="*/ 3 h 238"/>
                <a:gd name="T34" fmla="*/ 2 w 93"/>
                <a:gd name="T35" fmla="*/ 2 h 238"/>
                <a:gd name="T36" fmla="*/ 2 w 93"/>
                <a:gd name="T37" fmla="*/ 2 h 238"/>
                <a:gd name="T38" fmla="*/ 2 w 93"/>
                <a:gd name="T39" fmla="*/ 2 h 238"/>
                <a:gd name="T40" fmla="*/ 1 w 93"/>
                <a:gd name="T41" fmla="*/ 1 h 238"/>
                <a:gd name="T42" fmla="*/ 1 w 93"/>
                <a:gd name="T43" fmla="*/ 1 h 238"/>
                <a:gd name="T44" fmla="*/ 1 w 93"/>
                <a:gd name="T45" fmla="*/ 1 h 238"/>
                <a:gd name="T46" fmla="*/ 1 w 93"/>
                <a:gd name="T47" fmla="*/ 1 h 238"/>
                <a:gd name="T48" fmla="*/ 1 w 93"/>
                <a:gd name="T49" fmla="*/ 1 h 238"/>
                <a:gd name="T50" fmla="*/ 2 w 93"/>
                <a:gd name="T51" fmla="*/ 1 h 238"/>
                <a:gd name="T52" fmla="*/ 2 w 93"/>
                <a:gd name="T53" fmla="*/ 1 h 238"/>
                <a:gd name="T54" fmla="*/ 2 w 93"/>
                <a:gd name="T55" fmla="*/ 1 h 238"/>
                <a:gd name="T56" fmla="*/ 2 w 93"/>
                <a:gd name="T57" fmla="*/ 1 h 238"/>
                <a:gd name="T58" fmla="*/ 2 w 93"/>
                <a:gd name="T59" fmla="*/ 0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3"/>
                <a:gd name="T91" fmla="*/ 0 h 238"/>
                <a:gd name="T92" fmla="*/ 93 w 93"/>
                <a:gd name="T93" fmla="*/ 238 h 2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3" h="238">
                  <a:moveTo>
                    <a:pt x="88" y="0"/>
                  </a:moveTo>
                  <a:lnTo>
                    <a:pt x="64" y="14"/>
                  </a:lnTo>
                  <a:lnTo>
                    <a:pt x="44" y="30"/>
                  </a:lnTo>
                  <a:lnTo>
                    <a:pt x="28" y="47"/>
                  </a:lnTo>
                  <a:lnTo>
                    <a:pt x="17" y="68"/>
                  </a:lnTo>
                  <a:lnTo>
                    <a:pt x="9" y="91"/>
                  </a:lnTo>
                  <a:lnTo>
                    <a:pt x="4" y="116"/>
                  </a:lnTo>
                  <a:lnTo>
                    <a:pt x="1" y="143"/>
                  </a:lnTo>
                  <a:lnTo>
                    <a:pt x="0" y="173"/>
                  </a:lnTo>
                  <a:lnTo>
                    <a:pt x="5" y="206"/>
                  </a:lnTo>
                  <a:lnTo>
                    <a:pt x="19" y="238"/>
                  </a:lnTo>
                  <a:lnTo>
                    <a:pt x="21" y="212"/>
                  </a:lnTo>
                  <a:lnTo>
                    <a:pt x="14" y="162"/>
                  </a:lnTo>
                  <a:lnTo>
                    <a:pt x="39" y="168"/>
                  </a:lnTo>
                  <a:lnTo>
                    <a:pt x="71" y="166"/>
                  </a:lnTo>
                  <a:lnTo>
                    <a:pt x="79" y="146"/>
                  </a:lnTo>
                  <a:lnTo>
                    <a:pt x="93" y="136"/>
                  </a:lnTo>
                  <a:lnTo>
                    <a:pt x="93" y="112"/>
                  </a:lnTo>
                  <a:lnTo>
                    <a:pt x="77" y="104"/>
                  </a:lnTo>
                  <a:lnTo>
                    <a:pt x="77" y="76"/>
                  </a:lnTo>
                  <a:lnTo>
                    <a:pt x="61" y="60"/>
                  </a:lnTo>
                  <a:lnTo>
                    <a:pt x="48" y="53"/>
                  </a:lnTo>
                  <a:lnTo>
                    <a:pt x="53" y="46"/>
                  </a:lnTo>
                  <a:lnTo>
                    <a:pt x="57" y="39"/>
                  </a:lnTo>
                  <a:lnTo>
                    <a:pt x="62" y="32"/>
                  </a:lnTo>
                  <a:lnTo>
                    <a:pt x="66" y="26"/>
                  </a:lnTo>
                  <a:lnTo>
                    <a:pt x="72" y="20"/>
                  </a:lnTo>
                  <a:lnTo>
                    <a:pt x="77" y="14"/>
                  </a:lnTo>
                  <a:lnTo>
                    <a:pt x="82" y="7"/>
                  </a:lnTo>
                  <a:lnTo>
                    <a:pt x="88" y="0"/>
                  </a:lnTo>
                  <a:close/>
                </a:path>
              </a:pathLst>
            </a:custGeom>
            <a:solidFill>
              <a:srgbClr val="302B26"/>
            </a:solidFill>
            <a:ln w="9525">
              <a:noFill/>
              <a:round/>
              <a:headEnd/>
              <a:tailEnd/>
            </a:ln>
          </p:spPr>
          <p:txBody>
            <a:bodyPr/>
            <a:lstStyle/>
            <a:p>
              <a:endParaRPr lang="en-US"/>
            </a:p>
          </p:txBody>
        </p:sp>
        <p:sp>
          <p:nvSpPr>
            <p:cNvPr id="56" name="Freeform 54"/>
            <p:cNvSpPr>
              <a:spLocks/>
            </p:cNvSpPr>
            <p:nvPr/>
          </p:nvSpPr>
          <p:spPr bwMode="auto">
            <a:xfrm>
              <a:off x="4078" y="1885"/>
              <a:ext cx="155" cy="217"/>
            </a:xfrm>
            <a:custGeom>
              <a:avLst/>
              <a:gdLst>
                <a:gd name="T0" fmla="*/ 2 w 310"/>
                <a:gd name="T1" fmla="*/ 0 h 434"/>
                <a:gd name="T2" fmla="*/ 5 w 310"/>
                <a:gd name="T3" fmla="*/ 1 h 434"/>
                <a:gd name="T4" fmla="*/ 5 w 310"/>
                <a:gd name="T5" fmla="*/ 1 h 434"/>
                <a:gd name="T6" fmla="*/ 5 w 310"/>
                <a:gd name="T7" fmla="*/ 1 h 434"/>
                <a:gd name="T8" fmla="*/ 3 w 310"/>
                <a:gd name="T9" fmla="*/ 1 h 434"/>
                <a:gd name="T10" fmla="*/ 3 w 310"/>
                <a:gd name="T11" fmla="*/ 1 h 434"/>
                <a:gd name="T12" fmla="*/ 3 w 310"/>
                <a:gd name="T13" fmla="*/ 2 h 434"/>
                <a:gd name="T14" fmla="*/ 2 w 310"/>
                <a:gd name="T15" fmla="*/ 2 h 434"/>
                <a:gd name="T16" fmla="*/ 2 w 310"/>
                <a:gd name="T17" fmla="*/ 2 h 434"/>
                <a:gd name="T18" fmla="*/ 2 w 310"/>
                <a:gd name="T19" fmla="*/ 3 h 434"/>
                <a:gd name="T20" fmla="*/ 2 w 310"/>
                <a:gd name="T21" fmla="*/ 3 h 434"/>
                <a:gd name="T22" fmla="*/ 2 w 310"/>
                <a:gd name="T23" fmla="*/ 3 h 434"/>
                <a:gd name="T24" fmla="*/ 2 w 310"/>
                <a:gd name="T25" fmla="*/ 5 h 434"/>
                <a:gd name="T26" fmla="*/ 2 w 310"/>
                <a:gd name="T27" fmla="*/ 5 h 434"/>
                <a:gd name="T28" fmla="*/ 2 w 310"/>
                <a:gd name="T29" fmla="*/ 6 h 434"/>
                <a:gd name="T30" fmla="*/ 2 w 310"/>
                <a:gd name="T31" fmla="*/ 6 h 434"/>
                <a:gd name="T32" fmla="*/ 2 w 310"/>
                <a:gd name="T33" fmla="*/ 7 h 434"/>
                <a:gd name="T34" fmla="*/ 3 w 310"/>
                <a:gd name="T35" fmla="*/ 7 h 434"/>
                <a:gd name="T36" fmla="*/ 2 w 310"/>
                <a:gd name="T37" fmla="*/ 7 h 434"/>
                <a:gd name="T38" fmla="*/ 1 w 310"/>
                <a:gd name="T39" fmla="*/ 7 h 434"/>
                <a:gd name="T40" fmla="*/ 1 w 310"/>
                <a:gd name="T41" fmla="*/ 6 h 434"/>
                <a:gd name="T42" fmla="*/ 1 w 310"/>
                <a:gd name="T43" fmla="*/ 6 h 434"/>
                <a:gd name="T44" fmla="*/ 1 w 310"/>
                <a:gd name="T45" fmla="*/ 5 h 434"/>
                <a:gd name="T46" fmla="*/ 0 w 310"/>
                <a:gd name="T47" fmla="*/ 3 h 434"/>
                <a:gd name="T48" fmla="*/ 1 w 310"/>
                <a:gd name="T49" fmla="*/ 3 h 434"/>
                <a:gd name="T50" fmla="*/ 1 w 310"/>
                <a:gd name="T51" fmla="*/ 2 h 434"/>
                <a:gd name="T52" fmla="*/ 1 w 310"/>
                <a:gd name="T53" fmla="*/ 2 h 434"/>
                <a:gd name="T54" fmla="*/ 1 w 310"/>
                <a:gd name="T55" fmla="*/ 1 h 434"/>
                <a:gd name="T56" fmla="*/ 2 w 310"/>
                <a:gd name="T57" fmla="*/ 0 h 4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434"/>
                <a:gd name="T89" fmla="*/ 310 w 310"/>
                <a:gd name="T90" fmla="*/ 434 h 4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434">
                  <a:moveTo>
                    <a:pt x="134" y="0"/>
                  </a:moveTo>
                  <a:lnTo>
                    <a:pt x="310" y="11"/>
                  </a:lnTo>
                  <a:lnTo>
                    <a:pt x="286" y="16"/>
                  </a:lnTo>
                  <a:lnTo>
                    <a:pt x="262" y="24"/>
                  </a:lnTo>
                  <a:lnTo>
                    <a:pt x="240" y="38"/>
                  </a:lnTo>
                  <a:lnTo>
                    <a:pt x="218" y="55"/>
                  </a:lnTo>
                  <a:lnTo>
                    <a:pt x="198" y="77"/>
                  </a:lnTo>
                  <a:lnTo>
                    <a:pt x="181" y="101"/>
                  </a:lnTo>
                  <a:lnTo>
                    <a:pt x="166" y="128"/>
                  </a:lnTo>
                  <a:lnTo>
                    <a:pt x="154" y="158"/>
                  </a:lnTo>
                  <a:lnTo>
                    <a:pt x="145" y="190"/>
                  </a:lnTo>
                  <a:lnTo>
                    <a:pt x="140" y="223"/>
                  </a:lnTo>
                  <a:lnTo>
                    <a:pt x="139" y="258"/>
                  </a:lnTo>
                  <a:lnTo>
                    <a:pt x="141" y="292"/>
                  </a:lnTo>
                  <a:lnTo>
                    <a:pt x="149" y="328"/>
                  </a:lnTo>
                  <a:lnTo>
                    <a:pt x="162" y="364"/>
                  </a:lnTo>
                  <a:lnTo>
                    <a:pt x="180" y="399"/>
                  </a:lnTo>
                  <a:lnTo>
                    <a:pt x="204" y="434"/>
                  </a:lnTo>
                  <a:lnTo>
                    <a:pt x="141" y="426"/>
                  </a:lnTo>
                  <a:lnTo>
                    <a:pt x="71" y="411"/>
                  </a:lnTo>
                  <a:lnTo>
                    <a:pt x="26" y="368"/>
                  </a:lnTo>
                  <a:lnTo>
                    <a:pt x="10" y="322"/>
                  </a:lnTo>
                  <a:lnTo>
                    <a:pt x="1" y="272"/>
                  </a:lnTo>
                  <a:lnTo>
                    <a:pt x="0" y="217"/>
                  </a:lnTo>
                  <a:lnTo>
                    <a:pt x="8" y="163"/>
                  </a:lnTo>
                  <a:lnTo>
                    <a:pt x="24" y="113"/>
                  </a:lnTo>
                  <a:lnTo>
                    <a:pt x="51" y="65"/>
                  </a:lnTo>
                  <a:lnTo>
                    <a:pt x="87" y="28"/>
                  </a:lnTo>
                  <a:lnTo>
                    <a:pt x="134" y="0"/>
                  </a:lnTo>
                  <a:close/>
                </a:path>
              </a:pathLst>
            </a:custGeom>
            <a:solidFill>
              <a:srgbClr val="332616"/>
            </a:solidFill>
            <a:ln w="9525">
              <a:noFill/>
              <a:round/>
              <a:headEnd/>
              <a:tailEnd/>
            </a:ln>
          </p:spPr>
          <p:txBody>
            <a:bodyPr/>
            <a:lstStyle/>
            <a:p>
              <a:endParaRPr lang="en-US"/>
            </a:p>
          </p:txBody>
        </p:sp>
        <p:sp>
          <p:nvSpPr>
            <p:cNvPr id="57" name="Freeform 55"/>
            <p:cNvSpPr>
              <a:spLocks/>
            </p:cNvSpPr>
            <p:nvPr/>
          </p:nvSpPr>
          <p:spPr bwMode="auto">
            <a:xfrm>
              <a:off x="3832" y="1990"/>
              <a:ext cx="282" cy="129"/>
            </a:xfrm>
            <a:custGeom>
              <a:avLst/>
              <a:gdLst>
                <a:gd name="T0" fmla="*/ 0 w 566"/>
                <a:gd name="T1" fmla="*/ 1 h 258"/>
                <a:gd name="T2" fmla="*/ 1 w 566"/>
                <a:gd name="T3" fmla="*/ 1 h 258"/>
                <a:gd name="T4" fmla="*/ 3 w 566"/>
                <a:gd name="T5" fmla="*/ 1 h 258"/>
                <a:gd name="T6" fmla="*/ 5 w 566"/>
                <a:gd name="T7" fmla="*/ 1 h 258"/>
                <a:gd name="T8" fmla="*/ 6 w 566"/>
                <a:gd name="T9" fmla="*/ 0 h 258"/>
                <a:gd name="T10" fmla="*/ 7 w 566"/>
                <a:gd name="T11" fmla="*/ 1 h 258"/>
                <a:gd name="T12" fmla="*/ 8 w 566"/>
                <a:gd name="T13" fmla="*/ 1 h 258"/>
                <a:gd name="T14" fmla="*/ 8 w 566"/>
                <a:gd name="T15" fmla="*/ 2 h 258"/>
                <a:gd name="T16" fmla="*/ 8 w 566"/>
                <a:gd name="T17" fmla="*/ 3 h 258"/>
                <a:gd name="T18" fmla="*/ 4 w 566"/>
                <a:gd name="T19" fmla="*/ 3 h 258"/>
                <a:gd name="T20" fmla="*/ 3 w 566"/>
                <a:gd name="T21" fmla="*/ 4 h 258"/>
                <a:gd name="T22" fmla="*/ 4 w 566"/>
                <a:gd name="T23" fmla="*/ 3 h 258"/>
                <a:gd name="T24" fmla="*/ 3 w 566"/>
                <a:gd name="T25" fmla="*/ 3 h 258"/>
                <a:gd name="T26" fmla="*/ 0 w 566"/>
                <a:gd name="T27" fmla="*/ 2 h 258"/>
                <a:gd name="T28" fmla="*/ 0 w 566"/>
                <a:gd name="T29" fmla="*/ 1 h 2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6"/>
                <a:gd name="T46" fmla="*/ 0 h 258"/>
                <a:gd name="T47" fmla="*/ 566 w 566"/>
                <a:gd name="T48" fmla="*/ 258 h 2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6" h="258">
                  <a:moveTo>
                    <a:pt x="4" y="126"/>
                  </a:moveTo>
                  <a:lnTo>
                    <a:pt x="95" y="95"/>
                  </a:lnTo>
                  <a:lnTo>
                    <a:pt x="226" y="59"/>
                  </a:lnTo>
                  <a:lnTo>
                    <a:pt x="364" y="86"/>
                  </a:lnTo>
                  <a:lnTo>
                    <a:pt x="444" y="0"/>
                  </a:lnTo>
                  <a:lnTo>
                    <a:pt x="506" y="12"/>
                  </a:lnTo>
                  <a:lnTo>
                    <a:pt x="524" y="112"/>
                  </a:lnTo>
                  <a:lnTo>
                    <a:pt x="535" y="166"/>
                  </a:lnTo>
                  <a:lnTo>
                    <a:pt x="566" y="196"/>
                  </a:lnTo>
                  <a:lnTo>
                    <a:pt x="287" y="250"/>
                  </a:lnTo>
                  <a:lnTo>
                    <a:pt x="255" y="258"/>
                  </a:lnTo>
                  <a:lnTo>
                    <a:pt x="262" y="215"/>
                  </a:lnTo>
                  <a:lnTo>
                    <a:pt x="218" y="206"/>
                  </a:lnTo>
                  <a:lnTo>
                    <a:pt x="0" y="148"/>
                  </a:lnTo>
                  <a:lnTo>
                    <a:pt x="4" y="126"/>
                  </a:lnTo>
                  <a:close/>
                </a:path>
              </a:pathLst>
            </a:custGeom>
            <a:solidFill>
              <a:srgbClr val="8E211E"/>
            </a:solidFill>
            <a:ln w="9525">
              <a:noFill/>
              <a:round/>
              <a:headEnd/>
              <a:tailEnd/>
            </a:ln>
          </p:spPr>
          <p:txBody>
            <a:bodyPr/>
            <a:lstStyle/>
            <a:p>
              <a:endParaRPr lang="en-US"/>
            </a:p>
          </p:txBody>
        </p:sp>
        <p:sp>
          <p:nvSpPr>
            <p:cNvPr id="58" name="Freeform 56"/>
            <p:cNvSpPr>
              <a:spLocks/>
            </p:cNvSpPr>
            <p:nvPr/>
          </p:nvSpPr>
          <p:spPr bwMode="auto">
            <a:xfrm>
              <a:off x="3830" y="2046"/>
              <a:ext cx="142" cy="47"/>
            </a:xfrm>
            <a:custGeom>
              <a:avLst/>
              <a:gdLst>
                <a:gd name="T0" fmla="*/ 1 w 283"/>
                <a:gd name="T1" fmla="*/ 0 h 95"/>
                <a:gd name="T2" fmla="*/ 1 w 283"/>
                <a:gd name="T3" fmla="*/ 0 h 95"/>
                <a:gd name="T4" fmla="*/ 5 w 283"/>
                <a:gd name="T5" fmla="*/ 0 h 95"/>
                <a:gd name="T6" fmla="*/ 5 w 283"/>
                <a:gd name="T7" fmla="*/ 0 h 95"/>
                <a:gd name="T8" fmla="*/ 4 w 283"/>
                <a:gd name="T9" fmla="*/ 1 h 95"/>
                <a:gd name="T10" fmla="*/ 1 w 283"/>
                <a:gd name="T11" fmla="*/ 0 h 95"/>
                <a:gd name="T12" fmla="*/ 1 w 283"/>
                <a:gd name="T13" fmla="*/ 0 h 95"/>
                <a:gd name="T14" fmla="*/ 0 w 283"/>
                <a:gd name="T15" fmla="*/ 0 h 95"/>
                <a:gd name="T16" fmla="*/ 1 w 283"/>
                <a:gd name="T17" fmla="*/ 0 h 95"/>
                <a:gd name="T18" fmla="*/ 1 w 283"/>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
                <a:gd name="T31" fmla="*/ 0 h 95"/>
                <a:gd name="T32" fmla="*/ 283 w 283"/>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 h="95">
                  <a:moveTo>
                    <a:pt x="3" y="15"/>
                  </a:moveTo>
                  <a:lnTo>
                    <a:pt x="46" y="0"/>
                  </a:lnTo>
                  <a:lnTo>
                    <a:pt x="283" y="50"/>
                  </a:lnTo>
                  <a:lnTo>
                    <a:pt x="261" y="60"/>
                  </a:lnTo>
                  <a:lnTo>
                    <a:pt x="246" y="95"/>
                  </a:lnTo>
                  <a:lnTo>
                    <a:pt x="10" y="35"/>
                  </a:lnTo>
                  <a:lnTo>
                    <a:pt x="1" y="28"/>
                  </a:lnTo>
                  <a:lnTo>
                    <a:pt x="0" y="22"/>
                  </a:lnTo>
                  <a:lnTo>
                    <a:pt x="2" y="18"/>
                  </a:lnTo>
                  <a:lnTo>
                    <a:pt x="3" y="15"/>
                  </a:lnTo>
                  <a:close/>
                </a:path>
              </a:pathLst>
            </a:custGeom>
            <a:solidFill>
              <a:srgbClr val="FF2830"/>
            </a:solidFill>
            <a:ln w="9525">
              <a:noFill/>
              <a:round/>
              <a:headEnd/>
              <a:tailEnd/>
            </a:ln>
          </p:spPr>
          <p:txBody>
            <a:bodyPr/>
            <a:lstStyle/>
            <a:p>
              <a:endParaRPr lang="en-US"/>
            </a:p>
          </p:txBody>
        </p:sp>
        <p:sp>
          <p:nvSpPr>
            <p:cNvPr id="59" name="Freeform 57"/>
            <p:cNvSpPr>
              <a:spLocks/>
            </p:cNvSpPr>
            <p:nvPr/>
          </p:nvSpPr>
          <p:spPr bwMode="auto">
            <a:xfrm>
              <a:off x="3949" y="1990"/>
              <a:ext cx="134" cy="125"/>
            </a:xfrm>
            <a:custGeom>
              <a:avLst/>
              <a:gdLst>
                <a:gd name="T0" fmla="*/ 3 w 268"/>
                <a:gd name="T1" fmla="*/ 0 h 250"/>
                <a:gd name="T2" fmla="*/ 1 w 268"/>
                <a:gd name="T3" fmla="*/ 3 h 250"/>
                <a:gd name="T4" fmla="*/ 1 w 268"/>
                <a:gd name="T5" fmla="*/ 4 h 250"/>
                <a:gd name="T6" fmla="*/ 1 w 268"/>
                <a:gd name="T7" fmla="*/ 4 h 250"/>
                <a:gd name="T8" fmla="*/ 1 w 268"/>
                <a:gd name="T9" fmla="*/ 4 h 250"/>
                <a:gd name="T10" fmla="*/ 0 w 268"/>
                <a:gd name="T11" fmla="*/ 4 h 250"/>
                <a:gd name="T12" fmla="*/ 0 w 268"/>
                <a:gd name="T13" fmla="*/ 4 h 250"/>
                <a:gd name="T14" fmla="*/ 1 w 268"/>
                <a:gd name="T15" fmla="*/ 4 h 250"/>
                <a:gd name="T16" fmla="*/ 1 w 268"/>
                <a:gd name="T17" fmla="*/ 4 h 250"/>
                <a:gd name="T18" fmla="*/ 1 w 268"/>
                <a:gd name="T19" fmla="*/ 4 h 250"/>
                <a:gd name="T20" fmla="*/ 1 w 268"/>
                <a:gd name="T21" fmla="*/ 4 h 250"/>
                <a:gd name="T22" fmla="*/ 1 w 268"/>
                <a:gd name="T23" fmla="*/ 4 h 250"/>
                <a:gd name="T24" fmla="*/ 1 w 268"/>
                <a:gd name="T25" fmla="*/ 4 h 250"/>
                <a:gd name="T26" fmla="*/ 1 w 268"/>
                <a:gd name="T27" fmla="*/ 4 h 250"/>
                <a:gd name="T28" fmla="*/ 1 w 268"/>
                <a:gd name="T29" fmla="*/ 3 h 250"/>
                <a:gd name="T30" fmla="*/ 4 w 268"/>
                <a:gd name="T31" fmla="*/ 1 h 250"/>
                <a:gd name="T32" fmla="*/ 3 w 268"/>
                <a:gd name="T33" fmla="*/ 0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8"/>
                <a:gd name="T52" fmla="*/ 0 h 250"/>
                <a:gd name="T53" fmla="*/ 268 w 268"/>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8" h="250">
                  <a:moveTo>
                    <a:pt x="217" y="0"/>
                  </a:moveTo>
                  <a:lnTo>
                    <a:pt x="74" y="136"/>
                  </a:lnTo>
                  <a:lnTo>
                    <a:pt x="13" y="200"/>
                  </a:lnTo>
                  <a:lnTo>
                    <a:pt x="7" y="212"/>
                  </a:lnTo>
                  <a:lnTo>
                    <a:pt x="4" y="221"/>
                  </a:lnTo>
                  <a:lnTo>
                    <a:pt x="0" y="228"/>
                  </a:lnTo>
                  <a:lnTo>
                    <a:pt x="0" y="233"/>
                  </a:lnTo>
                  <a:lnTo>
                    <a:pt x="3" y="238"/>
                  </a:lnTo>
                  <a:lnTo>
                    <a:pt x="8" y="241"/>
                  </a:lnTo>
                  <a:lnTo>
                    <a:pt x="17" y="244"/>
                  </a:lnTo>
                  <a:lnTo>
                    <a:pt x="30" y="250"/>
                  </a:lnTo>
                  <a:lnTo>
                    <a:pt x="27" y="228"/>
                  </a:lnTo>
                  <a:lnTo>
                    <a:pt x="29" y="217"/>
                  </a:lnTo>
                  <a:lnTo>
                    <a:pt x="38" y="206"/>
                  </a:lnTo>
                  <a:lnTo>
                    <a:pt x="52" y="188"/>
                  </a:lnTo>
                  <a:lnTo>
                    <a:pt x="268" y="15"/>
                  </a:lnTo>
                  <a:lnTo>
                    <a:pt x="217" y="0"/>
                  </a:lnTo>
                  <a:close/>
                </a:path>
              </a:pathLst>
            </a:custGeom>
            <a:solidFill>
              <a:srgbClr val="FF2830"/>
            </a:solidFill>
            <a:ln w="9525">
              <a:noFill/>
              <a:round/>
              <a:headEnd/>
              <a:tailEnd/>
            </a:ln>
          </p:spPr>
          <p:txBody>
            <a:bodyPr/>
            <a:lstStyle/>
            <a:p>
              <a:endParaRPr lang="en-US"/>
            </a:p>
          </p:txBody>
        </p:sp>
        <p:sp>
          <p:nvSpPr>
            <p:cNvPr id="60" name="Freeform 58"/>
            <p:cNvSpPr>
              <a:spLocks/>
            </p:cNvSpPr>
            <p:nvPr/>
          </p:nvSpPr>
          <p:spPr bwMode="auto">
            <a:xfrm>
              <a:off x="4307" y="1738"/>
              <a:ext cx="29" cy="24"/>
            </a:xfrm>
            <a:custGeom>
              <a:avLst/>
              <a:gdLst>
                <a:gd name="T0" fmla="*/ 1 w 57"/>
                <a:gd name="T1" fmla="*/ 0 h 49"/>
                <a:gd name="T2" fmla="*/ 1 w 57"/>
                <a:gd name="T3" fmla="*/ 0 h 49"/>
                <a:gd name="T4" fmla="*/ 1 w 57"/>
                <a:gd name="T5" fmla="*/ 0 h 49"/>
                <a:gd name="T6" fmla="*/ 1 w 57"/>
                <a:gd name="T7" fmla="*/ 0 h 49"/>
                <a:gd name="T8" fmla="*/ 0 w 57"/>
                <a:gd name="T9" fmla="*/ 0 h 49"/>
                <a:gd name="T10" fmla="*/ 0 w 57"/>
                <a:gd name="T11" fmla="*/ 0 h 49"/>
                <a:gd name="T12" fmla="*/ 1 w 57"/>
                <a:gd name="T13" fmla="*/ 0 h 49"/>
                <a:gd name="T14" fmla="*/ 1 w 57"/>
                <a:gd name="T15" fmla="*/ 0 h 49"/>
                <a:gd name="T16" fmla="*/ 1 w 57"/>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49"/>
                <a:gd name="T29" fmla="*/ 57 w 57"/>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49">
                  <a:moveTo>
                    <a:pt x="29" y="0"/>
                  </a:moveTo>
                  <a:lnTo>
                    <a:pt x="7" y="11"/>
                  </a:lnTo>
                  <a:lnTo>
                    <a:pt x="3" y="22"/>
                  </a:lnTo>
                  <a:lnTo>
                    <a:pt x="1" y="33"/>
                  </a:lnTo>
                  <a:lnTo>
                    <a:pt x="0" y="41"/>
                  </a:lnTo>
                  <a:lnTo>
                    <a:pt x="0" y="43"/>
                  </a:lnTo>
                  <a:lnTo>
                    <a:pt x="57" y="49"/>
                  </a:lnTo>
                  <a:lnTo>
                    <a:pt x="54" y="22"/>
                  </a:lnTo>
                  <a:lnTo>
                    <a:pt x="29" y="0"/>
                  </a:lnTo>
                  <a:close/>
                </a:path>
              </a:pathLst>
            </a:custGeom>
            <a:solidFill>
              <a:srgbClr val="DDA88E"/>
            </a:solidFill>
            <a:ln w="9525">
              <a:noFill/>
              <a:round/>
              <a:headEnd/>
              <a:tailEnd/>
            </a:ln>
          </p:spPr>
          <p:txBody>
            <a:bodyPr/>
            <a:lstStyle/>
            <a:p>
              <a:endParaRPr lang="en-US"/>
            </a:p>
          </p:txBody>
        </p:sp>
        <p:sp>
          <p:nvSpPr>
            <p:cNvPr id="61" name="Freeform 59"/>
            <p:cNvSpPr>
              <a:spLocks/>
            </p:cNvSpPr>
            <p:nvPr/>
          </p:nvSpPr>
          <p:spPr bwMode="auto">
            <a:xfrm>
              <a:off x="4317" y="1735"/>
              <a:ext cx="133" cy="43"/>
            </a:xfrm>
            <a:custGeom>
              <a:avLst/>
              <a:gdLst>
                <a:gd name="T0" fmla="*/ 0 w 265"/>
                <a:gd name="T1" fmla="*/ 1 h 86"/>
                <a:gd name="T2" fmla="*/ 3 w 265"/>
                <a:gd name="T3" fmla="*/ 0 h 86"/>
                <a:gd name="T4" fmla="*/ 3 w 265"/>
                <a:gd name="T5" fmla="*/ 1 h 86"/>
                <a:gd name="T6" fmla="*/ 4 w 265"/>
                <a:gd name="T7" fmla="*/ 1 h 86"/>
                <a:gd name="T8" fmla="*/ 5 w 265"/>
                <a:gd name="T9" fmla="*/ 1 h 86"/>
                <a:gd name="T10" fmla="*/ 4 w 265"/>
                <a:gd name="T11" fmla="*/ 1 h 86"/>
                <a:gd name="T12" fmla="*/ 3 w 265"/>
                <a:gd name="T13" fmla="*/ 1 h 86"/>
                <a:gd name="T14" fmla="*/ 2 w 265"/>
                <a:gd name="T15" fmla="*/ 1 h 86"/>
                <a:gd name="T16" fmla="*/ 1 w 265"/>
                <a:gd name="T17" fmla="*/ 1 h 86"/>
                <a:gd name="T18" fmla="*/ 1 w 265"/>
                <a:gd name="T19" fmla="*/ 1 h 86"/>
                <a:gd name="T20" fmla="*/ 0 w 265"/>
                <a:gd name="T21" fmla="*/ 1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86"/>
                <a:gd name="T35" fmla="*/ 265 w 265"/>
                <a:gd name="T36" fmla="*/ 86 h 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86">
                  <a:moveTo>
                    <a:pt x="0" y="5"/>
                  </a:moveTo>
                  <a:lnTo>
                    <a:pt x="150" y="0"/>
                  </a:lnTo>
                  <a:lnTo>
                    <a:pt x="192" y="27"/>
                  </a:lnTo>
                  <a:lnTo>
                    <a:pt x="255" y="66"/>
                  </a:lnTo>
                  <a:lnTo>
                    <a:pt x="265" y="86"/>
                  </a:lnTo>
                  <a:lnTo>
                    <a:pt x="195" y="54"/>
                  </a:lnTo>
                  <a:lnTo>
                    <a:pt x="150" y="27"/>
                  </a:lnTo>
                  <a:lnTo>
                    <a:pt x="100" y="27"/>
                  </a:lnTo>
                  <a:lnTo>
                    <a:pt x="33" y="34"/>
                  </a:lnTo>
                  <a:lnTo>
                    <a:pt x="22" y="16"/>
                  </a:lnTo>
                  <a:lnTo>
                    <a:pt x="0" y="5"/>
                  </a:lnTo>
                  <a:close/>
                </a:path>
              </a:pathLst>
            </a:custGeom>
            <a:solidFill>
              <a:srgbClr val="997C7C"/>
            </a:solidFill>
            <a:ln w="9525">
              <a:noFill/>
              <a:round/>
              <a:headEnd/>
              <a:tailEnd/>
            </a:ln>
          </p:spPr>
          <p:txBody>
            <a:bodyPr/>
            <a:lstStyle/>
            <a:p>
              <a:endParaRPr lang="en-US"/>
            </a:p>
          </p:txBody>
        </p:sp>
        <p:sp>
          <p:nvSpPr>
            <p:cNvPr id="62" name="Freeform 60"/>
            <p:cNvSpPr>
              <a:spLocks/>
            </p:cNvSpPr>
            <p:nvPr/>
          </p:nvSpPr>
          <p:spPr bwMode="auto">
            <a:xfrm>
              <a:off x="4378" y="1825"/>
              <a:ext cx="156" cy="20"/>
            </a:xfrm>
            <a:custGeom>
              <a:avLst/>
              <a:gdLst>
                <a:gd name="T0" fmla="*/ 0 w 314"/>
                <a:gd name="T1" fmla="*/ 0 h 39"/>
                <a:gd name="T2" fmla="*/ 4 w 314"/>
                <a:gd name="T3" fmla="*/ 1 h 39"/>
                <a:gd name="T4" fmla="*/ 4 w 314"/>
                <a:gd name="T5" fmla="*/ 1 h 39"/>
                <a:gd name="T6" fmla="*/ 0 w 314"/>
                <a:gd name="T7" fmla="*/ 1 h 39"/>
                <a:gd name="T8" fmla="*/ 0 w 314"/>
                <a:gd name="T9" fmla="*/ 0 h 39"/>
                <a:gd name="T10" fmla="*/ 0 60000 65536"/>
                <a:gd name="T11" fmla="*/ 0 60000 65536"/>
                <a:gd name="T12" fmla="*/ 0 60000 65536"/>
                <a:gd name="T13" fmla="*/ 0 60000 65536"/>
                <a:gd name="T14" fmla="*/ 0 60000 65536"/>
                <a:gd name="T15" fmla="*/ 0 w 314"/>
                <a:gd name="T16" fmla="*/ 0 h 39"/>
                <a:gd name="T17" fmla="*/ 314 w 314"/>
                <a:gd name="T18" fmla="*/ 39 h 39"/>
              </a:gdLst>
              <a:ahLst/>
              <a:cxnLst>
                <a:cxn ang="T10">
                  <a:pos x="T0" y="T1"/>
                </a:cxn>
                <a:cxn ang="T11">
                  <a:pos x="T2" y="T3"/>
                </a:cxn>
                <a:cxn ang="T12">
                  <a:pos x="T4" y="T5"/>
                </a:cxn>
                <a:cxn ang="T13">
                  <a:pos x="T6" y="T7"/>
                </a:cxn>
                <a:cxn ang="T14">
                  <a:pos x="T8" y="T9"/>
                </a:cxn>
              </a:cxnLst>
              <a:rect l="T15" t="T16" r="T17" b="T18"/>
              <a:pathLst>
                <a:path w="314" h="39">
                  <a:moveTo>
                    <a:pt x="0" y="0"/>
                  </a:moveTo>
                  <a:lnTo>
                    <a:pt x="314" y="32"/>
                  </a:lnTo>
                  <a:lnTo>
                    <a:pt x="303" y="39"/>
                  </a:lnTo>
                  <a:lnTo>
                    <a:pt x="0" y="7"/>
                  </a:lnTo>
                  <a:lnTo>
                    <a:pt x="0" y="0"/>
                  </a:lnTo>
                  <a:close/>
                </a:path>
              </a:pathLst>
            </a:custGeom>
            <a:solidFill>
              <a:srgbClr val="997C7C"/>
            </a:solidFill>
            <a:ln w="9525">
              <a:noFill/>
              <a:round/>
              <a:headEnd/>
              <a:tailEnd/>
            </a:ln>
          </p:spPr>
          <p:txBody>
            <a:bodyPr/>
            <a:lstStyle/>
            <a:p>
              <a:endParaRPr lang="en-US"/>
            </a:p>
          </p:txBody>
        </p:sp>
        <p:sp>
          <p:nvSpPr>
            <p:cNvPr id="63" name="Freeform 61"/>
            <p:cNvSpPr>
              <a:spLocks/>
            </p:cNvSpPr>
            <p:nvPr/>
          </p:nvSpPr>
          <p:spPr bwMode="auto">
            <a:xfrm>
              <a:off x="4381" y="1838"/>
              <a:ext cx="146" cy="19"/>
            </a:xfrm>
            <a:custGeom>
              <a:avLst/>
              <a:gdLst>
                <a:gd name="T0" fmla="*/ 0 w 293"/>
                <a:gd name="T1" fmla="*/ 0 h 38"/>
                <a:gd name="T2" fmla="*/ 4 w 293"/>
                <a:gd name="T3" fmla="*/ 1 h 38"/>
                <a:gd name="T4" fmla="*/ 4 w 293"/>
                <a:gd name="T5" fmla="*/ 1 h 38"/>
                <a:gd name="T6" fmla="*/ 0 w 293"/>
                <a:gd name="T7" fmla="*/ 1 h 38"/>
                <a:gd name="T8" fmla="*/ 0 w 293"/>
                <a:gd name="T9" fmla="*/ 0 h 38"/>
                <a:gd name="T10" fmla="*/ 0 60000 65536"/>
                <a:gd name="T11" fmla="*/ 0 60000 65536"/>
                <a:gd name="T12" fmla="*/ 0 60000 65536"/>
                <a:gd name="T13" fmla="*/ 0 60000 65536"/>
                <a:gd name="T14" fmla="*/ 0 60000 65536"/>
                <a:gd name="T15" fmla="*/ 0 w 293"/>
                <a:gd name="T16" fmla="*/ 0 h 38"/>
                <a:gd name="T17" fmla="*/ 293 w 293"/>
                <a:gd name="T18" fmla="*/ 38 h 38"/>
              </a:gdLst>
              <a:ahLst/>
              <a:cxnLst>
                <a:cxn ang="T10">
                  <a:pos x="T0" y="T1"/>
                </a:cxn>
                <a:cxn ang="T11">
                  <a:pos x="T2" y="T3"/>
                </a:cxn>
                <a:cxn ang="T12">
                  <a:pos x="T4" y="T5"/>
                </a:cxn>
                <a:cxn ang="T13">
                  <a:pos x="T6" y="T7"/>
                </a:cxn>
                <a:cxn ang="T14">
                  <a:pos x="T8" y="T9"/>
                </a:cxn>
              </a:cxnLst>
              <a:rect l="T15" t="T16" r="T17" b="T18"/>
              <a:pathLst>
                <a:path w="293" h="38">
                  <a:moveTo>
                    <a:pt x="0" y="0"/>
                  </a:moveTo>
                  <a:lnTo>
                    <a:pt x="293" y="32"/>
                  </a:lnTo>
                  <a:lnTo>
                    <a:pt x="284" y="38"/>
                  </a:lnTo>
                  <a:lnTo>
                    <a:pt x="0" y="5"/>
                  </a:lnTo>
                  <a:lnTo>
                    <a:pt x="0" y="0"/>
                  </a:lnTo>
                  <a:close/>
                </a:path>
              </a:pathLst>
            </a:custGeom>
            <a:solidFill>
              <a:srgbClr val="997C7C"/>
            </a:solidFill>
            <a:ln w="9525">
              <a:noFill/>
              <a:round/>
              <a:headEnd/>
              <a:tailEnd/>
            </a:ln>
          </p:spPr>
          <p:txBody>
            <a:bodyPr/>
            <a:lstStyle/>
            <a:p>
              <a:endParaRPr lang="en-US"/>
            </a:p>
          </p:txBody>
        </p:sp>
        <p:sp>
          <p:nvSpPr>
            <p:cNvPr id="64" name="Freeform 62"/>
            <p:cNvSpPr>
              <a:spLocks/>
            </p:cNvSpPr>
            <p:nvPr/>
          </p:nvSpPr>
          <p:spPr bwMode="auto">
            <a:xfrm>
              <a:off x="4375" y="1793"/>
              <a:ext cx="84" cy="26"/>
            </a:xfrm>
            <a:custGeom>
              <a:avLst/>
              <a:gdLst>
                <a:gd name="T0" fmla="*/ 1 w 168"/>
                <a:gd name="T1" fmla="*/ 1 h 51"/>
                <a:gd name="T2" fmla="*/ 3 w 168"/>
                <a:gd name="T3" fmla="*/ 0 h 51"/>
                <a:gd name="T4" fmla="*/ 3 w 168"/>
                <a:gd name="T5" fmla="*/ 1 h 51"/>
                <a:gd name="T6" fmla="*/ 3 w 168"/>
                <a:gd name="T7" fmla="*/ 1 h 51"/>
                <a:gd name="T8" fmla="*/ 1 w 168"/>
                <a:gd name="T9" fmla="*/ 1 h 51"/>
                <a:gd name="T10" fmla="*/ 1 w 168"/>
                <a:gd name="T11" fmla="*/ 1 h 51"/>
                <a:gd name="T12" fmla="*/ 0 w 168"/>
                <a:gd name="T13" fmla="*/ 1 h 51"/>
                <a:gd name="T14" fmla="*/ 1 w 168"/>
                <a:gd name="T15" fmla="*/ 1 h 51"/>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51"/>
                <a:gd name="T26" fmla="*/ 168 w 168"/>
                <a:gd name="T27" fmla="*/ 51 h 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51">
                  <a:moveTo>
                    <a:pt x="25" y="16"/>
                  </a:moveTo>
                  <a:lnTo>
                    <a:pt x="152" y="0"/>
                  </a:lnTo>
                  <a:lnTo>
                    <a:pt x="168" y="5"/>
                  </a:lnTo>
                  <a:lnTo>
                    <a:pt x="168" y="30"/>
                  </a:lnTo>
                  <a:lnTo>
                    <a:pt x="41" y="48"/>
                  </a:lnTo>
                  <a:lnTo>
                    <a:pt x="5" y="51"/>
                  </a:lnTo>
                  <a:lnTo>
                    <a:pt x="0" y="19"/>
                  </a:lnTo>
                  <a:lnTo>
                    <a:pt x="25" y="16"/>
                  </a:lnTo>
                  <a:close/>
                </a:path>
              </a:pathLst>
            </a:custGeom>
            <a:solidFill>
              <a:srgbClr val="5B3D1E"/>
            </a:solidFill>
            <a:ln w="9525">
              <a:noFill/>
              <a:round/>
              <a:headEnd/>
              <a:tailEnd/>
            </a:ln>
          </p:spPr>
          <p:txBody>
            <a:bodyPr/>
            <a:lstStyle/>
            <a:p>
              <a:endParaRPr lang="en-US"/>
            </a:p>
          </p:txBody>
        </p:sp>
        <p:sp>
          <p:nvSpPr>
            <p:cNvPr id="65" name="Freeform 63"/>
            <p:cNvSpPr>
              <a:spLocks/>
            </p:cNvSpPr>
            <p:nvPr/>
          </p:nvSpPr>
          <p:spPr bwMode="auto">
            <a:xfrm>
              <a:off x="4430" y="1798"/>
              <a:ext cx="101" cy="31"/>
            </a:xfrm>
            <a:custGeom>
              <a:avLst/>
              <a:gdLst>
                <a:gd name="T0" fmla="*/ 0 w 202"/>
                <a:gd name="T1" fmla="*/ 1 h 61"/>
                <a:gd name="T2" fmla="*/ 1 w 202"/>
                <a:gd name="T3" fmla="*/ 1 h 61"/>
                <a:gd name="T4" fmla="*/ 3 w 202"/>
                <a:gd name="T5" fmla="*/ 0 h 61"/>
                <a:gd name="T6" fmla="*/ 3 w 202"/>
                <a:gd name="T7" fmla="*/ 1 h 61"/>
                <a:gd name="T8" fmla="*/ 1 w 202"/>
                <a:gd name="T9" fmla="*/ 1 h 61"/>
                <a:gd name="T10" fmla="*/ 0 w 202"/>
                <a:gd name="T11" fmla="*/ 1 h 61"/>
                <a:gd name="T12" fmla="*/ 0 60000 65536"/>
                <a:gd name="T13" fmla="*/ 0 60000 65536"/>
                <a:gd name="T14" fmla="*/ 0 60000 65536"/>
                <a:gd name="T15" fmla="*/ 0 60000 65536"/>
                <a:gd name="T16" fmla="*/ 0 60000 65536"/>
                <a:gd name="T17" fmla="*/ 0 60000 65536"/>
                <a:gd name="T18" fmla="*/ 0 w 202"/>
                <a:gd name="T19" fmla="*/ 0 h 61"/>
                <a:gd name="T20" fmla="*/ 202 w 202"/>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202" h="61">
                  <a:moveTo>
                    <a:pt x="0" y="54"/>
                  </a:moveTo>
                  <a:lnTo>
                    <a:pt x="42" y="38"/>
                  </a:lnTo>
                  <a:lnTo>
                    <a:pt x="173" y="0"/>
                  </a:lnTo>
                  <a:lnTo>
                    <a:pt x="202" y="6"/>
                  </a:lnTo>
                  <a:lnTo>
                    <a:pt x="39" y="61"/>
                  </a:lnTo>
                  <a:lnTo>
                    <a:pt x="0" y="54"/>
                  </a:lnTo>
                  <a:close/>
                </a:path>
              </a:pathLst>
            </a:custGeom>
            <a:solidFill>
              <a:srgbClr val="5B3D1E"/>
            </a:solidFill>
            <a:ln w="9525">
              <a:noFill/>
              <a:round/>
              <a:headEnd/>
              <a:tailEnd/>
            </a:ln>
          </p:spPr>
          <p:txBody>
            <a:bodyPr/>
            <a:lstStyle/>
            <a:p>
              <a:endParaRPr lang="en-US"/>
            </a:p>
          </p:txBody>
        </p:sp>
        <p:sp>
          <p:nvSpPr>
            <p:cNvPr id="66" name="Freeform 64"/>
            <p:cNvSpPr>
              <a:spLocks/>
            </p:cNvSpPr>
            <p:nvPr/>
          </p:nvSpPr>
          <p:spPr bwMode="auto">
            <a:xfrm>
              <a:off x="4480" y="1795"/>
              <a:ext cx="96" cy="35"/>
            </a:xfrm>
            <a:custGeom>
              <a:avLst/>
              <a:gdLst>
                <a:gd name="T0" fmla="*/ 0 w 193"/>
                <a:gd name="T1" fmla="*/ 1 h 71"/>
                <a:gd name="T2" fmla="*/ 2 w 193"/>
                <a:gd name="T3" fmla="*/ 0 h 71"/>
                <a:gd name="T4" fmla="*/ 2 w 193"/>
                <a:gd name="T5" fmla="*/ 0 h 71"/>
                <a:gd name="T6" fmla="*/ 3 w 193"/>
                <a:gd name="T7" fmla="*/ 0 h 71"/>
                <a:gd name="T8" fmla="*/ 1 w 193"/>
                <a:gd name="T9" fmla="*/ 1 h 71"/>
                <a:gd name="T10" fmla="*/ 0 w 193"/>
                <a:gd name="T11" fmla="*/ 1 h 71"/>
                <a:gd name="T12" fmla="*/ 0 60000 65536"/>
                <a:gd name="T13" fmla="*/ 0 60000 65536"/>
                <a:gd name="T14" fmla="*/ 0 60000 65536"/>
                <a:gd name="T15" fmla="*/ 0 60000 65536"/>
                <a:gd name="T16" fmla="*/ 0 60000 65536"/>
                <a:gd name="T17" fmla="*/ 0 60000 65536"/>
                <a:gd name="T18" fmla="*/ 0 w 193"/>
                <a:gd name="T19" fmla="*/ 0 h 71"/>
                <a:gd name="T20" fmla="*/ 193 w 193"/>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93" h="71">
                  <a:moveTo>
                    <a:pt x="0" y="65"/>
                  </a:moveTo>
                  <a:lnTo>
                    <a:pt x="137" y="0"/>
                  </a:lnTo>
                  <a:lnTo>
                    <a:pt x="173" y="2"/>
                  </a:lnTo>
                  <a:lnTo>
                    <a:pt x="193" y="20"/>
                  </a:lnTo>
                  <a:lnTo>
                    <a:pt x="65" y="71"/>
                  </a:lnTo>
                  <a:lnTo>
                    <a:pt x="0" y="65"/>
                  </a:lnTo>
                  <a:close/>
                </a:path>
              </a:pathLst>
            </a:custGeom>
            <a:solidFill>
              <a:srgbClr val="5B3D1E"/>
            </a:solidFill>
            <a:ln w="9525">
              <a:noFill/>
              <a:round/>
              <a:headEnd/>
              <a:tailEnd/>
            </a:ln>
          </p:spPr>
          <p:txBody>
            <a:bodyPr/>
            <a:lstStyle/>
            <a:p>
              <a:endParaRPr lang="en-US"/>
            </a:p>
          </p:txBody>
        </p:sp>
        <p:sp>
          <p:nvSpPr>
            <p:cNvPr id="67" name="Freeform 65"/>
            <p:cNvSpPr>
              <a:spLocks/>
            </p:cNvSpPr>
            <p:nvPr/>
          </p:nvSpPr>
          <p:spPr bwMode="auto">
            <a:xfrm>
              <a:off x="4081" y="1780"/>
              <a:ext cx="129" cy="38"/>
            </a:xfrm>
            <a:custGeom>
              <a:avLst/>
              <a:gdLst>
                <a:gd name="T0" fmla="*/ 1 w 258"/>
                <a:gd name="T1" fmla="*/ 1 h 76"/>
                <a:gd name="T2" fmla="*/ 3 w 258"/>
                <a:gd name="T3" fmla="*/ 1 h 76"/>
                <a:gd name="T4" fmla="*/ 4 w 258"/>
                <a:gd name="T5" fmla="*/ 0 h 76"/>
                <a:gd name="T6" fmla="*/ 3 w 258"/>
                <a:gd name="T7" fmla="*/ 1 h 76"/>
                <a:gd name="T8" fmla="*/ 3 w 258"/>
                <a:gd name="T9" fmla="*/ 1 h 76"/>
                <a:gd name="T10" fmla="*/ 2 w 258"/>
                <a:gd name="T11" fmla="*/ 1 h 76"/>
                <a:gd name="T12" fmla="*/ 1 w 258"/>
                <a:gd name="T13" fmla="*/ 1 h 76"/>
                <a:gd name="T14" fmla="*/ 1 w 258"/>
                <a:gd name="T15" fmla="*/ 1 h 76"/>
                <a:gd name="T16" fmla="*/ 0 w 258"/>
                <a:gd name="T17" fmla="*/ 1 h 76"/>
                <a:gd name="T18" fmla="*/ 1 w 258"/>
                <a:gd name="T19" fmla="*/ 1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8"/>
                <a:gd name="T31" fmla="*/ 0 h 76"/>
                <a:gd name="T32" fmla="*/ 258 w 258"/>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8" h="76">
                  <a:moveTo>
                    <a:pt x="21" y="51"/>
                  </a:moveTo>
                  <a:lnTo>
                    <a:pt x="229" y="5"/>
                  </a:lnTo>
                  <a:lnTo>
                    <a:pt x="258" y="0"/>
                  </a:lnTo>
                  <a:lnTo>
                    <a:pt x="225" y="32"/>
                  </a:lnTo>
                  <a:lnTo>
                    <a:pt x="209" y="55"/>
                  </a:lnTo>
                  <a:lnTo>
                    <a:pt x="159" y="76"/>
                  </a:lnTo>
                  <a:lnTo>
                    <a:pt x="92" y="76"/>
                  </a:lnTo>
                  <a:lnTo>
                    <a:pt x="21" y="76"/>
                  </a:lnTo>
                  <a:lnTo>
                    <a:pt x="0" y="64"/>
                  </a:lnTo>
                  <a:lnTo>
                    <a:pt x="21" y="51"/>
                  </a:lnTo>
                  <a:close/>
                </a:path>
              </a:pathLst>
            </a:custGeom>
            <a:solidFill>
              <a:srgbClr val="663321"/>
            </a:solidFill>
            <a:ln w="9525">
              <a:noFill/>
              <a:round/>
              <a:headEnd/>
              <a:tailEnd/>
            </a:ln>
          </p:spPr>
          <p:txBody>
            <a:bodyPr/>
            <a:lstStyle/>
            <a:p>
              <a:endParaRPr lang="en-US"/>
            </a:p>
          </p:txBody>
        </p:sp>
        <p:sp>
          <p:nvSpPr>
            <p:cNvPr id="68" name="Freeform 66"/>
            <p:cNvSpPr>
              <a:spLocks/>
            </p:cNvSpPr>
            <p:nvPr/>
          </p:nvSpPr>
          <p:spPr bwMode="auto">
            <a:xfrm>
              <a:off x="4040" y="1780"/>
              <a:ext cx="46" cy="34"/>
            </a:xfrm>
            <a:custGeom>
              <a:avLst/>
              <a:gdLst>
                <a:gd name="T0" fmla="*/ 1 w 92"/>
                <a:gd name="T1" fmla="*/ 1 h 68"/>
                <a:gd name="T2" fmla="*/ 0 w 92"/>
                <a:gd name="T3" fmla="*/ 1 h 68"/>
                <a:gd name="T4" fmla="*/ 0 w 92"/>
                <a:gd name="T5" fmla="*/ 1 h 68"/>
                <a:gd name="T6" fmla="*/ 1 w 92"/>
                <a:gd name="T7" fmla="*/ 0 h 68"/>
                <a:gd name="T8" fmla="*/ 1 w 92"/>
                <a:gd name="T9" fmla="*/ 0 h 68"/>
                <a:gd name="T10" fmla="*/ 1 w 92"/>
                <a:gd name="T11" fmla="*/ 1 h 68"/>
                <a:gd name="T12" fmla="*/ 1 w 92"/>
                <a:gd name="T13" fmla="*/ 1 h 68"/>
                <a:gd name="T14" fmla="*/ 1 w 92"/>
                <a:gd name="T15" fmla="*/ 1 h 68"/>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68"/>
                <a:gd name="T26" fmla="*/ 92 w 92"/>
                <a:gd name="T27" fmla="*/ 68 h 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68">
                  <a:moveTo>
                    <a:pt x="34" y="64"/>
                  </a:moveTo>
                  <a:lnTo>
                    <a:pt x="0" y="55"/>
                  </a:lnTo>
                  <a:lnTo>
                    <a:pt x="0" y="22"/>
                  </a:lnTo>
                  <a:lnTo>
                    <a:pt x="50" y="0"/>
                  </a:lnTo>
                  <a:lnTo>
                    <a:pt x="92" y="0"/>
                  </a:lnTo>
                  <a:lnTo>
                    <a:pt x="88" y="64"/>
                  </a:lnTo>
                  <a:lnTo>
                    <a:pt x="62" y="68"/>
                  </a:lnTo>
                  <a:lnTo>
                    <a:pt x="34" y="64"/>
                  </a:lnTo>
                  <a:close/>
                </a:path>
              </a:pathLst>
            </a:custGeom>
            <a:solidFill>
              <a:srgbClr val="FFD370"/>
            </a:solidFill>
            <a:ln w="9525">
              <a:noFill/>
              <a:round/>
              <a:headEnd/>
              <a:tailEnd/>
            </a:ln>
          </p:spPr>
          <p:txBody>
            <a:bodyPr/>
            <a:lstStyle/>
            <a:p>
              <a:endParaRPr lang="en-US"/>
            </a:p>
          </p:txBody>
        </p:sp>
        <p:sp>
          <p:nvSpPr>
            <p:cNvPr id="69" name="Freeform 67"/>
            <p:cNvSpPr>
              <a:spLocks/>
            </p:cNvSpPr>
            <p:nvPr/>
          </p:nvSpPr>
          <p:spPr bwMode="auto">
            <a:xfrm>
              <a:off x="4173" y="1830"/>
              <a:ext cx="42" cy="30"/>
            </a:xfrm>
            <a:custGeom>
              <a:avLst/>
              <a:gdLst>
                <a:gd name="T0" fmla="*/ 0 w 84"/>
                <a:gd name="T1" fmla="*/ 1 h 59"/>
                <a:gd name="T2" fmla="*/ 0 w 84"/>
                <a:gd name="T3" fmla="*/ 1 h 59"/>
                <a:gd name="T4" fmla="*/ 1 w 84"/>
                <a:gd name="T5" fmla="*/ 1 h 59"/>
                <a:gd name="T6" fmla="*/ 1 w 84"/>
                <a:gd name="T7" fmla="*/ 1 h 59"/>
                <a:gd name="T8" fmla="*/ 1 w 84"/>
                <a:gd name="T9" fmla="*/ 1 h 59"/>
                <a:gd name="T10" fmla="*/ 1 w 84"/>
                <a:gd name="T11" fmla="*/ 0 h 59"/>
                <a:gd name="T12" fmla="*/ 0 w 84"/>
                <a:gd name="T13" fmla="*/ 1 h 59"/>
                <a:gd name="T14" fmla="*/ 0 60000 65536"/>
                <a:gd name="T15" fmla="*/ 0 60000 65536"/>
                <a:gd name="T16" fmla="*/ 0 60000 65536"/>
                <a:gd name="T17" fmla="*/ 0 60000 65536"/>
                <a:gd name="T18" fmla="*/ 0 60000 65536"/>
                <a:gd name="T19" fmla="*/ 0 60000 65536"/>
                <a:gd name="T20" fmla="*/ 0 60000 65536"/>
                <a:gd name="T21" fmla="*/ 0 w 84"/>
                <a:gd name="T22" fmla="*/ 0 h 59"/>
                <a:gd name="T23" fmla="*/ 84 w 84"/>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59">
                  <a:moveTo>
                    <a:pt x="0" y="9"/>
                  </a:moveTo>
                  <a:lnTo>
                    <a:pt x="0" y="59"/>
                  </a:lnTo>
                  <a:lnTo>
                    <a:pt x="46" y="51"/>
                  </a:lnTo>
                  <a:lnTo>
                    <a:pt x="84" y="29"/>
                  </a:lnTo>
                  <a:lnTo>
                    <a:pt x="67" y="5"/>
                  </a:lnTo>
                  <a:lnTo>
                    <a:pt x="38" y="0"/>
                  </a:lnTo>
                  <a:lnTo>
                    <a:pt x="0" y="9"/>
                  </a:lnTo>
                  <a:close/>
                </a:path>
              </a:pathLst>
            </a:custGeom>
            <a:solidFill>
              <a:srgbClr val="936349"/>
            </a:solidFill>
            <a:ln w="9525">
              <a:noFill/>
              <a:round/>
              <a:headEnd/>
              <a:tailEnd/>
            </a:ln>
          </p:spPr>
          <p:txBody>
            <a:bodyPr/>
            <a:lstStyle/>
            <a:p>
              <a:endParaRPr lang="en-US"/>
            </a:p>
          </p:txBody>
        </p:sp>
        <p:sp>
          <p:nvSpPr>
            <p:cNvPr id="70" name="Freeform 68"/>
            <p:cNvSpPr>
              <a:spLocks/>
            </p:cNvSpPr>
            <p:nvPr/>
          </p:nvSpPr>
          <p:spPr bwMode="auto">
            <a:xfrm>
              <a:off x="4181" y="1799"/>
              <a:ext cx="38" cy="42"/>
            </a:xfrm>
            <a:custGeom>
              <a:avLst/>
              <a:gdLst>
                <a:gd name="T0" fmla="*/ 0 w 74"/>
                <a:gd name="T1" fmla="*/ 1 h 84"/>
                <a:gd name="T2" fmla="*/ 1 w 74"/>
                <a:gd name="T3" fmla="*/ 1 h 84"/>
                <a:gd name="T4" fmla="*/ 1 w 74"/>
                <a:gd name="T5" fmla="*/ 0 h 84"/>
                <a:gd name="T6" fmla="*/ 2 w 74"/>
                <a:gd name="T7" fmla="*/ 1 h 84"/>
                <a:gd name="T8" fmla="*/ 2 w 74"/>
                <a:gd name="T9" fmla="*/ 1 h 84"/>
                <a:gd name="T10" fmla="*/ 1 w 74"/>
                <a:gd name="T11" fmla="*/ 1 h 84"/>
                <a:gd name="T12" fmla="*/ 0 w 74"/>
                <a:gd name="T13" fmla="*/ 1 h 84"/>
                <a:gd name="T14" fmla="*/ 0 60000 65536"/>
                <a:gd name="T15" fmla="*/ 0 60000 65536"/>
                <a:gd name="T16" fmla="*/ 0 60000 65536"/>
                <a:gd name="T17" fmla="*/ 0 60000 65536"/>
                <a:gd name="T18" fmla="*/ 0 60000 65536"/>
                <a:gd name="T19" fmla="*/ 0 60000 65536"/>
                <a:gd name="T20" fmla="*/ 0 60000 65536"/>
                <a:gd name="T21" fmla="*/ 0 w 74"/>
                <a:gd name="T22" fmla="*/ 0 h 84"/>
                <a:gd name="T23" fmla="*/ 74 w 7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84">
                  <a:moveTo>
                    <a:pt x="0" y="59"/>
                  </a:moveTo>
                  <a:lnTo>
                    <a:pt x="12" y="26"/>
                  </a:lnTo>
                  <a:lnTo>
                    <a:pt x="57" y="0"/>
                  </a:lnTo>
                  <a:lnTo>
                    <a:pt x="74" y="30"/>
                  </a:lnTo>
                  <a:lnTo>
                    <a:pt x="74" y="63"/>
                  </a:lnTo>
                  <a:lnTo>
                    <a:pt x="24" y="84"/>
                  </a:lnTo>
                  <a:lnTo>
                    <a:pt x="0" y="59"/>
                  </a:lnTo>
                  <a:close/>
                </a:path>
              </a:pathLst>
            </a:custGeom>
            <a:solidFill>
              <a:srgbClr val="FFD370"/>
            </a:solidFill>
            <a:ln w="9525">
              <a:noFill/>
              <a:round/>
              <a:headEnd/>
              <a:tailEnd/>
            </a:ln>
          </p:spPr>
          <p:txBody>
            <a:bodyPr/>
            <a:lstStyle/>
            <a:p>
              <a:endParaRPr lang="en-US"/>
            </a:p>
          </p:txBody>
        </p:sp>
        <p:sp>
          <p:nvSpPr>
            <p:cNvPr id="71" name="Freeform 69"/>
            <p:cNvSpPr>
              <a:spLocks/>
            </p:cNvSpPr>
            <p:nvPr/>
          </p:nvSpPr>
          <p:spPr bwMode="auto">
            <a:xfrm>
              <a:off x="4378" y="1932"/>
              <a:ext cx="43" cy="57"/>
            </a:xfrm>
            <a:custGeom>
              <a:avLst/>
              <a:gdLst>
                <a:gd name="T0" fmla="*/ 0 w 88"/>
                <a:gd name="T1" fmla="*/ 0 h 115"/>
                <a:gd name="T2" fmla="*/ 1 w 88"/>
                <a:gd name="T3" fmla="*/ 0 h 115"/>
                <a:gd name="T4" fmla="*/ 1 w 88"/>
                <a:gd name="T5" fmla="*/ 1 h 115"/>
                <a:gd name="T6" fmla="*/ 0 w 88"/>
                <a:gd name="T7" fmla="*/ 1 h 115"/>
                <a:gd name="T8" fmla="*/ 0 w 88"/>
                <a:gd name="T9" fmla="*/ 1 h 115"/>
                <a:gd name="T10" fmla="*/ 0 w 88"/>
                <a:gd name="T11" fmla="*/ 0 h 115"/>
                <a:gd name="T12" fmla="*/ 0 60000 65536"/>
                <a:gd name="T13" fmla="*/ 0 60000 65536"/>
                <a:gd name="T14" fmla="*/ 0 60000 65536"/>
                <a:gd name="T15" fmla="*/ 0 60000 65536"/>
                <a:gd name="T16" fmla="*/ 0 60000 65536"/>
                <a:gd name="T17" fmla="*/ 0 60000 65536"/>
                <a:gd name="T18" fmla="*/ 0 w 88"/>
                <a:gd name="T19" fmla="*/ 0 h 115"/>
                <a:gd name="T20" fmla="*/ 88 w 88"/>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88" h="115">
                  <a:moveTo>
                    <a:pt x="0" y="14"/>
                  </a:moveTo>
                  <a:lnTo>
                    <a:pt x="88" y="0"/>
                  </a:lnTo>
                  <a:lnTo>
                    <a:pt x="88" y="96"/>
                  </a:lnTo>
                  <a:lnTo>
                    <a:pt x="21" y="112"/>
                  </a:lnTo>
                  <a:lnTo>
                    <a:pt x="0" y="115"/>
                  </a:lnTo>
                  <a:lnTo>
                    <a:pt x="0" y="14"/>
                  </a:lnTo>
                  <a:close/>
                </a:path>
              </a:pathLst>
            </a:custGeom>
            <a:solidFill>
              <a:srgbClr val="B76602"/>
            </a:solidFill>
            <a:ln w="9525">
              <a:noFill/>
              <a:round/>
              <a:headEnd/>
              <a:tailEnd/>
            </a:ln>
          </p:spPr>
          <p:txBody>
            <a:bodyPr/>
            <a:lstStyle/>
            <a:p>
              <a:endParaRPr lang="en-US"/>
            </a:p>
          </p:txBody>
        </p:sp>
        <p:sp>
          <p:nvSpPr>
            <p:cNvPr id="72" name="Freeform 70"/>
            <p:cNvSpPr>
              <a:spLocks/>
            </p:cNvSpPr>
            <p:nvPr/>
          </p:nvSpPr>
          <p:spPr bwMode="auto">
            <a:xfrm>
              <a:off x="4402" y="1930"/>
              <a:ext cx="26" cy="54"/>
            </a:xfrm>
            <a:custGeom>
              <a:avLst/>
              <a:gdLst>
                <a:gd name="T0" fmla="*/ 0 w 52"/>
                <a:gd name="T1" fmla="*/ 1 h 107"/>
                <a:gd name="T2" fmla="*/ 0 w 52"/>
                <a:gd name="T3" fmla="*/ 2 h 107"/>
                <a:gd name="T4" fmla="*/ 1 w 52"/>
                <a:gd name="T5" fmla="*/ 2 h 107"/>
                <a:gd name="T6" fmla="*/ 1 w 52"/>
                <a:gd name="T7" fmla="*/ 0 h 107"/>
                <a:gd name="T8" fmla="*/ 0 w 52"/>
                <a:gd name="T9" fmla="*/ 1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0" y="10"/>
                  </a:moveTo>
                  <a:lnTo>
                    <a:pt x="0" y="107"/>
                  </a:lnTo>
                  <a:lnTo>
                    <a:pt x="52" y="98"/>
                  </a:lnTo>
                  <a:lnTo>
                    <a:pt x="52" y="0"/>
                  </a:lnTo>
                  <a:lnTo>
                    <a:pt x="0" y="10"/>
                  </a:lnTo>
                  <a:close/>
                </a:path>
              </a:pathLst>
            </a:custGeom>
            <a:solidFill>
              <a:srgbClr val="99421C"/>
            </a:solidFill>
            <a:ln w="9525">
              <a:noFill/>
              <a:round/>
              <a:headEnd/>
              <a:tailEnd/>
            </a:ln>
          </p:spPr>
          <p:txBody>
            <a:bodyPr/>
            <a:lstStyle/>
            <a:p>
              <a:endParaRPr lang="en-US"/>
            </a:p>
          </p:txBody>
        </p:sp>
        <p:sp>
          <p:nvSpPr>
            <p:cNvPr id="73" name="Freeform 71"/>
            <p:cNvSpPr>
              <a:spLocks/>
            </p:cNvSpPr>
            <p:nvPr/>
          </p:nvSpPr>
          <p:spPr bwMode="auto">
            <a:xfrm>
              <a:off x="4418" y="1929"/>
              <a:ext cx="23" cy="53"/>
            </a:xfrm>
            <a:custGeom>
              <a:avLst/>
              <a:gdLst>
                <a:gd name="T0" fmla="*/ 0 w 46"/>
                <a:gd name="T1" fmla="*/ 1 h 106"/>
                <a:gd name="T2" fmla="*/ 0 w 46"/>
                <a:gd name="T3" fmla="*/ 2 h 106"/>
                <a:gd name="T4" fmla="*/ 1 w 46"/>
                <a:gd name="T5" fmla="*/ 2 h 106"/>
                <a:gd name="T6" fmla="*/ 1 w 46"/>
                <a:gd name="T7" fmla="*/ 0 h 106"/>
                <a:gd name="T8" fmla="*/ 0 w 46"/>
                <a:gd name="T9" fmla="*/ 1 h 106"/>
                <a:gd name="T10" fmla="*/ 0 60000 65536"/>
                <a:gd name="T11" fmla="*/ 0 60000 65536"/>
                <a:gd name="T12" fmla="*/ 0 60000 65536"/>
                <a:gd name="T13" fmla="*/ 0 60000 65536"/>
                <a:gd name="T14" fmla="*/ 0 60000 65536"/>
                <a:gd name="T15" fmla="*/ 0 w 46"/>
                <a:gd name="T16" fmla="*/ 0 h 106"/>
                <a:gd name="T17" fmla="*/ 46 w 46"/>
                <a:gd name="T18" fmla="*/ 106 h 106"/>
              </a:gdLst>
              <a:ahLst/>
              <a:cxnLst>
                <a:cxn ang="T10">
                  <a:pos x="T0" y="T1"/>
                </a:cxn>
                <a:cxn ang="T11">
                  <a:pos x="T2" y="T3"/>
                </a:cxn>
                <a:cxn ang="T12">
                  <a:pos x="T4" y="T5"/>
                </a:cxn>
                <a:cxn ang="T13">
                  <a:pos x="T6" y="T7"/>
                </a:cxn>
                <a:cxn ang="T14">
                  <a:pos x="T8" y="T9"/>
                </a:cxn>
              </a:cxnLst>
              <a:rect l="T15" t="T16" r="T17" b="T18"/>
              <a:pathLst>
                <a:path w="46" h="106">
                  <a:moveTo>
                    <a:pt x="0" y="6"/>
                  </a:moveTo>
                  <a:lnTo>
                    <a:pt x="0" y="106"/>
                  </a:lnTo>
                  <a:lnTo>
                    <a:pt x="46" y="96"/>
                  </a:lnTo>
                  <a:lnTo>
                    <a:pt x="46" y="0"/>
                  </a:lnTo>
                  <a:lnTo>
                    <a:pt x="0" y="6"/>
                  </a:lnTo>
                  <a:close/>
                </a:path>
              </a:pathLst>
            </a:custGeom>
            <a:solidFill>
              <a:srgbClr val="663300"/>
            </a:solidFill>
            <a:ln w="9525">
              <a:noFill/>
              <a:round/>
              <a:headEnd/>
              <a:tailEnd/>
            </a:ln>
          </p:spPr>
          <p:txBody>
            <a:bodyPr/>
            <a:lstStyle/>
            <a:p>
              <a:endParaRPr lang="en-US"/>
            </a:p>
          </p:txBody>
        </p:sp>
        <p:sp>
          <p:nvSpPr>
            <p:cNvPr id="74" name="Freeform 72"/>
            <p:cNvSpPr>
              <a:spLocks/>
            </p:cNvSpPr>
            <p:nvPr/>
          </p:nvSpPr>
          <p:spPr bwMode="auto">
            <a:xfrm>
              <a:off x="4446" y="1920"/>
              <a:ext cx="24" cy="64"/>
            </a:xfrm>
            <a:custGeom>
              <a:avLst/>
              <a:gdLst>
                <a:gd name="T0" fmla="*/ 0 w 48"/>
                <a:gd name="T1" fmla="*/ 1 h 128"/>
                <a:gd name="T2" fmla="*/ 1 w 48"/>
                <a:gd name="T3" fmla="*/ 2 h 128"/>
                <a:gd name="T4" fmla="*/ 1 w 48"/>
                <a:gd name="T5" fmla="*/ 1 h 128"/>
                <a:gd name="T6" fmla="*/ 1 w 48"/>
                <a:gd name="T7" fmla="*/ 0 h 128"/>
                <a:gd name="T8" fmla="*/ 0 w 48"/>
                <a:gd name="T9" fmla="*/ 1 h 128"/>
                <a:gd name="T10" fmla="*/ 0 60000 65536"/>
                <a:gd name="T11" fmla="*/ 0 60000 65536"/>
                <a:gd name="T12" fmla="*/ 0 60000 65536"/>
                <a:gd name="T13" fmla="*/ 0 60000 65536"/>
                <a:gd name="T14" fmla="*/ 0 60000 65536"/>
                <a:gd name="T15" fmla="*/ 0 w 48"/>
                <a:gd name="T16" fmla="*/ 0 h 128"/>
                <a:gd name="T17" fmla="*/ 48 w 48"/>
                <a:gd name="T18" fmla="*/ 128 h 128"/>
              </a:gdLst>
              <a:ahLst/>
              <a:cxnLst>
                <a:cxn ang="T10">
                  <a:pos x="T0" y="T1"/>
                </a:cxn>
                <a:cxn ang="T11">
                  <a:pos x="T2" y="T3"/>
                </a:cxn>
                <a:cxn ang="T12">
                  <a:pos x="T4" y="T5"/>
                </a:cxn>
                <a:cxn ang="T13">
                  <a:pos x="T6" y="T7"/>
                </a:cxn>
                <a:cxn ang="T14">
                  <a:pos x="T8" y="T9"/>
                </a:cxn>
              </a:cxnLst>
              <a:rect l="T15" t="T16" r="T17" b="T18"/>
              <a:pathLst>
                <a:path w="48" h="128">
                  <a:moveTo>
                    <a:pt x="0" y="4"/>
                  </a:moveTo>
                  <a:lnTo>
                    <a:pt x="38" y="128"/>
                  </a:lnTo>
                  <a:lnTo>
                    <a:pt x="48" y="123"/>
                  </a:lnTo>
                  <a:lnTo>
                    <a:pt x="10" y="0"/>
                  </a:lnTo>
                  <a:lnTo>
                    <a:pt x="0" y="4"/>
                  </a:lnTo>
                  <a:close/>
                </a:path>
              </a:pathLst>
            </a:custGeom>
            <a:solidFill>
              <a:srgbClr val="CC6633"/>
            </a:solidFill>
            <a:ln w="9525">
              <a:noFill/>
              <a:round/>
              <a:headEnd/>
              <a:tailEnd/>
            </a:ln>
          </p:spPr>
          <p:txBody>
            <a:bodyPr/>
            <a:lstStyle/>
            <a:p>
              <a:endParaRPr lang="en-US"/>
            </a:p>
          </p:txBody>
        </p:sp>
        <p:sp>
          <p:nvSpPr>
            <p:cNvPr id="75" name="Freeform 73"/>
            <p:cNvSpPr>
              <a:spLocks/>
            </p:cNvSpPr>
            <p:nvPr/>
          </p:nvSpPr>
          <p:spPr bwMode="auto">
            <a:xfrm>
              <a:off x="4048" y="1827"/>
              <a:ext cx="9" cy="13"/>
            </a:xfrm>
            <a:custGeom>
              <a:avLst/>
              <a:gdLst>
                <a:gd name="T0" fmla="*/ 0 w 19"/>
                <a:gd name="T1" fmla="*/ 0 h 26"/>
                <a:gd name="T2" fmla="*/ 0 w 19"/>
                <a:gd name="T3" fmla="*/ 1 h 26"/>
                <a:gd name="T4" fmla="*/ 0 w 19"/>
                <a:gd name="T5" fmla="*/ 1 h 26"/>
                <a:gd name="T6" fmla="*/ 0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26"/>
                  </a:lnTo>
                  <a:lnTo>
                    <a:pt x="19" y="26"/>
                  </a:lnTo>
                  <a:lnTo>
                    <a:pt x="19" y="0"/>
                  </a:lnTo>
                  <a:close/>
                </a:path>
              </a:pathLst>
            </a:custGeom>
            <a:solidFill>
              <a:srgbClr val="663300"/>
            </a:solidFill>
            <a:ln w="9525">
              <a:noFill/>
              <a:round/>
              <a:headEnd/>
              <a:tailEnd/>
            </a:ln>
          </p:spPr>
          <p:txBody>
            <a:bodyPr/>
            <a:lstStyle/>
            <a:p>
              <a:endParaRPr lang="en-US"/>
            </a:p>
          </p:txBody>
        </p:sp>
        <p:sp>
          <p:nvSpPr>
            <p:cNvPr id="76" name="Freeform 74"/>
            <p:cNvSpPr>
              <a:spLocks/>
            </p:cNvSpPr>
            <p:nvPr/>
          </p:nvSpPr>
          <p:spPr bwMode="auto">
            <a:xfrm>
              <a:off x="4067" y="1830"/>
              <a:ext cx="9" cy="13"/>
            </a:xfrm>
            <a:custGeom>
              <a:avLst/>
              <a:gdLst>
                <a:gd name="T0" fmla="*/ 0 w 19"/>
                <a:gd name="T1" fmla="*/ 0 h 27"/>
                <a:gd name="T2" fmla="*/ 0 w 19"/>
                <a:gd name="T3" fmla="*/ 0 h 27"/>
                <a:gd name="T4" fmla="*/ 0 w 19"/>
                <a:gd name="T5" fmla="*/ 0 h 27"/>
                <a:gd name="T6" fmla="*/ 0 w 19"/>
                <a:gd name="T7" fmla="*/ 0 h 27"/>
                <a:gd name="T8" fmla="*/ 0 60000 65536"/>
                <a:gd name="T9" fmla="*/ 0 60000 65536"/>
                <a:gd name="T10" fmla="*/ 0 60000 65536"/>
                <a:gd name="T11" fmla="*/ 0 60000 65536"/>
                <a:gd name="T12" fmla="*/ 0 w 19"/>
                <a:gd name="T13" fmla="*/ 0 h 27"/>
                <a:gd name="T14" fmla="*/ 19 w 19"/>
                <a:gd name="T15" fmla="*/ 27 h 27"/>
              </a:gdLst>
              <a:ahLst/>
              <a:cxnLst>
                <a:cxn ang="T8">
                  <a:pos x="T0" y="T1"/>
                </a:cxn>
                <a:cxn ang="T9">
                  <a:pos x="T2" y="T3"/>
                </a:cxn>
                <a:cxn ang="T10">
                  <a:pos x="T4" y="T5"/>
                </a:cxn>
                <a:cxn ang="T11">
                  <a:pos x="T6" y="T7"/>
                </a:cxn>
              </a:cxnLst>
              <a:rect l="T12" t="T13" r="T14" b="T15"/>
              <a:pathLst>
                <a:path w="19" h="27">
                  <a:moveTo>
                    <a:pt x="19" y="0"/>
                  </a:moveTo>
                  <a:lnTo>
                    <a:pt x="0" y="27"/>
                  </a:lnTo>
                  <a:lnTo>
                    <a:pt x="19" y="27"/>
                  </a:lnTo>
                  <a:lnTo>
                    <a:pt x="19" y="0"/>
                  </a:lnTo>
                  <a:close/>
                </a:path>
              </a:pathLst>
            </a:custGeom>
            <a:solidFill>
              <a:srgbClr val="663300"/>
            </a:solidFill>
            <a:ln w="9525">
              <a:noFill/>
              <a:round/>
              <a:headEnd/>
              <a:tailEnd/>
            </a:ln>
          </p:spPr>
          <p:txBody>
            <a:bodyPr/>
            <a:lstStyle/>
            <a:p>
              <a:endParaRPr lang="en-US"/>
            </a:p>
          </p:txBody>
        </p:sp>
        <p:sp>
          <p:nvSpPr>
            <p:cNvPr id="77" name="Freeform 75"/>
            <p:cNvSpPr>
              <a:spLocks/>
            </p:cNvSpPr>
            <p:nvPr/>
          </p:nvSpPr>
          <p:spPr bwMode="auto">
            <a:xfrm>
              <a:off x="4091" y="1838"/>
              <a:ext cx="10" cy="13"/>
            </a:xfrm>
            <a:custGeom>
              <a:avLst/>
              <a:gdLst>
                <a:gd name="T0" fmla="*/ 1 w 18"/>
                <a:gd name="T1" fmla="*/ 0 h 27"/>
                <a:gd name="T2" fmla="*/ 0 w 18"/>
                <a:gd name="T3" fmla="*/ 0 h 27"/>
                <a:gd name="T4" fmla="*/ 1 w 18"/>
                <a:gd name="T5" fmla="*/ 0 h 27"/>
                <a:gd name="T6" fmla="*/ 1 w 18"/>
                <a:gd name="T7" fmla="*/ 0 h 27"/>
                <a:gd name="T8" fmla="*/ 0 60000 65536"/>
                <a:gd name="T9" fmla="*/ 0 60000 65536"/>
                <a:gd name="T10" fmla="*/ 0 60000 65536"/>
                <a:gd name="T11" fmla="*/ 0 60000 65536"/>
                <a:gd name="T12" fmla="*/ 0 w 18"/>
                <a:gd name="T13" fmla="*/ 0 h 27"/>
                <a:gd name="T14" fmla="*/ 18 w 18"/>
                <a:gd name="T15" fmla="*/ 27 h 27"/>
              </a:gdLst>
              <a:ahLst/>
              <a:cxnLst>
                <a:cxn ang="T8">
                  <a:pos x="T0" y="T1"/>
                </a:cxn>
                <a:cxn ang="T9">
                  <a:pos x="T2" y="T3"/>
                </a:cxn>
                <a:cxn ang="T10">
                  <a:pos x="T4" y="T5"/>
                </a:cxn>
                <a:cxn ang="T11">
                  <a:pos x="T6" y="T7"/>
                </a:cxn>
              </a:cxnLst>
              <a:rect l="T12" t="T13" r="T14" b="T15"/>
              <a:pathLst>
                <a:path w="18" h="27">
                  <a:moveTo>
                    <a:pt x="18" y="0"/>
                  </a:moveTo>
                  <a:lnTo>
                    <a:pt x="0" y="27"/>
                  </a:lnTo>
                  <a:lnTo>
                    <a:pt x="18" y="27"/>
                  </a:lnTo>
                  <a:lnTo>
                    <a:pt x="18" y="0"/>
                  </a:lnTo>
                  <a:close/>
                </a:path>
              </a:pathLst>
            </a:custGeom>
            <a:solidFill>
              <a:srgbClr val="663300"/>
            </a:solidFill>
            <a:ln w="9525">
              <a:noFill/>
              <a:round/>
              <a:headEnd/>
              <a:tailEnd/>
            </a:ln>
          </p:spPr>
          <p:txBody>
            <a:bodyPr/>
            <a:lstStyle/>
            <a:p>
              <a:endParaRPr lang="en-US"/>
            </a:p>
          </p:txBody>
        </p:sp>
        <p:sp>
          <p:nvSpPr>
            <p:cNvPr id="78" name="Freeform 76"/>
            <p:cNvSpPr>
              <a:spLocks/>
            </p:cNvSpPr>
            <p:nvPr/>
          </p:nvSpPr>
          <p:spPr bwMode="auto">
            <a:xfrm>
              <a:off x="4337" y="1947"/>
              <a:ext cx="18" cy="47"/>
            </a:xfrm>
            <a:custGeom>
              <a:avLst/>
              <a:gdLst>
                <a:gd name="T0" fmla="*/ 1 w 36"/>
                <a:gd name="T1" fmla="*/ 1 h 93"/>
                <a:gd name="T2" fmla="*/ 0 w 36"/>
                <a:gd name="T3" fmla="*/ 1 h 93"/>
                <a:gd name="T4" fmla="*/ 0 w 36"/>
                <a:gd name="T5" fmla="*/ 1 h 93"/>
                <a:gd name="T6" fmla="*/ 1 w 36"/>
                <a:gd name="T7" fmla="*/ 1 h 93"/>
                <a:gd name="T8" fmla="*/ 1 w 36"/>
                <a:gd name="T9" fmla="*/ 2 h 93"/>
                <a:gd name="T10" fmla="*/ 1 w 36"/>
                <a:gd name="T11" fmla="*/ 2 h 93"/>
                <a:gd name="T12" fmla="*/ 1 w 36"/>
                <a:gd name="T13" fmla="*/ 0 h 93"/>
                <a:gd name="T14" fmla="*/ 1 w 36"/>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93"/>
                <a:gd name="T26" fmla="*/ 36 w 36"/>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93">
                  <a:moveTo>
                    <a:pt x="11" y="4"/>
                  </a:moveTo>
                  <a:lnTo>
                    <a:pt x="0" y="20"/>
                  </a:lnTo>
                  <a:lnTo>
                    <a:pt x="0" y="39"/>
                  </a:lnTo>
                  <a:lnTo>
                    <a:pt x="10" y="35"/>
                  </a:lnTo>
                  <a:lnTo>
                    <a:pt x="10" y="93"/>
                  </a:lnTo>
                  <a:lnTo>
                    <a:pt x="36" y="89"/>
                  </a:lnTo>
                  <a:lnTo>
                    <a:pt x="36" y="0"/>
                  </a:lnTo>
                  <a:lnTo>
                    <a:pt x="11" y="4"/>
                  </a:lnTo>
                  <a:close/>
                </a:path>
              </a:pathLst>
            </a:custGeom>
            <a:solidFill>
              <a:srgbClr val="420F00"/>
            </a:solidFill>
            <a:ln w="9525">
              <a:noFill/>
              <a:round/>
              <a:headEnd/>
              <a:tailEnd/>
            </a:ln>
          </p:spPr>
          <p:txBody>
            <a:bodyPr/>
            <a:lstStyle/>
            <a:p>
              <a:endParaRPr lang="en-US"/>
            </a:p>
          </p:txBody>
        </p:sp>
        <p:sp>
          <p:nvSpPr>
            <p:cNvPr id="79" name="Freeform 77"/>
            <p:cNvSpPr>
              <a:spLocks/>
            </p:cNvSpPr>
            <p:nvPr/>
          </p:nvSpPr>
          <p:spPr bwMode="auto">
            <a:xfrm>
              <a:off x="3790" y="1980"/>
              <a:ext cx="62" cy="45"/>
            </a:xfrm>
            <a:custGeom>
              <a:avLst/>
              <a:gdLst>
                <a:gd name="T0" fmla="*/ 2 w 124"/>
                <a:gd name="T1" fmla="*/ 1 h 89"/>
                <a:gd name="T2" fmla="*/ 2 w 124"/>
                <a:gd name="T3" fmla="*/ 0 h 89"/>
                <a:gd name="T4" fmla="*/ 1 w 124"/>
                <a:gd name="T5" fmla="*/ 1 h 89"/>
                <a:gd name="T6" fmla="*/ 2 w 124"/>
                <a:gd name="T7" fmla="*/ 1 h 89"/>
                <a:gd name="T8" fmla="*/ 1 w 124"/>
                <a:gd name="T9" fmla="*/ 1 h 89"/>
                <a:gd name="T10" fmla="*/ 1 w 124"/>
                <a:gd name="T11" fmla="*/ 1 h 89"/>
                <a:gd name="T12" fmla="*/ 1 w 124"/>
                <a:gd name="T13" fmla="*/ 1 h 89"/>
                <a:gd name="T14" fmla="*/ 1 w 124"/>
                <a:gd name="T15" fmla="*/ 1 h 89"/>
                <a:gd name="T16" fmla="*/ 1 w 124"/>
                <a:gd name="T17" fmla="*/ 1 h 89"/>
                <a:gd name="T18" fmla="*/ 1 w 124"/>
                <a:gd name="T19" fmla="*/ 1 h 89"/>
                <a:gd name="T20" fmla="*/ 1 w 124"/>
                <a:gd name="T21" fmla="*/ 2 h 89"/>
                <a:gd name="T22" fmla="*/ 0 w 124"/>
                <a:gd name="T23" fmla="*/ 2 h 89"/>
                <a:gd name="T24" fmla="*/ 1 w 124"/>
                <a:gd name="T25" fmla="*/ 2 h 89"/>
                <a:gd name="T26" fmla="*/ 1 w 124"/>
                <a:gd name="T27" fmla="*/ 2 h 89"/>
                <a:gd name="T28" fmla="*/ 1 w 124"/>
                <a:gd name="T29" fmla="*/ 2 h 89"/>
                <a:gd name="T30" fmla="*/ 1 w 124"/>
                <a:gd name="T31" fmla="*/ 1 h 89"/>
                <a:gd name="T32" fmla="*/ 2 w 124"/>
                <a:gd name="T33" fmla="*/ 1 h 89"/>
                <a:gd name="T34" fmla="*/ 2 w 124"/>
                <a:gd name="T35" fmla="*/ 1 h 89"/>
                <a:gd name="T36" fmla="*/ 2 w 124"/>
                <a:gd name="T37" fmla="*/ 1 h 89"/>
                <a:gd name="T38" fmla="*/ 2 w 124"/>
                <a:gd name="T39" fmla="*/ 1 h 89"/>
                <a:gd name="T40" fmla="*/ 2 w 124"/>
                <a:gd name="T41" fmla="*/ 1 h 89"/>
                <a:gd name="T42" fmla="*/ 2 w 124"/>
                <a:gd name="T43" fmla="*/ 1 h 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89"/>
                <a:gd name="T68" fmla="*/ 124 w 124"/>
                <a:gd name="T69" fmla="*/ 89 h 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89">
                  <a:moveTo>
                    <a:pt x="95" y="2"/>
                  </a:moveTo>
                  <a:lnTo>
                    <a:pt x="78" y="0"/>
                  </a:lnTo>
                  <a:lnTo>
                    <a:pt x="54" y="16"/>
                  </a:lnTo>
                  <a:lnTo>
                    <a:pt x="67" y="21"/>
                  </a:lnTo>
                  <a:lnTo>
                    <a:pt x="58" y="26"/>
                  </a:lnTo>
                  <a:lnTo>
                    <a:pt x="48" y="31"/>
                  </a:lnTo>
                  <a:lnTo>
                    <a:pt x="40" y="37"/>
                  </a:lnTo>
                  <a:lnTo>
                    <a:pt x="32" y="44"/>
                  </a:lnTo>
                  <a:lnTo>
                    <a:pt x="25" y="52"/>
                  </a:lnTo>
                  <a:lnTo>
                    <a:pt x="17" y="60"/>
                  </a:lnTo>
                  <a:lnTo>
                    <a:pt x="9" y="70"/>
                  </a:lnTo>
                  <a:lnTo>
                    <a:pt x="0" y="82"/>
                  </a:lnTo>
                  <a:lnTo>
                    <a:pt x="32" y="89"/>
                  </a:lnTo>
                  <a:lnTo>
                    <a:pt x="43" y="77"/>
                  </a:lnTo>
                  <a:lnTo>
                    <a:pt x="53" y="66"/>
                  </a:lnTo>
                  <a:lnTo>
                    <a:pt x="63" y="55"/>
                  </a:lnTo>
                  <a:lnTo>
                    <a:pt x="75" y="46"/>
                  </a:lnTo>
                  <a:lnTo>
                    <a:pt x="86" y="38"/>
                  </a:lnTo>
                  <a:lnTo>
                    <a:pt x="98" y="29"/>
                  </a:lnTo>
                  <a:lnTo>
                    <a:pt x="111" y="21"/>
                  </a:lnTo>
                  <a:lnTo>
                    <a:pt x="124" y="13"/>
                  </a:lnTo>
                  <a:lnTo>
                    <a:pt x="95" y="2"/>
                  </a:lnTo>
                  <a:close/>
                </a:path>
              </a:pathLst>
            </a:custGeom>
            <a:solidFill>
              <a:srgbClr val="420F00"/>
            </a:solidFill>
            <a:ln w="9525">
              <a:noFill/>
              <a:round/>
              <a:headEnd/>
              <a:tailEnd/>
            </a:ln>
          </p:spPr>
          <p:txBody>
            <a:bodyPr/>
            <a:lstStyle/>
            <a:p>
              <a:endParaRPr lang="en-US"/>
            </a:p>
          </p:txBody>
        </p:sp>
      </p:grpSp>
      <p:grpSp>
        <p:nvGrpSpPr>
          <p:cNvPr id="80" name="Group 161"/>
          <p:cNvGrpSpPr>
            <a:grpSpLocks/>
          </p:cNvGrpSpPr>
          <p:nvPr/>
        </p:nvGrpSpPr>
        <p:grpSpPr bwMode="auto">
          <a:xfrm>
            <a:off x="8097120" y="2712558"/>
            <a:ext cx="3667250" cy="2050511"/>
            <a:chOff x="4272" y="768"/>
            <a:chExt cx="1392" cy="720"/>
          </a:xfrm>
        </p:grpSpPr>
        <p:grpSp>
          <p:nvGrpSpPr>
            <p:cNvPr id="81" name="Group 79"/>
            <p:cNvGrpSpPr>
              <a:grpSpLocks/>
            </p:cNvGrpSpPr>
            <p:nvPr/>
          </p:nvGrpSpPr>
          <p:grpSpPr bwMode="auto">
            <a:xfrm>
              <a:off x="4272" y="768"/>
              <a:ext cx="1392" cy="720"/>
              <a:chOff x="1344" y="1680"/>
              <a:chExt cx="1151" cy="525"/>
            </a:xfrm>
          </p:grpSpPr>
          <p:sp>
            <p:nvSpPr>
              <p:cNvPr id="84" name="AutoShape 80"/>
              <p:cNvSpPr>
                <a:spLocks noChangeAspect="1" noChangeArrowheads="1" noTextEdit="1"/>
              </p:cNvSpPr>
              <p:nvPr/>
            </p:nvSpPr>
            <p:spPr bwMode="auto">
              <a:xfrm>
                <a:off x="1344" y="1680"/>
                <a:ext cx="1151" cy="525"/>
              </a:xfrm>
              <a:prstGeom prst="rect">
                <a:avLst/>
              </a:prstGeom>
              <a:noFill/>
              <a:ln w="9525">
                <a:noFill/>
                <a:miter lim="800000"/>
                <a:headEnd/>
                <a:tailEnd/>
              </a:ln>
            </p:spPr>
            <p:txBody>
              <a:bodyPr/>
              <a:lstStyle/>
              <a:p>
                <a:endParaRPr lang="en-US"/>
              </a:p>
            </p:txBody>
          </p:sp>
          <p:sp>
            <p:nvSpPr>
              <p:cNvPr id="85" name="Freeform 81"/>
              <p:cNvSpPr>
                <a:spLocks/>
              </p:cNvSpPr>
              <p:nvPr/>
            </p:nvSpPr>
            <p:spPr bwMode="auto">
              <a:xfrm>
                <a:off x="1356" y="1896"/>
                <a:ext cx="1123" cy="255"/>
              </a:xfrm>
              <a:custGeom>
                <a:avLst/>
                <a:gdLst>
                  <a:gd name="T0" fmla="*/ 3 w 2247"/>
                  <a:gd name="T1" fmla="*/ 5 h 510"/>
                  <a:gd name="T2" fmla="*/ 1 w 2247"/>
                  <a:gd name="T3" fmla="*/ 5 h 510"/>
                  <a:gd name="T4" fmla="*/ 0 w 2247"/>
                  <a:gd name="T5" fmla="*/ 6 h 510"/>
                  <a:gd name="T6" fmla="*/ 0 w 2247"/>
                  <a:gd name="T7" fmla="*/ 6 h 510"/>
                  <a:gd name="T8" fmla="*/ 1 w 2247"/>
                  <a:gd name="T9" fmla="*/ 6 h 510"/>
                  <a:gd name="T10" fmla="*/ 4 w 2247"/>
                  <a:gd name="T11" fmla="*/ 7 h 510"/>
                  <a:gd name="T12" fmla="*/ 3 w 2247"/>
                  <a:gd name="T13" fmla="*/ 7 h 510"/>
                  <a:gd name="T14" fmla="*/ 4 w 2247"/>
                  <a:gd name="T15" fmla="*/ 7 h 510"/>
                  <a:gd name="T16" fmla="*/ 6 w 2247"/>
                  <a:gd name="T17" fmla="*/ 8 h 510"/>
                  <a:gd name="T18" fmla="*/ 8 w 2247"/>
                  <a:gd name="T19" fmla="*/ 7 h 510"/>
                  <a:gd name="T20" fmla="*/ 11 w 2247"/>
                  <a:gd name="T21" fmla="*/ 8 h 510"/>
                  <a:gd name="T22" fmla="*/ 10 w 2247"/>
                  <a:gd name="T23" fmla="*/ 8 h 510"/>
                  <a:gd name="T24" fmla="*/ 11 w 2247"/>
                  <a:gd name="T25" fmla="*/ 8 h 510"/>
                  <a:gd name="T26" fmla="*/ 16 w 2247"/>
                  <a:gd name="T27" fmla="*/ 7 h 510"/>
                  <a:gd name="T28" fmla="*/ 14 w 2247"/>
                  <a:gd name="T29" fmla="*/ 7 h 510"/>
                  <a:gd name="T30" fmla="*/ 15 w 2247"/>
                  <a:gd name="T31" fmla="*/ 7 h 510"/>
                  <a:gd name="T32" fmla="*/ 17 w 2247"/>
                  <a:gd name="T33" fmla="*/ 7 h 510"/>
                  <a:gd name="T34" fmla="*/ 19 w 2247"/>
                  <a:gd name="T35" fmla="*/ 7 h 510"/>
                  <a:gd name="T36" fmla="*/ 21 w 2247"/>
                  <a:gd name="T37" fmla="*/ 6 h 510"/>
                  <a:gd name="T38" fmla="*/ 20 w 2247"/>
                  <a:gd name="T39" fmla="*/ 6 h 510"/>
                  <a:gd name="T40" fmla="*/ 21 w 2247"/>
                  <a:gd name="T41" fmla="*/ 5 h 510"/>
                  <a:gd name="T42" fmla="*/ 26 w 2247"/>
                  <a:gd name="T43" fmla="*/ 4 h 510"/>
                  <a:gd name="T44" fmla="*/ 30 w 2247"/>
                  <a:gd name="T45" fmla="*/ 3 h 510"/>
                  <a:gd name="T46" fmla="*/ 31 w 2247"/>
                  <a:gd name="T47" fmla="*/ 4 h 510"/>
                  <a:gd name="T48" fmla="*/ 32 w 2247"/>
                  <a:gd name="T49" fmla="*/ 4 h 510"/>
                  <a:gd name="T50" fmla="*/ 35 w 2247"/>
                  <a:gd name="T51" fmla="*/ 3 h 510"/>
                  <a:gd name="T52" fmla="*/ 31 w 2247"/>
                  <a:gd name="T53" fmla="*/ 0 h 510"/>
                  <a:gd name="T54" fmla="*/ 19 w 2247"/>
                  <a:gd name="T55" fmla="*/ 2 h 510"/>
                  <a:gd name="T56" fmla="*/ 3 w 2247"/>
                  <a:gd name="T57" fmla="*/ 4 h 510"/>
                  <a:gd name="T58" fmla="*/ 3 w 2247"/>
                  <a:gd name="T59" fmla="*/ 5 h 5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47"/>
                  <a:gd name="T91" fmla="*/ 0 h 510"/>
                  <a:gd name="T92" fmla="*/ 2247 w 2247"/>
                  <a:gd name="T93" fmla="*/ 510 h 51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47" h="510">
                    <a:moveTo>
                      <a:pt x="211" y="274"/>
                    </a:moveTo>
                    <a:lnTo>
                      <a:pt x="120" y="297"/>
                    </a:lnTo>
                    <a:lnTo>
                      <a:pt x="0" y="335"/>
                    </a:lnTo>
                    <a:lnTo>
                      <a:pt x="37" y="335"/>
                    </a:lnTo>
                    <a:lnTo>
                      <a:pt x="98" y="335"/>
                    </a:lnTo>
                    <a:lnTo>
                      <a:pt x="302" y="388"/>
                    </a:lnTo>
                    <a:lnTo>
                      <a:pt x="203" y="411"/>
                    </a:lnTo>
                    <a:lnTo>
                      <a:pt x="279" y="442"/>
                    </a:lnTo>
                    <a:lnTo>
                      <a:pt x="385" y="457"/>
                    </a:lnTo>
                    <a:lnTo>
                      <a:pt x="528" y="425"/>
                    </a:lnTo>
                    <a:lnTo>
                      <a:pt x="717" y="472"/>
                    </a:lnTo>
                    <a:lnTo>
                      <a:pt x="671" y="502"/>
                    </a:lnTo>
                    <a:lnTo>
                      <a:pt x="739" y="510"/>
                    </a:lnTo>
                    <a:lnTo>
                      <a:pt x="1034" y="442"/>
                    </a:lnTo>
                    <a:lnTo>
                      <a:pt x="934" y="411"/>
                    </a:lnTo>
                    <a:lnTo>
                      <a:pt x="1010" y="403"/>
                    </a:lnTo>
                    <a:lnTo>
                      <a:pt x="1100" y="442"/>
                    </a:lnTo>
                    <a:lnTo>
                      <a:pt x="1229" y="425"/>
                    </a:lnTo>
                    <a:lnTo>
                      <a:pt x="1372" y="365"/>
                    </a:lnTo>
                    <a:lnTo>
                      <a:pt x="1282" y="326"/>
                    </a:lnTo>
                    <a:lnTo>
                      <a:pt x="1380" y="312"/>
                    </a:lnTo>
                    <a:lnTo>
                      <a:pt x="1727" y="244"/>
                    </a:lnTo>
                    <a:lnTo>
                      <a:pt x="1923" y="182"/>
                    </a:lnTo>
                    <a:lnTo>
                      <a:pt x="2014" y="206"/>
                    </a:lnTo>
                    <a:lnTo>
                      <a:pt x="2074" y="206"/>
                    </a:lnTo>
                    <a:lnTo>
                      <a:pt x="2247" y="152"/>
                    </a:lnTo>
                    <a:lnTo>
                      <a:pt x="1998" y="0"/>
                    </a:lnTo>
                    <a:lnTo>
                      <a:pt x="1244" y="99"/>
                    </a:lnTo>
                    <a:lnTo>
                      <a:pt x="219" y="206"/>
                    </a:lnTo>
                    <a:lnTo>
                      <a:pt x="211" y="274"/>
                    </a:lnTo>
                    <a:close/>
                  </a:path>
                </a:pathLst>
              </a:custGeom>
              <a:solidFill>
                <a:srgbClr val="007F7A"/>
              </a:solidFill>
              <a:ln w="9525">
                <a:noFill/>
                <a:round/>
                <a:headEnd/>
                <a:tailEnd/>
              </a:ln>
            </p:spPr>
            <p:txBody>
              <a:bodyPr/>
              <a:lstStyle/>
              <a:p>
                <a:endParaRPr lang="en-US"/>
              </a:p>
            </p:txBody>
          </p:sp>
          <p:sp>
            <p:nvSpPr>
              <p:cNvPr id="86" name="Freeform 82"/>
              <p:cNvSpPr>
                <a:spLocks/>
              </p:cNvSpPr>
              <p:nvPr/>
            </p:nvSpPr>
            <p:spPr bwMode="auto">
              <a:xfrm>
                <a:off x="1521" y="1865"/>
                <a:ext cx="87" cy="130"/>
              </a:xfrm>
              <a:custGeom>
                <a:avLst/>
                <a:gdLst>
                  <a:gd name="T0" fmla="*/ 1 w 174"/>
                  <a:gd name="T1" fmla="*/ 0 h 260"/>
                  <a:gd name="T2" fmla="*/ 1 w 174"/>
                  <a:gd name="T3" fmla="*/ 1 h 260"/>
                  <a:gd name="T4" fmla="*/ 3 w 174"/>
                  <a:gd name="T5" fmla="*/ 1 h 260"/>
                  <a:gd name="T6" fmla="*/ 3 w 174"/>
                  <a:gd name="T7" fmla="*/ 1 h 260"/>
                  <a:gd name="T8" fmla="*/ 3 w 174"/>
                  <a:gd name="T9" fmla="*/ 1 h 260"/>
                  <a:gd name="T10" fmla="*/ 3 w 174"/>
                  <a:gd name="T11" fmla="*/ 1 h 260"/>
                  <a:gd name="T12" fmla="*/ 3 w 174"/>
                  <a:gd name="T13" fmla="*/ 1 h 260"/>
                  <a:gd name="T14" fmla="*/ 3 w 174"/>
                  <a:gd name="T15" fmla="*/ 1 h 260"/>
                  <a:gd name="T16" fmla="*/ 3 w 174"/>
                  <a:gd name="T17" fmla="*/ 2 h 260"/>
                  <a:gd name="T18" fmla="*/ 3 w 174"/>
                  <a:gd name="T19" fmla="*/ 2 h 260"/>
                  <a:gd name="T20" fmla="*/ 3 w 174"/>
                  <a:gd name="T21" fmla="*/ 2 h 260"/>
                  <a:gd name="T22" fmla="*/ 3 w 174"/>
                  <a:gd name="T23" fmla="*/ 3 h 260"/>
                  <a:gd name="T24" fmla="*/ 3 w 174"/>
                  <a:gd name="T25" fmla="*/ 3 h 260"/>
                  <a:gd name="T26" fmla="*/ 2 w 174"/>
                  <a:gd name="T27" fmla="*/ 3 h 260"/>
                  <a:gd name="T28" fmla="*/ 1 w 174"/>
                  <a:gd name="T29" fmla="*/ 3 h 260"/>
                  <a:gd name="T30" fmla="*/ 1 w 174"/>
                  <a:gd name="T31" fmla="*/ 4 h 260"/>
                  <a:gd name="T32" fmla="*/ 1 w 174"/>
                  <a:gd name="T33" fmla="*/ 4 h 260"/>
                  <a:gd name="T34" fmla="*/ 1 w 174"/>
                  <a:gd name="T35" fmla="*/ 4 h 260"/>
                  <a:gd name="T36" fmla="*/ 1 w 174"/>
                  <a:gd name="T37" fmla="*/ 3 h 260"/>
                  <a:gd name="T38" fmla="*/ 1 w 174"/>
                  <a:gd name="T39" fmla="*/ 3 h 260"/>
                  <a:gd name="T40" fmla="*/ 1 w 174"/>
                  <a:gd name="T41" fmla="*/ 3 h 260"/>
                  <a:gd name="T42" fmla="*/ 1 w 174"/>
                  <a:gd name="T43" fmla="*/ 3 h 260"/>
                  <a:gd name="T44" fmla="*/ 1 w 174"/>
                  <a:gd name="T45" fmla="*/ 2 h 260"/>
                  <a:gd name="T46" fmla="*/ 0 w 174"/>
                  <a:gd name="T47" fmla="*/ 2 h 260"/>
                  <a:gd name="T48" fmla="*/ 0 w 174"/>
                  <a:gd name="T49" fmla="*/ 1 h 260"/>
                  <a:gd name="T50" fmla="*/ 1 w 174"/>
                  <a:gd name="T51" fmla="*/ 1 h 260"/>
                  <a:gd name="T52" fmla="*/ 1 w 174"/>
                  <a:gd name="T53" fmla="*/ 1 h 260"/>
                  <a:gd name="T54" fmla="*/ 1 w 174"/>
                  <a:gd name="T55" fmla="*/ 1 h 260"/>
                  <a:gd name="T56" fmla="*/ 1 w 174"/>
                  <a:gd name="T57" fmla="*/ 1 h 260"/>
                  <a:gd name="T58" fmla="*/ 1 w 174"/>
                  <a:gd name="T59" fmla="*/ 1 h 260"/>
                  <a:gd name="T60" fmla="*/ 1 w 174"/>
                  <a:gd name="T61" fmla="*/ 1 h 260"/>
                  <a:gd name="T62" fmla="*/ 1 w 174"/>
                  <a:gd name="T63" fmla="*/ 1 h 260"/>
                  <a:gd name="T64" fmla="*/ 1 w 174"/>
                  <a:gd name="T65" fmla="*/ 0 h 2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4"/>
                  <a:gd name="T100" fmla="*/ 0 h 260"/>
                  <a:gd name="T101" fmla="*/ 174 w 174"/>
                  <a:gd name="T102" fmla="*/ 260 h 2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4" h="260">
                    <a:moveTo>
                      <a:pt x="97" y="0"/>
                    </a:moveTo>
                    <a:lnTo>
                      <a:pt x="114" y="3"/>
                    </a:lnTo>
                    <a:lnTo>
                      <a:pt x="129" y="12"/>
                    </a:lnTo>
                    <a:lnTo>
                      <a:pt x="143" y="25"/>
                    </a:lnTo>
                    <a:lnTo>
                      <a:pt x="154" y="42"/>
                    </a:lnTo>
                    <a:lnTo>
                      <a:pt x="163" y="62"/>
                    </a:lnTo>
                    <a:lnTo>
                      <a:pt x="170" y="85"/>
                    </a:lnTo>
                    <a:lnTo>
                      <a:pt x="174" y="109"/>
                    </a:lnTo>
                    <a:lnTo>
                      <a:pt x="174" y="135"/>
                    </a:lnTo>
                    <a:lnTo>
                      <a:pt x="170" y="162"/>
                    </a:lnTo>
                    <a:lnTo>
                      <a:pt x="163" y="185"/>
                    </a:lnTo>
                    <a:lnTo>
                      <a:pt x="154" y="207"/>
                    </a:lnTo>
                    <a:lnTo>
                      <a:pt x="142" y="225"/>
                    </a:lnTo>
                    <a:lnTo>
                      <a:pt x="128" y="240"/>
                    </a:lnTo>
                    <a:lnTo>
                      <a:pt x="113" y="252"/>
                    </a:lnTo>
                    <a:lnTo>
                      <a:pt x="95" y="259"/>
                    </a:lnTo>
                    <a:lnTo>
                      <a:pt x="78" y="260"/>
                    </a:lnTo>
                    <a:lnTo>
                      <a:pt x="61" y="256"/>
                    </a:lnTo>
                    <a:lnTo>
                      <a:pt x="45" y="247"/>
                    </a:lnTo>
                    <a:lnTo>
                      <a:pt x="31" y="234"/>
                    </a:lnTo>
                    <a:lnTo>
                      <a:pt x="19" y="217"/>
                    </a:lnTo>
                    <a:lnTo>
                      <a:pt x="10" y="198"/>
                    </a:lnTo>
                    <a:lnTo>
                      <a:pt x="3" y="175"/>
                    </a:lnTo>
                    <a:lnTo>
                      <a:pt x="0" y="149"/>
                    </a:lnTo>
                    <a:lnTo>
                      <a:pt x="0" y="123"/>
                    </a:lnTo>
                    <a:lnTo>
                      <a:pt x="3" y="96"/>
                    </a:lnTo>
                    <a:lnTo>
                      <a:pt x="10" y="73"/>
                    </a:lnTo>
                    <a:lnTo>
                      <a:pt x="21" y="51"/>
                    </a:lnTo>
                    <a:lnTo>
                      <a:pt x="32" y="33"/>
                    </a:lnTo>
                    <a:lnTo>
                      <a:pt x="46" y="18"/>
                    </a:lnTo>
                    <a:lnTo>
                      <a:pt x="62" y="8"/>
                    </a:lnTo>
                    <a:lnTo>
                      <a:pt x="79" y="1"/>
                    </a:lnTo>
                    <a:lnTo>
                      <a:pt x="97" y="0"/>
                    </a:lnTo>
                    <a:close/>
                  </a:path>
                </a:pathLst>
              </a:custGeom>
              <a:solidFill>
                <a:srgbClr val="877F6D"/>
              </a:solidFill>
              <a:ln w="9525">
                <a:noFill/>
                <a:round/>
                <a:headEnd/>
                <a:tailEnd/>
              </a:ln>
            </p:spPr>
            <p:txBody>
              <a:bodyPr/>
              <a:lstStyle/>
              <a:p>
                <a:endParaRPr lang="en-US"/>
              </a:p>
            </p:txBody>
          </p:sp>
          <p:sp>
            <p:nvSpPr>
              <p:cNvPr id="87" name="Freeform 83"/>
              <p:cNvSpPr>
                <a:spLocks/>
              </p:cNvSpPr>
              <p:nvPr/>
            </p:nvSpPr>
            <p:spPr bwMode="auto">
              <a:xfrm>
                <a:off x="1437" y="1815"/>
                <a:ext cx="189" cy="205"/>
              </a:xfrm>
              <a:custGeom>
                <a:avLst/>
                <a:gdLst>
                  <a:gd name="T0" fmla="*/ 2 w 380"/>
                  <a:gd name="T1" fmla="*/ 0 h 411"/>
                  <a:gd name="T2" fmla="*/ 4 w 380"/>
                  <a:gd name="T3" fmla="*/ 0 h 411"/>
                  <a:gd name="T4" fmla="*/ 4 w 380"/>
                  <a:gd name="T5" fmla="*/ 0 h 411"/>
                  <a:gd name="T6" fmla="*/ 5 w 380"/>
                  <a:gd name="T7" fmla="*/ 0 h 411"/>
                  <a:gd name="T8" fmla="*/ 5 w 380"/>
                  <a:gd name="T9" fmla="*/ 1 h 411"/>
                  <a:gd name="T10" fmla="*/ 5 w 380"/>
                  <a:gd name="T11" fmla="*/ 1 h 411"/>
                  <a:gd name="T12" fmla="*/ 5 w 380"/>
                  <a:gd name="T13" fmla="*/ 1 h 411"/>
                  <a:gd name="T14" fmla="*/ 5 w 380"/>
                  <a:gd name="T15" fmla="*/ 1 h 411"/>
                  <a:gd name="T16" fmla="*/ 5 w 380"/>
                  <a:gd name="T17" fmla="*/ 2 h 411"/>
                  <a:gd name="T18" fmla="*/ 5 w 380"/>
                  <a:gd name="T19" fmla="*/ 2 h 411"/>
                  <a:gd name="T20" fmla="*/ 5 w 380"/>
                  <a:gd name="T21" fmla="*/ 3 h 411"/>
                  <a:gd name="T22" fmla="*/ 5 w 380"/>
                  <a:gd name="T23" fmla="*/ 3 h 411"/>
                  <a:gd name="T24" fmla="*/ 5 w 380"/>
                  <a:gd name="T25" fmla="*/ 3 h 411"/>
                  <a:gd name="T26" fmla="*/ 5 w 380"/>
                  <a:gd name="T27" fmla="*/ 4 h 411"/>
                  <a:gd name="T28" fmla="*/ 5 w 380"/>
                  <a:gd name="T29" fmla="*/ 4 h 411"/>
                  <a:gd name="T30" fmla="*/ 5 w 380"/>
                  <a:gd name="T31" fmla="*/ 4 h 411"/>
                  <a:gd name="T32" fmla="*/ 5 w 380"/>
                  <a:gd name="T33" fmla="*/ 5 h 411"/>
                  <a:gd name="T34" fmla="*/ 5 w 380"/>
                  <a:gd name="T35" fmla="*/ 5 h 411"/>
                  <a:gd name="T36" fmla="*/ 5 w 380"/>
                  <a:gd name="T37" fmla="*/ 5 h 411"/>
                  <a:gd name="T38" fmla="*/ 4 w 380"/>
                  <a:gd name="T39" fmla="*/ 5 h 411"/>
                  <a:gd name="T40" fmla="*/ 4 w 380"/>
                  <a:gd name="T41" fmla="*/ 6 h 411"/>
                  <a:gd name="T42" fmla="*/ 4 w 380"/>
                  <a:gd name="T43" fmla="*/ 6 h 411"/>
                  <a:gd name="T44" fmla="*/ 4 w 380"/>
                  <a:gd name="T45" fmla="*/ 6 h 411"/>
                  <a:gd name="T46" fmla="*/ 3 w 380"/>
                  <a:gd name="T47" fmla="*/ 6 h 411"/>
                  <a:gd name="T48" fmla="*/ 3 w 380"/>
                  <a:gd name="T49" fmla="*/ 6 h 411"/>
                  <a:gd name="T50" fmla="*/ 2 w 380"/>
                  <a:gd name="T51" fmla="*/ 6 h 411"/>
                  <a:gd name="T52" fmla="*/ 0 w 380"/>
                  <a:gd name="T53" fmla="*/ 5 h 411"/>
                  <a:gd name="T54" fmla="*/ 0 w 380"/>
                  <a:gd name="T55" fmla="*/ 5 h 411"/>
                  <a:gd name="T56" fmla="*/ 0 w 380"/>
                  <a:gd name="T57" fmla="*/ 5 h 411"/>
                  <a:gd name="T58" fmla="*/ 0 w 380"/>
                  <a:gd name="T59" fmla="*/ 4 h 411"/>
                  <a:gd name="T60" fmla="*/ 0 w 380"/>
                  <a:gd name="T61" fmla="*/ 4 h 411"/>
                  <a:gd name="T62" fmla="*/ 0 w 380"/>
                  <a:gd name="T63" fmla="*/ 4 h 411"/>
                  <a:gd name="T64" fmla="*/ 0 w 380"/>
                  <a:gd name="T65" fmla="*/ 3 h 411"/>
                  <a:gd name="T66" fmla="*/ 0 w 380"/>
                  <a:gd name="T67" fmla="*/ 3 h 411"/>
                  <a:gd name="T68" fmla="*/ 0 w 380"/>
                  <a:gd name="T69" fmla="*/ 2 h 411"/>
                  <a:gd name="T70" fmla="*/ 0 w 380"/>
                  <a:gd name="T71" fmla="*/ 2 h 411"/>
                  <a:gd name="T72" fmla="*/ 0 w 380"/>
                  <a:gd name="T73" fmla="*/ 1 h 411"/>
                  <a:gd name="T74" fmla="*/ 0 w 380"/>
                  <a:gd name="T75" fmla="*/ 1 h 411"/>
                  <a:gd name="T76" fmla="*/ 0 w 380"/>
                  <a:gd name="T77" fmla="*/ 1 h 411"/>
                  <a:gd name="T78" fmla="*/ 1 w 380"/>
                  <a:gd name="T79" fmla="*/ 0 h 411"/>
                  <a:gd name="T80" fmla="*/ 1 w 380"/>
                  <a:gd name="T81" fmla="*/ 0 h 411"/>
                  <a:gd name="T82" fmla="*/ 1 w 380"/>
                  <a:gd name="T83" fmla="*/ 0 h 411"/>
                  <a:gd name="T84" fmla="*/ 2 w 380"/>
                  <a:gd name="T85" fmla="*/ 0 h 4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0"/>
                  <a:gd name="T130" fmla="*/ 0 h 411"/>
                  <a:gd name="T131" fmla="*/ 380 w 380"/>
                  <a:gd name="T132" fmla="*/ 411 h 4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0" h="411">
                    <a:moveTo>
                      <a:pt x="143" y="0"/>
                    </a:moveTo>
                    <a:lnTo>
                      <a:pt x="290" y="23"/>
                    </a:lnTo>
                    <a:lnTo>
                      <a:pt x="310" y="36"/>
                    </a:lnTo>
                    <a:lnTo>
                      <a:pt x="328" y="50"/>
                    </a:lnTo>
                    <a:lnTo>
                      <a:pt x="342" y="66"/>
                    </a:lnTo>
                    <a:lnTo>
                      <a:pt x="354" y="83"/>
                    </a:lnTo>
                    <a:lnTo>
                      <a:pt x="363" y="103"/>
                    </a:lnTo>
                    <a:lnTo>
                      <a:pt x="371" y="122"/>
                    </a:lnTo>
                    <a:lnTo>
                      <a:pt x="376" y="145"/>
                    </a:lnTo>
                    <a:lnTo>
                      <a:pt x="380" y="169"/>
                    </a:lnTo>
                    <a:lnTo>
                      <a:pt x="380" y="196"/>
                    </a:lnTo>
                    <a:lnTo>
                      <a:pt x="378" y="221"/>
                    </a:lnTo>
                    <a:lnTo>
                      <a:pt x="376" y="247"/>
                    </a:lnTo>
                    <a:lnTo>
                      <a:pt x="371" y="270"/>
                    </a:lnTo>
                    <a:lnTo>
                      <a:pt x="366" y="292"/>
                    </a:lnTo>
                    <a:lnTo>
                      <a:pt x="358" y="312"/>
                    </a:lnTo>
                    <a:lnTo>
                      <a:pt x="350" y="331"/>
                    </a:lnTo>
                    <a:lnTo>
                      <a:pt x="338" y="348"/>
                    </a:lnTo>
                    <a:lnTo>
                      <a:pt x="327" y="363"/>
                    </a:lnTo>
                    <a:lnTo>
                      <a:pt x="312" y="376"/>
                    </a:lnTo>
                    <a:lnTo>
                      <a:pt x="297" y="387"/>
                    </a:lnTo>
                    <a:lnTo>
                      <a:pt x="279" y="396"/>
                    </a:lnTo>
                    <a:lnTo>
                      <a:pt x="260" y="403"/>
                    </a:lnTo>
                    <a:lnTo>
                      <a:pt x="239" y="409"/>
                    </a:lnTo>
                    <a:lnTo>
                      <a:pt x="216" y="411"/>
                    </a:lnTo>
                    <a:lnTo>
                      <a:pt x="192" y="411"/>
                    </a:lnTo>
                    <a:lnTo>
                      <a:pt x="39" y="372"/>
                    </a:lnTo>
                    <a:lnTo>
                      <a:pt x="24" y="350"/>
                    </a:lnTo>
                    <a:lnTo>
                      <a:pt x="13" y="327"/>
                    </a:lnTo>
                    <a:lnTo>
                      <a:pt x="6" y="306"/>
                    </a:lnTo>
                    <a:lnTo>
                      <a:pt x="3" y="282"/>
                    </a:lnTo>
                    <a:lnTo>
                      <a:pt x="0" y="259"/>
                    </a:lnTo>
                    <a:lnTo>
                      <a:pt x="2" y="235"/>
                    </a:lnTo>
                    <a:lnTo>
                      <a:pt x="3" y="210"/>
                    </a:lnTo>
                    <a:lnTo>
                      <a:pt x="4" y="183"/>
                    </a:lnTo>
                    <a:lnTo>
                      <a:pt x="14" y="152"/>
                    </a:lnTo>
                    <a:lnTo>
                      <a:pt x="25" y="124"/>
                    </a:lnTo>
                    <a:lnTo>
                      <a:pt x="37" y="98"/>
                    </a:lnTo>
                    <a:lnTo>
                      <a:pt x="51" y="74"/>
                    </a:lnTo>
                    <a:lnTo>
                      <a:pt x="68" y="52"/>
                    </a:lnTo>
                    <a:lnTo>
                      <a:pt x="89" y="33"/>
                    </a:lnTo>
                    <a:lnTo>
                      <a:pt x="113" y="15"/>
                    </a:lnTo>
                    <a:lnTo>
                      <a:pt x="143" y="0"/>
                    </a:lnTo>
                    <a:close/>
                  </a:path>
                </a:pathLst>
              </a:custGeom>
              <a:solidFill>
                <a:srgbClr val="140F0A"/>
              </a:solidFill>
              <a:ln w="9525">
                <a:noFill/>
                <a:round/>
                <a:headEnd/>
                <a:tailEnd/>
              </a:ln>
            </p:spPr>
            <p:txBody>
              <a:bodyPr/>
              <a:lstStyle/>
              <a:p>
                <a:endParaRPr lang="en-US"/>
              </a:p>
            </p:txBody>
          </p:sp>
          <p:sp>
            <p:nvSpPr>
              <p:cNvPr id="88" name="Freeform 84"/>
              <p:cNvSpPr>
                <a:spLocks/>
              </p:cNvSpPr>
              <p:nvPr/>
            </p:nvSpPr>
            <p:spPr bwMode="auto">
              <a:xfrm>
                <a:off x="1535" y="1875"/>
                <a:ext cx="71" cy="119"/>
              </a:xfrm>
              <a:custGeom>
                <a:avLst/>
                <a:gdLst>
                  <a:gd name="T0" fmla="*/ 2 w 141"/>
                  <a:gd name="T1" fmla="*/ 1 h 238"/>
                  <a:gd name="T2" fmla="*/ 2 w 141"/>
                  <a:gd name="T3" fmla="*/ 1 h 238"/>
                  <a:gd name="T4" fmla="*/ 2 w 141"/>
                  <a:gd name="T5" fmla="*/ 1 h 238"/>
                  <a:gd name="T6" fmla="*/ 2 w 141"/>
                  <a:gd name="T7" fmla="*/ 1 h 238"/>
                  <a:gd name="T8" fmla="*/ 2 w 141"/>
                  <a:gd name="T9" fmla="*/ 2 h 238"/>
                  <a:gd name="T10" fmla="*/ 2 w 141"/>
                  <a:gd name="T11" fmla="*/ 2 h 238"/>
                  <a:gd name="T12" fmla="*/ 2 w 141"/>
                  <a:gd name="T13" fmla="*/ 2 h 238"/>
                  <a:gd name="T14" fmla="*/ 2 w 141"/>
                  <a:gd name="T15" fmla="*/ 2 h 238"/>
                  <a:gd name="T16" fmla="*/ 2 w 141"/>
                  <a:gd name="T17" fmla="*/ 2 h 238"/>
                  <a:gd name="T18" fmla="*/ 2 w 141"/>
                  <a:gd name="T19" fmla="*/ 3 h 238"/>
                  <a:gd name="T20" fmla="*/ 2 w 141"/>
                  <a:gd name="T21" fmla="*/ 3 h 238"/>
                  <a:gd name="T22" fmla="*/ 2 w 141"/>
                  <a:gd name="T23" fmla="*/ 3 h 238"/>
                  <a:gd name="T24" fmla="*/ 2 w 141"/>
                  <a:gd name="T25" fmla="*/ 3 h 238"/>
                  <a:gd name="T26" fmla="*/ 1 w 141"/>
                  <a:gd name="T27" fmla="*/ 3 h 238"/>
                  <a:gd name="T28" fmla="*/ 1 w 141"/>
                  <a:gd name="T29" fmla="*/ 3 h 238"/>
                  <a:gd name="T30" fmla="*/ 1 w 141"/>
                  <a:gd name="T31" fmla="*/ 3 h 238"/>
                  <a:gd name="T32" fmla="*/ 1 w 141"/>
                  <a:gd name="T33" fmla="*/ 3 h 238"/>
                  <a:gd name="T34" fmla="*/ 1 w 141"/>
                  <a:gd name="T35" fmla="*/ 3 h 238"/>
                  <a:gd name="T36" fmla="*/ 0 w 141"/>
                  <a:gd name="T37" fmla="*/ 4 h 238"/>
                  <a:gd name="T38" fmla="*/ 1 w 141"/>
                  <a:gd name="T39" fmla="*/ 4 h 238"/>
                  <a:gd name="T40" fmla="*/ 1 w 141"/>
                  <a:gd name="T41" fmla="*/ 4 h 238"/>
                  <a:gd name="T42" fmla="*/ 1 w 141"/>
                  <a:gd name="T43" fmla="*/ 4 h 238"/>
                  <a:gd name="T44" fmla="*/ 2 w 141"/>
                  <a:gd name="T45" fmla="*/ 4 h 238"/>
                  <a:gd name="T46" fmla="*/ 2 w 141"/>
                  <a:gd name="T47" fmla="*/ 4 h 238"/>
                  <a:gd name="T48" fmla="*/ 2 w 141"/>
                  <a:gd name="T49" fmla="*/ 4 h 238"/>
                  <a:gd name="T50" fmla="*/ 2 w 141"/>
                  <a:gd name="T51" fmla="*/ 4 h 238"/>
                  <a:gd name="T52" fmla="*/ 2 w 141"/>
                  <a:gd name="T53" fmla="*/ 3 h 238"/>
                  <a:gd name="T54" fmla="*/ 2 w 141"/>
                  <a:gd name="T55" fmla="*/ 3 h 238"/>
                  <a:gd name="T56" fmla="*/ 3 w 141"/>
                  <a:gd name="T57" fmla="*/ 3 h 238"/>
                  <a:gd name="T58" fmla="*/ 3 w 141"/>
                  <a:gd name="T59" fmla="*/ 2 h 238"/>
                  <a:gd name="T60" fmla="*/ 3 w 141"/>
                  <a:gd name="T61" fmla="*/ 2 h 238"/>
                  <a:gd name="T62" fmla="*/ 3 w 141"/>
                  <a:gd name="T63" fmla="*/ 1 h 238"/>
                  <a:gd name="T64" fmla="*/ 3 w 141"/>
                  <a:gd name="T65" fmla="*/ 1 h 238"/>
                  <a:gd name="T66" fmla="*/ 2 w 141"/>
                  <a:gd name="T67" fmla="*/ 1 h 238"/>
                  <a:gd name="T68" fmla="*/ 2 w 141"/>
                  <a:gd name="T69" fmla="*/ 1 h 238"/>
                  <a:gd name="T70" fmla="*/ 2 w 141"/>
                  <a:gd name="T71" fmla="*/ 0 h 238"/>
                  <a:gd name="T72" fmla="*/ 2 w 141"/>
                  <a:gd name="T73" fmla="*/ 1 h 238"/>
                  <a:gd name="T74" fmla="*/ 1 w 141"/>
                  <a:gd name="T75" fmla="*/ 1 h 238"/>
                  <a:gd name="T76" fmla="*/ 1 w 141"/>
                  <a:gd name="T77" fmla="*/ 1 h 238"/>
                  <a:gd name="T78" fmla="*/ 2 w 141"/>
                  <a:gd name="T79" fmla="*/ 1 h 2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1"/>
                  <a:gd name="T121" fmla="*/ 0 h 238"/>
                  <a:gd name="T122" fmla="*/ 141 w 141"/>
                  <a:gd name="T123" fmla="*/ 238 h 2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1" h="238">
                    <a:moveTo>
                      <a:pt x="66" y="30"/>
                    </a:moveTo>
                    <a:lnTo>
                      <a:pt x="79" y="37"/>
                    </a:lnTo>
                    <a:lnTo>
                      <a:pt x="88" y="46"/>
                    </a:lnTo>
                    <a:lnTo>
                      <a:pt x="94" y="55"/>
                    </a:lnTo>
                    <a:lnTo>
                      <a:pt x="99" y="66"/>
                    </a:lnTo>
                    <a:lnTo>
                      <a:pt x="100" y="77"/>
                    </a:lnTo>
                    <a:lnTo>
                      <a:pt x="101" y="89"/>
                    </a:lnTo>
                    <a:lnTo>
                      <a:pt x="101" y="103"/>
                    </a:lnTo>
                    <a:lnTo>
                      <a:pt x="100" y="116"/>
                    </a:lnTo>
                    <a:lnTo>
                      <a:pt x="92" y="136"/>
                    </a:lnTo>
                    <a:lnTo>
                      <a:pt x="85" y="153"/>
                    </a:lnTo>
                    <a:lnTo>
                      <a:pt x="79" y="167"/>
                    </a:lnTo>
                    <a:lnTo>
                      <a:pt x="72" y="177"/>
                    </a:lnTo>
                    <a:lnTo>
                      <a:pt x="64" y="186"/>
                    </a:lnTo>
                    <a:lnTo>
                      <a:pt x="53" y="191"/>
                    </a:lnTo>
                    <a:lnTo>
                      <a:pt x="36" y="192"/>
                    </a:lnTo>
                    <a:lnTo>
                      <a:pt x="16" y="190"/>
                    </a:lnTo>
                    <a:lnTo>
                      <a:pt x="2" y="174"/>
                    </a:lnTo>
                    <a:lnTo>
                      <a:pt x="0" y="199"/>
                    </a:lnTo>
                    <a:lnTo>
                      <a:pt x="9" y="217"/>
                    </a:lnTo>
                    <a:lnTo>
                      <a:pt x="32" y="238"/>
                    </a:lnTo>
                    <a:lnTo>
                      <a:pt x="53" y="236"/>
                    </a:lnTo>
                    <a:lnTo>
                      <a:pt x="69" y="232"/>
                    </a:lnTo>
                    <a:lnTo>
                      <a:pt x="82" y="225"/>
                    </a:lnTo>
                    <a:lnTo>
                      <a:pt x="93" y="215"/>
                    </a:lnTo>
                    <a:lnTo>
                      <a:pt x="103" y="204"/>
                    </a:lnTo>
                    <a:lnTo>
                      <a:pt x="111" y="190"/>
                    </a:lnTo>
                    <a:lnTo>
                      <a:pt x="120" y="173"/>
                    </a:lnTo>
                    <a:lnTo>
                      <a:pt x="130" y="153"/>
                    </a:lnTo>
                    <a:lnTo>
                      <a:pt x="140" y="101"/>
                    </a:lnTo>
                    <a:lnTo>
                      <a:pt x="141" y="74"/>
                    </a:lnTo>
                    <a:lnTo>
                      <a:pt x="138" y="50"/>
                    </a:lnTo>
                    <a:lnTo>
                      <a:pt x="131" y="29"/>
                    </a:lnTo>
                    <a:lnTo>
                      <a:pt x="119" y="13"/>
                    </a:lnTo>
                    <a:lnTo>
                      <a:pt x="106" y="2"/>
                    </a:lnTo>
                    <a:lnTo>
                      <a:pt x="88" y="0"/>
                    </a:lnTo>
                    <a:lnTo>
                      <a:pt x="69" y="6"/>
                    </a:lnTo>
                    <a:lnTo>
                      <a:pt x="48" y="21"/>
                    </a:lnTo>
                    <a:lnTo>
                      <a:pt x="36" y="32"/>
                    </a:lnTo>
                    <a:lnTo>
                      <a:pt x="66" y="30"/>
                    </a:lnTo>
                    <a:close/>
                  </a:path>
                </a:pathLst>
              </a:custGeom>
              <a:solidFill>
                <a:srgbClr val="332616"/>
              </a:solidFill>
              <a:ln w="9525">
                <a:noFill/>
                <a:round/>
                <a:headEnd/>
                <a:tailEnd/>
              </a:ln>
            </p:spPr>
            <p:txBody>
              <a:bodyPr/>
              <a:lstStyle/>
              <a:p>
                <a:endParaRPr lang="en-US"/>
              </a:p>
            </p:txBody>
          </p:sp>
          <p:sp>
            <p:nvSpPr>
              <p:cNvPr id="89" name="Freeform 85"/>
              <p:cNvSpPr>
                <a:spLocks/>
              </p:cNvSpPr>
              <p:nvPr/>
            </p:nvSpPr>
            <p:spPr bwMode="auto">
              <a:xfrm>
                <a:off x="1525" y="1868"/>
                <a:ext cx="45" cy="107"/>
              </a:xfrm>
              <a:custGeom>
                <a:avLst/>
                <a:gdLst>
                  <a:gd name="T0" fmla="*/ 1 w 91"/>
                  <a:gd name="T1" fmla="*/ 0 h 216"/>
                  <a:gd name="T2" fmla="*/ 1 w 91"/>
                  <a:gd name="T3" fmla="*/ 0 h 216"/>
                  <a:gd name="T4" fmla="*/ 0 w 91"/>
                  <a:gd name="T5" fmla="*/ 0 h 216"/>
                  <a:gd name="T6" fmla="*/ 0 w 91"/>
                  <a:gd name="T7" fmla="*/ 0 h 216"/>
                  <a:gd name="T8" fmla="*/ 0 w 91"/>
                  <a:gd name="T9" fmla="*/ 0 h 216"/>
                  <a:gd name="T10" fmla="*/ 0 w 91"/>
                  <a:gd name="T11" fmla="*/ 1 h 216"/>
                  <a:gd name="T12" fmla="*/ 0 w 91"/>
                  <a:gd name="T13" fmla="*/ 1 h 216"/>
                  <a:gd name="T14" fmla="*/ 0 w 91"/>
                  <a:gd name="T15" fmla="*/ 1 h 216"/>
                  <a:gd name="T16" fmla="*/ 0 w 91"/>
                  <a:gd name="T17" fmla="*/ 2 h 216"/>
                  <a:gd name="T18" fmla="*/ 0 w 91"/>
                  <a:gd name="T19" fmla="*/ 2 h 216"/>
                  <a:gd name="T20" fmla="*/ 0 w 91"/>
                  <a:gd name="T21" fmla="*/ 3 h 216"/>
                  <a:gd name="T22" fmla="*/ 0 w 91"/>
                  <a:gd name="T23" fmla="*/ 2 h 216"/>
                  <a:gd name="T24" fmla="*/ 0 w 91"/>
                  <a:gd name="T25" fmla="*/ 2 h 216"/>
                  <a:gd name="T26" fmla="*/ 0 w 91"/>
                  <a:gd name="T27" fmla="*/ 2 h 216"/>
                  <a:gd name="T28" fmla="*/ 1 w 91"/>
                  <a:gd name="T29" fmla="*/ 2 h 216"/>
                  <a:gd name="T30" fmla="*/ 1 w 91"/>
                  <a:gd name="T31" fmla="*/ 2 h 216"/>
                  <a:gd name="T32" fmla="*/ 1 w 91"/>
                  <a:gd name="T33" fmla="*/ 1 h 216"/>
                  <a:gd name="T34" fmla="*/ 1 w 91"/>
                  <a:gd name="T35" fmla="*/ 1 h 216"/>
                  <a:gd name="T36" fmla="*/ 1 w 91"/>
                  <a:gd name="T37" fmla="*/ 1 h 216"/>
                  <a:gd name="T38" fmla="*/ 1 w 91"/>
                  <a:gd name="T39" fmla="*/ 1 h 216"/>
                  <a:gd name="T40" fmla="*/ 0 w 91"/>
                  <a:gd name="T41" fmla="*/ 0 h 216"/>
                  <a:gd name="T42" fmla="*/ 0 w 91"/>
                  <a:gd name="T43" fmla="*/ 0 h 216"/>
                  <a:gd name="T44" fmla="*/ 0 w 91"/>
                  <a:gd name="T45" fmla="*/ 0 h 216"/>
                  <a:gd name="T46" fmla="*/ 0 w 91"/>
                  <a:gd name="T47" fmla="*/ 0 h 216"/>
                  <a:gd name="T48" fmla="*/ 1 w 91"/>
                  <a:gd name="T49" fmla="*/ 0 h 216"/>
                  <a:gd name="T50" fmla="*/ 1 w 91"/>
                  <a:gd name="T51" fmla="*/ 0 h 216"/>
                  <a:gd name="T52" fmla="*/ 1 w 91"/>
                  <a:gd name="T53" fmla="*/ 0 h 216"/>
                  <a:gd name="T54" fmla="*/ 1 w 91"/>
                  <a:gd name="T55" fmla="*/ 0 h 216"/>
                  <a:gd name="T56" fmla="*/ 1 w 91"/>
                  <a:gd name="T57" fmla="*/ 0 h 216"/>
                  <a:gd name="T58" fmla="*/ 1 w 91"/>
                  <a:gd name="T59" fmla="*/ 0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1"/>
                  <a:gd name="T91" fmla="*/ 0 h 216"/>
                  <a:gd name="T92" fmla="*/ 91 w 91"/>
                  <a:gd name="T93" fmla="*/ 216 h 2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1" h="216">
                    <a:moveTo>
                      <a:pt x="91" y="0"/>
                    </a:moveTo>
                    <a:lnTo>
                      <a:pt x="68" y="12"/>
                    </a:lnTo>
                    <a:lnTo>
                      <a:pt x="48" y="26"/>
                    </a:lnTo>
                    <a:lnTo>
                      <a:pt x="33" y="42"/>
                    </a:lnTo>
                    <a:lnTo>
                      <a:pt x="22" y="60"/>
                    </a:lnTo>
                    <a:lnTo>
                      <a:pt x="14" y="80"/>
                    </a:lnTo>
                    <a:lnTo>
                      <a:pt x="7" y="103"/>
                    </a:lnTo>
                    <a:lnTo>
                      <a:pt x="2" y="128"/>
                    </a:lnTo>
                    <a:lnTo>
                      <a:pt x="0" y="155"/>
                    </a:lnTo>
                    <a:lnTo>
                      <a:pt x="3" y="185"/>
                    </a:lnTo>
                    <a:lnTo>
                      <a:pt x="15" y="216"/>
                    </a:lnTo>
                    <a:lnTo>
                      <a:pt x="18" y="190"/>
                    </a:lnTo>
                    <a:lnTo>
                      <a:pt x="15" y="144"/>
                    </a:lnTo>
                    <a:lnTo>
                      <a:pt x="35" y="152"/>
                    </a:lnTo>
                    <a:lnTo>
                      <a:pt x="65" y="151"/>
                    </a:lnTo>
                    <a:lnTo>
                      <a:pt x="75" y="135"/>
                    </a:lnTo>
                    <a:lnTo>
                      <a:pt x="86" y="126"/>
                    </a:lnTo>
                    <a:lnTo>
                      <a:pt x="88" y="104"/>
                    </a:lnTo>
                    <a:lnTo>
                      <a:pt x="75" y="95"/>
                    </a:lnTo>
                    <a:lnTo>
                      <a:pt x="76" y="71"/>
                    </a:lnTo>
                    <a:lnTo>
                      <a:pt x="62" y="54"/>
                    </a:lnTo>
                    <a:lnTo>
                      <a:pt x="50" y="48"/>
                    </a:lnTo>
                    <a:lnTo>
                      <a:pt x="55" y="42"/>
                    </a:lnTo>
                    <a:lnTo>
                      <a:pt x="60" y="35"/>
                    </a:lnTo>
                    <a:lnTo>
                      <a:pt x="64" y="29"/>
                    </a:lnTo>
                    <a:lnTo>
                      <a:pt x="69" y="23"/>
                    </a:lnTo>
                    <a:lnTo>
                      <a:pt x="75" y="19"/>
                    </a:lnTo>
                    <a:lnTo>
                      <a:pt x="79" y="13"/>
                    </a:lnTo>
                    <a:lnTo>
                      <a:pt x="85" y="6"/>
                    </a:lnTo>
                    <a:lnTo>
                      <a:pt x="91" y="0"/>
                    </a:lnTo>
                    <a:close/>
                  </a:path>
                </a:pathLst>
              </a:custGeom>
              <a:solidFill>
                <a:srgbClr val="302B26"/>
              </a:solidFill>
              <a:ln w="9525">
                <a:noFill/>
                <a:round/>
                <a:headEnd/>
                <a:tailEnd/>
              </a:ln>
            </p:spPr>
            <p:txBody>
              <a:bodyPr/>
              <a:lstStyle/>
              <a:p>
                <a:endParaRPr lang="en-US"/>
              </a:p>
            </p:txBody>
          </p:sp>
          <p:sp>
            <p:nvSpPr>
              <p:cNvPr id="90" name="Freeform 86"/>
              <p:cNvSpPr>
                <a:spLocks/>
              </p:cNvSpPr>
              <p:nvPr/>
            </p:nvSpPr>
            <p:spPr bwMode="auto">
              <a:xfrm>
                <a:off x="1432" y="1815"/>
                <a:ext cx="148" cy="199"/>
              </a:xfrm>
              <a:custGeom>
                <a:avLst/>
                <a:gdLst>
                  <a:gd name="T0" fmla="*/ 3 w 295"/>
                  <a:gd name="T1" fmla="*/ 0 h 398"/>
                  <a:gd name="T2" fmla="*/ 5 w 295"/>
                  <a:gd name="T3" fmla="*/ 1 h 398"/>
                  <a:gd name="T4" fmla="*/ 5 w 295"/>
                  <a:gd name="T5" fmla="*/ 1 h 398"/>
                  <a:gd name="T6" fmla="*/ 4 w 295"/>
                  <a:gd name="T7" fmla="*/ 1 h 398"/>
                  <a:gd name="T8" fmla="*/ 4 w 295"/>
                  <a:gd name="T9" fmla="*/ 1 h 398"/>
                  <a:gd name="T10" fmla="*/ 4 w 295"/>
                  <a:gd name="T11" fmla="*/ 1 h 398"/>
                  <a:gd name="T12" fmla="*/ 3 w 295"/>
                  <a:gd name="T13" fmla="*/ 2 h 398"/>
                  <a:gd name="T14" fmla="*/ 3 w 295"/>
                  <a:gd name="T15" fmla="*/ 2 h 398"/>
                  <a:gd name="T16" fmla="*/ 3 w 295"/>
                  <a:gd name="T17" fmla="*/ 2 h 398"/>
                  <a:gd name="T18" fmla="*/ 3 w 295"/>
                  <a:gd name="T19" fmla="*/ 3 h 398"/>
                  <a:gd name="T20" fmla="*/ 3 w 295"/>
                  <a:gd name="T21" fmla="*/ 3 h 398"/>
                  <a:gd name="T22" fmla="*/ 2 w 295"/>
                  <a:gd name="T23" fmla="*/ 3 h 398"/>
                  <a:gd name="T24" fmla="*/ 2 w 295"/>
                  <a:gd name="T25" fmla="*/ 3 h 398"/>
                  <a:gd name="T26" fmla="*/ 2 w 295"/>
                  <a:gd name="T27" fmla="*/ 5 h 398"/>
                  <a:gd name="T28" fmla="*/ 3 w 295"/>
                  <a:gd name="T29" fmla="*/ 5 h 398"/>
                  <a:gd name="T30" fmla="*/ 3 w 295"/>
                  <a:gd name="T31" fmla="*/ 6 h 398"/>
                  <a:gd name="T32" fmla="*/ 3 w 295"/>
                  <a:gd name="T33" fmla="*/ 6 h 398"/>
                  <a:gd name="T34" fmla="*/ 3 w 295"/>
                  <a:gd name="T35" fmla="*/ 6 h 398"/>
                  <a:gd name="T36" fmla="*/ 2 w 295"/>
                  <a:gd name="T37" fmla="*/ 6 h 398"/>
                  <a:gd name="T38" fmla="*/ 1 w 295"/>
                  <a:gd name="T39" fmla="*/ 6 h 398"/>
                  <a:gd name="T40" fmla="*/ 1 w 295"/>
                  <a:gd name="T41" fmla="*/ 6 h 398"/>
                  <a:gd name="T42" fmla="*/ 1 w 295"/>
                  <a:gd name="T43" fmla="*/ 5 h 398"/>
                  <a:gd name="T44" fmla="*/ 0 w 295"/>
                  <a:gd name="T45" fmla="*/ 3 h 398"/>
                  <a:gd name="T46" fmla="*/ 1 w 295"/>
                  <a:gd name="T47" fmla="*/ 3 h 398"/>
                  <a:gd name="T48" fmla="*/ 1 w 295"/>
                  <a:gd name="T49" fmla="*/ 3 h 398"/>
                  <a:gd name="T50" fmla="*/ 1 w 295"/>
                  <a:gd name="T51" fmla="*/ 2 h 398"/>
                  <a:gd name="T52" fmla="*/ 1 w 295"/>
                  <a:gd name="T53" fmla="*/ 1 h 398"/>
                  <a:gd name="T54" fmla="*/ 2 w 295"/>
                  <a:gd name="T55" fmla="*/ 1 h 398"/>
                  <a:gd name="T56" fmla="*/ 3 w 295"/>
                  <a:gd name="T57" fmla="*/ 0 h 39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5"/>
                  <a:gd name="T88" fmla="*/ 0 h 398"/>
                  <a:gd name="T89" fmla="*/ 295 w 295"/>
                  <a:gd name="T90" fmla="*/ 398 h 39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5" h="398">
                    <a:moveTo>
                      <a:pt x="135" y="0"/>
                    </a:moveTo>
                    <a:lnTo>
                      <a:pt x="295" y="20"/>
                    </a:lnTo>
                    <a:lnTo>
                      <a:pt x="273" y="23"/>
                    </a:lnTo>
                    <a:lnTo>
                      <a:pt x="251" y="29"/>
                    </a:lnTo>
                    <a:lnTo>
                      <a:pt x="230" y="41"/>
                    </a:lnTo>
                    <a:lnTo>
                      <a:pt x="209" y="55"/>
                    </a:lnTo>
                    <a:lnTo>
                      <a:pt x="190" y="73"/>
                    </a:lnTo>
                    <a:lnTo>
                      <a:pt x="173" y="94"/>
                    </a:lnTo>
                    <a:lnTo>
                      <a:pt x="157" y="118"/>
                    </a:lnTo>
                    <a:lnTo>
                      <a:pt x="144" y="145"/>
                    </a:lnTo>
                    <a:lnTo>
                      <a:pt x="135" y="173"/>
                    </a:lnTo>
                    <a:lnTo>
                      <a:pt x="128" y="203"/>
                    </a:lnTo>
                    <a:lnTo>
                      <a:pt x="125" y="234"/>
                    </a:lnTo>
                    <a:lnTo>
                      <a:pt x="126" y="267"/>
                    </a:lnTo>
                    <a:lnTo>
                      <a:pt x="132" y="299"/>
                    </a:lnTo>
                    <a:lnTo>
                      <a:pt x="141" y="332"/>
                    </a:lnTo>
                    <a:lnTo>
                      <a:pt x="156" y="366"/>
                    </a:lnTo>
                    <a:lnTo>
                      <a:pt x="177" y="398"/>
                    </a:lnTo>
                    <a:lnTo>
                      <a:pt x="118" y="388"/>
                    </a:lnTo>
                    <a:lnTo>
                      <a:pt x="57" y="370"/>
                    </a:lnTo>
                    <a:lnTo>
                      <a:pt x="16" y="329"/>
                    </a:lnTo>
                    <a:lnTo>
                      <a:pt x="5" y="286"/>
                    </a:lnTo>
                    <a:lnTo>
                      <a:pt x="0" y="239"/>
                    </a:lnTo>
                    <a:lnTo>
                      <a:pt x="3" y="191"/>
                    </a:lnTo>
                    <a:lnTo>
                      <a:pt x="12" y="141"/>
                    </a:lnTo>
                    <a:lnTo>
                      <a:pt x="30" y="96"/>
                    </a:lnTo>
                    <a:lnTo>
                      <a:pt x="57" y="55"/>
                    </a:lnTo>
                    <a:lnTo>
                      <a:pt x="91" y="23"/>
                    </a:lnTo>
                    <a:lnTo>
                      <a:pt x="135" y="0"/>
                    </a:lnTo>
                    <a:close/>
                  </a:path>
                </a:pathLst>
              </a:custGeom>
              <a:solidFill>
                <a:srgbClr val="332616"/>
              </a:solidFill>
              <a:ln w="9525">
                <a:noFill/>
                <a:round/>
                <a:headEnd/>
                <a:tailEnd/>
              </a:ln>
            </p:spPr>
            <p:txBody>
              <a:bodyPr/>
              <a:lstStyle/>
              <a:p>
                <a:endParaRPr lang="en-US"/>
              </a:p>
            </p:txBody>
          </p:sp>
          <p:sp>
            <p:nvSpPr>
              <p:cNvPr id="91" name="Freeform 87"/>
              <p:cNvSpPr>
                <a:spLocks/>
              </p:cNvSpPr>
              <p:nvPr/>
            </p:nvSpPr>
            <p:spPr bwMode="auto">
              <a:xfrm>
                <a:off x="2332" y="1810"/>
                <a:ext cx="131" cy="111"/>
              </a:xfrm>
              <a:custGeom>
                <a:avLst/>
                <a:gdLst>
                  <a:gd name="T0" fmla="*/ 0 w 261"/>
                  <a:gd name="T1" fmla="*/ 0 h 222"/>
                  <a:gd name="T2" fmla="*/ 0 w 261"/>
                  <a:gd name="T3" fmla="*/ 3 h 222"/>
                  <a:gd name="T4" fmla="*/ 3 w 261"/>
                  <a:gd name="T5" fmla="*/ 3 h 222"/>
                  <a:gd name="T6" fmla="*/ 3 w 261"/>
                  <a:gd name="T7" fmla="*/ 3 h 222"/>
                  <a:gd name="T8" fmla="*/ 4 w 261"/>
                  <a:gd name="T9" fmla="*/ 3 h 222"/>
                  <a:gd name="T10" fmla="*/ 4 w 261"/>
                  <a:gd name="T11" fmla="*/ 3 h 222"/>
                  <a:gd name="T12" fmla="*/ 5 w 261"/>
                  <a:gd name="T13" fmla="*/ 2 h 222"/>
                  <a:gd name="T14" fmla="*/ 5 w 261"/>
                  <a:gd name="T15" fmla="*/ 1 h 222"/>
                  <a:gd name="T16" fmla="*/ 0 w 261"/>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1"/>
                  <a:gd name="T28" fmla="*/ 0 h 222"/>
                  <a:gd name="T29" fmla="*/ 261 w 261"/>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1" h="222">
                    <a:moveTo>
                      <a:pt x="0" y="0"/>
                    </a:moveTo>
                    <a:lnTo>
                      <a:pt x="0" y="161"/>
                    </a:lnTo>
                    <a:lnTo>
                      <a:pt x="174" y="159"/>
                    </a:lnTo>
                    <a:lnTo>
                      <a:pt x="191" y="222"/>
                    </a:lnTo>
                    <a:lnTo>
                      <a:pt x="256" y="207"/>
                    </a:lnTo>
                    <a:lnTo>
                      <a:pt x="253" y="152"/>
                    </a:lnTo>
                    <a:lnTo>
                      <a:pt x="261" y="97"/>
                    </a:lnTo>
                    <a:lnTo>
                      <a:pt x="261" y="44"/>
                    </a:lnTo>
                    <a:lnTo>
                      <a:pt x="0" y="0"/>
                    </a:lnTo>
                    <a:close/>
                  </a:path>
                </a:pathLst>
              </a:custGeom>
              <a:solidFill>
                <a:srgbClr val="000F28"/>
              </a:solidFill>
              <a:ln w="9525">
                <a:noFill/>
                <a:round/>
                <a:headEnd/>
                <a:tailEnd/>
              </a:ln>
            </p:spPr>
            <p:txBody>
              <a:bodyPr/>
              <a:lstStyle/>
              <a:p>
                <a:endParaRPr lang="en-US"/>
              </a:p>
            </p:txBody>
          </p:sp>
          <p:sp>
            <p:nvSpPr>
              <p:cNvPr id="92" name="Freeform 88"/>
              <p:cNvSpPr>
                <a:spLocks/>
              </p:cNvSpPr>
              <p:nvPr/>
            </p:nvSpPr>
            <p:spPr bwMode="auto">
              <a:xfrm>
                <a:off x="2332" y="1693"/>
                <a:ext cx="159" cy="107"/>
              </a:xfrm>
              <a:custGeom>
                <a:avLst/>
                <a:gdLst>
                  <a:gd name="T0" fmla="*/ 0 w 318"/>
                  <a:gd name="T1" fmla="*/ 3 h 214"/>
                  <a:gd name="T2" fmla="*/ 0 w 318"/>
                  <a:gd name="T3" fmla="*/ 3 h 214"/>
                  <a:gd name="T4" fmla="*/ 1 w 318"/>
                  <a:gd name="T5" fmla="*/ 2 h 214"/>
                  <a:gd name="T6" fmla="*/ 1 w 318"/>
                  <a:gd name="T7" fmla="*/ 3 h 214"/>
                  <a:gd name="T8" fmla="*/ 1 w 318"/>
                  <a:gd name="T9" fmla="*/ 3 h 214"/>
                  <a:gd name="T10" fmla="*/ 1 w 318"/>
                  <a:gd name="T11" fmla="*/ 3 h 214"/>
                  <a:gd name="T12" fmla="*/ 1 w 318"/>
                  <a:gd name="T13" fmla="*/ 3 h 214"/>
                  <a:gd name="T14" fmla="*/ 1 w 318"/>
                  <a:gd name="T15" fmla="*/ 3 h 214"/>
                  <a:gd name="T16" fmla="*/ 2 w 318"/>
                  <a:gd name="T17" fmla="*/ 3 h 214"/>
                  <a:gd name="T18" fmla="*/ 2 w 318"/>
                  <a:gd name="T19" fmla="*/ 3 h 214"/>
                  <a:gd name="T20" fmla="*/ 2 w 318"/>
                  <a:gd name="T21" fmla="*/ 3 h 214"/>
                  <a:gd name="T22" fmla="*/ 2 w 318"/>
                  <a:gd name="T23" fmla="*/ 3 h 214"/>
                  <a:gd name="T24" fmla="*/ 5 w 318"/>
                  <a:gd name="T25" fmla="*/ 2 h 214"/>
                  <a:gd name="T26" fmla="*/ 5 w 318"/>
                  <a:gd name="T27" fmla="*/ 2 h 214"/>
                  <a:gd name="T28" fmla="*/ 5 w 318"/>
                  <a:gd name="T29" fmla="*/ 1 h 214"/>
                  <a:gd name="T30" fmla="*/ 0 w 318"/>
                  <a:gd name="T31" fmla="*/ 0 h 214"/>
                  <a:gd name="T32" fmla="*/ 0 w 318"/>
                  <a:gd name="T33" fmla="*/ 2 h 214"/>
                  <a:gd name="T34" fmla="*/ 1 w 318"/>
                  <a:gd name="T35" fmla="*/ 2 h 214"/>
                  <a:gd name="T36" fmla="*/ 1 w 318"/>
                  <a:gd name="T37" fmla="*/ 3 h 214"/>
                  <a:gd name="T38" fmla="*/ 0 w 318"/>
                  <a:gd name="T39" fmla="*/ 3 h 214"/>
                  <a:gd name="T40" fmla="*/ 0 w 318"/>
                  <a:gd name="T41" fmla="*/ 3 h 214"/>
                  <a:gd name="T42" fmla="*/ 1 w 318"/>
                  <a:gd name="T43" fmla="*/ 3 h 214"/>
                  <a:gd name="T44" fmla="*/ 0 w 318"/>
                  <a:gd name="T45" fmla="*/ 3 h 2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8"/>
                  <a:gd name="T70" fmla="*/ 0 h 214"/>
                  <a:gd name="T71" fmla="*/ 318 w 318"/>
                  <a:gd name="T72" fmla="*/ 214 h 2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8" h="214">
                    <a:moveTo>
                      <a:pt x="0" y="183"/>
                    </a:moveTo>
                    <a:lnTo>
                      <a:pt x="0" y="214"/>
                    </a:lnTo>
                    <a:lnTo>
                      <a:pt x="41" y="128"/>
                    </a:lnTo>
                    <a:lnTo>
                      <a:pt x="78" y="132"/>
                    </a:lnTo>
                    <a:lnTo>
                      <a:pt x="90" y="150"/>
                    </a:lnTo>
                    <a:lnTo>
                      <a:pt x="100" y="162"/>
                    </a:lnTo>
                    <a:lnTo>
                      <a:pt x="108" y="170"/>
                    </a:lnTo>
                    <a:lnTo>
                      <a:pt x="117" y="174"/>
                    </a:lnTo>
                    <a:lnTo>
                      <a:pt x="128" y="178"/>
                    </a:lnTo>
                    <a:lnTo>
                      <a:pt x="139" y="181"/>
                    </a:lnTo>
                    <a:lnTo>
                      <a:pt x="155" y="186"/>
                    </a:lnTo>
                    <a:lnTo>
                      <a:pt x="176" y="193"/>
                    </a:lnTo>
                    <a:lnTo>
                      <a:pt x="271" y="122"/>
                    </a:lnTo>
                    <a:lnTo>
                      <a:pt x="318" y="76"/>
                    </a:lnTo>
                    <a:lnTo>
                      <a:pt x="311" y="30"/>
                    </a:lnTo>
                    <a:lnTo>
                      <a:pt x="0" y="0"/>
                    </a:lnTo>
                    <a:lnTo>
                      <a:pt x="0" y="126"/>
                    </a:lnTo>
                    <a:lnTo>
                      <a:pt x="18" y="126"/>
                    </a:lnTo>
                    <a:lnTo>
                      <a:pt x="14" y="150"/>
                    </a:lnTo>
                    <a:lnTo>
                      <a:pt x="0" y="149"/>
                    </a:lnTo>
                    <a:lnTo>
                      <a:pt x="0" y="164"/>
                    </a:lnTo>
                    <a:lnTo>
                      <a:pt x="9" y="166"/>
                    </a:lnTo>
                    <a:lnTo>
                      <a:pt x="0" y="183"/>
                    </a:lnTo>
                    <a:close/>
                  </a:path>
                </a:pathLst>
              </a:custGeom>
              <a:solidFill>
                <a:srgbClr val="000F28"/>
              </a:solidFill>
              <a:ln w="9525">
                <a:noFill/>
                <a:round/>
                <a:headEnd/>
                <a:tailEnd/>
              </a:ln>
            </p:spPr>
            <p:txBody>
              <a:bodyPr/>
              <a:lstStyle/>
              <a:p>
                <a:endParaRPr lang="en-US"/>
              </a:p>
            </p:txBody>
          </p:sp>
          <p:sp>
            <p:nvSpPr>
              <p:cNvPr id="93" name="Freeform 89"/>
              <p:cNvSpPr>
                <a:spLocks/>
              </p:cNvSpPr>
              <p:nvPr/>
            </p:nvSpPr>
            <p:spPr bwMode="auto">
              <a:xfrm>
                <a:off x="2293" y="1689"/>
                <a:ext cx="39" cy="286"/>
              </a:xfrm>
              <a:custGeom>
                <a:avLst/>
                <a:gdLst>
                  <a:gd name="T0" fmla="*/ 2 w 77"/>
                  <a:gd name="T1" fmla="*/ 2 h 572"/>
                  <a:gd name="T2" fmla="*/ 2 w 77"/>
                  <a:gd name="T3" fmla="*/ 1 h 572"/>
                  <a:gd name="T4" fmla="*/ 0 w 77"/>
                  <a:gd name="T5" fmla="*/ 0 h 572"/>
                  <a:gd name="T6" fmla="*/ 0 w 77"/>
                  <a:gd name="T7" fmla="*/ 1 h 572"/>
                  <a:gd name="T8" fmla="*/ 1 w 77"/>
                  <a:gd name="T9" fmla="*/ 2 h 572"/>
                  <a:gd name="T10" fmla="*/ 1 w 77"/>
                  <a:gd name="T11" fmla="*/ 2 h 572"/>
                  <a:gd name="T12" fmla="*/ 0 w 77"/>
                  <a:gd name="T13" fmla="*/ 2 h 572"/>
                  <a:gd name="T14" fmla="*/ 0 w 77"/>
                  <a:gd name="T15" fmla="*/ 2 h 572"/>
                  <a:gd name="T16" fmla="*/ 1 w 77"/>
                  <a:gd name="T17" fmla="*/ 2 h 572"/>
                  <a:gd name="T18" fmla="*/ 1 w 77"/>
                  <a:gd name="T19" fmla="*/ 2 h 572"/>
                  <a:gd name="T20" fmla="*/ 1 w 77"/>
                  <a:gd name="T21" fmla="*/ 2 h 572"/>
                  <a:gd name="T22" fmla="*/ 1 w 77"/>
                  <a:gd name="T23" fmla="*/ 2 h 572"/>
                  <a:gd name="T24" fmla="*/ 1 w 77"/>
                  <a:gd name="T25" fmla="*/ 2 h 572"/>
                  <a:gd name="T26" fmla="*/ 1 w 77"/>
                  <a:gd name="T27" fmla="*/ 3 h 572"/>
                  <a:gd name="T28" fmla="*/ 1 w 77"/>
                  <a:gd name="T29" fmla="*/ 3 h 572"/>
                  <a:gd name="T30" fmla="*/ 1 w 77"/>
                  <a:gd name="T31" fmla="*/ 3 h 572"/>
                  <a:gd name="T32" fmla="*/ 0 w 77"/>
                  <a:gd name="T33" fmla="*/ 3 h 572"/>
                  <a:gd name="T34" fmla="*/ 0 w 77"/>
                  <a:gd name="T35" fmla="*/ 9 h 572"/>
                  <a:gd name="T36" fmla="*/ 1 w 77"/>
                  <a:gd name="T37" fmla="*/ 9 h 572"/>
                  <a:gd name="T38" fmla="*/ 1 w 77"/>
                  <a:gd name="T39" fmla="*/ 6 h 572"/>
                  <a:gd name="T40" fmla="*/ 2 w 77"/>
                  <a:gd name="T41" fmla="*/ 6 h 572"/>
                  <a:gd name="T42" fmla="*/ 2 w 77"/>
                  <a:gd name="T43" fmla="*/ 3 h 572"/>
                  <a:gd name="T44" fmla="*/ 2 w 77"/>
                  <a:gd name="T45" fmla="*/ 3 h 572"/>
                  <a:gd name="T46" fmla="*/ 2 w 77"/>
                  <a:gd name="T47" fmla="*/ 3 h 572"/>
                  <a:gd name="T48" fmla="*/ 2 w 77"/>
                  <a:gd name="T49" fmla="*/ 2 h 572"/>
                  <a:gd name="T50" fmla="*/ 2 w 77"/>
                  <a:gd name="T51" fmla="*/ 3 h 572"/>
                  <a:gd name="T52" fmla="*/ 2 w 77"/>
                  <a:gd name="T53" fmla="*/ 2 h 572"/>
                  <a:gd name="T54" fmla="*/ 2 w 77"/>
                  <a:gd name="T55" fmla="*/ 2 h 572"/>
                  <a:gd name="T56" fmla="*/ 2 w 77"/>
                  <a:gd name="T57" fmla="*/ 2 h 572"/>
                  <a:gd name="T58" fmla="*/ 2 w 77"/>
                  <a:gd name="T59" fmla="*/ 2 h 572"/>
                  <a:gd name="T60" fmla="*/ 2 w 77"/>
                  <a:gd name="T61" fmla="*/ 2 h 572"/>
                  <a:gd name="T62" fmla="*/ 2 w 77"/>
                  <a:gd name="T63" fmla="*/ 2 h 5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7"/>
                  <a:gd name="T97" fmla="*/ 0 h 572"/>
                  <a:gd name="T98" fmla="*/ 77 w 77"/>
                  <a:gd name="T99" fmla="*/ 572 h 5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7" h="572">
                    <a:moveTo>
                      <a:pt x="77" y="134"/>
                    </a:moveTo>
                    <a:lnTo>
                      <a:pt x="77" y="8"/>
                    </a:lnTo>
                    <a:lnTo>
                      <a:pt x="0" y="0"/>
                    </a:lnTo>
                    <a:lnTo>
                      <a:pt x="0" y="125"/>
                    </a:lnTo>
                    <a:lnTo>
                      <a:pt x="61" y="132"/>
                    </a:lnTo>
                    <a:lnTo>
                      <a:pt x="29" y="157"/>
                    </a:lnTo>
                    <a:lnTo>
                      <a:pt x="0" y="160"/>
                    </a:lnTo>
                    <a:lnTo>
                      <a:pt x="0" y="184"/>
                    </a:lnTo>
                    <a:lnTo>
                      <a:pt x="26" y="171"/>
                    </a:lnTo>
                    <a:lnTo>
                      <a:pt x="32" y="172"/>
                    </a:lnTo>
                    <a:lnTo>
                      <a:pt x="44" y="172"/>
                    </a:lnTo>
                    <a:lnTo>
                      <a:pt x="54" y="171"/>
                    </a:lnTo>
                    <a:lnTo>
                      <a:pt x="60" y="171"/>
                    </a:lnTo>
                    <a:lnTo>
                      <a:pt x="52" y="222"/>
                    </a:lnTo>
                    <a:lnTo>
                      <a:pt x="37" y="222"/>
                    </a:lnTo>
                    <a:lnTo>
                      <a:pt x="22" y="212"/>
                    </a:lnTo>
                    <a:lnTo>
                      <a:pt x="0" y="212"/>
                    </a:lnTo>
                    <a:lnTo>
                      <a:pt x="0" y="572"/>
                    </a:lnTo>
                    <a:lnTo>
                      <a:pt x="44" y="560"/>
                    </a:lnTo>
                    <a:lnTo>
                      <a:pt x="48" y="403"/>
                    </a:lnTo>
                    <a:lnTo>
                      <a:pt x="77" y="403"/>
                    </a:lnTo>
                    <a:lnTo>
                      <a:pt x="77" y="242"/>
                    </a:lnTo>
                    <a:lnTo>
                      <a:pt x="69" y="240"/>
                    </a:lnTo>
                    <a:lnTo>
                      <a:pt x="77" y="222"/>
                    </a:lnTo>
                    <a:lnTo>
                      <a:pt x="77" y="191"/>
                    </a:lnTo>
                    <a:lnTo>
                      <a:pt x="68" y="210"/>
                    </a:lnTo>
                    <a:lnTo>
                      <a:pt x="72" y="172"/>
                    </a:lnTo>
                    <a:lnTo>
                      <a:pt x="77" y="172"/>
                    </a:lnTo>
                    <a:lnTo>
                      <a:pt x="77" y="157"/>
                    </a:lnTo>
                    <a:lnTo>
                      <a:pt x="68" y="156"/>
                    </a:lnTo>
                    <a:lnTo>
                      <a:pt x="70" y="134"/>
                    </a:lnTo>
                    <a:lnTo>
                      <a:pt x="77" y="134"/>
                    </a:lnTo>
                    <a:close/>
                  </a:path>
                </a:pathLst>
              </a:custGeom>
              <a:solidFill>
                <a:srgbClr val="000F28"/>
              </a:solidFill>
              <a:ln w="9525">
                <a:noFill/>
                <a:round/>
                <a:headEnd/>
                <a:tailEnd/>
              </a:ln>
            </p:spPr>
            <p:txBody>
              <a:bodyPr/>
              <a:lstStyle/>
              <a:p>
                <a:endParaRPr lang="en-US"/>
              </a:p>
            </p:txBody>
          </p:sp>
          <p:sp>
            <p:nvSpPr>
              <p:cNvPr id="94" name="Freeform 90"/>
              <p:cNvSpPr>
                <a:spLocks/>
              </p:cNvSpPr>
              <p:nvPr/>
            </p:nvSpPr>
            <p:spPr bwMode="auto">
              <a:xfrm>
                <a:off x="2272" y="1687"/>
                <a:ext cx="21" cy="64"/>
              </a:xfrm>
              <a:custGeom>
                <a:avLst/>
                <a:gdLst>
                  <a:gd name="T0" fmla="*/ 0 w 43"/>
                  <a:gd name="T1" fmla="*/ 2 h 128"/>
                  <a:gd name="T2" fmla="*/ 0 w 43"/>
                  <a:gd name="T3" fmla="*/ 1 h 128"/>
                  <a:gd name="T4" fmla="*/ 0 w 43"/>
                  <a:gd name="T5" fmla="*/ 0 h 128"/>
                  <a:gd name="T6" fmla="*/ 0 w 43"/>
                  <a:gd name="T7" fmla="*/ 1 h 128"/>
                  <a:gd name="T8" fmla="*/ 0 w 43"/>
                  <a:gd name="T9" fmla="*/ 2 h 128"/>
                  <a:gd name="T10" fmla="*/ 0 60000 65536"/>
                  <a:gd name="T11" fmla="*/ 0 60000 65536"/>
                  <a:gd name="T12" fmla="*/ 0 60000 65536"/>
                  <a:gd name="T13" fmla="*/ 0 60000 65536"/>
                  <a:gd name="T14" fmla="*/ 0 60000 65536"/>
                  <a:gd name="T15" fmla="*/ 0 w 43"/>
                  <a:gd name="T16" fmla="*/ 0 h 128"/>
                  <a:gd name="T17" fmla="*/ 43 w 43"/>
                  <a:gd name="T18" fmla="*/ 128 h 128"/>
                </a:gdLst>
                <a:ahLst/>
                <a:cxnLst>
                  <a:cxn ang="T10">
                    <a:pos x="T0" y="T1"/>
                  </a:cxn>
                  <a:cxn ang="T11">
                    <a:pos x="T2" y="T3"/>
                  </a:cxn>
                  <a:cxn ang="T12">
                    <a:pos x="T4" y="T5"/>
                  </a:cxn>
                  <a:cxn ang="T13">
                    <a:pos x="T6" y="T7"/>
                  </a:cxn>
                  <a:cxn ang="T14">
                    <a:pos x="T8" y="T9"/>
                  </a:cxn>
                </a:cxnLst>
                <a:rect l="T15" t="T16" r="T17" b="T18"/>
                <a:pathLst>
                  <a:path w="43" h="128">
                    <a:moveTo>
                      <a:pt x="43" y="128"/>
                    </a:moveTo>
                    <a:lnTo>
                      <a:pt x="43" y="3"/>
                    </a:lnTo>
                    <a:lnTo>
                      <a:pt x="0" y="0"/>
                    </a:lnTo>
                    <a:lnTo>
                      <a:pt x="0" y="123"/>
                    </a:lnTo>
                    <a:lnTo>
                      <a:pt x="43" y="128"/>
                    </a:lnTo>
                    <a:close/>
                  </a:path>
                </a:pathLst>
              </a:custGeom>
              <a:solidFill>
                <a:srgbClr val="000F28"/>
              </a:solidFill>
              <a:ln w="9525">
                <a:noFill/>
                <a:round/>
                <a:headEnd/>
                <a:tailEnd/>
              </a:ln>
            </p:spPr>
            <p:txBody>
              <a:bodyPr/>
              <a:lstStyle/>
              <a:p>
                <a:endParaRPr lang="en-US"/>
              </a:p>
            </p:txBody>
          </p:sp>
          <p:sp>
            <p:nvSpPr>
              <p:cNvPr id="95" name="Freeform 91"/>
              <p:cNvSpPr>
                <a:spLocks/>
              </p:cNvSpPr>
              <p:nvPr/>
            </p:nvSpPr>
            <p:spPr bwMode="auto">
              <a:xfrm>
                <a:off x="2272" y="1769"/>
                <a:ext cx="21" cy="23"/>
              </a:xfrm>
              <a:custGeom>
                <a:avLst/>
                <a:gdLst>
                  <a:gd name="T0" fmla="*/ 0 w 43"/>
                  <a:gd name="T1" fmla="*/ 0 h 48"/>
                  <a:gd name="T2" fmla="*/ 0 w 43"/>
                  <a:gd name="T3" fmla="*/ 0 h 48"/>
                  <a:gd name="T4" fmla="*/ 0 w 43"/>
                  <a:gd name="T5" fmla="*/ 0 h 48"/>
                  <a:gd name="T6" fmla="*/ 0 w 43"/>
                  <a:gd name="T7" fmla="*/ 0 h 48"/>
                  <a:gd name="T8" fmla="*/ 0 w 43"/>
                  <a:gd name="T9" fmla="*/ 0 h 48"/>
                  <a:gd name="T10" fmla="*/ 0 w 43"/>
                  <a:gd name="T11" fmla="*/ 0 h 48"/>
                  <a:gd name="T12" fmla="*/ 0 w 43"/>
                  <a:gd name="T13" fmla="*/ 0 h 48"/>
                  <a:gd name="T14" fmla="*/ 0 w 43"/>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48"/>
                  <a:gd name="T26" fmla="*/ 43 w 43"/>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48">
                    <a:moveTo>
                      <a:pt x="43" y="24"/>
                    </a:moveTo>
                    <a:lnTo>
                      <a:pt x="43" y="0"/>
                    </a:lnTo>
                    <a:lnTo>
                      <a:pt x="0" y="5"/>
                    </a:lnTo>
                    <a:lnTo>
                      <a:pt x="0" y="21"/>
                    </a:lnTo>
                    <a:lnTo>
                      <a:pt x="42" y="15"/>
                    </a:lnTo>
                    <a:lnTo>
                      <a:pt x="0" y="35"/>
                    </a:lnTo>
                    <a:lnTo>
                      <a:pt x="0" y="48"/>
                    </a:lnTo>
                    <a:lnTo>
                      <a:pt x="43" y="24"/>
                    </a:lnTo>
                    <a:close/>
                  </a:path>
                </a:pathLst>
              </a:custGeom>
              <a:solidFill>
                <a:srgbClr val="000F28"/>
              </a:solidFill>
              <a:ln w="9525">
                <a:noFill/>
                <a:round/>
                <a:headEnd/>
                <a:tailEnd/>
              </a:ln>
            </p:spPr>
            <p:txBody>
              <a:bodyPr/>
              <a:lstStyle/>
              <a:p>
                <a:endParaRPr lang="en-US"/>
              </a:p>
            </p:txBody>
          </p:sp>
          <p:sp>
            <p:nvSpPr>
              <p:cNvPr id="96" name="Freeform 92"/>
              <p:cNvSpPr>
                <a:spLocks/>
              </p:cNvSpPr>
              <p:nvPr/>
            </p:nvSpPr>
            <p:spPr bwMode="auto">
              <a:xfrm>
                <a:off x="2272" y="1795"/>
                <a:ext cx="21" cy="186"/>
              </a:xfrm>
              <a:custGeom>
                <a:avLst/>
                <a:gdLst>
                  <a:gd name="T0" fmla="*/ 0 w 43"/>
                  <a:gd name="T1" fmla="*/ 5 h 373"/>
                  <a:gd name="T2" fmla="*/ 0 w 43"/>
                  <a:gd name="T3" fmla="*/ 0 h 373"/>
                  <a:gd name="T4" fmla="*/ 0 w 43"/>
                  <a:gd name="T5" fmla="*/ 0 h 373"/>
                  <a:gd name="T6" fmla="*/ 0 w 43"/>
                  <a:gd name="T7" fmla="*/ 0 h 373"/>
                  <a:gd name="T8" fmla="*/ 0 w 43"/>
                  <a:gd name="T9" fmla="*/ 0 h 373"/>
                  <a:gd name="T10" fmla="*/ 0 w 43"/>
                  <a:gd name="T11" fmla="*/ 5 h 373"/>
                  <a:gd name="T12" fmla="*/ 0 w 43"/>
                  <a:gd name="T13" fmla="*/ 5 h 373"/>
                  <a:gd name="T14" fmla="*/ 0 60000 65536"/>
                  <a:gd name="T15" fmla="*/ 0 60000 65536"/>
                  <a:gd name="T16" fmla="*/ 0 60000 65536"/>
                  <a:gd name="T17" fmla="*/ 0 60000 65536"/>
                  <a:gd name="T18" fmla="*/ 0 60000 65536"/>
                  <a:gd name="T19" fmla="*/ 0 60000 65536"/>
                  <a:gd name="T20" fmla="*/ 0 60000 65536"/>
                  <a:gd name="T21" fmla="*/ 0 w 43"/>
                  <a:gd name="T22" fmla="*/ 0 h 373"/>
                  <a:gd name="T23" fmla="*/ 43 w 43"/>
                  <a:gd name="T24" fmla="*/ 373 h 3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373">
                    <a:moveTo>
                      <a:pt x="43" y="360"/>
                    </a:moveTo>
                    <a:lnTo>
                      <a:pt x="43" y="0"/>
                    </a:lnTo>
                    <a:lnTo>
                      <a:pt x="27" y="0"/>
                    </a:lnTo>
                    <a:lnTo>
                      <a:pt x="12" y="10"/>
                    </a:lnTo>
                    <a:lnTo>
                      <a:pt x="0" y="6"/>
                    </a:lnTo>
                    <a:lnTo>
                      <a:pt x="0" y="373"/>
                    </a:lnTo>
                    <a:lnTo>
                      <a:pt x="43" y="360"/>
                    </a:lnTo>
                    <a:close/>
                  </a:path>
                </a:pathLst>
              </a:custGeom>
              <a:solidFill>
                <a:srgbClr val="000F28"/>
              </a:solidFill>
              <a:ln w="9525">
                <a:noFill/>
                <a:round/>
                <a:headEnd/>
                <a:tailEnd/>
              </a:ln>
            </p:spPr>
            <p:txBody>
              <a:bodyPr/>
              <a:lstStyle/>
              <a:p>
                <a:endParaRPr lang="en-US"/>
              </a:p>
            </p:txBody>
          </p:sp>
          <p:sp>
            <p:nvSpPr>
              <p:cNvPr id="97" name="Freeform 93"/>
              <p:cNvSpPr>
                <a:spLocks/>
              </p:cNvSpPr>
              <p:nvPr/>
            </p:nvSpPr>
            <p:spPr bwMode="auto">
              <a:xfrm>
                <a:off x="2256" y="1685"/>
                <a:ext cx="16" cy="103"/>
              </a:xfrm>
              <a:custGeom>
                <a:avLst/>
                <a:gdLst>
                  <a:gd name="T0" fmla="*/ 1 w 32"/>
                  <a:gd name="T1" fmla="*/ 2 h 206"/>
                  <a:gd name="T2" fmla="*/ 1 w 32"/>
                  <a:gd name="T3" fmla="*/ 1 h 206"/>
                  <a:gd name="T4" fmla="*/ 0 w 32"/>
                  <a:gd name="T5" fmla="*/ 0 h 206"/>
                  <a:gd name="T6" fmla="*/ 0 w 32"/>
                  <a:gd name="T7" fmla="*/ 2 h 206"/>
                  <a:gd name="T8" fmla="*/ 1 w 32"/>
                  <a:gd name="T9" fmla="*/ 2 h 206"/>
                  <a:gd name="T10" fmla="*/ 0 w 32"/>
                  <a:gd name="T11" fmla="*/ 3 h 206"/>
                  <a:gd name="T12" fmla="*/ 0 w 32"/>
                  <a:gd name="T13" fmla="*/ 3 h 206"/>
                  <a:gd name="T14" fmla="*/ 1 w 32"/>
                  <a:gd name="T15" fmla="*/ 3 h 206"/>
                  <a:gd name="T16" fmla="*/ 1 w 32"/>
                  <a:gd name="T17" fmla="*/ 3 h 206"/>
                  <a:gd name="T18" fmla="*/ 1 w 32"/>
                  <a:gd name="T19" fmla="*/ 3 h 206"/>
                  <a:gd name="T20" fmla="*/ 1 w 32"/>
                  <a:gd name="T21" fmla="*/ 3 h 206"/>
                  <a:gd name="T22" fmla="*/ 1 w 32"/>
                  <a:gd name="T23" fmla="*/ 2 h 206"/>
                  <a:gd name="T24" fmla="*/ 1 w 32"/>
                  <a:gd name="T25" fmla="*/ 2 h 2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206"/>
                  <a:gd name="T41" fmla="*/ 32 w 32"/>
                  <a:gd name="T42" fmla="*/ 206 h 2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206">
                    <a:moveTo>
                      <a:pt x="32" y="127"/>
                    </a:moveTo>
                    <a:lnTo>
                      <a:pt x="32" y="4"/>
                    </a:lnTo>
                    <a:lnTo>
                      <a:pt x="0" y="0"/>
                    </a:lnTo>
                    <a:lnTo>
                      <a:pt x="0" y="124"/>
                    </a:lnTo>
                    <a:lnTo>
                      <a:pt x="14" y="127"/>
                    </a:lnTo>
                    <a:lnTo>
                      <a:pt x="0" y="172"/>
                    </a:lnTo>
                    <a:lnTo>
                      <a:pt x="0" y="206"/>
                    </a:lnTo>
                    <a:lnTo>
                      <a:pt x="8" y="190"/>
                    </a:lnTo>
                    <a:lnTo>
                      <a:pt x="32" y="188"/>
                    </a:lnTo>
                    <a:lnTo>
                      <a:pt x="32" y="172"/>
                    </a:lnTo>
                    <a:lnTo>
                      <a:pt x="14" y="173"/>
                    </a:lnTo>
                    <a:lnTo>
                      <a:pt x="32" y="127"/>
                    </a:lnTo>
                    <a:close/>
                  </a:path>
                </a:pathLst>
              </a:custGeom>
              <a:solidFill>
                <a:srgbClr val="000F28"/>
              </a:solidFill>
              <a:ln w="9525">
                <a:noFill/>
                <a:round/>
                <a:headEnd/>
                <a:tailEnd/>
              </a:ln>
            </p:spPr>
            <p:txBody>
              <a:bodyPr/>
              <a:lstStyle/>
              <a:p>
                <a:endParaRPr lang="en-US"/>
              </a:p>
            </p:txBody>
          </p:sp>
          <p:sp>
            <p:nvSpPr>
              <p:cNvPr id="98" name="Freeform 94"/>
              <p:cNvSpPr>
                <a:spLocks/>
              </p:cNvSpPr>
              <p:nvPr/>
            </p:nvSpPr>
            <p:spPr bwMode="auto">
              <a:xfrm>
                <a:off x="2256" y="1786"/>
                <a:ext cx="16" cy="200"/>
              </a:xfrm>
              <a:custGeom>
                <a:avLst/>
                <a:gdLst>
                  <a:gd name="T0" fmla="*/ 1 w 32"/>
                  <a:gd name="T1" fmla="*/ 1 h 399"/>
                  <a:gd name="T2" fmla="*/ 1 w 32"/>
                  <a:gd name="T3" fmla="*/ 0 h 399"/>
                  <a:gd name="T4" fmla="*/ 0 w 32"/>
                  <a:gd name="T5" fmla="*/ 1 h 399"/>
                  <a:gd name="T6" fmla="*/ 0 w 32"/>
                  <a:gd name="T7" fmla="*/ 7 h 399"/>
                  <a:gd name="T8" fmla="*/ 1 w 32"/>
                  <a:gd name="T9" fmla="*/ 7 h 399"/>
                  <a:gd name="T10" fmla="*/ 1 w 32"/>
                  <a:gd name="T11" fmla="*/ 1 h 399"/>
                  <a:gd name="T12" fmla="*/ 1 w 32"/>
                  <a:gd name="T13" fmla="*/ 1 h 399"/>
                  <a:gd name="T14" fmla="*/ 1 w 32"/>
                  <a:gd name="T15" fmla="*/ 1 h 399"/>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99"/>
                  <a:gd name="T26" fmla="*/ 32 w 32"/>
                  <a:gd name="T27" fmla="*/ 399 h 3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99">
                    <a:moveTo>
                      <a:pt x="32" y="13"/>
                    </a:moveTo>
                    <a:lnTo>
                      <a:pt x="32" y="0"/>
                    </a:lnTo>
                    <a:lnTo>
                      <a:pt x="0" y="16"/>
                    </a:lnTo>
                    <a:lnTo>
                      <a:pt x="0" y="399"/>
                    </a:lnTo>
                    <a:lnTo>
                      <a:pt x="32" y="390"/>
                    </a:lnTo>
                    <a:lnTo>
                      <a:pt x="32" y="23"/>
                    </a:lnTo>
                    <a:lnTo>
                      <a:pt x="21" y="17"/>
                    </a:lnTo>
                    <a:lnTo>
                      <a:pt x="32" y="13"/>
                    </a:lnTo>
                    <a:close/>
                  </a:path>
                </a:pathLst>
              </a:custGeom>
              <a:solidFill>
                <a:srgbClr val="000F28"/>
              </a:solidFill>
              <a:ln w="9525">
                <a:noFill/>
                <a:round/>
                <a:headEnd/>
                <a:tailEnd/>
              </a:ln>
            </p:spPr>
            <p:txBody>
              <a:bodyPr/>
              <a:lstStyle/>
              <a:p>
                <a:endParaRPr lang="en-US"/>
              </a:p>
            </p:txBody>
          </p:sp>
          <p:sp>
            <p:nvSpPr>
              <p:cNvPr id="99" name="Freeform 95"/>
              <p:cNvSpPr>
                <a:spLocks/>
              </p:cNvSpPr>
              <p:nvPr/>
            </p:nvSpPr>
            <p:spPr bwMode="auto">
              <a:xfrm>
                <a:off x="2253" y="1685"/>
                <a:ext cx="3" cy="62"/>
              </a:xfrm>
              <a:custGeom>
                <a:avLst/>
                <a:gdLst>
                  <a:gd name="T0" fmla="*/ 1 w 6"/>
                  <a:gd name="T1" fmla="*/ 1 h 125"/>
                  <a:gd name="T2" fmla="*/ 1 w 6"/>
                  <a:gd name="T3" fmla="*/ 0 h 125"/>
                  <a:gd name="T4" fmla="*/ 0 w 6"/>
                  <a:gd name="T5" fmla="*/ 0 h 125"/>
                  <a:gd name="T6" fmla="*/ 0 w 6"/>
                  <a:gd name="T7" fmla="*/ 1 h 125"/>
                  <a:gd name="T8" fmla="*/ 1 w 6"/>
                  <a:gd name="T9" fmla="*/ 1 h 125"/>
                  <a:gd name="T10" fmla="*/ 0 60000 65536"/>
                  <a:gd name="T11" fmla="*/ 0 60000 65536"/>
                  <a:gd name="T12" fmla="*/ 0 60000 65536"/>
                  <a:gd name="T13" fmla="*/ 0 60000 65536"/>
                  <a:gd name="T14" fmla="*/ 0 60000 65536"/>
                  <a:gd name="T15" fmla="*/ 0 w 6"/>
                  <a:gd name="T16" fmla="*/ 0 h 125"/>
                  <a:gd name="T17" fmla="*/ 6 w 6"/>
                  <a:gd name="T18" fmla="*/ 125 h 125"/>
                </a:gdLst>
                <a:ahLst/>
                <a:cxnLst>
                  <a:cxn ang="T10">
                    <a:pos x="T0" y="T1"/>
                  </a:cxn>
                  <a:cxn ang="T11">
                    <a:pos x="T2" y="T3"/>
                  </a:cxn>
                  <a:cxn ang="T12">
                    <a:pos x="T4" y="T5"/>
                  </a:cxn>
                  <a:cxn ang="T13">
                    <a:pos x="T6" y="T7"/>
                  </a:cxn>
                  <a:cxn ang="T14">
                    <a:pos x="T8" y="T9"/>
                  </a:cxn>
                </a:cxnLst>
                <a:rect l="T15" t="T16" r="T17" b="T18"/>
                <a:pathLst>
                  <a:path w="6" h="125">
                    <a:moveTo>
                      <a:pt x="6" y="125"/>
                    </a:moveTo>
                    <a:lnTo>
                      <a:pt x="6" y="1"/>
                    </a:lnTo>
                    <a:lnTo>
                      <a:pt x="0" y="0"/>
                    </a:lnTo>
                    <a:lnTo>
                      <a:pt x="0" y="125"/>
                    </a:lnTo>
                    <a:lnTo>
                      <a:pt x="6" y="125"/>
                    </a:lnTo>
                    <a:close/>
                  </a:path>
                </a:pathLst>
              </a:custGeom>
              <a:solidFill>
                <a:srgbClr val="000F28"/>
              </a:solidFill>
              <a:ln w="9525">
                <a:noFill/>
                <a:round/>
                <a:headEnd/>
                <a:tailEnd/>
              </a:ln>
            </p:spPr>
            <p:txBody>
              <a:bodyPr/>
              <a:lstStyle/>
              <a:p>
                <a:endParaRPr lang="en-US"/>
              </a:p>
            </p:txBody>
          </p:sp>
          <p:sp>
            <p:nvSpPr>
              <p:cNvPr id="100" name="Freeform 96"/>
              <p:cNvSpPr>
                <a:spLocks/>
              </p:cNvSpPr>
              <p:nvPr/>
            </p:nvSpPr>
            <p:spPr bwMode="auto">
              <a:xfrm>
                <a:off x="2253" y="1771"/>
                <a:ext cx="3" cy="22"/>
              </a:xfrm>
              <a:custGeom>
                <a:avLst/>
                <a:gdLst>
                  <a:gd name="T0" fmla="*/ 1 w 6"/>
                  <a:gd name="T1" fmla="*/ 0 h 45"/>
                  <a:gd name="T2" fmla="*/ 1 w 6"/>
                  <a:gd name="T3" fmla="*/ 0 h 45"/>
                  <a:gd name="T4" fmla="*/ 1 w 6"/>
                  <a:gd name="T5" fmla="*/ 0 h 45"/>
                  <a:gd name="T6" fmla="*/ 0 w 6"/>
                  <a:gd name="T7" fmla="*/ 0 h 45"/>
                  <a:gd name="T8" fmla="*/ 0 w 6"/>
                  <a:gd name="T9" fmla="*/ 0 h 45"/>
                  <a:gd name="T10" fmla="*/ 1 w 6"/>
                  <a:gd name="T11" fmla="*/ 0 h 45"/>
                  <a:gd name="T12" fmla="*/ 0 w 6"/>
                  <a:gd name="T13" fmla="*/ 0 h 45"/>
                  <a:gd name="T14" fmla="*/ 0 w 6"/>
                  <a:gd name="T15" fmla="*/ 0 h 45"/>
                  <a:gd name="T16" fmla="*/ 1 w 6"/>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45"/>
                  <a:gd name="T29" fmla="*/ 6 w 6"/>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45">
                    <a:moveTo>
                      <a:pt x="6" y="34"/>
                    </a:moveTo>
                    <a:lnTo>
                      <a:pt x="6" y="0"/>
                    </a:lnTo>
                    <a:lnTo>
                      <a:pt x="4" y="6"/>
                    </a:lnTo>
                    <a:lnTo>
                      <a:pt x="0" y="6"/>
                    </a:lnTo>
                    <a:lnTo>
                      <a:pt x="0" y="16"/>
                    </a:lnTo>
                    <a:lnTo>
                      <a:pt x="4" y="15"/>
                    </a:lnTo>
                    <a:lnTo>
                      <a:pt x="0" y="21"/>
                    </a:lnTo>
                    <a:lnTo>
                      <a:pt x="0" y="45"/>
                    </a:lnTo>
                    <a:lnTo>
                      <a:pt x="6" y="34"/>
                    </a:lnTo>
                    <a:close/>
                  </a:path>
                </a:pathLst>
              </a:custGeom>
              <a:solidFill>
                <a:srgbClr val="000F28"/>
              </a:solidFill>
              <a:ln w="9525">
                <a:noFill/>
                <a:round/>
                <a:headEnd/>
                <a:tailEnd/>
              </a:ln>
            </p:spPr>
            <p:txBody>
              <a:bodyPr/>
              <a:lstStyle/>
              <a:p>
                <a:endParaRPr lang="en-US"/>
              </a:p>
            </p:txBody>
          </p:sp>
          <p:sp>
            <p:nvSpPr>
              <p:cNvPr id="101" name="Freeform 97"/>
              <p:cNvSpPr>
                <a:spLocks/>
              </p:cNvSpPr>
              <p:nvPr/>
            </p:nvSpPr>
            <p:spPr bwMode="auto">
              <a:xfrm>
                <a:off x="2253" y="1794"/>
                <a:ext cx="3" cy="193"/>
              </a:xfrm>
              <a:custGeom>
                <a:avLst/>
                <a:gdLst>
                  <a:gd name="T0" fmla="*/ 1 w 6"/>
                  <a:gd name="T1" fmla="*/ 6 h 386"/>
                  <a:gd name="T2" fmla="*/ 1 w 6"/>
                  <a:gd name="T3" fmla="*/ 0 h 386"/>
                  <a:gd name="T4" fmla="*/ 0 w 6"/>
                  <a:gd name="T5" fmla="*/ 1 h 386"/>
                  <a:gd name="T6" fmla="*/ 0 w 6"/>
                  <a:gd name="T7" fmla="*/ 6 h 386"/>
                  <a:gd name="T8" fmla="*/ 1 w 6"/>
                  <a:gd name="T9" fmla="*/ 6 h 386"/>
                  <a:gd name="T10" fmla="*/ 0 60000 65536"/>
                  <a:gd name="T11" fmla="*/ 0 60000 65536"/>
                  <a:gd name="T12" fmla="*/ 0 60000 65536"/>
                  <a:gd name="T13" fmla="*/ 0 60000 65536"/>
                  <a:gd name="T14" fmla="*/ 0 60000 65536"/>
                  <a:gd name="T15" fmla="*/ 0 w 6"/>
                  <a:gd name="T16" fmla="*/ 0 h 386"/>
                  <a:gd name="T17" fmla="*/ 6 w 6"/>
                  <a:gd name="T18" fmla="*/ 386 h 386"/>
                </a:gdLst>
                <a:ahLst/>
                <a:cxnLst>
                  <a:cxn ang="T10">
                    <a:pos x="T0" y="T1"/>
                  </a:cxn>
                  <a:cxn ang="T11">
                    <a:pos x="T2" y="T3"/>
                  </a:cxn>
                  <a:cxn ang="T12">
                    <a:pos x="T4" y="T5"/>
                  </a:cxn>
                  <a:cxn ang="T13">
                    <a:pos x="T6" y="T7"/>
                  </a:cxn>
                  <a:cxn ang="T14">
                    <a:pos x="T8" y="T9"/>
                  </a:cxn>
                </a:cxnLst>
                <a:rect l="T15" t="T16" r="T17" b="T18"/>
                <a:pathLst>
                  <a:path w="6" h="386">
                    <a:moveTo>
                      <a:pt x="6" y="383"/>
                    </a:moveTo>
                    <a:lnTo>
                      <a:pt x="6" y="0"/>
                    </a:lnTo>
                    <a:lnTo>
                      <a:pt x="0" y="3"/>
                    </a:lnTo>
                    <a:lnTo>
                      <a:pt x="0" y="386"/>
                    </a:lnTo>
                    <a:lnTo>
                      <a:pt x="6" y="383"/>
                    </a:lnTo>
                    <a:close/>
                  </a:path>
                </a:pathLst>
              </a:custGeom>
              <a:solidFill>
                <a:srgbClr val="000F28"/>
              </a:solidFill>
              <a:ln w="9525">
                <a:noFill/>
                <a:round/>
                <a:headEnd/>
                <a:tailEnd/>
              </a:ln>
            </p:spPr>
            <p:txBody>
              <a:bodyPr/>
              <a:lstStyle/>
              <a:p>
                <a:endParaRPr lang="en-US"/>
              </a:p>
            </p:txBody>
          </p:sp>
          <p:sp>
            <p:nvSpPr>
              <p:cNvPr id="102" name="Freeform 98"/>
              <p:cNvSpPr>
                <a:spLocks/>
              </p:cNvSpPr>
              <p:nvPr/>
            </p:nvSpPr>
            <p:spPr bwMode="auto">
              <a:xfrm>
                <a:off x="2250" y="1685"/>
                <a:ext cx="3" cy="80"/>
              </a:xfrm>
              <a:custGeom>
                <a:avLst/>
                <a:gdLst>
                  <a:gd name="T0" fmla="*/ 0 w 7"/>
                  <a:gd name="T1" fmla="*/ 1 h 160"/>
                  <a:gd name="T2" fmla="*/ 0 w 7"/>
                  <a:gd name="T3" fmla="*/ 0 h 160"/>
                  <a:gd name="T4" fmla="*/ 0 w 7"/>
                  <a:gd name="T5" fmla="*/ 0 h 160"/>
                  <a:gd name="T6" fmla="*/ 0 w 7"/>
                  <a:gd name="T7" fmla="*/ 3 h 160"/>
                  <a:gd name="T8" fmla="*/ 0 w 7"/>
                  <a:gd name="T9" fmla="*/ 1 h 160"/>
                  <a:gd name="T10" fmla="*/ 0 w 7"/>
                  <a:gd name="T11" fmla="*/ 1 h 160"/>
                  <a:gd name="T12" fmla="*/ 0 60000 65536"/>
                  <a:gd name="T13" fmla="*/ 0 60000 65536"/>
                  <a:gd name="T14" fmla="*/ 0 60000 65536"/>
                  <a:gd name="T15" fmla="*/ 0 60000 65536"/>
                  <a:gd name="T16" fmla="*/ 0 60000 65536"/>
                  <a:gd name="T17" fmla="*/ 0 60000 65536"/>
                  <a:gd name="T18" fmla="*/ 0 w 7"/>
                  <a:gd name="T19" fmla="*/ 0 h 160"/>
                  <a:gd name="T20" fmla="*/ 7 w 7"/>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7" h="160">
                    <a:moveTo>
                      <a:pt x="7" y="125"/>
                    </a:moveTo>
                    <a:lnTo>
                      <a:pt x="7" y="0"/>
                    </a:lnTo>
                    <a:lnTo>
                      <a:pt x="0" y="0"/>
                    </a:lnTo>
                    <a:lnTo>
                      <a:pt x="0" y="160"/>
                    </a:lnTo>
                    <a:lnTo>
                      <a:pt x="4" y="125"/>
                    </a:lnTo>
                    <a:lnTo>
                      <a:pt x="7" y="125"/>
                    </a:lnTo>
                    <a:close/>
                  </a:path>
                </a:pathLst>
              </a:custGeom>
              <a:solidFill>
                <a:srgbClr val="000F28"/>
              </a:solidFill>
              <a:ln w="9525">
                <a:noFill/>
                <a:round/>
                <a:headEnd/>
                <a:tailEnd/>
              </a:ln>
            </p:spPr>
            <p:txBody>
              <a:bodyPr/>
              <a:lstStyle/>
              <a:p>
                <a:endParaRPr lang="en-US"/>
              </a:p>
            </p:txBody>
          </p:sp>
          <p:sp>
            <p:nvSpPr>
              <p:cNvPr id="103" name="Freeform 99"/>
              <p:cNvSpPr>
                <a:spLocks/>
              </p:cNvSpPr>
              <p:nvPr/>
            </p:nvSpPr>
            <p:spPr bwMode="auto">
              <a:xfrm>
                <a:off x="2250" y="1774"/>
                <a:ext cx="3" cy="7"/>
              </a:xfrm>
              <a:custGeom>
                <a:avLst/>
                <a:gdLst>
                  <a:gd name="T0" fmla="*/ 0 w 7"/>
                  <a:gd name="T1" fmla="*/ 1 h 13"/>
                  <a:gd name="T2" fmla="*/ 0 w 7"/>
                  <a:gd name="T3" fmla="*/ 0 h 13"/>
                  <a:gd name="T4" fmla="*/ 0 w 7"/>
                  <a:gd name="T5" fmla="*/ 0 h 13"/>
                  <a:gd name="T6" fmla="*/ 0 w 7"/>
                  <a:gd name="T7" fmla="*/ 1 h 13"/>
                  <a:gd name="T8" fmla="*/ 0 w 7"/>
                  <a:gd name="T9" fmla="*/ 1 h 13"/>
                  <a:gd name="T10" fmla="*/ 0 60000 65536"/>
                  <a:gd name="T11" fmla="*/ 0 60000 65536"/>
                  <a:gd name="T12" fmla="*/ 0 60000 65536"/>
                  <a:gd name="T13" fmla="*/ 0 60000 65536"/>
                  <a:gd name="T14" fmla="*/ 0 60000 65536"/>
                  <a:gd name="T15" fmla="*/ 0 w 7"/>
                  <a:gd name="T16" fmla="*/ 0 h 13"/>
                  <a:gd name="T17" fmla="*/ 7 w 7"/>
                  <a:gd name="T18" fmla="*/ 13 h 13"/>
                </a:gdLst>
                <a:ahLst/>
                <a:cxnLst>
                  <a:cxn ang="T10">
                    <a:pos x="T0" y="T1"/>
                  </a:cxn>
                  <a:cxn ang="T11">
                    <a:pos x="T2" y="T3"/>
                  </a:cxn>
                  <a:cxn ang="T12">
                    <a:pos x="T4" y="T5"/>
                  </a:cxn>
                  <a:cxn ang="T13">
                    <a:pos x="T6" y="T7"/>
                  </a:cxn>
                  <a:cxn ang="T14">
                    <a:pos x="T8" y="T9"/>
                  </a:cxn>
                </a:cxnLst>
                <a:rect l="T15" t="T16" r="T17" b="T18"/>
                <a:pathLst>
                  <a:path w="7" h="13">
                    <a:moveTo>
                      <a:pt x="7" y="10"/>
                    </a:moveTo>
                    <a:lnTo>
                      <a:pt x="7" y="0"/>
                    </a:lnTo>
                    <a:lnTo>
                      <a:pt x="0" y="0"/>
                    </a:lnTo>
                    <a:lnTo>
                      <a:pt x="0" y="13"/>
                    </a:lnTo>
                    <a:lnTo>
                      <a:pt x="7" y="10"/>
                    </a:lnTo>
                    <a:close/>
                  </a:path>
                </a:pathLst>
              </a:custGeom>
              <a:solidFill>
                <a:srgbClr val="000F28"/>
              </a:solidFill>
              <a:ln w="9525">
                <a:noFill/>
                <a:round/>
                <a:headEnd/>
                <a:tailEnd/>
              </a:ln>
            </p:spPr>
            <p:txBody>
              <a:bodyPr/>
              <a:lstStyle/>
              <a:p>
                <a:endParaRPr lang="en-US"/>
              </a:p>
            </p:txBody>
          </p:sp>
          <p:sp>
            <p:nvSpPr>
              <p:cNvPr id="104" name="Freeform 100"/>
              <p:cNvSpPr>
                <a:spLocks/>
              </p:cNvSpPr>
              <p:nvPr/>
            </p:nvSpPr>
            <p:spPr bwMode="auto">
              <a:xfrm>
                <a:off x="2250" y="1781"/>
                <a:ext cx="3" cy="206"/>
              </a:xfrm>
              <a:custGeom>
                <a:avLst/>
                <a:gdLst>
                  <a:gd name="T0" fmla="*/ 0 w 7"/>
                  <a:gd name="T1" fmla="*/ 1 h 412"/>
                  <a:gd name="T2" fmla="*/ 0 w 7"/>
                  <a:gd name="T3" fmla="*/ 0 h 412"/>
                  <a:gd name="T4" fmla="*/ 0 w 7"/>
                  <a:gd name="T5" fmla="*/ 1 h 412"/>
                  <a:gd name="T6" fmla="*/ 0 w 7"/>
                  <a:gd name="T7" fmla="*/ 6 h 412"/>
                  <a:gd name="T8" fmla="*/ 0 w 7"/>
                  <a:gd name="T9" fmla="*/ 6 h 412"/>
                  <a:gd name="T10" fmla="*/ 0 w 7"/>
                  <a:gd name="T11" fmla="*/ 1 h 412"/>
                  <a:gd name="T12" fmla="*/ 0 w 7"/>
                  <a:gd name="T13" fmla="*/ 1 h 412"/>
                  <a:gd name="T14" fmla="*/ 0 w 7"/>
                  <a:gd name="T15" fmla="*/ 1 h 412"/>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412"/>
                  <a:gd name="T26" fmla="*/ 7 w 7"/>
                  <a:gd name="T27" fmla="*/ 412 h 4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412">
                    <a:moveTo>
                      <a:pt x="7" y="24"/>
                    </a:moveTo>
                    <a:lnTo>
                      <a:pt x="7" y="0"/>
                    </a:lnTo>
                    <a:lnTo>
                      <a:pt x="0" y="13"/>
                    </a:lnTo>
                    <a:lnTo>
                      <a:pt x="0" y="412"/>
                    </a:lnTo>
                    <a:lnTo>
                      <a:pt x="7" y="411"/>
                    </a:lnTo>
                    <a:lnTo>
                      <a:pt x="7" y="28"/>
                    </a:lnTo>
                    <a:lnTo>
                      <a:pt x="4" y="28"/>
                    </a:lnTo>
                    <a:lnTo>
                      <a:pt x="7" y="24"/>
                    </a:lnTo>
                    <a:close/>
                  </a:path>
                </a:pathLst>
              </a:custGeom>
              <a:solidFill>
                <a:srgbClr val="000F28"/>
              </a:solidFill>
              <a:ln w="9525">
                <a:noFill/>
                <a:round/>
                <a:headEnd/>
                <a:tailEnd/>
              </a:ln>
            </p:spPr>
            <p:txBody>
              <a:bodyPr/>
              <a:lstStyle/>
              <a:p>
                <a:endParaRPr lang="en-US"/>
              </a:p>
            </p:txBody>
          </p:sp>
          <p:sp>
            <p:nvSpPr>
              <p:cNvPr id="105" name="Freeform 101"/>
              <p:cNvSpPr>
                <a:spLocks/>
              </p:cNvSpPr>
              <p:nvPr/>
            </p:nvSpPr>
            <p:spPr bwMode="auto">
              <a:xfrm>
                <a:off x="2155" y="1683"/>
                <a:ext cx="95" cy="325"/>
              </a:xfrm>
              <a:custGeom>
                <a:avLst/>
                <a:gdLst>
                  <a:gd name="T0" fmla="*/ 3 w 190"/>
                  <a:gd name="T1" fmla="*/ 3 h 650"/>
                  <a:gd name="T2" fmla="*/ 3 w 190"/>
                  <a:gd name="T3" fmla="*/ 1 h 650"/>
                  <a:gd name="T4" fmla="*/ 3 w 190"/>
                  <a:gd name="T5" fmla="*/ 0 h 650"/>
                  <a:gd name="T6" fmla="*/ 0 w 190"/>
                  <a:gd name="T7" fmla="*/ 1 h 650"/>
                  <a:gd name="T8" fmla="*/ 0 w 190"/>
                  <a:gd name="T9" fmla="*/ 1 h 650"/>
                  <a:gd name="T10" fmla="*/ 1 w 190"/>
                  <a:gd name="T11" fmla="*/ 1 h 650"/>
                  <a:gd name="T12" fmla="*/ 1 w 190"/>
                  <a:gd name="T13" fmla="*/ 1 h 650"/>
                  <a:gd name="T14" fmla="*/ 1 w 190"/>
                  <a:gd name="T15" fmla="*/ 1 h 650"/>
                  <a:gd name="T16" fmla="*/ 1 w 190"/>
                  <a:gd name="T17" fmla="*/ 3 h 650"/>
                  <a:gd name="T18" fmla="*/ 1 w 190"/>
                  <a:gd name="T19" fmla="*/ 3 h 650"/>
                  <a:gd name="T20" fmla="*/ 1 w 190"/>
                  <a:gd name="T21" fmla="*/ 3 h 650"/>
                  <a:gd name="T22" fmla="*/ 1 w 190"/>
                  <a:gd name="T23" fmla="*/ 3 h 650"/>
                  <a:gd name="T24" fmla="*/ 1 w 190"/>
                  <a:gd name="T25" fmla="*/ 3 h 650"/>
                  <a:gd name="T26" fmla="*/ 1 w 190"/>
                  <a:gd name="T27" fmla="*/ 1 h 650"/>
                  <a:gd name="T28" fmla="*/ 3 w 190"/>
                  <a:gd name="T29" fmla="*/ 1 h 650"/>
                  <a:gd name="T30" fmla="*/ 3 w 190"/>
                  <a:gd name="T31" fmla="*/ 3 h 650"/>
                  <a:gd name="T32" fmla="*/ 3 w 190"/>
                  <a:gd name="T33" fmla="*/ 3 h 650"/>
                  <a:gd name="T34" fmla="*/ 3 w 190"/>
                  <a:gd name="T35" fmla="*/ 3 h 650"/>
                  <a:gd name="T36" fmla="*/ 3 w 190"/>
                  <a:gd name="T37" fmla="*/ 3 h 650"/>
                  <a:gd name="T38" fmla="*/ 3 w 190"/>
                  <a:gd name="T39" fmla="*/ 3 h 650"/>
                  <a:gd name="T40" fmla="*/ 3 w 190"/>
                  <a:gd name="T41" fmla="*/ 3 h 650"/>
                  <a:gd name="T42" fmla="*/ 3 w 190"/>
                  <a:gd name="T43" fmla="*/ 3 h 650"/>
                  <a:gd name="T44" fmla="*/ 3 w 190"/>
                  <a:gd name="T45" fmla="*/ 3 h 650"/>
                  <a:gd name="T46" fmla="*/ 3 w 190"/>
                  <a:gd name="T47" fmla="*/ 3 h 650"/>
                  <a:gd name="T48" fmla="*/ 0 w 190"/>
                  <a:gd name="T49" fmla="*/ 2 h 650"/>
                  <a:gd name="T50" fmla="*/ 0 w 190"/>
                  <a:gd name="T51" fmla="*/ 3 h 650"/>
                  <a:gd name="T52" fmla="*/ 1 w 190"/>
                  <a:gd name="T53" fmla="*/ 3 h 650"/>
                  <a:gd name="T54" fmla="*/ 1 w 190"/>
                  <a:gd name="T55" fmla="*/ 3 h 650"/>
                  <a:gd name="T56" fmla="*/ 1 w 190"/>
                  <a:gd name="T57" fmla="*/ 3 h 650"/>
                  <a:gd name="T58" fmla="*/ 0 w 190"/>
                  <a:gd name="T59" fmla="*/ 3 h 650"/>
                  <a:gd name="T60" fmla="*/ 0 w 190"/>
                  <a:gd name="T61" fmla="*/ 10 h 650"/>
                  <a:gd name="T62" fmla="*/ 3 w 190"/>
                  <a:gd name="T63" fmla="*/ 10 h 650"/>
                  <a:gd name="T64" fmla="*/ 3 w 190"/>
                  <a:gd name="T65" fmla="*/ 10 h 650"/>
                  <a:gd name="T66" fmla="*/ 3 w 190"/>
                  <a:gd name="T67" fmla="*/ 3 h 650"/>
                  <a:gd name="T68" fmla="*/ 3 w 190"/>
                  <a:gd name="T69" fmla="*/ 3 h 650"/>
                  <a:gd name="T70" fmla="*/ 3 w 190"/>
                  <a:gd name="T71" fmla="*/ 3 h 650"/>
                  <a:gd name="T72" fmla="*/ 3 w 190"/>
                  <a:gd name="T73" fmla="*/ 3 h 650"/>
                  <a:gd name="T74" fmla="*/ 3 w 190"/>
                  <a:gd name="T75" fmla="*/ 3 h 650"/>
                  <a:gd name="T76" fmla="*/ 3 w 190"/>
                  <a:gd name="T77" fmla="*/ 3 h 650"/>
                  <a:gd name="T78" fmla="*/ 3 w 190"/>
                  <a:gd name="T79" fmla="*/ 3 h 6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0"/>
                  <a:gd name="T121" fmla="*/ 0 h 650"/>
                  <a:gd name="T122" fmla="*/ 190 w 190"/>
                  <a:gd name="T123" fmla="*/ 650 h 6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0" h="650">
                    <a:moveTo>
                      <a:pt x="190" y="163"/>
                    </a:moveTo>
                    <a:lnTo>
                      <a:pt x="190" y="3"/>
                    </a:lnTo>
                    <a:lnTo>
                      <a:pt x="154" y="0"/>
                    </a:lnTo>
                    <a:lnTo>
                      <a:pt x="0" y="41"/>
                    </a:lnTo>
                    <a:lnTo>
                      <a:pt x="0" y="111"/>
                    </a:lnTo>
                    <a:lnTo>
                      <a:pt x="9" y="117"/>
                    </a:lnTo>
                    <a:lnTo>
                      <a:pt x="20" y="122"/>
                    </a:lnTo>
                    <a:lnTo>
                      <a:pt x="29" y="126"/>
                    </a:lnTo>
                    <a:lnTo>
                      <a:pt x="39" y="130"/>
                    </a:lnTo>
                    <a:lnTo>
                      <a:pt x="48" y="133"/>
                    </a:lnTo>
                    <a:lnTo>
                      <a:pt x="59" y="136"/>
                    </a:lnTo>
                    <a:lnTo>
                      <a:pt x="68" y="138"/>
                    </a:lnTo>
                    <a:lnTo>
                      <a:pt x="77" y="140"/>
                    </a:lnTo>
                    <a:lnTo>
                      <a:pt x="118" y="123"/>
                    </a:lnTo>
                    <a:lnTo>
                      <a:pt x="182" y="123"/>
                    </a:lnTo>
                    <a:lnTo>
                      <a:pt x="174" y="163"/>
                    </a:lnTo>
                    <a:lnTo>
                      <a:pt x="175" y="163"/>
                    </a:lnTo>
                    <a:lnTo>
                      <a:pt x="178" y="182"/>
                    </a:lnTo>
                    <a:lnTo>
                      <a:pt x="171" y="184"/>
                    </a:lnTo>
                    <a:lnTo>
                      <a:pt x="169" y="193"/>
                    </a:lnTo>
                    <a:lnTo>
                      <a:pt x="173" y="192"/>
                    </a:lnTo>
                    <a:lnTo>
                      <a:pt x="166" y="225"/>
                    </a:lnTo>
                    <a:lnTo>
                      <a:pt x="164" y="223"/>
                    </a:lnTo>
                    <a:lnTo>
                      <a:pt x="163" y="231"/>
                    </a:lnTo>
                    <a:lnTo>
                      <a:pt x="0" y="128"/>
                    </a:lnTo>
                    <a:lnTo>
                      <a:pt x="0" y="164"/>
                    </a:lnTo>
                    <a:lnTo>
                      <a:pt x="84" y="210"/>
                    </a:lnTo>
                    <a:lnTo>
                      <a:pt x="46" y="206"/>
                    </a:lnTo>
                    <a:lnTo>
                      <a:pt x="6" y="206"/>
                    </a:lnTo>
                    <a:lnTo>
                      <a:pt x="0" y="198"/>
                    </a:lnTo>
                    <a:lnTo>
                      <a:pt x="0" y="650"/>
                    </a:lnTo>
                    <a:lnTo>
                      <a:pt x="137" y="626"/>
                    </a:lnTo>
                    <a:lnTo>
                      <a:pt x="190" y="609"/>
                    </a:lnTo>
                    <a:lnTo>
                      <a:pt x="190" y="210"/>
                    </a:lnTo>
                    <a:lnTo>
                      <a:pt x="179" y="231"/>
                    </a:lnTo>
                    <a:lnTo>
                      <a:pt x="186" y="197"/>
                    </a:lnTo>
                    <a:lnTo>
                      <a:pt x="190" y="195"/>
                    </a:lnTo>
                    <a:lnTo>
                      <a:pt x="190" y="182"/>
                    </a:lnTo>
                    <a:lnTo>
                      <a:pt x="188" y="182"/>
                    </a:lnTo>
                    <a:lnTo>
                      <a:pt x="190" y="163"/>
                    </a:lnTo>
                    <a:close/>
                  </a:path>
                </a:pathLst>
              </a:custGeom>
              <a:solidFill>
                <a:srgbClr val="000F28"/>
              </a:solidFill>
              <a:ln w="9525">
                <a:noFill/>
                <a:round/>
                <a:headEnd/>
                <a:tailEnd/>
              </a:ln>
            </p:spPr>
            <p:txBody>
              <a:bodyPr/>
              <a:lstStyle/>
              <a:p>
                <a:endParaRPr lang="en-US"/>
              </a:p>
            </p:txBody>
          </p:sp>
          <p:sp>
            <p:nvSpPr>
              <p:cNvPr id="106" name="Freeform 102"/>
              <p:cNvSpPr>
                <a:spLocks/>
              </p:cNvSpPr>
              <p:nvPr/>
            </p:nvSpPr>
            <p:spPr bwMode="auto">
              <a:xfrm>
                <a:off x="2140" y="1704"/>
                <a:ext cx="15" cy="35"/>
              </a:xfrm>
              <a:custGeom>
                <a:avLst/>
                <a:gdLst>
                  <a:gd name="T0" fmla="*/ 1 w 30"/>
                  <a:gd name="T1" fmla="*/ 1 h 70"/>
                  <a:gd name="T2" fmla="*/ 1 w 30"/>
                  <a:gd name="T3" fmla="*/ 0 h 70"/>
                  <a:gd name="T4" fmla="*/ 0 w 30"/>
                  <a:gd name="T5" fmla="*/ 1 h 70"/>
                  <a:gd name="T6" fmla="*/ 0 w 30"/>
                  <a:gd name="T7" fmla="*/ 1 h 70"/>
                  <a:gd name="T8" fmla="*/ 1 w 30"/>
                  <a:gd name="T9" fmla="*/ 1 h 70"/>
                  <a:gd name="T10" fmla="*/ 1 w 30"/>
                  <a:gd name="T11" fmla="*/ 1 h 70"/>
                  <a:gd name="T12" fmla="*/ 1 w 30"/>
                  <a:gd name="T13" fmla="*/ 1 h 70"/>
                  <a:gd name="T14" fmla="*/ 1 w 30"/>
                  <a:gd name="T15" fmla="*/ 1 h 70"/>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70"/>
                  <a:gd name="T26" fmla="*/ 30 w 30"/>
                  <a:gd name="T27" fmla="*/ 70 h 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70">
                    <a:moveTo>
                      <a:pt x="30" y="70"/>
                    </a:moveTo>
                    <a:lnTo>
                      <a:pt x="30" y="0"/>
                    </a:lnTo>
                    <a:lnTo>
                      <a:pt x="0" y="8"/>
                    </a:lnTo>
                    <a:lnTo>
                      <a:pt x="0" y="46"/>
                    </a:lnTo>
                    <a:lnTo>
                      <a:pt x="7" y="53"/>
                    </a:lnTo>
                    <a:lnTo>
                      <a:pt x="15" y="59"/>
                    </a:lnTo>
                    <a:lnTo>
                      <a:pt x="22" y="65"/>
                    </a:lnTo>
                    <a:lnTo>
                      <a:pt x="30" y="70"/>
                    </a:lnTo>
                    <a:close/>
                  </a:path>
                </a:pathLst>
              </a:custGeom>
              <a:solidFill>
                <a:srgbClr val="000F28"/>
              </a:solidFill>
              <a:ln w="9525">
                <a:noFill/>
                <a:round/>
                <a:headEnd/>
                <a:tailEnd/>
              </a:ln>
            </p:spPr>
            <p:txBody>
              <a:bodyPr/>
              <a:lstStyle/>
              <a:p>
                <a:endParaRPr lang="en-US"/>
              </a:p>
            </p:txBody>
          </p:sp>
          <p:sp>
            <p:nvSpPr>
              <p:cNvPr id="107" name="Freeform 103"/>
              <p:cNvSpPr>
                <a:spLocks/>
              </p:cNvSpPr>
              <p:nvPr/>
            </p:nvSpPr>
            <p:spPr bwMode="auto">
              <a:xfrm>
                <a:off x="1401" y="1737"/>
                <a:ext cx="754" cy="376"/>
              </a:xfrm>
              <a:custGeom>
                <a:avLst/>
                <a:gdLst>
                  <a:gd name="T0" fmla="*/ 24 w 1507"/>
                  <a:gd name="T1" fmla="*/ 1 h 752"/>
                  <a:gd name="T2" fmla="*/ 21 w 1507"/>
                  <a:gd name="T3" fmla="*/ 0 h 752"/>
                  <a:gd name="T4" fmla="*/ 21 w 1507"/>
                  <a:gd name="T5" fmla="*/ 1 h 752"/>
                  <a:gd name="T6" fmla="*/ 19 w 1507"/>
                  <a:gd name="T7" fmla="*/ 1 h 752"/>
                  <a:gd name="T8" fmla="*/ 18 w 1507"/>
                  <a:gd name="T9" fmla="*/ 1 h 752"/>
                  <a:gd name="T10" fmla="*/ 14 w 1507"/>
                  <a:gd name="T11" fmla="*/ 3 h 752"/>
                  <a:gd name="T12" fmla="*/ 14 w 1507"/>
                  <a:gd name="T13" fmla="*/ 1 h 752"/>
                  <a:gd name="T14" fmla="*/ 13 w 1507"/>
                  <a:gd name="T15" fmla="*/ 1 h 752"/>
                  <a:gd name="T16" fmla="*/ 13 w 1507"/>
                  <a:gd name="T17" fmla="*/ 3 h 752"/>
                  <a:gd name="T18" fmla="*/ 12 w 1507"/>
                  <a:gd name="T19" fmla="*/ 3 h 752"/>
                  <a:gd name="T20" fmla="*/ 12 w 1507"/>
                  <a:gd name="T21" fmla="*/ 3 h 752"/>
                  <a:gd name="T22" fmla="*/ 12 w 1507"/>
                  <a:gd name="T23" fmla="*/ 5 h 752"/>
                  <a:gd name="T24" fmla="*/ 11 w 1507"/>
                  <a:gd name="T25" fmla="*/ 5 h 752"/>
                  <a:gd name="T26" fmla="*/ 10 w 1507"/>
                  <a:gd name="T27" fmla="*/ 5 h 752"/>
                  <a:gd name="T28" fmla="*/ 10 w 1507"/>
                  <a:gd name="T29" fmla="*/ 6 h 752"/>
                  <a:gd name="T30" fmla="*/ 9 w 1507"/>
                  <a:gd name="T31" fmla="*/ 6 h 752"/>
                  <a:gd name="T32" fmla="*/ 9 w 1507"/>
                  <a:gd name="T33" fmla="*/ 6 h 752"/>
                  <a:gd name="T34" fmla="*/ 6 w 1507"/>
                  <a:gd name="T35" fmla="*/ 7 h 752"/>
                  <a:gd name="T36" fmla="*/ 6 w 1507"/>
                  <a:gd name="T37" fmla="*/ 7 h 752"/>
                  <a:gd name="T38" fmla="*/ 5 w 1507"/>
                  <a:gd name="T39" fmla="*/ 7 h 752"/>
                  <a:gd name="T40" fmla="*/ 5 w 1507"/>
                  <a:gd name="T41" fmla="*/ 7 h 752"/>
                  <a:gd name="T42" fmla="*/ 4 w 1507"/>
                  <a:gd name="T43" fmla="*/ 7 h 752"/>
                  <a:gd name="T44" fmla="*/ 4 w 1507"/>
                  <a:gd name="T45" fmla="*/ 7 h 752"/>
                  <a:gd name="T46" fmla="*/ 4 w 1507"/>
                  <a:gd name="T47" fmla="*/ 7 h 752"/>
                  <a:gd name="T48" fmla="*/ 3 w 1507"/>
                  <a:gd name="T49" fmla="*/ 7 h 752"/>
                  <a:gd name="T50" fmla="*/ 3 w 1507"/>
                  <a:gd name="T51" fmla="*/ 7 h 752"/>
                  <a:gd name="T52" fmla="*/ 2 w 1507"/>
                  <a:gd name="T53" fmla="*/ 6 h 752"/>
                  <a:gd name="T54" fmla="*/ 2 w 1507"/>
                  <a:gd name="T55" fmla="*/ 6 h 752"/>
                  <a:gd name="T56" fmla="*/ 1 w 1507"/>
                  <a:gd name="T57" fmla="*/ 6 h 752"/>
                  <a:gd name="T58" fmla="*/ 1 w 1507"/>
                  <a:gd name="T59" fmla="*/ 7 h 752"/>
                  <a:gd name="T60" fmla="*/ 1 w 1507"/>
                  <a:gd name="T61" fmla="*/ 9 h 752"/>
                  <a:gd name="T62" fmla="*/ 0 w 1507"/>
                  <a:gd name="T63" fmla="*/ 9 h 752"/>
                  <a:gd name="T64" fmla="*/ 1 w 1507"/>
                  <a:gd name="T65" fmla="*/ 9 h 752"/>
                  <a:gd name="T66" fmla="*/ 1 w 1507"/>
                  <a:gd name="T67" fmla="*/ 9 h 752"/>
                  <a:gd name="T68" fmla="*/ 1 w 1507"/>
                  <a:gd name="T69" fmla="*/ 9 h 752"/>
                  <a:gd name="T70" fmla="*/ 1 w 1507"/>
                  <a:gd name="T71" fmla="*/ 9 h 752"/>
                  <a:gd name="T72" fmla="*/ 3 w 1507"/>
                  <a:gd name="T73" fmla="*/ 10 h 752"/>
                  <a:gd name="T74" fmla="*/ 2 w 1507"/>
                  <a:gd name="T75" fmla="*/ 11 h 752"/>
                  <a:gd name="T76" fmla="*/ 5 w 1507"/>
                  <a:gd name="T77" fmla="*/ 12 h 752"/>
                  <a:gd name="T78" fmla="*/ 8 w 1507"/>
                  <a:gd name="T79" fmla="*/ 11 h 752"/>
                  <a:gd name="T80" fmla="*/ 10 w 1507"/>
                  <a:gd name="T81" fmla="*/ 12 h 752"/>
                  <a:gd name="T82" fmla="*/ 10 w 1507"/>
                  <a:gd name="T83" fmla="*/ 12 h 752"/>
                  <a:gd name="T84" fmla="*/ 10 w 1507"/>
                  <a:gd name="T85" fmla="*/ 12 h 752"/>
                  <a:gd name="T86" fmla="*/ 10 w 1507"/>
                  <a:gd name="T87" fmla="*/ 12 h 752"/>
                  <a:gd name="T88" fmla="*/ 10 w 1507"/>
                  <a:gd name="T89" fmla="*/ 12 h 752"/>
                  <a:gd name="T90" fmla="*/ 14 w 1507"/>
                  <a:gd name="T91" fmla="*/ 11 h 752"/>
                  <a:gd name="T92" fmla="*/ 19 w 1507"/>
                  <a:gd name="T93" fmla="*/ 9 h 752"/>
                  <a:gd name="T94" fmla="*/ 21 w 1507"/>
                  <a:gd name="T95" fmla="*/ 10 h 752"/>
                  <a:gd name="T96" fmla="*/ 24 w 1507"/>
                  <a:gd name="T97" fmla="*/ 9 h 752"/>
                  <a:gd name="T98" fmla="*/ 24 w 1507"/>
                  <a:gd name="T99" fmla="*/ 1 h 752"/>
                  <a:gd name="T100" fmla="*/ 23 w 1507"/>
                  <a:gd name="T101" fmla="*/ 1 h 752"/>
                  <a:gd name="T102" fmla="*/ 24 w 1507"/>
                  <a:gd name="T103" fmla="*/ 1 h 7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07"/>
                  <a:gd name="T157" fmla="*/ 0 h 752"/>
                  <a:gd name="T158" fmla="*/ 1507 w 1507"/>
                  <a:gd name="T159" fmla="*/ 752 h 7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07" h="752">
                    <a:moveTo>
                      <a:pt x="1507" y="56"/>
                    </a:moveTo>
                    <a:lnTo>
                      <a:pt x="1507" y="20"/>
                    </a:lnTo>
                    <a:lnTo>
                      <a:pt x="1473" y="0"/>
                    </a:lnTo>
                    <a:lnTo>
                      <a:pt x="1327" y="0"/>
                    </a:lnTo>
                    <a:lnTo>
                      <a:pt x="1312" y="17"/>
                    </a:lnTo>
                    <a:lnTo>
                      <a:pt x="1303" y="45"/>
                    </a:lnTo>
                    <a:lnTo>
                      <a:pt x="1246" y="40"/>
                    </a:lnTo>
                    <a:lnTo>
                      <a:pt x="1158" y="40"/>
                    </a:lnTo>
                    <a:lnTo>
                      <a:pt x="1126" y="60"/>
                    </a:lnTo>
                    <a:lnTo>
                      <a:pt x="1098" y="90"/>
                    </a:lnTo>
                    <a:lnTo>
                      <a:pt x="914" y="131"/>
                    </a:lnTo>
                    <a:lnTo>
                      <a:pt x="862" y="140"/>
                    </a:lnTo>
                    <a:lnTo>
                      <a:pt x="875" y="108"/>
                    </a:lnTo>
                    <a:lnTo>
                      <a:pt x="842" y="87"/>
                    </a:lnTo>
                    <a:lnTo>
                      <a:pt x="817" y="100"/>
                    </a:lnTo>
                    <a:lnTo>
                      <a:pt x="802" y="96"/>
                    </a:lnTo>
                    <a:lnTo>
                      <a:pt x="777" y="136"/>
                    </a:lnTo>
                    <a:lnTo>
                      <a:pt x="792" y="158"/>
                    </a:lnTo>
                    <a:lnTo>
                      <a:pt x="779" y="177"/>
                    </a:lnTo>
                    <a:lnTo>
                      <a:pt x="765" y="197"/>
                    </a:lnTo>
                    <a:lnTo>
                      <a:pt x="751" y="214"/>
                    </a:lnTo>
                    <a:lnTo>
                      <a:pt x="736" y="231"/>
                    </a:lnTo>
                    <a:lnTo>
                      <a:pt x="721" y="246"/>
                    </a:lnTo>
                    <a:lnTo>
                      <a:pt x="706" y="261"/>
                    </a:lnTo>
                    <a:lnTo>
                      <a:pt x="690" y="276"/>
                    </a:lnTo>
                    <a:lnTo>
                      <a:pt x="673" y="290"/>
                    </a:lnTo>
                    <a:lnTo>
                      <a:pt x="656" y="303"/>
                    </a:lnTo>
                    <a:lnTo>
                      <a:pt x="638" y="315"/>
                    </a:lnTo>
                    <a:lnTo>
                      <a:pt x="620" y="328"/>
                    </a:lnTo>
                    <a:lnTo>
                      <a:pt x="601" y="340"/>
                    </a:lnTo>
                    <a:lnTo>
                      <a:pt x="583" y="352"/>
                    </a:lnTo>
                    <a:lnTo>
                      <a:pt x="563" y="364"/>
                    </a:lnTo>
                    <a:lnTo>
                      <a:pt x="544" y="375"/>
                    </a:lnTo>
                    <a:lnTo>
                      <a:pt x="523" y="387"/>
                    </a:lnTo>
                    <a:lnTo>
                      <a:pt x="361" y="412"/>
                    </a:lnTo>
                    <a:lnTo>
                      <a:pt x="364" y="449"/>
                    </a:lnTo>
                    <a:lnTo>
                      <a:pt x="334" y="470"/>
                    </a:lnTo>
                    <a:lnTo>
                      <a:pt x="322" y="478"/>
                    </a:lnTo>
                    <a:lnTo>
                      <a:pt x="309" y="485"/>
                    </a:lnTo>
                    <a:lnTo>
                      <a:pt x="297" y="490"/>
                    </a:lnTo>
                    <a:lnTo>
                      <a:pt x="287" y="495"/>
                    </a:lnTo>
                    <a:lnTo>
                      <a:pt x="275" y="499"/>
                    </a:lnTo>
                    <a:lnTo>
                      <a:pt x="265" y="501"/>
                    </a:lnTo>
                    <a:lnTo>
                      <a:pt x="254" y="502"/>
                    </a:lnTo>
                    <a:lnTo>
                      <a:pt x="242" y="502"/>
                    </a:lnTo>
                    <a:lnTo>
                      <a:pt x="230" y="502"/>
                    </a:lnTo>
                    <a:lnTo>
                      <a:pt x="218" y="501"/>
                    </a:lnTo>
                    <a:lnTo>
                      <a:pt x="205" y="499"/>
                    </a:lnTo>
                    <a:lnTo>
                      <a:pt x="191" y="495"/>
                    </a:lnTo>
                    <a:lnTo>
                      <a:pt x="176" y="492"/>
                    </a:lnTo>
                    <a:lnTo>
                      <a:pt x="160" y="488"/>
                    </a:lnTo>
                    <a:lnTo>
                      <a:pt x="143" y="482"/>
                    </a:lnTo>
                    <a:lnTo>
                      <a:pt x="124" y="478"/>
                    </a:lnTo>
                    <a:lnTo>
                      <a:pt x="124" y="374"/>
                    </a:lnTo>
                    <a:lnTo>
                      <a:pt x="83" y="365"/>
                    </a:lnTo>
                    <a:lnTo>
                      <a:pt x="75" y="388"/>
                    </a:lnTo>
                    <a:lnTo>
                      <a:pt x="63" y="412"/>
                    </a:lnTo>
                    <a:lnTo>
                      <a:pt x="51" y="435"/>
                    </a:lnTo>
                    <a:lnTo>
                      <a:pt x="38" y="458"/>
                    </a:lnTo>
                    <a:lnTo>
                      <a:pt x="25" y="480"/>
                    </a:lnTo>
                    <a:lnTo>
                      <a:pt x="14" y="500"/>
                    </a:lnTo>
                    <a:lnTo>
                      <a:pt x="5" y="519"/>
                    </a:lnTo>
                    <a:lnTo>
                      <a:pt x="0" y="535"/>
                    </a:lnTo>
                    <a:lnTo>
                      <a:pt x="0" y="553"/>
                    </a:lnTo>
                    <a:lnTo>
                      <a:pt x="2" y="557"/>
                    </a:lnTo>
                    <a:lnTo>
                      <a:pt x="5" y="562"/>
                    </a:lnTo>
                    <a:lnTo>
                      <a:pt x="9" y="565"/>
                    </a:lnTo>
                    <a:lnTo>
                      <a:pt x="15" y="569"/>
                    </a:lnTo>
                    <a:lnTo>
                      <a:pt x="22" y="571"/>
                    </a:lnTo>
                    <a:lnTo>
                      <a:pt x="31" y="572"/>
                    </a:lnTo>
                    <a:lnTo>
                      <a:pt x="42" y="573"/>
                    </a:lnTo>
                    <a:lnTo>
                      <a:pt x="53" y="573"/>
                    </a:lnTo>
                    <a:lnTo>
                      <a:pt x="164" y="600"/>
                    </a:lnTo>
                    <a:lnTo>
                      <a:pt x="150" y="638"/>
                    </a:lnTo>
                    <a:lnTo>
                      <a:pt x="136" y="667"/>
                    </a:lnTo>
                    <a:lnTo>
                      <a:pt x="121" y="671"/>
                    </a:lnTo>
                    <a:lnTo>
                      <a:pt x="121" y="686"/>
                    </a:lnTo>
                    <a:lnTo>
                      <a:pt x="271" y="724"/>
                    </a:lnTo>
                    <a:lnTo>
                      <a:pt x="298" y="724"/>
                    </a:lnTo>
                    <a:lnTo>
                      <a:pt x="495" y="697"/>
                    </a:lnTo>
                    <a:lnTo>
                      <a:pt x="590" y="714"/>
                    </a:lnTo>
                    <a:lnTo>
                      <a:pt x="598" y="730"/>
                    </a:lnTo>
                    <a:lnTo>
                      <a:pt x="598" y="740"/>
                    </a:lnTo>
                    <a:lnTo>
                      <a:pt x="599" y="747"/>
                    </a:lnTo>
                    <a:lnTo>
                      <a:pt x="600" y="751"/>
                    </a:lnTo>
                    <a:lnTo>
                      <a:pt x="603" y="752"/>
                    </a:lnTo>
                    <a:lnTo>
                      <a:pt x="607" y="751"/>
                    </a:lnTo>
                    <a:lnTo>
                      <a:pt x="614" y="749"/>
                    </a:lnTo>
                    <a:lnTo>
                      <a:pt x="623" y="748"/>
                    </a:lnTo>
                    <a:lnTo>
                      <a:pt x="636" y="747"/>
                    </a:lnTo>
                    <a:lnTo>
                      <a:pt x="799" y="691"/>
                    </a:lnTo>
                    <a:lnTo>
                      <a:pt x="879" y="671"/>
                    </a:lnTo>
                    <a:lnTo>
                      <a:pt x="856" y="518"/>
                    </a:lnTo>
                    <a:lnTo>
                      <a:pt x="1190" y="569"/>
                    </a:lnTo>
                    <a:lnTo>
                      <a:pt x="1233" y="586"/>
                    </a:lnTo>
                    <a:lnTo>
                      <a:pt x="1286" y="581"/>
                    </a:lnTo>
                    <a:lnTo>
                      <a:pt x="1505" y="543"/>
                    </a:lnTo>
                    <a:lnTo>
                      <a:pt x="1507" y="542"/>
                    </a:lnTo>
                    <a:lnTo>
                      <a:pt x="1507" y="90"/>
                    </a:lnTo>
                    <a:lnTo>
                      <a:pt x="1498" y="78"/>
                    </a:lnTo>
                    <a:lnTo>
                      <a:pt x="1423" y="86"/>
                    </a:lnTo>
                    <a:lnTo>
                      <a:pt x="1446" y="55"/>
                    </a:lnTo>
                    <a:lnTo>
                      <a:pt x="1497" y="51"/>
                    </a:lnTo>
                    <a:lnTo>
                      <a:pt x="1507" y="56"/>
                    </a:lnTo>
                    <a:close/>
                  </a:path>
                </a:pathLst>
              </a:custGeom>
              <a:solidFill>
                <a:srgbClr val="000F28"/>
              </a:solidFill>
              <a:ln w="9525">
                <a:noFill/>
                <a:round/>
                <a:headEnd/>
                <a:tailEnd/>
              </a:ln>
            </p:spPr>
            <p:txBody>
              <a:bodyPr/>
              <a:lstStyle/>
              <a:p>
                <a:endParaRPr lang="en-US"/>
              </a:p>
            </p:txBody>
          </p:sp>
          <p:sp>
            <p:nvSpPr>
              <p:cNvPr id="108" name="Freeform 104"/>
              <p:cNvSpPr>
                <a:spLocks/>
              </p:cNvSpPr>
              <p:nvPr/>
            </p:nvSpPr>
            <p:spPr bwMode="auto">
              <a:xfrm>
                <a:off x="1635" y="1848"/>
                <a:ext cx="547" cy="122"/>
              </a:xfrm>
              <a:custGeom>
                <a:avLst/>
                <a:gdLst>
                  <a:gd name="T0" fmla="*/ 2 w 1092"/>
                  <a:gd name="T1" fmla="*/ 2 h 245"/>
                  <a:gd name="T2" fmla="*/ 0 w 1092"/>
                  <a:gd name="T3" fmla="*/ 3 h 245"/>
                  <a:gd name="T4" fmla="*/ 1 w 1092"/>
                  <a:gd name="T5" fmla="*/ 3 h 245"/>
                  <a:gd name="T6" fmla="*/ 1 w 1092"/>
                  <a:gd name="T7" fmla="*/ 3 h 245"/>
                  <a:gd name="T8" fmla="*/ 1 w 1092"/>
                  <a:gd name="T9" fmla="*/ 3 h 245"/>
                  <a:gd name="T10" fmla="*/ 1 w 1092"/>
                  <a:gd name="T11" fmla="*/ 3 h 245"/>
                  <a:gd name="T12" fmla="*/ 1 w 1092"/>
                  <a:gd name="T13" fmla="*/ 3 h 245"/>
                  <a:gd name="T14" fmla="*/ 1 w 1092"/>
                  <a:gd name="T15" fmla="*/ 3 h 245"/>
                  <a:gd name="T16" fmla="*/ 1 w 1092"/>
                  <a:gd name="T17" fmla="*/ 3 h 245"/>
                  <a:gd name="T18" fmla="*/ 1 w 1092"/>
                  <a:gd name="T19" fmla="*/ 3 h 245"/>
                  <a:gd name="T20" fmla="*/ 1 w 1092"/>
                  <a:gd name="T21" fmla="*/ 3 h 245"/>
                  <a:gd name="T22" fmla="*/ 1 w 1092"/>
                  <a:gd name="T23" fmla="*/ 3 h 245"/>
                  <a:gd name="T24" fmla="*/ 1 w 1092"/>
                  <a:gd name="T25" fmla="*/ 3 h 245"/>
                  <a:gd name="T26" fmla="*/ 1 w 1092"/>
                  <a:gd name="T27" fmla="*/ 3 h 245"/>
                  <a:gd name="T28" fmla="*/ 2 w 1092"/>
                  <a:gd name="T29" fmla="*/ 3 h 245"/>
                  <a:gd name="T30" fmla="*/ 2 w 1092"/>
                  <a:gd name="T31" fmla="*/ 3 h 245"/>
                  <a:gd name="T32" fmla="*/ 3 w 1092"/>
                  <a:gd name="T33" fmla="*/ 3 h 245"/>
                  <a:gd name="T34" fmla="*/ 3 w 1092"/>
                  <a:gd name="T35" fmla="*/ 3 h 245"/>
                  <a:gd name="T36" fmla="*/ 4 w 1092"/>
                  <a:gd name="T37" fmla="*/ 3 h 245"/>
                  <a:gd name="T38" fmla="*/ 7 w 1092"/>
                  <a:gd name="T39" fmla="*/ 3 h 245"/>
                  <a:gd name="T40" fmla="*/ 18 w 1092"/>
                  <a:gd name="T41" fmla="*/ 1 h 245"/>
                  <a:gd name="T42" fmla="*/ 17 w 1092"/>
                  <a:gd name="T43" fmla="*/ 0 h 245"/>
                  <a:gd name="T44" fmla="*/ 16 w 1092"/>
                  <a:gd name="T45" fmla="*/ 0 h 245"/>
                  <a:gd name="T46" fmla="*/ 6 w 1092"/>
                  <a:gd name="T47" fmla="*/ 1 h 245"/>
                  <a:gd name="T48" fmla="*/ 4 w 1092"/>
                  <a:gd name="T49" fmla="*/ 2 h 245"/>
                  <a:gd name="T50" fmla="*/ 3 w 1092"/>
                  <a:gd name="T51" fmla="*/ 2 h 245"/>
                  <a:gd name="T52" fmla="*/ 3 w 1092"/>
                  <a:gd name="T53" fmla="*/ 2 h 245"/>
                  <a:gd name="T54" fmla="*/ 3 w 1092"/>
                  <a:gd name="T55" fmla="*/ 2 h 245"/>
                  <a:gd name="T56" fmla="*/ 3 w 1092"/>
                  <a:gd name="T57" fmla="*/ 2 h 245"/>
                  <a:gd name="T58" fmla="*/ 2 w 1092"/>
                  <a:gd name="T59" fmla="*/ 2 h 245"/>
                  <a:gd name="T60" fmla="*/ 2 w 1092"/>
                  <a:gd name="T61" fmla="*/ 2 h 245"/>
                  <a:gd name="T62" fmla="*/ 2 w 1092"/>
                  <a:gd name="T63" fmla="*/ 2 h 245"/>
                  <a:gd name="T64" fmla="*/ 2 w 1092"/>
                  <a:gd name="T65" fmla="*/ 2 h 245"/>
                  <a:gd name="T66" fmla="*/ 2 w 1092"/>
                  <a:gd name="T67" fmla="*/ 1 h 245"/>
                  <a:gd name="T68" fmla="*/ 2 w 1092"/>
                  <a:gd name="T69" fmla="*/ 2 h 2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92"/>
                  <a:gd name="T106" fmla="*/ 0 h 245"/>
                  <a:gd name="T107" fmla="*/ 1092 w 1092"/>
                  <a:gd name="T108" fmla="*/ 245 h 2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92" h="245">
                    <a:moveTo>
                      <a:pt x="94" y="138"/>
                    </a:moveTo>
                    <a:lnTo>
                      <a:pt x="0" y="193"/>
                    </a:lnTo>
                    <a:lnTo>
                      <a:pt x="2" y="198"/>
                    </a:lnTo>
                    <a:lnTo>
                      <a:pt x="3" y="202"/>
                    </a:lnTo>
                    <a:lnTo>
                      <a:pt x="5" y="205"/>
                    </a:lnTo>
                    <a:lnTo>
                      <a:pt x="5" y="208"/>
                    </a:lnTo>
                    <a:lnTo>
                      <a:pt x="6" y="212"/>
                    </a:lnTo>
                    <a:lnTo>
                      <a:pt x="8" y="215"/>
                    </a:lnTo>
                    <a:lnTo>
                      <a:pt x="10" y="218"/>
                    </a:lnTo>
                    <a:lnTo>
                      <a:pt x="16" y="221"/>
                    </a:lnTo>
                    <a:lnTo>
                      <a:pt x="23" y="223"/>
                    </a:lnTo>
                    <a:lnTo>
                      <a:pt x="32" y="227"/>
                    </a:lnTo>
                    <a:lnTo>
                      <a:pt x="46" y="229"/>
                    </a:lnTo>
                    <a:lnTo>
                      <a:pt x="62" y="233"/>
                    </a:lnTo>
                    <a:lnTo>
                      <a:pt x="83" y="235"/>
                    </a:lnTo>
                    <a:lnTo>
                      <a:pt x="108" y="238"/>
                    </a:lnTo>
                    <a:lnTo>
                      <a:pt x="139" y="242"/>
                    </a:lnTo>
                    <a:lnTo>
                      <a:pt x="175" y="245"/>
                    </a:lnTo>
                    <a:lnTo>
                      <a:pt x="219" y="228"/>
                    </a:lnTo>
                    <a:lnTo>
                      <a:pt x="418" y="207"/>
                    </a:lnTo>
                    <a:lnTo>
                      <a:pt x="1092" y="65"/>
                    </a:lnTo>
                    <a:lnTo>
                      <a:pt x="1074" y="38"/>
                    </a:lnTo>
                    <a:lnTo>
                      <a:pt x="986" y="0"/>
                    </a:lnTo>
                    <a:lnTo>
                      <a:pt x="338" y="121"/>
                    </a:lnTo>
                    <a:lnTo>
                      <a:pt x="233" y="149"/>
                    </a:lnTo>
                    <a:lnTo>
                      <a:pt x="189" y="165"/>
                    </a:lnTo>
                    <a:lnTo>
                      <a:pt x="168" y="165"/>
                    </a:lnTo>
                    <a:lnTo>
                      <a:pt x="149" y="166"/>
                    </a:lnTo>
                    <a:lnTo>
                      <a:pt x="134" y="167"/>
                    </a:lnTo>
                    <a:lnTo>
                      <a:pt x="121" y="167"/>
                    </a:lnTo>
                    <a:lnTo>
                      <a:pt x="112" y="165"/>
                    </a:lnTo>
                    <a:lnTo>
                      <a:pt x="107" y="158"/>
                    </a:lnTo>
                    <a:lnTo>
                      <a:pt x="106" y="145"/>
                    </a:lnTo>
                    <a:lnTo>
                      <a:pt x="109" y="127"/>
                    </a:lnTo>
                    <a:lnTo>
                      <a:pt x="94" y="138"/>
                    </a:lnTo>
                    <a:close/>
                  </a:path>
                </a:pathLst>
              </a:custGeom>
              <a:solidFill>
                <a:srgbClr val="FF2830"/>
              </a:solidFill>
              <a:ln w="9525">
                <a:noFill/>
                <a:round/>
                <a:headEnd/>
                <a:tailEnd/>
              </a:ln>
            </p:spPr>
            <p:txBody>
              <a:bodyPr/>
              <a:lstStyle/>
              <a:p>
                <a:endParaRPr lang="en-US"/>
              </a:p>
            </p:txBody>
          </p:sp>
          <p:sp>
            <p:nvSpPr>
              <p:cNvPr id="109" name="Freeform 105"/>
              <p:cNvSpPr>
                <a:spLocks/>
              </p:cNvSpPr>
              <p:nvPr/>
            </p:nvSpPr>
            <p:spPr bwMode="auto">
              <a:xfrm>
                <a:off x="1568" y="1983"/>
                <a:ext cx="246" cy="73"/>
              </a:xfrm>
              <a:custGeom>
                <a:avLst/>
                <a:gdLst>
                  <a:gd name="T0" fmla="*/ 0 w 491"/>
                  <a:gd name="T1" fmla="*/ 2 h 146"/>
                  <a:gd name="T2" fmla="*/ 2 w 491"/>
                  <a:gd name="T3" fmla="*/ 1 h 146"/>
                  <a:gd name="T4" fmla="*/ 2 w 491"/>
                  <a:gd name="T5" fmla="*/ 1 h 146"/>
                  <a:gd name="T6" fmla="*/ 2 w 491"/>
                  <a:gd name="T7" fmla="*/ 1 h 146"/>
                  <a:gd name="T8" fmla="*/ 3 w 491"/>
                  <a:gd name="T9" fmla="*/ 1 h 146"/>
                  <a:gd name="T10" fmla="*/ 3 w 491"/>
                  <a:gd name="T11" fmla="*/ 1 h 146"/>
                  <a:gd name="T12" fmla="*/ 3 w 491"/>
                  <a:gd name="T13" fmla="*/ 1 h 146"/>
                  <a:gd name="T14" fmla="*/ 3 w 491"/>
                  <a:gd name="T15" fmla="*/ 1 h 146"/>
                  <a:gd name="T16" fmla="*/ 4 w 491"/>
                  <a:gd name="T17" fmla="*/ 1 h 146"/>
                  <a:gd name="T18" fmla="*/ 4 w 491"/>
                  <a:gd name="T19" fmla="*/ 1 h 146"/>
                  <a:gd name="T20" fmla="*/ 4 w 491"/>
                  <a:gd name="T21" fmla="*/ 1 h 146"/>
                  <a:gd name="T22" fmla="*/ 5 w 491"/>
                  <a:gd name="T23" fmla="*/ 1 h 146"/>
                  <a:gd name="T24" fmla="*/ 5 w 491"/>
                  <a:gd name="T25" fmla="*/ 1 h 146"/>
                  <a:gd name="T26" fmla="*/ 5 w 491"/>
                  <a:gd name="T27" fmla="*/ 1 h 146"/>
                  <a:gd name="T28" fmla="*/ 5 w 491"/>
                  <a:gd name="T29" fmla="*/ 1 h 146"/>
                  <a:gd name="T30" fmla="*/ 6 w 491"/>
                  <a:gd name="T31" fmla="*/ 1 h 146"/>
                  <a:gd name="T32" fmla="*/ 6 w 491"/>
                  <a:gd name="T33" fmla="*/ 1 h 146"/>
                  <a:gd name="T34" fmla="*/ 6 w 491"/>
                  <a:gd name="T35" fmla="*/ 0 h 146"/>
                  <a:gd name="T36" fmla="*/ 7 w 491"/>
                  <a:gd name="T37" fmla="*/ 1 h 146"/>
                  <a:gd name="T38" fmla="*/ 8 w 491"/>
                  <a:gd name="T39" fmla="*/ 1 h 146"/>
                  <a:gd name="T40" fmla="*/ 7 w 491"/>
                  <a:gd name="T41" fmla="*/ 1 h 146"/>
                  <a:gd name="T42" fmla="*/ 5 w 491"/>
                  <a:gd name="T43" fmla="*/ 1 h 146"/>
                  <a:gd name="T44" fmla="*/ 5 w 491"/>
                  <a:gd name="T45" fmla="*/ 1 h 146"/>
                  <a:gd name="T46" fmla="*/ 5 w 491"/>
                  <a:gd name="T47" fmla="*/ 1 h 146"/>
                  <a:gd name="T48" fmla="*/ 4 w 491"/>
                  <a:gd name="T49" fmla="*/ 1 h 146"/>
                  <a:gd name="T50" fmla="*/ 4 w 491"/>
                  <a:gd name="T51" fmla="*/ 1 h 146"/>
                  <a:gd name="T52" fmla="*/ 3 w 491"/>
                  <a:gd name="T53" fmla="*/ 1 h 146"/>
                  <a:gd name="T54" fmla="*/ 2 w 491"/>
                  <a:gd name="T55" fmla="*/ 1 h 146"/>
                  <a:gd name="T56" fmla="*/ 0 w 491"/>
                  <a:gd name="T57" fmla="*/ 2 h 1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1"/>
                  <a:gd name="T88" fmla="*/ 0 h 146"/>
                  <a:gd name="T89" fmla="*/ 491 w 491"/>
                  <a:gd name="T90" fmla="*/ 146 h 1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1" h="146">
                    <a:moveTo>
                      <a:pt x="0" y="146"/>
                    </a:moveTo>
                    <a:lnTo>
                      <a:pt x="84" y="99"/>
                    </a:lnTo>
                    <a:lnTo>
                      <a:pt x="103" y="86"/>
                    </a:lnTo>
                    <a:lnTo>
                      <a:pt x="120" y="76"/>
                    </a:lnTo>
                    <a:lnTo>
                      <a:pt x="137" y="66"/>
                    </a:lnTo>
                    <a:lnTo>
                      <a:pt x="155" y="58"/>
                    </a:lnTo>
                    <a:lnTo>
                      <a:pt x="171" y="51"/>
                    </a:lnTo>
                    <a:lnTo>
                      <a:pt x="188" y="44"/>
                    </a:lnTo>
                    <a:lnTo>
                      <a:pt x="205" y="40"/>
                    </a:lnTo>
                    <a:lnTo>
                      <a:pt x="223" y="35"/>
                    </a:lnTo>
                    <a:lnTo>
                      <a:pt x="240" y="31"/>
                    </a:lnTo>
                    <a:lnTo>
                      <a:pt x="257" y="26"/>
                    </a:lnTo>
                    <a:lnTo>
                      <a:pt x="274" y="23"/>
                    </a:lnTo>
                    <a:lnTo>
                      <a:pt x="293" y="19"/>
                    </a:lnTo>
                    <a:lnTo>
                      <a:pt x="311" y="15"/>
                    </a:lnTo>
                    <a:lnTo>
                      <a:pt x="331" y="10"/>
                    </a:lnTo>
                    <a:lnTo>
                      <a:pt x="350" y="5"/>
                    </a:lnTo>
                    <a:lnTo>
                      <a:pt x="371" y="0"/>
                    </a:lnTo>
                    <a:lnTo>
                      <a:pt x="430" y="3"/>
                    </a:lnTo>
                    <a:lnTo>
                      <a:pt x="491" y="2"/>
                    </a:lnTo>
                    <a:lnTo>
                      <a:pt x="386" y="80"/>
                    </a:lnTo>
                    <a:lnTo>
                      <a:pt x="310" y="62"/>
                    </a:lnTo>
                    <a:lnTo>
                      <a:pt x="292" y="72"/>
                    </a:lnTo>
                    <a:lnTo>
                      <a:pt x="310" y="95"/>
                    </a:lnTo>
                    <a:lnTo>
                      <a:pt x="241" y="77"/>
                    </a:lnTo>
                    <a:lnTo>
                      <a:pt x="194" y="99"/>
                    </a:lnTo>
                    <a:lnTo>
                      <a:pt x="157" y="108"/>
                    </a:lnTo>
                    <a:lnTo>
                      <a:pt x="81" y="117"/>
                    </a:lnTo>
                    <a:lnTo>
                      <a:pt x="0" y="146"/>
                    </a:lnTo>
                    <a:close/>
                  </a:path>
                </a:pathLst>
              </a:custGeom>
              <a:solidFill>
                <a:srgbClr val="998449"/>
              </a:solidFill>
              <a:ln w="9525">
                <a:noFill/>
                <a:round/>
                <a:headEnd/>
                <a:tailEnd/>
              </a:ln>
            </p:spPr>
            <p:txBody>
              <a:bodyPr/>
              <a:lstStyle/>
              <a:p>
                <a:endParaRPr lang="en-US"/>
              </a:p>
            </p:txBody>
          </p:sp>
          <p:sp>
            <p:nvSpPr>
              <p:cNvPr id="110" name="Freeform 106"/>
              <p:cNvSpPr>
                <a:spLocks/>
              </p:cNvSpPr>
              <p:nvPr/>
            </p:nvSpPr>
            <p:spPr bwMode="auto">
              <a:xfrm>
                <a:off x="1686" y="1786"/>
                <a:ext cx="372" cy="151"/>
              </a:xfrm>
              <a:custGeom>
                <a:avLst/>
                <a:gdLst>
                  <a:gd name="T0" fmla="*/ 3 w 745"/>
                  <a:gd name="T1" fmla="*/ 1 h 301"/>
                  <a:gd name="T2" fmla="*/ 2 w 745"/>
                  <a:gd name="T3" fmla="*/ 2 h 301"/>
                  <a:gd name="T4" fmla="*/ 2 w 745"/>
                  <a:gd name="T5" fmla="*/ 3 h 301"/>
                  <a:gd name="T6" fmla="*/ 2 w 745"/>
                  <a:gd name="T7" fmla="*/ 3 h 301"/>
                  <a:gd name="T8" fmla="*/ 2 w 745"/>
                  <a:gd name="T9" fmla="*/ 3 h 301"/>
                  <a:gd name="T10" fmla="*/ 1 w 745"/>
                  <a:gd name="T11" fmla="*/ 3 h 301"/>
                  <a:gd name="T12" fmla="*/ 1 w 745"/>
                  <a:gd name="T13" fmla="*/ 3 h 301"/>
                  <a:gd name="T14" fmla="*/ 1 w 745"/>
                  <a:gd name="T15" fmla="*/ 4 h 301"/>
                  <a:gd name="T16" fmla="*/ 0 w 745"/>
                  <a:gd name="T17" fmla="*/ 4 h 301"/>
                  <a:gd name="T18" fmla="*/ 0 w 745"/>
                  <a:gd name="T19" fmla="*/ 4 h 301"/>
                  <a:gd name="T20" fmla="*/ 0 w 745"/>
                  <a:gd name="T21" fmla="*/ 4 h 301"/>
                  <a:gd name="T22" fmla="*/ 0 w 745"/>
                  <a:gd name="T23" fmla="*/ 5 h 301"/>
                  <a:gd name="T24" fmla="*/ 0 w 745"/>
                  <a:gd name="T25" fmla="*/ 5 h 301"/>
                  <a:gd name="T26" fmla="*/ 0 w 745"/>
                  <a:gd name="T27" fmla="*/ 5 h 301"/>
                  <a:gd name="T28" fmla="*/ 0 w 745"/>
                  <a:gd name="T29" fmla="*/ 5 h 301"/>
                  <a:gd name="T30" fmla="*/ 0 w 745"/>
                  <a:gd name="T31" fmla="*/ 5 h 301"/>
                  <a:gd name="T32" fmla="*/ 0 w 745"/>
                  <a:gd name="T33" fmla="*/ 5 h 301"/>
                  <a:gd name="T34" fmla="*/ 0 w 745"/>
                  <a:gd name="T35" fmla="*/ 5 h 301"/>
                  <a:gd name="T36" fmla="*/ 1 w 745"/>
                  <a:gd name="T37" fmla="*/ 5 h 301"/>
                  <a:gd name="T38" fmla="*/ 1 w 745"/>
                  <a:gd name="T39" fmla="*/ 5 h 301"/>
                  <a:gd name="T40" fmla="*/ 1 w 745"/>
                  <a:gd name="T41" fmla="*/ 5 h 301"/>
                  <a:gd name="T42" fmla="*/ 1 w 745"/>
                  <a:gd name="T43" fmla="*/ 5 h 301"/>
                  <a:gd name="T44" fmla="*/ 2 w 745"/>
                  <a:gd name="T45" fmla="*/ 5 h 301"/>
                  <a:gd name="T46" fmla="*/ 2 w 745"/>
                  <a:gd name="T47" fmla="*/ 5 h 301"/>
                  <a:gd name="T48" fmla="*/ 2 w 745"/>
                  <a:gd name="T49" fmla="*/ 5 h 301"/>
                  <a:gd name="T50" fmla="*/ 2 w 745"/>
                  <a:gd name="T51" fmla="*/ 5 h 301"/>
                  <a:gd name="T52" fmla="*/ 2 w 745"/>
                  <a:gd name="T53" fmla="*/ 5 h 301"/>
                  <a:gd name="T54" fmla="*/ 3 w 745"/>
                  <a:gd name="T55" fmla="*/ 5 h 301"/>
                  <a:gd name="T56" fmla="*/ 3 w 745"/>
                  <a:gd name="T57" fmla="*/ 4 h 301"/>
                  <a:gd name="T58" fmla="*/ 4 w 745"/>
                  <a:gd name="T59" fmla="*/ 4 h 301"/>
                  <a:gd name="T60" fmla="*/ 5 w 745"/>
                  <a:gd name="T61" fmla="*/ 4 h 301"/>
                  <a:gd name="T62" fmla="*/ 5 w 745"/>
                  <a:gd name="T63" fmla="*/ 4 h 301"/>
                  <a:gd name="T64" fmla="*/ 6 w 745"/>
                  <a:gd name="T65" fmla="*/ 4 h 301"/>
                  <a:gd name="T66" fmla="*/ 6 w 745"/>
                  <a:gd name="T67" fmla="*/ 4 h 301"/>
                  <a:gd name="T68" fmla="*/ 7 w 745"/>
                  <a:gd name="T69" fmla="*/ 4 h 301"/>
                  <a:gd name="T70" fmla="*/ 7 w 745"/>
                  <a:gd name="T71" fmla="*/ 4 h 301"/>
                  <a:gd name="T72" fmla="*/ 8 w 745"/>
                  <a:gd name="T73" fmla="*/ 3 h 301"/>
                  <a:gd name="T74" fmla="*/ 8 w 745"/>
                  <a:gd name="T75" fmla="*/ 3 h 301"/>
                  <a:gd name="T76" fmla="*/ 9 w 745"/>
                  <a:gd name="T77" fmla="*/ 3 h 301"/>
                  <a:gd name="T78" fmla="*/ 9 w 745"/>
                  <a:gd name="T79" fmla="*/ 3 h 301"/>
                  <a:gd name="T80" fmla="*/ 10 w 745"/>
                  <a:gd name="T81" fmla="*/ 3 h 301"/>
                  <a:gd name="T82" fmla="*/ 11 w 745"/>
                  <a:gd name="T83" fmla="*/ 3 h 301"/>
                  <a:gd name="T84" fmla="*/ 11 w 745"/>
                  <a:gd name="T85" fmla="*/ 3 h 301"/>
                  <a:gd name="T86" fmla="*/ 10 w 745"/>
                  <a:gd name="T87" fmla="*/ 0 h 301"/>
                  <a:gd name="T88" fmla="*/ 10 w 745"/>
                  <a:gd name="T89" fmla="*/ 1 h 301"/>
                  <a:gd name="T90" fmla="*/ 10 w 745"/>
                  <a:gd name="T91" fmla="*/ 1 h 301"/>
                  <a:gd name="T92" fmla="*/ 9 w 745"/>
                  <a:gd name="T93" fmla="*/ 1 h 301"/>
                  <a:gd name="T94" fmla="*/ 9 w 745"/>
                  <a:gd name="T95" fmla="*/ 1 h 301"/>
                  <a:gd name="T96" fmla="*/ 9 w 745"/>
                  <a:gd name="T97" fmla="*/ 1 h 301"/>
                  <a:gd name="T98" fmla="*/ 8 w 745"/>
                  <a:gd name="T99" fmla="*/ 2 h 301"/>
                  <a:gd name="T100" fmla="*/ 8 w 745"/>
                  <a:gd name="T101" fmla="*/ 2 h 301"/>
                  <a:gd name="T102" fmla="*/ 8 w 745"/>
                  <a:gd name="T103" fmla="*/ 2 h 301"/>
                  <a:gd name="T104" fmla="*/ 7 w 745"/>
                  <a:gd name="T105" fmla="*/ 2 h 301"/>
                  <a:gd name="T106" fmla="*/ 7 w 745"/>
                  <a:gd name="T107" fmla="*/ 2 h 301"/>
                  <a:gd name="T108" fmla="*/ 6 w 745"/>
                  <a:gd name="T109" fmla="*/ 2 h 301"/>
                  <a:gd name="T110" fmla="*/ 6 w 745"/>
                  <a:gd name="T111" fmla="*/ 2 h 301"/>
                  <a:gd name="T112" fmla="*/ 5 w 745"/>
                  <a:gd name="T113" fmla="*/ 2 h 301"/>
                  <a:gd name="T114" fmla="*/ 5 w 745"/>
                  <a:gd name="T115" fmla="*/ 2 h 301"/>
                  <a:gd name="T116" fmla="*/ 5 w 745"/>
                  <a:gd name="T117" fmla="*/ 2 h 301"/>
                  <a:gd name="T118" fmla="*/ 4 w 745"/>
                  <a:gd name="T119" fmla="*/ 2 h 301"/>
                  <a:gd name="T120" fmla="*/ 4 w 745"/>
                  <a:gd name="T121" fmla="*/ 2 h 301"/>
                  <a:gd name="T122" fmla="*/ 3 w 745"/>
                  <a:gd name="T123" fmla="*/ 2 h 301"/>
                  <a:gd name="T124" fmla="*/ 3 w 745"/>
                  <a:gd name="T125" fmla="*/ 1 h 3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5"/>
                  <a:gd name="T190" fmla="*/ 0 h 301"/>
                  <a:gd name="T191" fmla="*/ 745 w 745"/>
                  <a:gd name="T192" fmla="*/ 301 h 3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5" h="301">
                    <a:moveTo>
                      <a:pt x="220" y="59"/>
                    </a:moveTo>
                    <a:lnTo>
                      <a:pt x="183" y="114"/>
                    </a:lnTo>
                    <a:lnTo>
                      <a:pt x="165" y="130"/>
                    </a:lnTo>
                    <a:lnTo>
                      <a:pt x="149" y="146"/>
                    </a:lnTo>
                    <a:lnTo>
                      <a:pt x="133" y="160"/>
                    </a:lnTo>
                    <a:lnTo>
                      <a:pt x="117" y="174"/>
                    </a:lnTo>
                    <a:lnTo>
                      <a:pt x="99" y="188"/>
                    </a:lnTo>
                    <a:lnTo>
                      <a:pt x="80" y="202"/>
                    </a:lnTo>
                    <a:lnTo>
                      <a:pt x="59" y="217"/>
                    </a:lnTo>
                    <a:lnTo>
                      <a:pt x="35" y="235"/>
                    </a:lnTo>
                    <a:lnTo>
                      <a:pt x="6" y="255"/>
                    </a:lnTo>
                    <a:lnTo>
                      <a:pt x="0" y="270"/>
                    </a:lnTo>
                    <a:lnTo>
                      <a:pt x="0" y="282"/>
                    </a:lnTo>
                    <a:lnTo>
                      <a:pt x="4" y="291"/>
                    </a:lnTo>
                    <a:lnTo>
                      <a:pt x="12" y="297"/>
                    </a:lnTo>
                    <a:lnTo>
                      <a:pt x="23" y="300"/>
                    </a:lnTo>
                    <a:lnTo>
                      <a:pt x="37" y="301"/>
                    </a:lnTo>
                    <a:lnTo>
                      <a:pt x="53" y="300"/>
                    </a:lnTo>
                    <a:lnTo>
                      <a:pt x="71" y="298"/>
                    </a:lnTo>
                    <a:lnTo>
                      <a:pt x="88" y="295"/>
                    </a:lnTo>
                    <a:lnTo>
                      <a:pt x="106" y="291"/>
                    </a:lnTo>
                    <a:lnTo>
                      <a:pt x="124" y="287"/>
                    </a:lnTo>
                    <a:lnTo>
                      <a:pt x="141" y="281"/>
                    </a:lnTo>
                    <a:lnTo>
                      <a:pt x="156" y="276"/>
                    </a:lnTo>
                    <a:lnTo>
                      <a:pt x="168" y="273"/>
                    </a:lnTo>
                    <a:lnTo>
                      <a:pt x="178" y="269"/>
                    </a:lnTo>
                    <a:lnTo>
                      <a:pt x="183" y="267"/>
                    </a:lnTo>
                    <a:lnTo>
                      <a:pt x="218" y="258"/>
                    </a:lnTo>
                    <a:lnTo>
                      <a:pt x="253" y="250"/>
                    </a:lnTo>
                    <a:lnTo>
                      <a:pt x="287" y="242"/>
                    </a:lnTo>
                    <a:lnTo>
                      <a:pt x="323" y="234"/>
                    </a:lnTo>
                    <a:lnTo>
                      <a:pt x="357" y="227"/>
                    </a:lnTo>
                    <a:lnTo>
                      <a:pt x="392" y="219"/>
                    </a:lnTo>
                    <a:lnTo>
                      <a:pt x="428" y="212"/>
                    </a:lnTo>
                    <a:lnTo>
                      <a:pt x="462" y="205"/>
                    </a:lnTo>
                    <a:lnTo>
                      <a:pt x="498" y="199"/>
                    </a:lnTo>
                    <a:lnTo>
                      <a:pt x="533" y="192"/>
                    </a:lnTo>
                    <a:lnTo>
                      <a:pt x="568" y="186"/>
                    </a:lnTo>
                    <a:lnTo>
                      <a:pt x="604" y="179"/>
                    </a:lnTo>
                    <a:lnTo>
                      <a:pt x="639" y="174"/>
                    </a:lnTo>
                    <a:lnTo>
                      <a:pt x="674" y="167"/>
                    </a:lnTo>
                    <a:lnTo>
                      <a:pt x="709" y="161"/>
                    </a:lnTo>
                    <a:lnTo>
                      <a:pt x="745" y="154"/>
                    </a:lnTo>
                    <a:lnTo>
                      <a:pt x="687" y="0"/>
                    </a:lnTo>
                    <a:lnTo>
                      <a:pt x="668" y="37"/>
                    </a:lnTo>
                    <a:lnTo>
                      <a:pt x="650" y="44"/>
                    </a:lnTo>
                    <a:lnTo>
                      <a:pt x="630" y="51"/>
                    </a:lnTo>
                    <a:lnTo>
                      <a:pt x="609" y="56"/>
                    </a:lnTo>
                    <a:lnTo>
                      <a:pt x="586" y="61"/>
                    </a:lnTo>
                    <a:lnTo>
                      <a:pt x="561" y="65"/>
                    </a:lnTo>
                    <a:lnTo>
                      <a:pt x="537" y="69"/>
                    </a:lnTo>
                    <a:lnTo>
                      <a:pt x="512" y="72"/>
                    </a:lnTo>
                    <a:lnTo>
                      <a:pt x="485" y="75"/>
                    </a:lnTo>
                    <a:lnTo>
                      <a:pt x="459" y="77"/>
                    </a:lnTo>
                    <a:lnTo>
                      <a:pt x="433" y="78"/>
                    </a:lnTo>
                    <a:lnTo>
                      <a:pt x="407" y="79"/>
                    </a:lnTo>
                    <a:lnTo>
                      <a:pt x="382" y="79"/>
                    </a:lnTo>
                    <a:lnTo>
                      <a:pt x="356" y="79"/>
                    </a:lnTo>
                    <a:lnTo>
                      <a:pt x="332" y="79"/>
                    </a:lnTo>
                    <a:lnTo>
                      <a:pt x="308" y="77"/>
                    </a:lnTo>
                    <a:lnTo>
                      <a:pt x="286" y="76"/>
                    </a:lnTo>
                    <a:lnTo>
                      <a:pt x="254" y="65"/>
                    </a:lnTo>
                    <a:lnTo>
                      <a:pt x="220" y="59"/>
                    </a:lnTo>
                    <a:close/>
                  </a:path>
                </a:pathLst>
              </a:custGeom>
              <a:solidFill>
                <a:srgbClr val="FFD370"/>
              </a:solidFill>
              <a:ln w="9525">
                <a:noFill/>
                <a:round/>
                <a:headEnd/>
                <a:tailEnd/>
              </a:ln>
            </p:spPr>
            <p:txBody>
              <a:bodyPr/>
              <a:lstStyle/>
              <a:p>
                <a:endParaRPr lang="en-US"/>
              </a:p>
            </p:txBody>
          </p:sp>
          <p:sp>
            <p:nvSpPr>
              <p:cNvPr id="111" name="Freeform 107"/>
              <p:cNvSpPr>
                <a:spLocks/>
              </p:cNvSpPr>
              <p:nvPr/>
            </p:nvSpPr>
            <p:spPr bwMode="auto">
              <a:xfrm>
                <a:off x="1346" y="1922"/>
                <a:ext cx="175" cy="118"/>
              </a:xfrm>
              <a:custGeom>
                <a:avLst/>
                <a:gdLst>
                  <a:gd name="T0" fmla="*/ 3 w 350"/>
                  <a:gd name="T1" fmla="*/ 0 h 236"/>
                  <a:gd name="T2" fmla="*/ 1 w 350"/>
                  <a:gd name="T3" fmla="*/ 3 h 236"/>
                  <a:gd name="T4" fmla="*/ 0 w 350"/>
                  <a:gd name="T5" fmla="*/ 4 h 236"/>
                  <a:gd name="T6" fmla="*/ 1 w 350"/>
                  <a:gd name="T7" fmla="*/ 4 h 236"/>
                  <a:gd name="T8" fmla="*/ 1 w 350"/>
                  <a:gd name="T9" fmla="*/ 4 h 236"/>
                  <a:gd name="T10" fmla="*/ 3 w 350"/>
                  <a:gd name="T11" fmla="*/ 4 h 236"/>
                  <a:gd name="T12" fmla="*/ 3 w 350"/>
                  <a:gd name="T13" fmla="*/ 4 h 236"/>
                  <a:gd name="T14" fmla="*/ 3 w 350"/>
                  <a:gd name="T15" fmla="*/ 4 h 236"/>
                  <a:gd name="T16" fmla="*/ 3 w 350"/>
                  <a:gd name="T17" fmla="*/ 4 h 236"/>
                  <a:gd name="T18" fmla="*/ 3 w 350"/>
                  <a:gd name="T19" fmla="*/ 4 h 236"/>
                  <a:gd name="T20" fmla="*/ 3 w 350"/>
                  <a:gd name="T21" fmla="*/ 4 h 236"/>
                  <a:gd name="T22" fmla="*/ 3 w 350"/>
                  <a:gd name="T23" fmla="*/ 4 h 236"/>
                  <a:gd name="T24" fmla="*/ 3 w 350"/>
                  <a:gd name="T25" fmla="*/ 4 h 236"/>
                  <a:gd name="T26" fmla="*/ 5 w 350"/>
                  <a:gd name="T27" fmla="*/ 4 h 236"/>
                  <a:gd name="T28" fmla="*/ 5 w 350"/>
                  <a:gd name="T29" fmla="*/ 4 h 236"/>
                  <a:gd name="T30" fmla="*/ 5 w 350"/>
                  <a:gd name="T31" fmla="*/ 4 h 236"/>
                  <a:gd name="T32" fmla="*/ 5 w 350"/>
                  <a:gd name="T33" fmla="*/ 4 h 236"/>
                  <a:gd name="T34" fmla="*/ 5 w 350"/>
                  <a:gd name="T35" fmla="*/ 4 h 236"/>
                  <a:gd name="T36" fmla="*/ 5 w 350"/>
                  <a:gd name="T37" fmla="*/ 3 h 236"/>
                  <a:gd name="T38" fmla="*/ 5 w 350"/>
                  <a:gd name="T39" fmla="*/ 3 h 236"/>
                  <a:gd name="T40" fmla="*/ 5 w 350"/>
                  <a:gd name="T41" fmla="*/ 3 h 236"/>
                  <a:gd name="T42" fmla="*/ 5 w 350"/>
                  <a:gd name="T43" fmla="*/ 3 h 236"/>
                  <a:gd name="T44" fmla="*/ 5 w 350"/>
                  <a:gd name="T45" fmla="*/ 3 h 236"/>
                  <a:gd name="T46" fmla="*/ 3 w 350"/>
                  <a:gd name="T47" fmla="*/ 2 h 236"/>
                  <a:gd name="T48" fmla="*/ 3 w 350"/>
                  <a:gd name="T49" fmla="*/ 2 h 236"/>
                  <a:gd name="T50" fmla="*/ 3 w 350"/>
                  <a:gd name="T51" fmla="*/ 1 h 236"/>
                  <a:gd name="T52" fmla="*/ 3 w 350"/>
                  <a:gd name="T53" fmla="*/ 0 h 2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0"/>
                  <a:gd name="T82" fmla="*/ 0 h 236"/>
                  <a:gd name="T83" fmla="*/ 350 w 350"/>
                  <a:gd name="T84" fmla="*/ 236 h 2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0" h="236">
                    <a:moveTo>
                      <a:pt x="217" y="0"/>
                    </a:moveTo>
                    <a:lnTo>
                      <a:pt x="21" y="169"/>
                    </a:lnTo>
                    <a:lnTo>
                      <a:pt x="0" y="206"/>
                    </a:lnTo>
                    <a:lnTo>
                      <a:pt x="13" y="236"/>
                    </a:lnTo>
                    <a:lnTo>
                      <a:pt x="54" y="226"/>
                    </a:lnTo>
                    <a:lnTo>
                      <a:pt x="141" y="209"/>
                    </a:lnTo>
                    <a:lnTo>
                      <a:pt x="189" y="206"/>
                    </a:lnTo>
                    <a:lnTo>
                      <a:pt x="204" y="211"/>
                    </a:lnTo>
                    <a:lnTo>
                      <a:pt x="216" y="216"/>
                    </a:lnTo>
                    <a:lnTo>
                      <a:pt x="228" y="221"/>
                    </a:lnTo>
                    <a:lnTo>
                      <a:pt x="238" y="224"/>
                    </a:lnTo>
                    <a:lnTo>
                      <a:pt x="247" y="226"/>
                    </a:lnTo>
                    <a:lnTo>
                      <a:pt x="254" y="228"/>
                    </a:lnTo>
                    <a:lnTo>
                      <a:pt x="260" y="228"/>
                    </a:lnTo>
                    <a:lnTo>
                      <a:pt x="265" y="225"/>
                    </a:lnTo>
                    <a:lnTo>
                      <a:pt x="270" y="218"/>
                    </a:lnTo>
                    <a:lnTo>
                      <a:pt x="275" y="210"/>
                    </a:lnTo>
                    <a:lnTo>
                      <a:pt x="281" y="200"/>
                    </a:lnTo>
                    <a:lnTo>
                      <a:pt x="286" y="190"/>
                    </a:lnTo>
                    <a:lnTo>
                      <a:pt x="296" y="177"/>
                    </a:lnTo>
                    <a:lnTo>
                      <a:pt x="308" y="164"/>
                    </a:lnTo>
                    <a:lnTo>
                      <a:pt x="327" y="149"/>
                    </a:lnTo>
                    <a:lnTo>
                      <a:pt x="350" y="134"/>
                    </a:lnTo>
                    <a:lnTo>
                      <a:pt x="239" y="110"/>
                    </a:lnTo>
                    <a:lnTo>
                      <a:pt x="236" y="79"/>
                    </a:lnTo>
                    <a:lnTo>
                      <a:pt x="236" y="8"/>
                    </a:lnTo>
                    <a:lnTo>
                      <a:pt x="217" y="0"/>
                    </a:lnTo>
                    <a:close/>
                  </a:path>
                </a:pathLst>
              </a:custGeom>
              <a:solidFill>
                <a:srgbClr val="8E211E"/>
              </a:solidFill>
              <a:ln w="9525">
                <a:noFill/>
                <a:round/>
                <a:headEnd/>
                <a:tailEnd/>
              </a:ln>
            </p:spPr>
            <p:txBody>
              <a:bodyPr/>
              <a:lstStyle/>
              <a:p>
                <a:endParaRPr lang="en-US"/>
              </a:p>
            </p:txBody>
          </p:sp>
          <p:sp>
            <p:nvSpPr>
              <p:cNvPr id="112" name="Freeform 108"/>
              <p:cNvSpPr>
                <a:spLocks/>
              </p:cNvSpPr>
              <p:nvPr/>
            </p:nvSpPr>
            <p:spPr bwMode="auto">
              <a:xfrm>
                <a:off x="1347" y="1915"/>
                <a:ext cx="114" cy="122"/>
              </a:xfrm>
              <a:custGeom>
                <a:avLst/>
                <a:gdLst>
                  <a:gd name="T0" fmla="*/ 4 w 227"/>
                  <a:gd name="T1" fmla="*/ 0 h 243"/>
                  <a:gd name="T2" fmla="*/ 4 w 227"/>
                  <a:gd name="T3" fmla="*/ 1 h 243"/>
                  <a:gd name="T4" fmla="*/ 2 w 227"/>
                  <a:gd name="T5" fmla="*/ 2 h 243"/>
                  <a:gd name="T6" fmla="*/ 1 w 227"/>
                  <a:gd name="T7" fmla="*/ 3 h 243"/>
                  <a:gd name="T8" fmla="*/ 1 w 227"/>
                  <a:gd name="T9" fmla="*/ 4 h 243"/>
                  <a:gd name="T10" fmla="*/ 1 w 227"/>
                  <a:gd name="T11" fmla="*/ 4 h 243"/>
                  <a:gd name="T12" fmla="*/ 1 w 227"/>
                  <a:gd name="T13" fmla="*/ 4 h 243"/>
                  <a:gd name="T14" fmla="*/ 1 w 227"/>
                  <a:gd name="T15" fmla="*/ 4 h 243"/>
                  <a:gd name="T16" fmla="*/ 1 w 227"/>
                  <a:gd name="T17" fmla="*/ 4 h 243"/>
                  <a:gd name="T18" fmla="*/ 1 w 227"/>
                  <a:gd name="T19" fmla="*/ 4 h 243"/>
                  <a:gd name="T20" fmla="*/ 0 w 227"/>
                  <a:gd name="T21" fmla="*/ 4 h 243"/>
                  <a:gd name="T22" fmla="*/ 1 w 227"/>
                  <a:gd name="T23" fmla="*/ 4 h 243"/>
                  <a:gd name="T24" fmla="*/ 1 w 227"/>
                  <a:gd name="T25" fmla="*/ 3 h 243"/>
                  <a:gd name="T26" fmla="*/ 4 w 227"/>
                  <a:gd name="T27" fmla="*/ 0 h 2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7"/>
                  <a:gd name="T43" fmla="*/ 0 h 243"/>
                  <a:gd name="T44" fmla="*/ 227 w 227"/>
                  <a:gd name="T45" fmla="*/ 243 h 2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7" h="243">
                    <a:moveTo>
                      <a:pt x="193" y="0"/>
                    </a:moveTo>
                    <a:lnTo>
                      <a:pt x="227" y="16"/>
                    </a:lnTo>
                    <a:lnTo>
                      <a:pt x="128" y="98"/>
                    </a:lnTo>
                    <a:lnTo>
                      <a:pt x="62" y="156"/>
                    </a:lnTo>
                    <a:lnTo>
                      <a:pt x="23" y="200"/>
                    </a:lnTo>
                    <a:lnTo>
                      <a:pt x="22" y="213"/>
                    </a:lnTo>
                    <a:lnTo>
                      <a:pt x="22" y="223"/>
                    </a:lnTo>
                    <a:lnTo>
                      <a:pt x="23" y="232"/>
                    </a:lnTo>
                    <a:lnTo>
                      <a:pt x="26" y="243"/>
                    </a:lnTo>
                    <a:lnTo>
                      <a:pt x="8" y="229"/>
                    </a:lnTo>
                    <a:lnTo>
                      <a:pt x="0" y="217"/>
                    </a:lnTo>
                    <a:lnTo>
                      <a:pt x="1" y="203"/>
                    </a:lnTo>
                    <a:lnTo>
                      <a:pt x="11" y="182"/>
                    </a:lnTo>
                    <a:lnTo>
                      <a:pt x="193" y="0"/>
                    </a:lnTo>
                    <a:close/>
                  </a:path>
                </a:pathLst>
              </a:custGeom>
              <a:solidFill>
                <a:srgbClr val="FF2D44"/>
              </a:solidFill>
              <a:ln w="9525">
                <a:noFill/>
                <a:round/>
                <a:headEnd/>
                <a:tailEnd/>
              </a:ln>
            </p:spPr>
            <p:txBody>
              <a:bodyPr/>
              <a:lstStyle/>
              <a:p>
                <a:endParaRPr lang="en-US"/>
              </a:p>
            </p:txBody>
          </p:sp>
          <p:sp>
            <p:nvSpPr>
              <p:cNvPr id="113" name="Freeform 109"/>
              <p:cNvSpPr>
                <a:spLocks/>
              </p:cNvSpPr>
              <p:nvPr/>
            </p:nvSpPr>
            <p:spPr bwMode="auto">
              <a:xfrm>
                <a:off x="1424" y="2002"/>
                <a:ext cx="66" cy="35"/>
              </a:xfrm>
              <a:custGeom>
                <a:avLst/>
                <a:gdLst>
                  <a:gd name="T0" fmla="*/ 0 w 133"/>
                  <a:gd name="T1" fmla="*/ 0 h 69"/>
                  <a:gd name="T2" fmla="*/ 2 w 133"/>
                  <a:gd name="T3" fmla="*/ 1 h 69"/>
                  <a:gd name="T4" fmla="*/ 1 w 133"/>
                  <a:gd name="T5" fmla="*/ 1 h 69"/>
                  <a:gd name="T6" fmla="*/ 1 w 133"/>
                  <a:gd name="T7" fmla="*/ 1 h 69"/>
                  <a:gd name="T8" fmla="*/ 1 w 133"/>
                  <a:gd name="T9" fmla="*/ 1 h 69"/>
                  <a:gd name="T10" fmla="*/ 1 w 133"/>
                  <a:gd name="T11" fmla="*/ 2 h 69"/>
                  <a:gd name="T12" fmla="*/ 0 w 133"/>
                  <a:gd name="T13" fmla="*/ 1 h 69"/>
                  <a:gd name="T14" fmla="*/ 0 w 133"/>
                  <a:gd name="T15" fmla="*/ 1 h 69"/>
                  <a:gd name="T16" fmla="*/ 0 w 133"/>
                  <a:gd name="T17" fmla="*/ 1 h 69"/>
                  <a:gd name="T18" fmla="*/ 0 w 133"/>
                  <a:gd name="T19" fmla="*/ 1 h 69"/>
                  <a:gd name="T20" fmla="*/ 0 w 133"/>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3"/>
                  <a:gd name="T34" fmla="*/ 0 h 69"/>
                  <a:gd name="T35" fmla="*/ 133 w 133"/>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3" h="69">
                    <a:moveTo>
                      <a:pt x="15" y="0"/>
                    </a:moveTo>
                    <a:lnTo>
                      <a:pt x="133" y="26"/>
                    </a:lnTo>
                    <a:lnTo>
                      <a:pt x="127" y="38"/>
                    </a:lnTo>
                    <a:lnTo>
                      <a:pt x="122" y="47"/>
                    </a:lnTo>
                    <a:lnTo>
                      <a:pt x="118" y="57"/>
                    </a:lnTo>
                    <a:lnTo>
                      <a:pt x="113" y="69"/>
                    </a:lnTo>
                    <a:lnTo>
                      <a:pt x="1" y="46"/>
                    </a:lnTo>
                    <a:lnTo>
                      <a:pt x="0" y="34"/>
                    </a:lnTo>
                    <a:lnTo>
                      <a:pt x="4" y="23"/>
                    </a:lnTo>
                    <a:lnTo>
                      <a:pt x="8" y="11"/>
                    </a:lnTo>
                    <a:lnTo>
                      <a:pt x="15" y="0"/>
                    </a:lnTo>
                    <a:close/>
                  </a:path>
                </a:pathLst>
              </a:custGeom>
              <a:solidFill>
                <a:srgbClr val="FF2830"/>
              </a:solidFill>
              <a:ln w="9525">
                <a:noFill/>
                <a:round/>
                <a:headEnd/>
                <a:tailEnd/>
              </a:ln>
            </p:spPr>
            <p:txBody>
              <a:bodyPr/>
              <a:lstStyle/>
              <a:p>
                <a:endParaRPr lang="en-US"/>
              </a:p>
            </p:txBody>
          </p:sp>
          <p:sp>
            <p:nvSpPr>
              <p:cNvPr id="114" name="Freeform 110"/>
              <p:cNvSpPr>
                <a:spLocks/>
              </p:cNvSpPr>
              <p:nvPr/>
            </p:nvSpPr>
            <p:spPr bwMode="auto">
              <a:xfrm>
                <a:off x="2037" y="1761"/>
                <a:ext cx="95" cy="100"/>
              </a:xfrm>
              <a:custGeom>
                <a:avLst/>
                <a:gdLst>
                  <a:gd name="T0" fmla="*/ 0 w 190"/>
                  <a:gd name="T1" fmla="*/ 0 h 201"/>
                  <a:gd name="T2" fmla="*/ 1 w 190"/>
                  <a:gd name="T3" fmla="*/ 1 h 201"/>
                  <a:gd name="T4" fmla="*/ 1 w 190"/>
                  <a:gd name="T5" fmla="*/ 1 h 201"/>
                  <a:gd name="T6" fmla="*/ 1 w 190"/>
                  <a:gd name="T7" fmla="*/ 1 h 201"/>
                  <a:gd name="T8" fmla="*/ 1 w 190"/>
                  <a:gd name="T9" fmla="*/ 2 h 201"/>
                  <a:gd name="T10" fmla="*/ 1 w 190"/>
                  <a:gd name="T11" fmla="*/ 2 h 201"/>
                  <a:gd name="T12" fmla="*/ 1 w 190"/>
                  <a:gd name="T13" fmla="*/ 2 h 201"/>
                  <a:gd name="T14" fmla="*/ 1 w 190"/>
                  <a:gd name="T15" fmla="*/ 2 h 201"/>
                  <a:gd name="T16" fmla="*/ 1 w 190"/>
                  <a:gd name="T17" fmla="*/ 2 h 201"/>
                  <a:gd name="T18" fmla="*/ 1 w 190"/>
                  <a:gd name="T19" fmla="*/ 2 h 201"/>
                  <a:gd name="T20" fmla="*/ 1 w 190"/>
                  <a:gd name="T21" fmla="*/ 3 h 201"/>
                  <a:gd name="T22" fmla="*/ 3 w 190"/>
                  <a:gd name="T23" fmla="*/ 2 h 201"/>
                  <a:gd name="T24" fmla="*/ 3 w 190"/>
                  <a:gd name="T25" fmla="*/ 2 h 201"/>
                  <a:gd name="T26" fmla="*/ 1 w 190"/>
                  <a:gd name="T27" fmla="*/ 0 h 201"/>
                  <a:gd name="T28" fmla="*/ 1 w 190"/>
                  <a:gd name="T29" fmla="*/ 0 h 201"/>
                  <a:gd name="T30" fmla="*/ 1 w 190"/>
                  <a:gd name="T31" fmla="*/ 0 h 201"/>
                  <a:gd name="T32" fmla="*/ 1 w 190"/>
                  <a:gd name="T33" fmla="*/ 0 h 201"/>
                  <a:gd name="T34" fmla="*/ 1 w 190"/>
                  <a:gd name="T35" fmla="*/ 0 h 201"/>
                  <a:gd name="T36" fmla="*/ 1 w 190"/>
                  <a:gd name="T37" fmla="*/ 0 h 201"/>
                  <a:gd name="T38" fmla="*/ 1 w 190"/>
                  <a:gd name="T39" fmla="*/ 0 h 201"/>
                  <a:gd name="T40" fmla="*/ 1 w 190"/>
                  <a:gd name="T41" fmla="*/ 0 h 201"/>
                  <a:gd name="T42" fmla="*/ 1 w 190"/>
                  <a:gd name="T43" fmla="*/ 0 h 201"/>
                  <a:gd name="T44" fmla="*/ 1 w 190"/>
                  <a:gd name="T45" fmla="*/ 0 h 201"/>
                  <a:gd name="T46" fmla="*/ 1 w 190"/>
                  <a:gd name="T47" fmla="*/ 0 h 201"/>
                  <a:gd name="T48" fmla="*/ 0 w 190"/>
                  <a:gd name="T49" fmla="*/ 0 h 2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0"/>
                  <a:gd name="T76" fmla="*/ 0 h 201"/>
                  <a:gd name="T77" fmla="*/ 190 w 190"/>
                  <a:gd name="T78" fmla="*/ 201 h 2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0" h="201">
                    <a:moveTo>
                      <a:pt x="0" y="49"/>
                    </a:moveTo>
                    <a:lnTo>
                      <a:pt x="27" y="120"/>
                    </a:lnTo>
                    <a:lnTo>
                      <a:pt x="43" y="121"/>
                    </a:lnTo>
                    <a:lnTo>
                      <a:pt x="56" y="125"/>
                    </a:lnTo>
                    <a:lnTo>
                      <a:pt x="66" y="130"/>
                    </a:lnTo>
                    <a:lnTo>
                      <a:pt x="73" y="137"/>
                    </a:lnTo>
                    <a:lnTo>
                      <a:pt x="75" y="146"/>
                    </a:lnTo>
                    <a:lnTo>
                      <a:pt x="75" y="158"/>
                    </a:lnTo>
                    <a:lnTo>
                      <a:pt x="70" y="172"/>
                    </a:lnTo>
                    <a:lnTo>
                      <a:pt x="63" y="187"/>
                    </a:lnTo>
                    <a:lnTo>
                      <a:pt x="63" y="201"/>
                    </a:lnTo>
                    <a:lnTo>
                      <a:pt x="190" y="184"/>
                    </a:lnTo>
                    <a:lnTo>
                      <a:pt x="166" y="152"/>
                    </a:lnTo>
                    <a:lnTo>
                      <a:pt x="127" y="14"/>
                    </a:lnTo>
                    <a:lnTo>
                      <a:pt x="111" y="2"/>
                    </a:lnTo>
                    <a:lnTo>
                      <a:pt x="74" y="0"/>
                    </a:lnTo>
                    <a:lnTo>
                      <a:pt x="42" y="2"/>
                    </a:lnTo>
                    <a:lnTo>
                      <a:pt x="39" y="15"/>
                    </a:lnTo>
                    <a:lnTo>
                      <a:pt x="37" y="24"/>
                    </a:lnTo>
                    <a:lnTo>
                      <a:pt x="33" y="29"/>
                    </a:lnTo>
                    <a:lnTo>
                      <a:pt x="30" y="32"/>
                    </a:lnTo>
                    <a:lnTo>
                      <a:pt x="24" y="35"/>
                    </a:lnTo>
                    <a:lnTo>
                      <a:pt x="18" y="37"/>
                    </a:lnTo>
                    <a:lnTo>
                      <a:pt x="10" y="42"/>
                    </a:lnTo>
                    <a:lnTo>
                      <a:pt x="0" y="49"/>
                    </a:lnTo>
                    <a:close/>
                  </a:path>
                </a:pathLst>
              </a:custGeom>
              <a:solidFill>
                <a:srgbClr val="FFD370"/>
              </a:solidFill>
              <a:ln w="9525">
                <a:noFill/>
                <a:round/>
                <a:headEnd/>
                <a:tailEnd/>
              </a:ln>
            </p:spPr>
            <p:txBody>
              <a:bodyPr/>
              <a:lstStyle/>
              <a:p>
                <a:endParaRPr lang="en-US"/>
              </a:p>
            </p:txBody>
          </p:sp>
          <p:sp>
            <p:nvSpPr>
              <p:cNvPr id="115" name="Freeform 111"/>
              <p:cNvSpPr>
                <a:spLocks/>
              </p:cNvSpPr>
              <p:nvPr/>
            </p:nvSpPr>
            <p:spPr bwMode="auto">
              <a:xfrm>
                <a:off x="2024" y="1936"/>
                <a:ext cx="124" cy="72"/>
              </a:xfrm>
              <a:custGeom>
                <a:avLst/>
                <a:gdLst>
                  <a:gd name="T0" fmla="*/ 1 w 247"/>
                  <a:gd name="T1" fmla="*/ 1 h 143"/>
                  <a:gd name="T2" fmla="*/ 1 w 247"/>
                  <a:gd name="T3" fmla="*/ 1 h 143"/>
                  <a:gd name="T4" fmla="*/ 1 w 247"/>
                  <a:gd name="T5" fmla="*/ 1 h 143"/>
                  <a:gd name="T6" fmla="*/ 1 w 247"/>
                  <a:gd name="T7" fmla="*/ 1 h 143"/>
                  <a:gd name="T8" fmla="*/ 1 w 247"/>
                  <a:gd name="T9" fmla="*/ 1 h 143"/>
                  <a:gd name="T10" fmla="*/ 2 w 247"/>
                  <a:gd name="T11" fmla="*/ 1 h 143"/>
                  <a:gd name="T12" fmla="*/ 2 w 247"/>
                  <a:gd name="T13" fmla="*/ 1 h 143"/>
                  <a:gd name="T14" fmla="*/ 2 w 247"/>
                  <a:gd name="T15" fmla="*/ 1 h 143"/>
                  <a:gd name="T16" fmla="*/ 2 w 247"/>
                  <a:gd name="T17" fmla="*/ 1 h 143"/>
                  <a:gd name="T18" fmla="*/ 2 w 247"/>
                  <a:gd name="T19" fmla="*/ 1 h 143"/>
                  <a:gd name="T20" fmla="*/ 3 w 247"/>
                  <a:gd name="T21" fmla="*/ 1 h 143"/>
                  <a:gd name="T22" fmla="*/ 3 w 247"/>
                  <a:gd name="T23" fmla="*/ 1 h 143"/>
                  <a:gd name="T24" fmla="*/ 3 w 247"/>
                  <a:gd name="T25" fmla="*/ 1 h 143"/>
                  <a:gd name="T26" fmla="*/ 3 w 247"/>
                  <a:gd name="T27" fmla="*/ 1 h 143"/>
                  <a:gd name="T28" fmla="*/ 4 w 247"/>
                  <a:gd name="T29" fmla="*/ 1 h 143"/>
                  <a:gd name="T30" fmla="*/ 4 w 247"/>
                  <a:gd name="T31" fmla="*/ 1 h 143"/>
                  <a:gd name="T32" fmla="*/ 4 w 247"/>
                  <a:gd name="T33" fmla="*/ 1 h 143"/>
                  <a:gd name="T34" fmla="*/ 4 w 247"/>
                  <a:gd name="T35" fmla="*/ 0 h 143"/>
                  <a:gd name="T36" fmla="*/ 4 w 247"/>
                  <a:gd name="T37" fmla="*/ 1 h 143"/>
                  <a:gd name="T38" fmla="*/ 4 w 247"/>
                  <a:gd name="T39" fmla="*/ 2 h 143"/>
                  <a:gd name="T40" fmla="*/ 4 w 247"/>
                  <a:gd name="T41" fmla="*/ 2 h 143"/>
                  <a:gd name="T42" fmla="*/ 4 w 247"/>
                  <a:gd name="T43" fmla="*/ 2 h 143"/>
                  <a:gd name="T44" fmla="*/ 4 w 247"/>
                  <a:gd name="T45" fmla="*/ 2 h 143"/>
                  <a:gd name="T46" fmla="*/ 3 w 247"/>
                  <a:gd name="T47" fmla="*/ 2 h 143"/>
                  <a:gd name="T48" fmla="*/ 3 w 247"/>
                  <a:gd name="T49" fmla="*/ 2 h 143"/>
                  <a:gd name="T50" fmla="*/ 3 w 247"/>
                  <a:gd name="T51" fmla="*/ 2 h 143"/>
                  <a:gd name="T52" fmla="*/ 3 w 247"/>
                  <a:gd name="T53" fmla="*/ 2 h 143"/>
                  <a:gd name="T54" fmla="*/ 3 w 247"/>
                  <a:gd name="T55" fmla="*/ 2 h 143"/>
                  <a:gd name="T56" fmla="*/ 2 w 247"/>
                  <a:gd name="T57" fmla="*/ 2 h 143"/>
                  <a:gd name="T58" fmla="*/ 2 w 247"/>
                  <a:gd name="T59" fmla="*/ 2 h 143"/>
                  <a:gd name="T60" fmla="*/ 2 w 247"/>
                  <a:gd name="T61" fmla="*/ 2 h 143"/>
                  <a:gd name="T62" fmla="*/ 2 w 247"/>
                  <a:gd name="T63" fmla="*/ 3 h 143"/>
                  <a:gd name="T64" fmla="*/ 1 w 247"/>
                  <a:gd name="T65" fmla="*/ 3 h 143"/>
                  <a:gd name="T66" fmla="*/ 1 w 247"/>
                  <a:gd name="T67" fmla="*/ 3 h 143"/>
                  <a:gd name="T68" fmla="*/ 1 w 247"/>
                  <a:gd name="T69" fmla="*/ 3 h 143"/>
                  <a:gd name="T70" fmla="*/ 1 w 247"/>
                  <a:gd name="T71" fmla="*/ 3 h 143"/>
                  <a:gd name="T72" fmla="*/ 0 w 247"/>
                  <a:gd name="T73" fmla="*/ 2 h 143"/>
                  <a:gd name="T74" fmla="*/ 1 w 247"/>
                  <a:gd name="T75" fmla="*/ 3 h 143"/>
                  <a:gd name="T76" fmla="*/ 1 w 247"/>
                  <a:gd name="T77" fmla="*/ 2 h 143"/>
                  <a:gd name="T78" fmla="*/ 1 w 247"/>
                  <a:gd name="T79" fmla="*/ 2 h 143"/>
                  <a:gd name="T80" fmla="*/ 1 w 247"/>
                  <a:gd name="T81" fmla="*/ 2 h 143"/>
                  <a:gd name="T82" fmla="*/ 1 w 247"/>
                  <a:gd name="T83" fmla="*/ 2 h 143"/>
                  <a:gd name="T84" fmla="*/ 1 w 247"/>
                  <a:gd name="T85" fmla="*/ 2 h 143"/>
                  <a:gd name="T86" fmla="*/ 1 w 247"/>
                  <a:gd name="T87" fmla="*/ 1 h 143"/>
                  <a:gd name="T88" fmla="*/ 1 w 247"/>
                  <a:gd name="T89" fmla="*/ 1 h 143"/>
                  <a:gd name="T90" fmla="*/ 1 w 247"/>
                  <a:gd name="T91" fmla="*/ 1 h 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7"/>
                  <a:gd name="T139" fmla="*/ 0 h 143"/>
                  <a:gd name="T140" fmla="*/ 247 w 247"/>
                  <a:gd name="T141" fmla="*/ 143 h 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7" h="143">
                    <a:moveTo>
                      <a:pt x="12" y="35"/>
                    </a:moveTo>
                    <a:lnTo>
                      <a:pt x="20" y="34"/>
                    </a:lnTo>
                    <a:lnTo>
                      <a:pt x="31" y="31"/>
                    </a:lnTo>
                    <a:lnTo>
                      <a:pt x="42" y="30"/>
                    </a:lnTo>
                    <a:lnTo>
                      <a:pt x="55" y="28"/>
                    </a:lnTo>
                    <a:lnTo>
                      <a:pt x="68" y="26"/>
                    </a:lnTo>
                    <a:lnTo>
                      <a:pt x="82" y="23"/>
                    </a:lnTo>
                    <a:lnTo>
                      <a:pt x="96" y="21"/>
                    </a:lnTo>
                    <a:lnTo>
                      <a:pt x="111" y="19"/>
                    </a:lnTo>
                    <a:lnTo>
                      <a:pt x="126" y="16"/>
                    </a:lnTo>
                    <a:lnTo>
                      <a:pt x="142" y="13"/>
                    </a:lnTo>
                    <a:lnTo>
                      <a:pt x="156" y="12"/>
                    </a:lnTo>
                    <a:lnTo>
                      <a:pt x="171" y="10"/>
                    </a:lnTo>
                    <a:lnTo>
                      <a:pt x="185" y="7"/>
                    </a:lnTo>
                    <a:lnTo>
                      <a:pt x="198" y="5"/>
                    </a:lnTo>
                    <a:lnTo>
                      <a:pt x="210" y="4"/>
                    </a:lnTo>
                    <a:lnTo>
                      <a:pt x="221" y="3"/>
                    </a:lnTo>
                    <a:lnTo>
                      <a:pt x="247" y="0"/>
                    </a:lnTo>
                    <a:lnTo>
                      <a:pt x="247" y="36"/>
                    </a:lnTo>
                    <a:lnTo>
                      <a:pt x="247" y="89"/>
                    </a:lnTo>
                    <a:lnTo>
                      <a:pt x="232" y="95"/>
                    </a:lnTo>
                    <a:lnTo>
                      <a:pt x="218" y="99"/>
                    </a:lnTo>
                    <a:lnTo>
                      <a:pt x="203" y="104"/>
                    </a:lnTo>
                    <a:lnTo>
                      <a:pt x="190" y="107"/>
                    </a:lnTo>
                    <a:lnTo>
                      <a:pt x="176" y="111"/>
                    </a:lnTo>
                    <a:lnTo>
                      <a:pt x="161" y="113"/>
                    </a:lnTo>
                    <a:lnTo>
                      <a:pt x="147" y="117"/>
                    </a:lnTo>
                    <a:lnTo>
                      <a:pt x="132" y="119"/>
                    </a:lnTo>
                    <a:lnTo>
                      <a:pt x="117" y="121"/>
                    </a:lnTo>
                    <a:lnTo>
                      <a:pt x="102" y="124"/>
                    </a:lnTo>
                    <a:lnTo>
                      <a:pt x="87" y="126"/>
                    </a:lnTo>
                    <a:lnTo>
                      <a:pt x="71" y="129"/>
                    </a:lnTo>
                    <a:lnTo>
                      <a:pt x="55" y="132"/>
                    </a:lnTo>
                    <a:lnTo>
                      <a:pt x="38" y="135"/>
                    </a:lnTo>
                    <a:lnTo>
                      <a:pt x="20" y="138"/>
                    </a:lnTo>
                    <a:lnTo>
                      <a:pt x="2" y="143"/>
                    </a:lnTo>
                    <a:lnTo>
                      <a:pt x="0" y="124"/>
                    </a:lnTo>
                    <a:lnTo>
                      <a:pt x="26" y="129"/>
                    </a:lnTo>
                    <a:lnTo>
                      <a:pt x="40" y="118"/>
                    </a:lnTo>
                    <a:lnTo>
                      <a:pt x="50" y="105"/>
                    </a:lnTo>
                    <a:lnTo>
                      <a:pt x="56" y="92"/>
                    </a:lnTo>
                    <a:lnTo>
                      <a:pt x="57" y="80"/>
                    </a:lnTo>
                    <a:lnTo>
                      <a:pt x="54" y="68"/>
                    </a:lnTo>
                    <a:lnTo>
                      <a:pt x="44" y="56"/>
                    </a:lnTo>
                    <a:lnTo>
                      <a:pt x="31" y="45"/>
                    </a:lnTo>
                    <a:lnTo>
                      <a:pt x="12" y="35"/>
                    </a:lnTo>
                    <a:close/>
                  </a:path>
                </a:pathLst>
              </a:custGeom>
              <a:solidFill>
                <a:srgbClr val="D3821E"/>
              </a:solidFill>
              <a:ln w="9525">
                <a:noFill/>
                <a:round/>
                <a:headEnd/>
                <a:tailEnd/>
              </a:ln>
            </p:spPr>
            <p:txBody>
              <a:bodyPr/>
              <a:lstStyle/>
              <a:p>
                <a:endParaRPr lang="en-US"/>
              </a:p>
            </p:txBody>
          </p:sp>
          <p:sp>
            <p:nvSpPr>
              <p:cNvPr id="116" name="Freeform 112"/>
              <p:cNvSpPr>
                <a:spLocks/>
              </p:cNvSpPr>
              <p:nvPr/>
            </p:nvSpPr>
            <p:spPr bwMode="auto">
              <a:xfrm>
                <a:off x="2021" y="1967"/>
                <a:ext cx="276" cy="62"/>
              </a:xfrm>
              <a:custGeom>
                <a:avLst/>
                <a:gdLst>
                  <a:gd name="T0" fmla="*/ 1 w 552"/>
                  <a:gd name="T1" fmla="*/ 2 h 123"/>
                  <a:gd name="T2" fmla="*/ 1 w 552"/>
                  <a:gd name="T3" fmla="*/ 2 h 123"/>
                  <a:gd name="T4" fmla="*/ 1 w 552"/>
                  <a:gd name="T5" fmla="*/ 2 h 123"/>
                  <a:gd name="T6" fmla="*/ 1 w 552"/>
                  <a:gd name="T7" fmla="*/ 2 h 123"/>
                  <a:gd name="T8" fmla="*/ 1 w 552"/>
                  <a:gd name="T9" fmla="*/ 2 h 123"/>
                  <a:gd name="T10" fmla="*/ 1 w 552"/>
                  <a:gd name="T11" fmla="*/ 2 h 123"/>
                  <a:gd name="T12" fmla="*/ 2 w 552"/>
                  <a:gd name="T13" fmla="*/ 1 h 123"/>
                  <a:gd name="T14" fmla="*/ 2 w 552"/>
                  <a:gd name="T15" fmla="*/ 1 h 123"/>
                  <a:gd name="T16" fmla="*/ 2 w 552"/>
                  <a:gd name="T17" fmla="*/ 1 h 123"/>
                  <a:gd name="T18" fmla="*/ 3 w 552"/>
                  <a:gd name="T19" fmla="*/ 1 h 123"/>
                  <a:gd name="T20" fmla="*/ 3 w 552"/>
                  <a:gd name="T21" fmla="*/ 1 h 123"/>
                  <a:gd name="T22" fmla="*/ 3 w 552"/>
                  <a:gd name="T23" fmla="*/ 1 h 123"/>
                  <a:gd name="T24" fmla="*/ 4 w 552"/>
                  <a:gd name="T25" fmla="*/ 1 h 123"/>
                  <a:gd name="T26" fmla="*/ 4 w 552"/>
                  <a:gd name="T27" fmla="*/ 1 h 123"/>
                  <a:gd name="T28" fmla="*/ 4 w 552"/>
                  <a:gd name="T29" fmla="*/ 1 h 123"/>
                  <a:gd name="T30" fmla="*/ 5 w 552"/>
                  <a:gd name="T31" fmla="*/ 1 h 123"/>
                  <a:gd name="T32" fmla="*/ 5 w 552"/>
                  <a:gd name="T33" fmla="*/ 1 h 123"/>
                  <a:gd name="T34" fmla="*/ 6 w 552"/>
                  <a:gd name="T35" fmla="*/ 1 h 123"/>
                  <a:gd name="T36" fmla="*/ 9 w 552"/>
                  <a:gd name="T37" fmla="*/ 0 h 123"/>
                  <a:gd name="T38" fmla="*/ 7 w 552"/>
                  <a:gd name="T39" fmla="*/ 1 h 123"/>
                  <a:gd name="T40" fmla="*/ 6 w 552"/>
                  <a:gd name="T41" fmla="*/ 1 h 123"/>
                  <a:gd name="T42" fmla="*/ 6 w 552"/>
                  <a:gd name="T43" fmla="*/ 1 h 123"/>
                  <a:gd name="T44" fmla="*/ 5 w 552"/>
                  <a:gd name="T45" fmla="*/ 1 h 123"/>
                  <a:gd name="T46" fmla="*/ 5 w 552"/>
                  <a:gd name="T47" fmla="*/ 1 h 123"/>
                  <a:gd name="T48" fmla="*/ 4 w 552"/>
                  <a:gd name="T49" fmla="*/ 1 h 123"/>
                  <a:gd name="T50" fmla="*/ 4 w 552"/>
                  <a:gd name="T51" fmla="*/ 2 h 123"/>
                  <a:gd name="T52" fmla="*/ 4 w 552"/>
                  <a:gd name="T53" fmla="*/ 2 h 123"/>
                  <a:gd name="T54" fmla="*/ 3 w 552"/>
                  <a:gd name="T55" fmla="*/ 2 h 123"/>
                  <a:gd name="T56" fmla="*/ 3 w 552"/>
                  <a:gd name="T57" fmla="*/ 2 h 123"/>
                  <a:gd name="T58" fmla="*/ 2 w 552"/>
                  <a:gd name="T59" fmla="*/ 2 h 123"/>
                  <a:gd name="T60" fmla="*/ 2 w 552"/>
                  <a:gd name="T61" fmla="*/ 2 h 123"/>
                  <a:gd name="T62" fmla="*/ 2 w 552"/>
                  <a:gd name="T63" fmla="*/ 2 h 123"/>
                  <a:gd name="T64" fmla="*/ 1 w 552"/>
                  <a:gd name="T65" fmla="*/ 2 h 123"/>
                  <a:gd name="T66" fmla="*/ 1 w 552"/>
                  <a:gd name="T67" fmla="*/ 2 h 123"/>
                  <a:gd name="T68" fmla="*/ 1 w 552"/>
                  <a:gd name="T69" fmla="*/ 2 h 123"/>
                  <a:gd name="T70" fmla="*/ 1 w 552"/>
                  <a:gd name="T71" fmla="*/ 2 h 123"/>
                  <a:gd name="T72" fmla="*/ 0 w 552"/>
                  <a:gd name="T73" fmla="*/ 2 h 123"/>
                  <a:gd name="T74" fmla="*/ 0 w 552"/>
                  <a:gd name="T75" fmla="*/ 2 h 123"/>
                  <a:gd name="T76" fmla="*/ 1 w 552"/>
                  <a:gd name="T77" fmla="*/ 2 h 12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2"/>
                  <a:gd name="T118" fmla="*/ 0 h 123"/>
                  <a:gd name="T119" fmla="*/ 552 w 552"/>
                  <a:gd name="T120" fmla="*/ 123 h 12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2" h="123">
                    <a:moveTo>
                      <a:pt x="14" y="85"/>
                    </a:moveTo>
                    <a:lnTo>
                      <a:pt x="35" y="81"/>
                    </a:lnTo>
                    <a:lnTo>
                      <a:pt x="56" y="78"/>
                    </a:lnTo>
                    <a:lnTo>
                      <a:pt x="78" y="73"/>
                    </a:lnTo>
                    <a:lnTo>
                      <a:pt x="100" y="70"/>
                    </a:lnTo>
                    <a:lnTo>
                      <a:pt x="121" y="65"/>
                    </a:lnTo>
                    <a:lnTo>
                      <a:pt x="143" y="62"/>
                    </a:lnTo>
                    <a:lnTo>
                      <a:pt x="163" y="57"/>
                    </a:lnTo>
                    <a:lnTo>
                      <a:pt x="185" y="52"/>
                    </a:lnTo>
                    <a:lnTo>
                      <a:pt x="207" y="48"/>
                    </a:lnTo>
                    <a:lnTo>
                      <a:pt x="228" y="44"/>
                    </a:lnTo>
                    <a:lnTo>
                      <a:pt x="250" y="40"/>
                    </a:lnTo>
                    <a:lnTo>
                      <a:pt x="271" y="36"/>
                    </a:lnTo>
                    <a:lnTo>
                      <a:pt x="292" y="32"/>
                    </a:lnTo>
                    <a:lnTo>
                      <a:pt x="314" y="28"/>
                    </a:lnTo>
                    <a:lnTo>
                      <a:pt x="335" y="25"/>
                    </a:lnTo>
                    <a:lnTo>
                      <a:pt x="357" y="21"/>
                    </a:lnTo>
                    <a:lnTo>
                      <a:pt x="410" y="13"/>
                    </a:lnTo>
                    <a:lnTo>
                      <a:pt x="552" y="0"/>
                    </a:lnTo>
                    <a:lnTo>
                      <a:pt x="496" y="18"/>
                    </a:lnTo>
                    <a:lnTo>
                      <a:pt x="420" y="42"/>
                    </a:lnTo>
                    <a:lnTo>
                      <a:pt x="394" y="48"/>
                    </a:lnTo>
                    <a:lnTo>
                      <a:pt x="368" y="54"/>
                    </a:lnTo>
                    <a:lnTo>
                      <a:pt x="342" y="58"/>
                    </a:lnTo>
                    <a:lnTo>
                      <a:pt x="315" y="64"/>
                    </a:lnTo>
                    <a:lnTo>
                      <a:pt x="289" y="69"/>
                    </a:lnTo>
                    <a:lnTo>
                      <a:pt x="264" y="74"/>
                    </a:lnTo>
                    <a:lnTo>
                      <a:pt x="237" y="79"/>
                    </a:lnTo>
                    <a:lnTo>
                      <a:pt x="211" y="84"/>
                    </a:lnTo>
                    <a:lnTo>
                      <a:pt x="184" y="89"/>
                    </a:lnTo>
                    <a:lnTo>
                      <a:pt x="158" y="94"/>
                    </a:lnTo>
                    <a:lnTo>
                      <a:pt x="131" y="99"/>
                    </a:lnTo>
                    <a:lnTo>
                      <a:pt x="105" y="103"/>
                    </a:lnTo>
                    <a:lnTo>
                      <a:pt x="79" y="109"/>
                    </a:lnTo>
                    <a:lnTo>
                      <a:pt x="53" y="113"/>
                    </a:lnTo>
                    <a:lnTo>
                      <a:pt x="26" y="118"/>
                    </a:lnTo>
                    <a:lnTo>
                      <a:pt x="0" y="123"/>
                    </a:lnTo>
                    <a:lnTo>
                      <a:pt x="0" y="99"/>
                    </a:lnTo>
                    <a:lnTo>
                      <a:pt x="14" y="85"/>
                    </a:lnTo>
                    <a:close/>
                  </a:path>
                </a:pathLst>
              </a:custGeom>
              <a:solidFill>
                <a:srgbClr val="FFD370"/>
              </a:solidFill>
              <a:ln w="9525">
                <a:noFill/>
                <a:round/>
                <a:headEnd/>
                <a:tailEnd/>
              </a:ln>
            </p:spPr>
            <p:txBody>
              <a:bodyPr/>
              <a:lstStyle/>
              <a:p>
                <a:endParaRPr lang="en-US"/>
              </a:p>
            </p:txBody>
          </p:sp>
          <p:sp>
            <p:nvSpPr>
              <p:cNvPr id="117" name="Freeform 113"/>
              <p:cNvSpPr>
                <a:spLocks/>
              </p:cNvSpPr>
              <p:nvPr/>
            </p:nvSpPr>
            <p:spPr bwMode="auto">
              <a:xfrm>
                <a:off x="2140" y="1689"/>
                <a:ext cx="65" cy="36"/>
              </a:xfrm>
              <a:custGeom>
                <a:avLst/>
                <a:gdLst>
                  <a:gd name="T0" fmla="*/ 1 w 130"/>
                  <a:gd name="T1" fmla="*/ 0 h 73"/>
                  <a:gd name="T2" fmla="*/ 1 w 130"/>
                  <a:gd name="T3" fmla="*/ 0 h 73"/>
                  <a:gd name="T4" fmla="*/ 2 w 130"/>
                  <a:gd name="T5" fmla="*/ 0 h 73"/>
                  <a:gd name="T6" fmla="*/ 1 w 130"/>
                  <a:gd name="T7" fmla="*/ 0 h 73"/>
                  <a:gd name="T8" fmla="*/ 1 w 130"/>
                  <a:gd name="T9" fmla="*/ 1 h 73"/>
                  <a:gd name="T10" fmla="*/ 0 w 130"/>
                  <a:gd name="T11" fmla="*/ 1 h 73"/>
                  <a:gd name="T12" fmla="*/ 0 w 130"/>
                  <a:gd name="T13" fmla="*/ 0 h 73"/>
                  <a:gd name="T14" fmla="*/ 1 w 130"/>
                  <a:gd name="T15" fmla="*/ 0 h 73"/>
                  <a:gd name="T16" fmla="*/ 1 w 130"/>
                  <a:gd name="T17" fmla="*/ 0 h 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
                  <a:gd name="T28" fmla="*/ 0 h 73"/>
                  <a:gd name="T29" fmla="*/ 130 w 130"/>
                  <a:gd name="T30" fmla="*/ 73 h 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 h="73">
                    <a:moveTo>
                      <a:pt x="121" y="0"/>
                    </a:moveTo>
                    <a:lnTo>
                      <a:pt x="121" y="33"/>
                    </a:lnTo>
                    <a:lnTo>
                      <a:pt x="130" y="57"/>
                    </a:lnTo>
                    <a:lnTo>
                      <a:pt x="19" y="55"/>
                    </a:lnTo>
                    <a:lnTo>
                      <a:pt x="19" y="73"/>
                    </a:lnTo>
                    <a:lnTo>
                      <a:pt x="0" y="73"/>
                    </a:lnTo>
                    <a:lnTo>
                      <a:pt x="0" y="43"/>
                    </a:lnTo>
                    <a:lnTo>
                      <a:pt x="14" y="33"/>
                    </a:lnTo>
                    <a:lnTo>
                      <a:pt x="121" y="0"/>
                    </a:lnTo>
                    <a:close/>
                  </a:path>
                </a:pathLst>
              </a:custGeom>
              <a:solidFill>
                <a:srgbClr val="FF2830"/>
              </a:solidFill>
              <a:ln w="9525">
                <a:noFill/>
                <a:round/>
                <a:headEnd/>
                <a:tailEnd/>
              </a:ln>
            </p:spPr>
            <p:txBody>
              <a:bodyPr/>
              <a:lstStyle/>
              <a:p>
                <a:endParaRPr lang="en-US"/>
              </a:p>
            </p:txBody>
          </p:sp>
          <p:sp>
            <p:nvSpPr>
              <p:cNvPr id="118" name="Freeform 114"/>
              <p:cNvSpPr>
                <a:spLocks/>
              </p:cNvSpPr>
              <p:nvPr/>
            </p:nvSpPr>
            <p:spPr bwMode="auto">
              <a:xfrm>
                <a:off x="2150" y="1711"/>
                <a:ext cx="221" cy="31"/>
              </a:xfrm>
              <a:custGeom>
                <a:avLst/>
                <a:gdLst>
                  <a:gd name="T0" fmla="*/ 0 w 442"/>
                  <a:gd name="T1" fmla="*/ 0 h 62"/>
                  <a:gd name="T2" fmla="*/ 0 w 442"/>
                  <a:gd name="T3" fmla="*/ 1 h 62"/>
                  <a:gd name="T4" fmla="*/ 7 w 442"/>
                  <a:gd name="T5" fmla="*/ 1 h 62"/>
                  <a:gd name="T6" fmla="*/ 7 w 442"/>
                  <a:gd name="T7" fmla="*/ 1 h 62"/>
                  <a:gd name="T8" fmla="*/ 0 w 442"/>
                  <a:gd name="T9" fmla="*/ 0 h 62"/>
                  <a:gd name="T10" fmla="*/ 0 60000 65536"/>
                  <a:gd name="T11" fmla="*/ 0 60000 65536"/>
                  <a:gd name="T12" fmla="*/ 0 60000 65536"/>
                  <a:gd name="T13" fmla="*/ 0 60000 65536"/>
                  <a:gd name="T14" fmla="*/ 0 60000 65536"/>
                  <a:gd name="T15" fmla="*/ 0 w 442"/>
                  <a:gd name="T16" fmla="*/ 0 h 62"/>
                  <a:gd name="T17" fmla="*/ 442 w 442"/>
                  <a:gd name="T18" fmla="*/ 62 h 62"/>
                </a:gdLst>
                <a:ahLst/>
                <a:cxnLst>
                  <a:cxn ang="T10">
                    <a:pos x="T0" y="T1"/>
                  </a:cxn>
                  <a:cxn ang="T11">
                    <a:pos x="T2" y="T3"/>
                  </a:cxn>
                  <a:cxn ang="T12">
                    <a:pos x="T4" y="T5"/>
                  </a:cxn>
                  <a:cxn ang="T13">
                    <a:pos x="T6" y="T7"/>
                  </a:cxn>
                  <a:cxn ang="T14">
                    <a:pos x="T8" y="T9"/>
                  </a:cxn>
                </a:cxnLst>
                <a:rect l="T15" t="T16" r="T17" b="T18"/>
                <a:pathLst>
                  <a:path w="442" h="62">
                    <a:moveTo>
                      <a:pt x="0" y="0"/>
                    </a:moveTo>
                    <a:lnTo>
                      <a:pt x="0" y="18"/>
                    </a:lnTo>
                    <a:lnTo>
                      <a:pt x="442" y="62"/>
                    </a:lnTo>
                    <a:lnTo>
                      <a:pt x="442" y="44"/>
                    </a:lnTo>
                    <a:lnTo>
                      <a:pt x="0" y="0"/>
                    </a:lnTo>
                    <a:close/>
                  </a:path>
                </a:pathLst>
              </a:custGeom>
              <a:solidFill>
                <a:srgbClr val="FFD370"/>
              </a:solidFill>
              <a:ln w="9525">
                <a:noFill/>
                <a:round/>
                <a:headEnd/>
                <a:tailEnd/>
              </a:ln>
            </p:spPr>
            <p:txBody>
              <a:bodyPr/>
              <a:lstStyle/>
              <a:p>
                <a:endParaRPr lang="en-US"/>
              </a:p>
            </p:txBody>
          </p:sp>
          <p:sp>
            <p:nvSpPr>
              <p:cNvPr id="119" name="Freeform 115"/>
              <p:cNvSpPr>
                <a:spLocks/>
              </p:cNvSpPr>
              <p:nvPr/>
            </p:nvSpPr>
            <p:spPr bwMode="auto">
              <a:xfrm>
                <a:off x="2197" y="1680"/>
                <a:ext cx="293" cy="52"/>
              </a:xfrm>
              <a:custGeom>
                <a:avLst/>
                <a:gdLst>
                  <a:gd name="T0" fmla="*/ 1 w 586"/>
                  <a:gd name="T1" fmla="*/ 0 h 105"/>
                  <a:gd name="T2" fmla="*/ 1 w 586"/>
                  <a:gd name="T3" fmla="*/ 0 h 105"/>
                  <a:gd name="T4" fmla="*/ 0 w 586"/>
                  <a:gd name="T5" fmla="*/ 0 h 105"/>
                  <a:gd name="T6" fmla="*/ 1 w 586"/>
                  <a:gd name="T7" fmla="*/ 0 h 105"/>
                  <a:gd name="T8" fmla="*/ 1 w 586"/>
                  <a:gd name="T9" fmla="*/ 1 h 105"/>
                  <a:gd name="T10" fmla="*/ 5 w 586"/>
                  <a:gd name="T11" fmla="*/ 1 h 105"/>
                  <a:gd name="T12" fmla="*/ 5 w 586"/>
                  <a:gd name="T13" fmla="*/ 1 h 105"/>
                  <a:gd name="T14" fmla="*/ 6 w 586"/>
                  <a:gd name="T15" fmla="*/ 1 h 105"/>
                  <a:gd name="T16" fmla="*/ 6 w 586"/>
                  <a:gd name="T17" fmla="*/ 1 h 105"/>
                  <a:gd name="T18" fmla="*/ 7 w 586"/>
                  <a:gd name="T19" fmla="*/ 1 h 105"/>
                  <a:gd name="T20" fmla="*/ 9 w 586"/>
                  <a:gd name="T21" fmla="*/ 0 h 105"/>
                  <a:gd name="T22" fmla="*/ 1 w 586"/>
                  <a:gd name="T23" fmla="*/ 0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6"/>
                  <a:gd name="T37" fmla="*/ 0 h 105"/>
                  <a:gd name="T38" fmla="*/ 586 w 586"/>
                  <a:gd name="T39" fmla="*/ 105 h 1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6" h="105">
                    <a:moveTo>
                      <a:pt x="56" y="0"/>
                    </a:moveTo>
                    <a:lnTo>
                      <a:pt x="3" y="18"/>
                    </a:lnTo>
                    <a:lnTo>
                      <a:pt x="0" y="46"/>
                    </a:lnTo>
                    <a:lnTo>
                      <a:pt x="5" y="62"/>
                    </a:lnTo>
                    <a:lnTo>
                      <a:pt x="11" y="73"/>
                    </a:lnTo>
                    <a:lnTo>
                      <a:pt x="346" y="105"/>
                    </a:lnTo>
                    <a:lnTo>
                      <a:pt x="361" y="91"/>
                    </a:lnTo>
                    <a:lnTo>
                      <a:pt x="391" y="85"/>
                    </a:lnTo>
                    <a:lnTo>
                      <a:pt x="443" y="84"/>
                    </a:lnTo>
                    <a:lnTo>
                      <a:pt x="481" y="82"/>
                    </a:lnTo>
                    <a:lnTo>
                      <a:pt x="586" y="47"/>
                    </a:lnTo>
                    <a:lnTo>
                      <a:pt x="56" y="0"/>
                    </a:lnTo>
                    <a:close/>
                  </a:path>
                </a:pathLst>
              </a:custGeom>
              <a:solidFill>
                <a:srgbClr val="FFD370"/>
              </a:solidFill>
              <a:ln w="9525">
                <a:noFill/>
                <a:round/>
                <a:headEnd/>
                <a:tailEnd/>
              </a:ln>
            </p:spPr>
            <p:txBody>
              <a:bodyPr/>
              <a:lstStyle/>
              <a:p>
                <a:endParaRPr lang="en-US"/>
              </a:p>
            </p:txBody>
          </p:sp>
          <p:sp>
            <p:nvSpPr>
              <p:cNvPr id="120" name="Freeform 116"/>
              <p:cNvSpPr>
                <a:spLocks/>
              </p:cNvSpPr>
              <p:nvPr/>
            </p:nvSpPr>
            <p:spPr bwMode="auto">
              <a:xfrm>
                <a:off x="2371" y="1704"/>
                <a:ext cx="124" cy="85"/>
              </a:xfrm>
              <a:custGeom>
                <a:avLst/>
                <a:gdLst>
                  <a:gd name="T0" fmla="*/ 0 w 248"/>
                  <a:gd name="T1" fmla="*/ 0 h 172"/>
                  <a:gd name="T2" fmla="*/ 0 w 248"/>
                  <a:gd name="T3" fmla="*/ 1 h 172"/>
                  <a:gd name="T4" fmla="*/ 1 w 248"/>
                  <a:gd name="T5" fmla="*/ 1 h 172"/>
                  <a:gd name="T6" fmla="*/ 1 w 248"/>
                  <a:gd name="T7" fmla="*/ 1 h 172"/>
                  <a:gd name="T8" fmla="*/ 1 w 248"/>
                  <a:gd name="T9" fmla="*/ 2 h 172"/>
                  <a:gd name="T10" fmla="*/ 1 w 248"/>
                  <a:gd name="T11" fmla="*/ 2 h 172"/>
                  <a:gd name="T12" fmla="*/ 1 w 248"/>
                  <a:gd name="T13" fmla="*/ 2 h 172"/>
                  <a:gd name="T14" fmla="*/ 1 w 248"/>
                  <a:gd name="T15" fmla="*/ 2 h 172"/>
                  <a:gd name="T16" fmla="*/ 2 w 248"/>
                  <a:gd name="T17" fmla="*/ 2 h 172"/>
                  <a:gd name="T18" fmla="*/ 2 w 248"/>
                  <a:gd name="T19" fmla="*/ 2 h 172"/>
                  <a:gd name="T20" fmla="*/ 4 w 248"/>
                  <a:gd name="T21" fmla="*/ 1 h 172"/>
                  <a:gd name="T22" fmla="*/ 4 w 248"/>
                  <a:gd name="T23" fmla="*/ 0 h 172"/>
                  <a:gd name="T24" fmla="*/ 4 w 248"/>
                  <a:gd name="T25" fmla="*/ 0 h 172"/>
                  <a:gd name="T26" fmla="*/ 2 w 248"/>
                  <a:gd name="T27" fmla="*/ 0 h 172"/>
                  <a:gd name="T28" fmla="*/ 1 w 248"/>
                  <a:gd name="T29" fmla="*/ 0 h 172"/>
                  <a:gd name="T30" fmla="*/ 0 w 248"/>
                  <a:gd name="T31" fmla="*/ 0 h 1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8"/>
                  <a:gd name="T49" fmla="*/ 0 h 172"/>
                  <a:gd name="T50" fmla="*/ 248 w 248"/>
                  <a:gd name="T51" fmla="*/ 172 h 1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8" h="172">
                    <a:moveTo>
                      <a:pt x="0" y="55"/>
                    </a:moveTo>
                    <a:lnTo>
                      <a:pt x="0" y="74"/>
                    </a:lnTo>
                    <a:lnTo>
                      <a:pt x="1" y="102"/>
                    </a:lnTo>
                    <a:lnTo>
                      <a:pt x="7" y="123"/>
                    </a:lnTo>
                    <a:lnTo>
                      <a:pt x="15" y="140"/>
                    </a:lnTo>
                    <a:lnTo>
                      <a:pt x="27" y="152"/>
                    </a:lnTo>
                    <a:lnTo>
                      <a:pt x="42" y="160"/>
                    </a:lnTo>
                    <a:lnTo>
                      <a:pt x="60" y="165"/>
                    </a:lnTo>
                    <a:lnTo>
                      <a:pt x="82" y="169"/>
                    </a:lnTo>
                    <a:lnTo>
                      <a:pt x="109" y="172"/>
                    </a:lnTo>
                    <a:lnTo>
                      <a:pt x="195" y="115"/>
                    </a:lnTo>
                    <a:lnTo>
                      <a:pt x="248" y="51"/>
                    </a:lnTo>
                    <a:lnTo>
                      <a:pt x="231" y="0"/>
                    </a:lnTo>
                    <a:lnTo>
                      <a:pt x="114" y="32"/>
                    </a:lnTo>
                    <a:lnTo>
                      <a:pt x="48" y="38"/>
                    </a:lnTo>
                    <a:lnTo>
                      <a:pt x="0" y="55"/>
                    </a:lnTo>
                    <a:close/>
                  </a:path>
                </a:pathLst>
              </a:custGeom>
              <a:solidFill>
                <a:srgbClr val="770000"/>
              </a:solidFill>
              <a:ln w="9525">
                <a:noFill/>
                <a:round/>
                <a:headEnd/>
                <a:tailEnd/>
              </a:ln>
            </p:spPr>
            <p:txBody>
              <a:bodyPr/>
              <a:lstStyle/>
              <a:p>
                <a:endParaRPr lang="en-US"/>
              </a:p>
            </p:txBody>
          </p:sp>
          <p:sp>
            <p:nvSpPr>
              <p:cNvPr id="121" name="Freeform 117"/>
              <p:cNvSpPr>
                <a:spLocks/>
              </p:cNvSpPr>
              <p:nvPr/>
            </p:nvSpPr>
            <p:spPr bwMode="auto">
              <a:xfrm>
                <a:off x="2319" y="1716"/>
                <a:ext cx="126" cy="72"/>
              </a:xfrm>
              <a:custGeom>
                <a:avLst/>
                <a:gdLst>
                  <a:gd name="T0" fmla="*/ 2 w 251"/>
                  <a:gd name="T1" fmla="*/ 1 h 143"/>
                  <a:gd name="T2" fmla="*/ 2 w 251"/>
                  <a:gd name="T3" fmla="*/ 1 h 143"/>
                  <a:gd name="T4" fmla="*/ 2 w 251"/>
                  <a:gd name="T5" fmla="*/ 2 h 143"/>
                  <a:gd name="T6" fmla="*/ 2 w 251"/>
                  <a:gd name="T7" fmla="*/ 2 h 143"/>
                  <a:gd name="T8" fmla="*/ 2 w 251"/>
                  <a:gd name="T9" fmla="*/ 2 h 143"/>
                  <a:gd name="T10" fmla="*/ 2 w 251"/>
                  <a:gd name="T11" fmla="*/ 2 h 143"/>
                  <a:gd name="T12" fmla="*/ 3 w 251"/>
                  <a:gd name="T13" fmla="*/ 2 h 143"/>
                  <a:gd name="T14" fmla="*/ 3 w 251"/>
                  <a:gd name="T15" fmla="*/ 3 h 143"/>
                  <a:gd name="T16" fmla="*/ 3 w 251"/>
                  <a:gd name="T17" fmla="*/ 3 h 143"/>
                  <a:gd name="T18" fmla="*/ 3 w 251"/>
                  <a:gd name="T19" fmla="*/ 3 h 143"/>
                  <a:gd name="T20" fmla="*/ 3 w 251"/>
                  <a:gd name="T21" fmla="*/ 3 h 143"/>
                  <a:gd name="T22" fmla="*/ 3 w 251"/>
                  <a:gd name="T23" fmla="*/ 2 h 143"/>
                  <a:gd name="T24" fmla="*/ 3 w 251"/>
                  <a:gd name="T25" fmla="*/ 2 h 143"/>
                  <a:gd name="T26" fmla="*/ 3 w 251"/>
                  <a:gd name="T27" fmla="*/ 2 h 143"/>
                  <a:gd name="T28" fmla="*/ 2 w 251"/>
                  <a:gd name="T29" fmla="*/ 2 h 143"/>
                  <a:gd name="T30" fmla="*/ 2 w 251"/>
                  <a:gd name="T31" fmla="*/ 2 h 143"/>
                  <a:gd name="T32" fmla="*/ 2 w 251"/>
                  <a:gd name="T33" fmla="*/ 2 h 143"/>
                  <a:gd name="T34" fmla="*/ 2 w 251"/>
                  <a:gd name="T35" fmla="*/ 1 h 143"/>
                  <a:gd name="T36" fmla="*/ 2 w 251"/>
                  <a:gd name="T37" fmla="*/ 1 h 143"/>
                  <a:gd name="T38" fmla="*/ 3 w 251"/>
                  <a:gd name="T39" fmla="*/ 1 h 143"/>
                  <a:gd name="T40" fmla="*/ 4 w 251"/>
                  <a:gd name="T41" fmla="*/ 0 h 143"/>
                  <a:gd name="T42" fmla="*/ 2 w 251"/>
                  <a:gd name="T43" fmla="*/ 1 h 143"/>
                  <a:gd name="T44" fmla="*/ 0 w 251"/>
                  <a:gd name="T45" fmla="*/ 1 h 143"/>
                  <a:gd name="T46" fmla="*/ 2 w 251"/>
                  <a:gd name="T47" fmla="*/ 1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1"/>
                  <a:gd name="T73" fmla="*/ 0 h 143"/>
                  <a:gd name="T74" fmla="*/ 251 w 251"/>
                  <a:gd name="T75" fmla="*/ 143 h 1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1" h="143">
                    <a:moveTo>
                      <a:pt x="101" y="29"/>
                    </a:moveTo>
                    <a:lnTo>
                      <a:pt x="96" y="56"/>
                    </a:lnTo>
                    <a:lnTo>
                      <a:pt x="101" y="73"/>
                    </a:lnTo>
                    <a:lnTo>
                      <a:pt x="106" y="88"/>
                    </a:lnTo>
                    <a:lnTo>
                      <a:pt x="111" y="102"/>
                    </a:lnTo>
                    <a:lnTo>
                      <a:pt x="119" y="115"/>
                    </a:lnTo>
                    <a:lnTo>
                      <a:pt x="130" y="125"/>
                    </a:lnTo>
                    <a:lnTo>
                      <a:pt x="144" y="133"/>
                    </a:lnTo>
                    <a:lnTo>
                      <a:pt x="160" y="140"/>
                    </a:lnTo>
                    <a:lnTo>
                      <a:pt x="180" y="143"/>
                    </a:lnTo>
                    <a:lnTo>
                      <a:pt x="164" y="132"/>
                    </a:lnTo>
                    <a:lnTo>
                      <a:pt x="152" y="122"/>
                    </a:lnTo>
                    <a:lnTo>
                      <a:pt x="140" y="114"/>
                    </a:lnTo>
                    <a:lnTo>
                      <a:pt x="131" y="104"/>
                    </a:lnTo>
                    <a:lnTo>
                      <a:pt x="124" y="95"/>
                    </a:lnTo>
                    <a:lnTo>
                      <a:pt x="119" y="84"/>
                    </a:lnTo>
                    <a:lnTo>
                      <a:pt x="117" y="70"/>
                    </a:lnTo>
                    <a:lnTo>
                      <a:pt x="116" y="52"/>
                    </a:lnTo>
                    <a:lnTo>
                      <a:pt x="121" y="29"/>
                    </a:lnTo>
                    <a:lnTo>
                      <a:pt x="160" y="20"/>
                    </a:lnTo>
                    <a:lnTo>
                      <a:pt x="251" y="0"/>
                    </a:lnTo>
                    <a:lnTo>
                      <a:pt x="96" y="11"/>
                    </a:lnTo>
                    <a:lnTo>
                      <a:pt x="0" y="20"/>
                    </a:lnTo>
                    <a:lnTo>
                      <a:pt x="101" y="29"/>
                    </a:lnTo>
                    <a:close/>
                  </a:path>
                </a:pathLst>
              </a:custGeom>
              <a:solidFill>
                <a:srgbClr val="FF2830"/>
              </a:solidFill>
              <a:ln w="9525">
                <a:noFill/>
                <a:round/>
                <a:headEnd/>
                <a:tailEnd/>
              </a:ln>
            </p:spPr>
            <p:txBody>
              <a:bodyPr/>
              <a:lstStyle/>
              <a:p>
                <a:endParaRPr lang="en-US"/>
              </a:p>
            </p:txBody>
          </p:sp>
          <p:sp>
            <p:nvSpPr>
              <p:cNvPr id="122" name="Freeform 118"/>
              <p:cNvSpPr>
                <a:spLocks/>
              </p:cNvSpPr>
              <p:nvPr/>
            </p:nvSpPr>
            <p:spPr bwMode="auto">
              <a:xfrm>
                <a:off x="2382" y="1839"/>
                <a:ext cx="87" cy="131"/>
              </a:xfrm>
              <a:custGeom>
                <a:avLst/>
                <a:gdLst>
                  <a:gd name="T0" fmla="*/ 1 w 174"/>
                  <a:gd name="T1" fmla="*/ 0 h 261"/>
                  <a:gd name="T2" fmla="*/ 1 w 174"/>
                  <a:gd name="T3" fmla="*/ 1 h 261"/>
                  <a:gd name="T4" fmla="*/ 1 w 174"/>
                  <a:gd name="T5" fmla="*/ 1 h 261"/>
                  <a:gd name="T6" fmla="*/ 3 w 174"/>
                  <a:gd name="T7" fmla="*/ 1 h 261"/>
                  <a:gd name="T8" fmla="*/ 3 w 174"/>
                  <a:gd name="T9" fmla="*/ 1 h 261"/>
                  <a:gd name="T10" fmla="*/ 3 w 174"/>
                  <a:gd name="T11" fmla="*/ 1 h 261"/>
                  <a:gd name="T12" fmla="*/ 3 w 174"/>
                  <a:gd name="T13" fmla="*/ 2 h 261"/>
                  <a:gd name="T14" fmla="*/ 3 w 174"/>
                  <a:gd name="T15" fmla="*/ 2 h 261"/>
                  <a:gd name="T16" fmla="*/ 3 w 174"/>
                  <a:gd name="T17" fmla="*/ 3 h 261"/>
                  <a:gd name="T18" fmla="*/ 3 w 174"/>
                  <a:gd name="T19" fmla="*/ 3 h 261"/>
                  <a:gd name="T20" fmla="*/ 3 w 174"/>
                  <a:gd name="T21" fmla="*/ 3 h 261"/>
                  <a:gd name="T22" fmla="*/ 3 w 174"/>
                  <a:gd name="T23" fmla="*/ 4 h 261"/>
                  <a:gd name="T24" fmla="*/ 3 w 174"/>
                  <a:gd name="T25" fmla="*/ 4 h 261"/>
                  <a:gd name="T26" fmla="*/ 3 w 174"/>
                  <a:gd name="T27" fmla="*/ 4 h 261"/>
                  <a:gd name="T28" fmla="*/ 1 w 174"/>
                  <a:gd name="T29" fmla="*/ 4 h 261"/>
                  <a:gd name="T30" fmla="*/ 1 w 174"/>
                  <a:gd name="T31" fmla="*/ 5 h 261"/>
                  <a:gd name="T32" fmla="*/ 1 w 174"/>
                  <a:gd name="T33" fmla="*/ 5 h 261"/>
                  <a:gd name="T34" fmla="*/ 1 w 174"/>
                  <a:gd name="T35" fmla="*/ 5 h 261"/>
                  <a:gd name="T36" fmla="*/ 1 w 174"/>
                  <a:gd name="T37" fmla="*/ 4 h 261"/>
                  <a:gd name="T38" fmla="*/ 1 w 174"/>
                  <a:gd name="T39" fmla="*/ 4 h 261"/>
                  <a:gd name="T40" fmla="*/ 1 w 174"/>
                  <a:gd name="T41" fmla="*/ 4 h 261"/>
                  <a:gd name="T42" fmla="*/ 1 w 174"/>
                  <a:gd name="T43" fmla="*/ 4 h 261"/>
                  <a:gd name="T44" fmla="*/ 1 w 174"/>
                  <a:gd name="T45" fmla="*/ 3 h 261"/>
                  <a:gd name="T46" fmla="*/ 1 w 174"/>
                  <a:gd name="T47" fmla="*/ 3 h 261"/>
                  <a:gd name="T48" fmla="*/ 0 w 174"/>
                  <a:gd name="T49" fmla="*/ 3 h 261"/>
                  <a:gd name="T50" fmla="*/ 1 w 174"/>
                  <a:gd name="T51" fmla="*/ 2 h 261"/>
                  <a:gd name="T52" fmla="*/ 1 w 174"/>
                  <a:gd name="T53" fmla="*/ 2 h 261"/>
                  <a:gd name="T54" fmla="*/ 1 w 174"/>
                  <a:gd name="T55" fmla="*/ 1 h 261"/>
                  <a:gd name="T56" fmla="*/ 1 w 174"/>
                  <a:gd name="T57" fmla="*/ 1 h 261"/>
                  <a:gd name="T58" fmla="*/ 1 w 174"/>
                  <a:gd name="T59" fmla="*/ 1 h 261"/>
                  <a:gd name="T60" fmla="*/ 1 w 174"/>
                  <a:gd name="T61" fmla="*/ 1 h 261"/>
                  <a:gd name="T62" fmla="*/ 1 w 174"/>
                  <a:gd name="T63" fmla="*/ 1 h 261"/>
                  <a:gd name="T64" fmla="*/ 1 w 174"/>
                  <a:gd name="T65" fmla="*/ 0 h 2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4"/>
                  <a:gd name="T100" fmla="*/ 0 h 261"/>
                  <a:gd name="T101" fmla="*/ 174 w 174"/>
                  <a:gd name="T102" fmla="*/ 261 h 2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4" h="261">
                    <a:moveTo>
                      <a:pt x="89" y="0"/>
                    </a:moveTo>
                    <a:lnTo>
                      <a:pt x="106" y="2"/>
                    </a:lnTo>
                    <a:lnTo>
                      <a:pt x="122" y="10"/>
                    </a:lnTo>
                    <a:lnTo>
                      <a:pt x="137" y="23"/>
                    </a:lnTo>
                    <a:lnTo>
                      <a:pt x="150" y="39"/>
                    </a:lnTo>
                    <a:lnTo>
                      <a:pt x="160" y="59"/>
                    </a:lnTo>
                    <a:lnTo>
                      <a:pt x="168" y="81"/>
                    </a:lnTo>
                    <a:lnTo>
                      <a:pt x="173" y="105"/>
                    </a:lnTo>
                    <a:lnTo>
                      <a:pt x="174" y="131"/>
                    </a:lnTo>
                    <a:lnTo>
                      <a:pt x="172" y="158"/>
                    </a:lnTo>
                    <a:lnTo>
                      <a:pt x="166" y="182"/>
                    </a:lnTo>
                    <a:lnTo>
                      <a:pt x="158" y="204"/>
                    </a:lnTo>
                    <a:lnTo>
                      <a:pt x="148" y="223"/>
                    </a:lnTo>
                    <a:lnTo>
                      <a:pt x="134" y="239"/>
                    </a:lnTo>
                    <a:lnTo>
                      <a:pt x="119" y="251"/>
                    </a:lnTo>
                    <a:lnTo>
                      <a:pt x="103" y="259"/>
                    </a:lnTo>
                    <a:lnTo>
                      <a:pt x="85" y="261"/>
                    </a:lnTo>
                    <a:lnTo>
                      <a:pt x="68" y="258"/>
                    </a:lnTo>
                    <a:lnTo>
                      <a:pt x="52" y="250"/>
                    </a:lnTo>
                    <a:lnTo>
                      <a:pt x="37" y="238"/>
                    </a:lnTo>
                    <a:lnTo>
                      <a:pt x="24" y="221"/>
                    </a:lnTo>
                    <a:lnTo>
                      <a:pt x="14" y="201"/>
                    </a:lnTo>
                    <a:lnTo>
                      <a:pt x="6" y="180"/>
                    </a:lnTo>
                    <a:lnTo>
                      <a:pt x="1" y="155"/>
                    </a:lnTo>
                    <a:lnTo>
                      <a:pt x="0" y="129"/>
                    </a:lnTo>
                    <a:lnTo>
                      <a:pt x="2" y="102"/>
                    </a:lnTo>
                    <a:lnTo>
                      <a:pt x="7" y="78"/>
                    </a:lnTo>
                    <a:lnTo>
                      <a:pt x="16" y="56"/>
                    </a:lnTo>
                    <a:lnTo>
                      <a:pt x="27" y="37"/>
                    </a:lnTo>
                    <a:lnTo>
                      <a:pt x="41" y="21"/>
                    </a:lnTo>
                    <a:lnTo>
                      <a:pt x="55" y="9"/>
                    </a:lnTo>
                    <a:lnTo>
                      <a:pt x="72" y="2"/>
                    </a:lnTo>
                    <a:lnTo>
                      <a:pt x="89" y="0"/>
                    </a:lnTo>
                    <a:close/>
                  </a:path>
                </a:pathLst>
              </a:custGeom>
              <a:solidFill>
                <a:srgbClr val="877F6D"/>
              </a:solidFill>
              <a:ln w="9525">
                <a:noFill/>
                <a:round/>
                <a:headEnd/>
                <a:tailEnd/>
              </a:ln>
            </p:spPr>
            <p:txBody>
              <a:bodyPr/>
              <a:lstStyle/>
              <a:p>
                <a:endParaRPr lang="en-US"/>
              </a:p>
            </p:txBody>
          </p:sp>
          <p:sp>
            <p:nvSpPr>
              <p:cNvPr id="123" name="Freeform 119"/>
              <p:cNvSpPr>
                <a:spLocks/>
              </p:cNvSpPr>
              <p:nvPr/>
            </p:nvSpPr>
            <p:spPr bwMode="auto">
              <a:xfrm>
                <a:off x="2297" y="1793"/>
                <a:ext cx="189" cy="204"/>
              </a:xfrm>
              <a:custGeom>
                <a:avLst/>
                <a:gdLst>
                  <a:gd name="T0" fmla="*/ 3 w 377"/>
                  <a:gd name="T1" fmla="*/ 0 h 407"/>
                  <a:gd name="T2" fmla="*/ 5 w 377"/>
                  <a:gd name="T3" fmla="*/ 1 h 407"/>
                  <a:gd name="T4" fmla="*/ 5 w 377"/>
                  <a:gd name="T5" fmla="*/ 1 h 407"/>
                  <a:gd name="T6" fmla="*/ 5 w 377"/>
                  <a:gd name="T7" fmla="*/ 1 h 407"/>
                  <a:gd name="T8" fmla="*/ 6 w 377"/>
                  <a:gd name="T9" fmla="*/ 1 h 407"/>
                  <a:gd name="T10" fmla="*/ 6 w 377"/>
                  <a:gd name="T11" fmla="*/ 2 h 407"/>
                  <a:gd name="T12" fmla="*/ 6 w 377"/>
                  <a:gd name="T13" fmla="*/ 2 h 407"/>
                  <a:gd name="T14" fmla="*/ 6 w 377"/>
                  <a:gd name="T15" fmla="*/ 2 h 407"/>
                  <a:gd name="T16" fmla="*/ 6 w 377"/>
                  <a:gd name="T17" fmla="*/ 3 h 407"/>
                  <a:gd name="T18" fmla="*/ 6 w 377"/>
                  <a:gd name="T19" fmla="*/ 3 h 407"/>
                  <a:gd name="T20" fmla="*/ 6 w 377"/>
                  <a:gd name="T21" fmla="*/ 3 h 407"/>
                  <a:gd name="T22" fmla="*/ 6 w 377"/>
                  <a:gd name="T23" fmla="*/ 4 h 407"/>
                  <a:gd name="T24" fmla="*/ 6 w 377"/>
                  <a:gd name="T25" fmla="*/ 4 h 407"/>
                  <a:gd name="T26" fmla="*/ 6 w 377"/>
                  <a:gd name="T27" fmla="*/ 4 h 407"/>
                  <a:gd name="T28" fmla="*/ 6 w 377"/>
                  <a:gd name="T29" fmla="*/ 5 h 407"/>
                  <a:gd name="T30" fmla="*/ 6 w 377"/>
                  <a:gd name="T31" fmla="*/ 5 h 407"/>
                  <a:gd name="T32" fmla="*/ 6 w 377"/>
                  <a:gd name="T33" fmla="*/ 5 h 407"/>
                  <a:gd name="T34" fmla="*/ 6 w 377"/>
                  <a:gd name="T35" fmla="*/ 6 h 407"/>
                  <a:gd name="T36" fmla="*/ 6 w 377"/>
                  <a:gd name="T37" fmla="*/ 6 h 407"/>
                  <a:gd name="T38" fmla="*/ 5 w 377"/>
                  <a:gd name="T39" fmla="*/ 6 h 407"/>
                  <a:gd name="T40" fmla="*/ 5 w 377"/>
                  <a:gd name="T41" fmla="*/ 6 h 407"/>
                  <a:gd name="T42" fmla="*/ 5 w 377"/>
                  <a:gd name="T43" fmla="*/ 7 h 407"/>
                  <a:gd name="T44" fmla="*/ 5 w 377"/>
                  <a:gd name="T45" fmla="*/ 7 h 407"/>
                  <a:gd name="T46" fmla="*/ 4 w 377"/>
                  <a:gd name="T47" fmla="*/ 7 h 407"/>
                  <a:gd name="T48" fmla="*/ 4 w 377"/>
                  <a:gd name="T49" fmla="*/ 7 h 407"/>
                  <a:gd name="T50" fmla="*/ 4 w 377"/>
                  <a:gd name="T51" fmla="*/ 7 h 407"/>
                  <a:gd name="T52" fmla="*/ 1 w 377"/>
                  <a:gd name="T53" fmla="*/ 6 h 407"/>
                  <a:gd name="T54" fmla="*/ 1 w 377"/>
                  <a:gd name="T55" fmla="*/ 6 h 407"/>
                  <a:gd name="T56" fmla="*/ 1 w 377"/>
                  <a:gd name="T57" fmla="*/ 6 h 407"/>
                  <a:gd name="T58" fmla="*/ 1 w 377"/>
                  <a:gd name="T59" fmla="*/ 5 h 407"/>
                  <a:gd name="T60" fmla="*/ 1 w 377"/>
                  <a:gd name="T61" fmla="*/ 5 h 407"/>
                  <a:gd name="T62" fmla="*/ 1 w 377"/>
                  <a:gd name="T63" fmla="*/ 5 h 407"/>
                  <a:gd name="T64" fmla="*/ 0 w 377"/>
                  <a:gd name="T65" fmla="*/ 4 h 407"/>
                  <a:gd name="T66" fmla="*/ 0 w 377"/>
                  <a:gd name="T67" fmla="*/ 4 h 407"/>
                  <a:gd name="T68" fmla="*/ 0 w 377"/>
                  <a:gd name="T69" fmla="*/ 3 h 407"/>
                  <a:gd name="T70" fmla="*/ 1 w 377"/>
                  <a:gd name="T71" fmla="*/ 3 h 407"/>
                  <a:gd name="T72" fmla="*/ 1 w 377"/>
                  <a:gd name="T73" fmla="*/ 3 h 407"/>
                  <a:gd name="T74" fmla="*/ 1 w 377"/>
                  <a:gd name="T75" fmla="*/ 2 h 407"/>
                  <a:gd name="T76" fmla="*/ 1 w 377"/>
                  <a:gd name="T77" fmla="*/ 2 h 407"/>
                  <a:gd name="T78" fmla="*/ 1 w 377"/>
                  <a:gd name="T79" fmla="*/ 1 h 407"/>
                  <a:gd name="T80" fmla="*/ 2 w 377"/>
                  <a:gd name="T81" fmla="*/ 1 h 407"/>
                  <a:gd name="T82" fmla="*/ 2 w 377"/>
                  <a:gd name="T83" fmla="*/ 1 h 407"/>
                  <a:gd name="T84" fmla="*/ 3 w 377"/>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7"/>
                  <a:gd name="T130" fmla="*/ 0 h 407"/>
                  <a:gd name="T131" fmla="*/ 377 w 377"/>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7" h="407">
                    <a:moveTo>
                      <a:pt x="130" y="0"/>
                    </a:moveTo>
                    <a:lnTo>
                      <a:pt x="277" y="14"/>
                    </a:lnTo>
                    <a:lnTo>
                      <a:pt x="298" y="25"/>
                    </a:lnTo>
                    <a:lnTo>
                      <a:pt x="316" y="38"/>
                    </a:lnTo>
                    <a:lnTo>
                      <a:pt x="332" y="54"/>
                    </a:lnTo>
                    <a:lnTo>
                      <a:pt x="344" y="70"/>
                    </a:lnTo>
                    <a:lnTo>
                      <a:pt x="356" y="90"/>
                    </a:lnTo>
                    <a:lnTo>
                      <a:pt x="364" y="109"/>
                    </a:lnTo>
                    <a:lnTo>
                      <a:pt x="371" y="131"/>
                    </a:lnTo>
                    <a:lnTo>
                      <a:pt x="375" y="154"/>
                    </a:lnTo>
                    <a:lnTo>
                      <a:pt x="377" y="182"/>
                    </a:lnTo>
                    <a:lnTo>
                      <a:pt x="377" y="207"/>
                    </a:lnTo>
                    <a:lnTo>
                      <a:pt x="375" y="232"/>
                    </a:lnTo>
                    <a:lnTo>
                      <a:pt x="372" y="255"/>
                    </a:lnTo>
                    <a:lnTo>
                      <a:pt x="367" y="277"/>
                    </a:lnTo>
                    <a:lnTo>
                      <a:pt x="362" y="298"/>
                    </a:lnTo>
                    <a:lnTo>
                      <a:pt x="354" y="318"/>
                    </a:lnTo>
                    <a:lnTo>
                      <a:pt x="343" y="335"/>
                    </a:lnTo>
                    <a:lnTo>
                      <a:pt x="332" y="351"/>
                    </a:lnTo>
                    <a:lnTo>
                      <a:pt x="318" y="365"/>
                    </a:lnTo>
                    <a:lnTo>
                      <a:pt x="303" y="377"/>
                    </a:lnTo>
                    <a:lnTo>
                      <a:pt x="287" y="388"/>
                    </a:lnTo>
                    <a:lnTo>
                      <a:pt x="267" y="396"/>
                    </a:lnTo>
                    <a:lnTo>
                      <a:pt x="248" y="402"/>
                    </a:lnTo>
                    <a:lnTo>
                      <a:pt x="224" y="406"/>
                    </a:lnTo>
                    <a:lnTo>
                      <a:pt x="200" y="407"/>
                    </a:lnTo>
                    <a:lnTo>
                      <a:pt x="45" y="376"/>
                    </a:lnTo>
                    <a:lnTo>
                      <a:pt x="30" y="354"/>
                    </a:lnTo>
                    <a:lnTo>
                      <a:pt x="17" y="333"/>
                    </a:lnTo>
                    <a:lnTo>
                      <a:pt x="9" y="311"/>
                    </a:lnTo>
                    <a:lnTo>
                      <a:pt x="4" y="289"/>
                    </a:lnTo>
                    <a:lnTo>
                      <a:pt x="1" y="266"/>
                    </a:lnTo>
                    <a:lnTo>
                      <a:pt x="0" y="242"/>
                    </a:lnTo>
                    <a:lnTo>
                      <a:pt x="0" y="216"/>
                    </a:lnTo>
                    <a:lnTo>
                      <a:pt x="0" y="190"/>
                    </a:lnTo>
                    <a:lnTo>
                      <a:pt x="9" y="159"/>
                    </a:lnTo>
                    <a:lnTo>
                      <a:pt x="18" y="129"/>
                    </a:lnTo>
                    <a:lnTo>
                      <a:pt x="29" y="102"/>
                    </a:lnTo>
                    <a:lnTo>
                      <a:pt x="41" y="77"/>
                    </a:lnTo>
                    <a:lnTo>
                      <a:pt x="57" y="55"/>
                    </a:lnTo>
                    <a:lnTo>
                      <a:pt x="77" y="34"/>
                    </a:lnTo>
                    <a:lnTo>
                      <a:pt x="101" y="16"/>
                    </a:lnTo>
                    <a:lnTo>
                      <a:pt x="130" y="0"/>
                    </a:lnTo>
                    <a:close/>
                  </a:path>
                </a:pathLst>
              </a:custGeom>
              <a:solidFill>
                <a:srgbClr val="140F0A"/>
              </a:solidFill>
              <a:ln w="9525">
                <a:noFill/>
                <a:round/>
                <a:headEnd/>
                <a:tailEnd/>
              </a:ln>
            </p:spPr>
            <p:txBody>
              <a:bodyPr/>
              <a:lstStyle/>
              <a:p>
                <a:endParaRPr lang="en-US"/>
              </a:p>
            </p:txBody>
          </p:sp>
          <p:sp>
            <p:nvSpPr>
              <p:cNvPr id="124" name="Freeform 120"/>
              <p:cNvSpPr>
                <a:spLocks/>
              </p:cNvSpPr>
              <p:nvPr/>
            </p:nvSpPr>
            <p:spPr bwMode="auto">
              <a:xfrm>
                <a:off x="2398" y="1849"/>
                <a:ext cx="68" cy="121"/>
              </a:xfrm>
              <a:custGeom>
                <a:avLst/>
                <a:gdLst>
                  <a:gd name="T0" fmla="*/ 1 w 136"/>
                  <a:gd name="T1" fmla="*/ 1 h 242"/>
                  <a:gd name="T2" fmla="*/ 1 w 136"/>
                  <a:gd name="T3" fmla="*/ 1 h 242"/>
                  <a:gd name="T4" fmla="*/ 1 w 136"/>
                  <a:gd name="T5" fmla="*/ 1 h 242"/>
                  <a:gd name="T6" fmla="*/ 1 w 136"/>
                  <a:gd name="T7" fmla="*/ 1 h 242"/>
                  <a:gd name="T8" fmla="*/ 1 w 136"/>
                  <a:gd name="T9" fmla="*/ 2 h 242"/>
                  <a:gd name="T10" fmla="*/ 1 w 136"/>
                  <a:gd name="T11" fmla="*/ 2 h 242"/>
                  <a:gd name="T12" fmla="*/ 1 w 136"/>
                  <a:gd name="T13" fmla="*/ 2 h 242"/>
                  <a:gd name="T14" fmla="*/ 1 w 136"/>
                  <a:gd name="T15" fmla="*/ 2 h 242"/>
                  <a:gd name="T16" fmla="*/ 1 w 136"/>
                  <a:gd name="T17" fmla="*/ 2 h 242"/>
                  <a:gd name="T18" fmla="*/ 1 w 136"/>
                  <a:gd name="T19" fmla="*/ 3 h 242"/>
                  <a:gd name="T20" fmla="*/ 1 w 136"/>
                  <a:gd name="T21" fmla="*/ 3 h 242"/>
                  <a:gd name="T22" fmla="*/ 1 w 136"/>
                  <a:gd name="T23" fmla="*/ 3 h 242"/>
                  <a:gd name="T24" fmla="*/ 1 w 136"/>
                  <a:gd name="T25" fmla="*/ 3 h 242"/>
                  <a:gd name="T26" fmla="*/ 1 w 136"/>
                  <a:gd name="T27" fmla="*/ 3 h 242"/>
                  <a:gd name="T28" fmla="*/ 1 w 136"/>
                  <a:gd name="T29" fmla="*/ 4 h 242"/>
                  <a:gd name="T30" fmla="*/ 1 w 136"/>
                  <a:gd name="T31" fmla="*/ 4 h 242"/>
                  <a:gd name="T32" fmla="*/ 1 w 136"/>
                  <a:gd name="T33" fmla="*/ 4 h 242"/>
                  <a:gd name="T34" fmla="*/ 1 w 136"/>
                  <a:gd name="T35" fmla="*/ 3 h 242"/>
                  <a:gd name="T36" fmla="*/ 0 w 136"/>
                  <a:gd name="T37" fmla="*/ 4 h 242"/>
                  <a:gd name="T38" fmla="*/ 1 w 136"/>
                  <a:gd name="T39" fmla="*/ 4 h 242"/>
                  <a:gd name="T40" fmla="*/ 1 w 136"/>
                  <a:gd name="T41" fmla="*/ 4 h 242"/>
                  <a:gd name="T42" fmla="*/ 1 w 136"/>
                  <a:gd name="T43" fmla="*/ 4 h 242"/>
                  <a:gd name="T44" fmla="*/ 1 w 136"/>
                  <a:gd name="T45" fmla="*/ 4 h 242"/>
                  <a:gd name="T46" fmla="*/ 1 w 136"/>
                  <a:gd name="T47" fmla="*/ 4 h 242"/>
                  <a:gd name="T48" fmla="*/ 1 w 136"/>
                  <a:gd name="T49" fmla="*/ 4 h 242"/>
                  <a:gd name="T50" fmla="*/ 1 w 136"/>
                  <a:gd name="T51" fmla="*/ 4 h 242"/>
                  <a:gd name="T52" fmla="*/ 1 w 136"/>
                  <a:gd name="T53" fmla="*/ 3 h 242"/>
                  <a:gd name="T54" fmla="*/ 1 w 136"/>
                  <a:gd name="T55" fmla="*/ 3 h 242"/>
                  <a:gd name="T56" fmla="*/ 2 w 136"/>
                  <a:gd name="T57" fmla="*/ 3 h 242"/>
                  <a:gd name="T58" fmla="*/ 2 w 136"/>
                  <a:gd name="T59" fmla="*/ 2 h 242"/>
                  <a:gd name="T60" fmla="*/ 2 w 136"/>
                  <a:gd name="T61" fmla="*/ 2 h 242"/>
                  <a:gd name="T62" fmla="*/ 2 w 136"/>
                  <a:gd name="T63" fmla="*/ 1 h 242"/>
                  <a:gd name="T64" fmla="*/ 1 w 136"/>
                  <a:gd name="T65" fmla="*/ 1 h 242"/>
                  <a:gd name="T66" fmla="*/ 1 w 136"/>
                  <a:gd name="T67" fmla="*/ 1 h 242"/>
                  <a:gd name="T68" fmla="*/ 1 w 136"/>
                  <a:gd name="T69" fmla="*/ 1 h 242"/>
                  <a:gd name="T70" fmla="*/ 1 w 136"/>
                  <a:gd name="T71" fmla="*/ 0 h 242"/>
                  <a:gd name="T72" fmla="*/ 1 w 136"/>
                  <a:gd name="T73" fmla="*/ 1 h 242"/>
                  <a:gd name="T74" fmla="*/ 1 w 136"/>
                  <a:gd name="T75" fmla="*/ 1 h 242"/>
                  <a:gd name="T76" fmla="*/ 1 w 136"/>
                  <a:gd name="T77" fmla="*/ 1 h 242"/>
                  <a:gd name="T78" fmla="*/ 1 w 136"/>
                  <a:gd name="T79" fmla="*/ 1 h 2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6"/>
                  <a:gd name="T121" fmla="*/ 0 h 242"/>
                  <a:gd name="T122" fmla="*/ 136 w 136"/>
                  <a:gd name="T123" fmla="*/ 242 h 24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6" h="242">
                    <a:moveTo>
                      <a:pt x="59" y="31"/>
                    </a:moveTo>
                    <a:lnTo>
                      <a:pt x="72" y="38"/>
                    </a:lnTo>
                    <a:lnTo>
                      <a:pt x="82" y="46"/>
                    </a:lnTo>
                    <a:lnTo>
                      <a:pt x="88" y="54"/>
                    </a:lnTo>
                    <a:lnTo>
                      <a:pt x="92" y="65"/>
                    </a:lnTo>
                    <a:lnTo>
                      <a:pt x="96" y="76"/>
                    </a:lnTo>
                    <a:lnTo>
                      <a:pt x="97" y="89"/>
                    </a:lnTo>
                    <a:lnTo>
                      <a:pt x="97" y="102"/>
                    </a:lnTo>
                    <a:lnTo>
                      <a:pt x="97" y="117"/>
                    </a:lnTo>
                    <a:lnTo>
                      <a:pt x="90" y="136"/>
                    </a:lnTo>
                    <a:lnTo>
                      <a:pt x="84" y="153"/>
                    </a:lnTo>
                    <a:lnTo>
                      <a:pt x="79" y="167"/>
                    </a:lnTo>
                    <a:lnTo>
                      <a:pt x="73" y="179"/>
                    </a:lnTo>
                    <a:lnTo>
                      <a:pt x="65" y="188"/>
                    </a:lnTo>
                    <a:lnTo>
                      <a:pt x="53" y="194"/>
                    </a:lnTo>
                    <a:lnTo>
                      <a:pt x="37" y="196"/>
                    </a:lnTo>
                    <a:lnTo>
                      <a:pt x="16" y="195"/>
                    </a:lnTo>
                    <a:lnTo>
                      <a:pt x="3" y="180"/>
                    </a:lnTo>
                    <a:lnTo>
                      <a:pt x="0" y="204"/>
                    </a:lnTo>
                    <a:lnTo>
                      <a:pt x="12" y="221"/>
                    </a:lnTo>
                    <a:lnTo>
                      <a:pt x="36" y="242"/>
                    </a:lnTo>
                    <a:lnTo>
                      <a:pt x="56" y="238"/>
                    </a:lnTo>
                    <a:lnTo>
                      <a:pt x="72" y="232"/>
                    </a:lnTo>
                    <a:lnTo>
                      <a:pt x="84" y="225"/>
                    </a:lnTo>
                    <a:lnTo>
                      <a:pt x="96" y="214"/>
                    </a:lnTo>
                    <a:lnTo>
                      <a:pt x="104" y="203"/>
                    </a:lnTo>
                    <a:lnTo>
                      <a:pt x="112" y="188"/>
                    </a:lnTo>
                    <a:lnTo>
                      <a:pt x="120" y="171"/>
                    </a:lnTo>
                    <a:lnTo>
                      <a:pt x="128" y="151"/>
                    </a:lnTo>
                    <a:lnTo>
                      <a:pt x="136" y="99"/>
                    </a:lnTo>
                    <a:lnTo>
                      <a:pt x="136" y="72"/>
                    </a:lnTo>
                    <a:lnTo>
                      <a:pt x="130" y="48"/>
                    </a:lnTo>
                    <a:lnTo>
                      <a:pt x="122" y="27"/>
                    </a:lnTo>
                    <a:lnTo>
                      <a:pt x="111" y="12"/>
                    </a:lnTo>
                    <a:lnTo>
                      <a:pt x="96" y="3"/>
                    </a:lnTo>
                    <a:lnTo>
                      <a:pt x="79" y="0"/>
                    </a:lnTo>
                    <a:lnTo>
                      <a:pt x="60" y="7"/>
                    </a:lnTo>
                    <a:lnTo>
                      <a:pt x="39" y="23"/>
                    </a:lnTo>
                    <a:lnTo>
                      <a:pt x="29" y="36"/>
                    </a:lnTo>
                    <a:lnTo>
                      <a:pt x="59" y="31"/>
                    </a:lnTo>
                    <a:close/>
                  </a:path>
                </a:pathLst>
              </a:custGeom>
              <a:solidFill>
                <a:srgbClr val="877F6D"/>
              </a:solidFill>
              <a:ln w="9525">
                <a:noFill/>
                <a:round/>
                <a:headEnd/>
                <a:tailEnd/>
              </a:ln>
            </p:spPr>
            <p:txBody>
              <a:bodyPr/>
              <a:lstStyle/>
              <a:p>
                <a:endParaRPr lang="en-US"/>
              </a:p>
            </p:txBody>
          </p:sp>
          <p:sp>
            <p:nvSpPr>
              <p:cNvPr id="125" name="Freeform 121"/>
              <p:cNvSpPr>
                <a:spLocks/>
              </p:cNvSpPr>
              <p:nvPr/>
            </p:nvSpPr>
            <p:spPr bwMode="auto">
              <a:xfrm>
                <a:off x="2443" y="1891"/>
                <a:ext cx="23" cy="64"/>
              </a:xfrm>
              <a:custGeom>
                <a:avLst/>
                <a:gdLst>
                  <a:gd name="T0" fmla="*/ 1 w 45"/>
                  <a:gd name="T1" fmla="*/ 2 h 127"/>
                  <a:gd name="T2" fmla="*/ 0 w 45"/>
                  <a:gd name="T3" fmla="*/ 2 h 127"/>
                  <a:gd name="T4" fmla="*/ 1 w 45"/>
                  <a:gd name="T5" fmla="*/ 2 h 127"/>
                  <a:gd name="T6" fmla="*/ 1 w 45"/>
                  <a:gd name="T7" fmla="*/ 2 h 127"/>
                  <a:gd name="T8" fmla="*/ 1 w 45"/>
                  <a:gd name="T9" fmla="*/ 2 h 127"/>
                  <a:gd name="T10" fmla="*/ 1 w 45"/>
                  <a:gd name="T11" fmla="*/ 2 h 127"/>
                  <a:gd name="T12" fmla="*/ 1 w 45"/>
                  <a:gd name="T13" fmla="*/ 1 h 127"/>
                  <a:gd name="T14" fmla="*/ 1 w 45"/>
                  <a:gd name="T15" fmla="*/ 0 h 127"/>
                  <a:gd name="T16" fmla="*/ 1 w 45"/>
                  <a:gd name="T17" fmla="*/ 1 h 127"/>
                  <a:gd name="T18" fmla="*/ 1 w 45"/>
                  <a:gd name="T19" fmla="*/ 1 h 127"/>
                  <a:gd name="T20" fmla="*/ 1 w 45"/>
                  <a:gd name="T21" fmla="*/ 1 h 127"/>
                  <a:gd name="T22" fmla="*/ 1 w 45"/>
                  <a:gd name="T23" fmla="*/ 2 h 127"/>
                  <a:gd name="T24" fmla="*/ 1 w 45"/>
                  <a:gd name="T25" fmla="*/ 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
                  <a:gd name="T40" fmla="*/ 0 h 127"/>
                  <a:gd name="T41" fmla="*/ 45 w 4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 h="127">
                    <a:moveTo>
                      <a:pt x="13" y="70"/>
                    </a:moveTo>
                    <a:lnTo>
                      <a:pt x="0" y="96"/>
                    </a:lnTo>
                    <a:lnTo>
                      <a:pt x="3" y="110"/>
                    </a:lnTo>
                    <a:lnTo>
                      <a:pt x="1" y="127"/>
                    </a:lnTo>
                    <a:lnTo>
                      <a:pt x="25" y="105"/>
                    </a:lnTo>
                    <a:lnTo>
                      <a:pt x="42" y="73"/>
                    </a:lnTo>
                    <a:lnTo>
                      <a:pt x="45" y="41"/>
                    </a:lnTo>
                    <a:lnTo>
                      <a:pt x="45" y="0"/>
                    </a:lnTo>
                    <a:lnTo>
                      <a:pt x="33" y="9"/>
                    </a:lnTo>
                    <a:lnTo>
                      <a:pt x="35" y="35"/>
                    </a:lnTo>
                    <a:lnTo>
                      <a:pt x="35" y="61"/>
                    </a:lnTo>
                    <a:lnTo>
                      <a:pt x="16" y="96"/>
                    </a:lnTo>
                    <a:lnTo>
                      <a:pt x="13" y="70"/>
                    </a:lnTo>
                    <a:close/>
                  </a:path>
                </a:pathLst>
              </a:custGeom>
              <a:solidFill>
                <a:srgbClr val="A0B5AD"/>
              </a:solidFill>
              <a:ln w="9525">
                <a:noFill/>
                <a:round/>
                <a:headEnd/>
                <a:tailEnd/>
              </a:ln>
            </p:spPr>
            <p:txBody>
              <a:bodyPr/>
              <a:lstStyle/>
              <a:p>
                <a:endParaRPr lang="en-US"/>
              </a:p>
            </p:txBody>
          </p:sp>
          <p:sp>
            <p:nvSpPr>
              <p:cNvPr id="126" name="Freeform 122"/>
              <p:cNvSpPr>
                <a:spLocks/>
              </p:cNvSpPr>
              <p:nvPr/>
            </p:nvSpPr>
            <p:spPr bwMode="auto">
              <a:xfrm>
                <a:off x="2386" y="1843"/>
                <a:ext cx="43" cy="109"/>
              </a:xfrm>
              <a:custGeom>
                <a:avLst/>
                <a:gdLst>
                  <a:gd name="T0" fmla="*/ 1 w 86"/>
                  <a:gd name="T1" fmla="*/ 0 h 217"/>
                  <a:gd name="T2" fmla="*/ 1 w 86"/>
                  <a:gd name="T3" fmla="*/ 1 h 217"/>
                  <a:gd name="T4" fmla="*/ 1 w 86"/>
                  <a:gd name="T5" fmla="*/ 1 h 217"/>
                  <a:gd name="T6" fmla="*/ 1 w 86"/>
                  <a:gd name="T7" fmla="*/ 1 h 217"/>
                  <a:gd name="T8" fmla="*/ 1 w 86"/>
                  <a:gd name="T9" fmla="*/ 1 h 217"/>
                  <a:gd name="T10" fmla="*/ 1 w 86"/>
                  <a:gd name="T11" fmla="*/ 2 h 217"/>
                  <a:gd name="T12" fmla="*/ 1 w 86"/>
                  <a:gd name="T13" fmla="*/ 2 h 217"/>
                  <a:gd name="T14" fmla="*/ 1 w 86"/>
                  <a:gd name="T15" fmla="*/ 3 h 217"/>
                  <a:gd name="T16" fmla="*/ 0 w 86"/>
                  <a:gd name="T17" fmla="*/ 3 h 217"/>
                  <a:gd name="T18" fmla="*/ 1 w 86"/>
                  <a:gd name="T19" fmla="*/ 3 h 217"/>
                  <a:gd name="T20" fmla="*/ 1 w 86"/>
                  <a:gd name="T21" fmla="*/ 4 h 217"/>
                  <a:gd name="T22" fmla="*/ 1 w 86"/>
                  <a:gd name="T23" fmla="*/ 4 h 217"/>
                  <a:gd name="T24" fmla="*/ 1 w 86"/>
                  <a:gd name="T25" fmla="*/ 3 h 217"/>
                  <a:gd name="T26" fmla="*/ 1 w 86"/>
                  <a:gd name="T27" fmla="*/ 3 h 217"/>
                  <a:gd name="T28" fmla="*/ 1 w 86"/>
                  <a:gd name="T29" fmla="*/ 3 h 217"/>
                  <a:gd name="T30" fmla="*/ 1 w 86"/>
                  <a:gd name="T31" fmla="*/ 3 h 217"/>
                  <a:gd name="T32" fmla="*/ 1 w 86"/>
                  <a:gd name="T33" fmla="*/ 2 h 217"/>
                  <a:gd name="T34" fmla="*/ 1 w 86"/>
                  <a:gd name="T35" fmla="*/ 2 h 217"/>
                  <a:gd name="T36" fmla="*/ 1 w 86"/>
                  <a:gd name="T37" fmla="*/ 2 h 217"/>
                  <a:gd name="T38" fmla="*/ 1 w 86"/>
                  <a:gd name="T39" fmla="*/ 2 h 217"/>
                  <a:gd name="T40" fmla="*/ 1 w 86"/>
                  <a:gd name="T41" fmla="*/ 1 h 217"/>
                  <a:gd name="T42" fmla="*/ 1 w 86"/>
                  <a:gd name="T43" fmla="*/ 1 h 217"/>
                  <a:gd name="T44" fmla="*/ 1 w 86"/>
                  <a:gd name="T45" fmla="*/ 1 h 217"/>
                  <a:gd name="T46" fmla="*/ 1 w 86"/>
                  <a:gd name="T47" fmla="*/ 1 h 217"/>
                  <a:gd name="T48" fmla="*/ 1 w 86"/>
                  <a:gd name="T49" fmla="*/ 1 h 217"/>
                  <a:gd name="T50" fmla="*/ 1 w 86"/>
                  <a:gd name="T51" fmla="*/ 1 h 217"/>
                  <a:gd name="T52" fmla="*/ 1 w 86"/>
                  <a:gd name="T53" fmla="*/ 1 h 217"/>
                  <a:gd name="T54" fmla="*/ 1 w 86"/>
                  <a:gd name="T55" fmla="*/ 1 h 217"/>
                  <a:gd name="T56" fmla="*/ 1 w 86"/>
                  <a:gd name="T57" fmla="*/ 1 h 217"/>
                  <a:gd name="T58" fmla="*/ 1 w 86"/>
                  <a:gd name="T59" fmla="*/ 0 h 21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6"/>
                  <a:gd name="T91" fmla="*/ 0 h 217"/>
                  <a:gd name="T92" fmla="*/ 86 w 86"/>
                  <a:gd name="T93" fmla="*/ 217 h 21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6" h="217">
                    <a:moveTo>
                      <a:pt x="82" y="0"/>
                    </a:moveTo>
                    <a:lnTo>
                      <a:pt x="60" y="12"/>
                    </a:lnTo>
                    <a:lnTo>
                      <a:pt x="42" y="26"/>
                    </a:lnTo>
                    <a:lnTo>
                      <a:pt x="28" y="44"/>
                    </a:lnTo>
                    <a:lnTo>
                      <a:pt x="18" y="62"/>
                    </a:lnTo>
                    <a:lnTo>
                      <a:pt x="9" y="83"/>
                    </a:lnTo>
                    <a:lnTo>
                      <a:pt x="5" y="106"/>
                    </a:lnTo>
                    <a:lnTo>
                      <a:pt x="1" y="131"/>
                    </a:lnTo>
                    <a:lnTo>
                      <a:pt x="0" y="158"/>
                    </a:lnTo>
                    <a:lnTo>
                      <a:pt x="6" y="187"/>
                    </a:lnTo>
                    <a:lnTo>
                      <a:pt x="18" y="217"/>
                    </a:lnTo>
                    <a:lnTo>
                      <a:pt x="21" y="193"/>
                    </a:lnTo>
                    <a:lnTo>
                      <a:pt x="14" y="148"/>
                    </a:lnTo>
                    <a:lnTo>
                      <a:pt x="36" y="153"/>
                    </a:lnTo>
                    <a:lnTo>
                      <a:pt x="65" y="152"/>
                    </a:lnTo>
                    <a:lnTo>
                      <a:pt x="73" y="135"/>
                    </a:lnTo>
                    <a:lnTo>
                      <a:pt x="86" y="124"/>
                    </a:lnTo>
                    <a:lnTo>
                      <a:pt x="86" y="102"/>
                    </a:lnTo>
                    <a:lnTo>
                      <a:pt x="71" y="94"/>
                    </a:lnTo>
                    <a:lnTo>
                      <a:pt x="72" y="70"/>
                    </a:lnTo>
                    <a:lnTo>
                      <a:pt x="58" y="54"/>
                    </a:lnTo>
                    <a:lnTo>
                      <a:pt x="45" y="49"/>
                    </a:lnTo>
                    <a:lnTo>
                      <a:pt x="50" y="42"/>
                    </a:lnTo>
                    <a:lnTo>
                      <a:pt x="54" y="36"/>
                    </a:lnTo>
                    <a:lnTo>
                      <a:pt x="59" y="30"/>
                    </a:lnTo>
                    <a:lnTo>
                      <a:pt x="62" y="24"/>
                    </a:lnTo>
                    <a:lnTo>
                      <a:pt x="67" y="18"/>
                    </a:lnTo>
                    <a:lnTo>
                      <a:pt x="72" y="12"/>
                    </a:lnTo>
                    <a:lnTo>
                      <a:pt x="76" y="6"/>
                    </a:lnTo>
                    <a:lnTo>
                      <a:pt x="82" y="0"/>
                    </a:lnTo>
                    <a:close/>
                  </a:path>
                </a:pathLst>
              </a:custGeom>
              <a:solidFill>
                <a:srgbClr val="302B26"/>
              </a:solidFill>
              <a:ln w="9525">
                <a:noFill/>
                <a:round/>
                <a:headEnd/>
                <a:tailEnd/>
              </a:ln>
            </p:spPr>
            <p:txBody>
              <a:bodyPr/>
              <a:lstStyle/>
              <a:p>
                <a:endParaRPr lang="en-US"/>
              </a:p>
            </p:txBody>
          </p:sp>
          <p:sp>
            <p:nvSpPr>
              <p:cNvPr id="127" name="Freeform 123"/>
              <p:cNvSpPr>
                <a:spLocks/>
              </p:cNvSpPr>
              <p:nvPr/>
            </p:nvSpPr>
            <p:spPr bwMode="auto">
              <a:xfrm>
                <a:off x="2292" y="1794"/>
                <a:ext cx="142" cy="198"/>
              </a:xfrm>
              <a:custGeom>
                <a:avLst/>
                <a:gdLst>
                  <a:gd name="T0" fmla="*/ 1 w 284"/>
                  <a:gd name="T1" fmla="*/ 0 h 396"/>
                  <a:gd name="T2" fmla="*/ 4 w 284"/>
                  <a:gd name="T3" fmla="*/ 1 h 396"/>
                  <a:gd name="T4" fmla="*/ 4 w 284"/>
                  <a:gd name="T5" fmla="*/ 1 h 396"/>
                  <a:gd name="T6" fmla="*/ 3 w 284"/>
                  <a:gd name="T7" fmla="*/ 1 h 396"/>
                  <a:gd name="T8" fmla="*/ 3 w 284"/>
                  <a:gd name="T9" fmla="*/ 1 h 396"/>
                  <a:gd name="T10" fmla="*/ 3 w 284"/>
                  <a:gd name="T11" fmla="*/ 1 h 396"/>
                  <a:gd name="T12" fmla="*/ 2 w 284"/>
                  <a:gd name="T13" fmla="*/ 2 h 396"/>
                  <a:gd name="T14" fmla="*/ 2 w 284"/>
                  <a:gd name="T15" fmla="*/ 2 h 396"/>
                  <a:gd name="T16" fmla="*/ 2 w 284"/>
                  <a:gd name="T17" fmla="*/ 2 h 396"/>
                  <a:gd name="T18" fmla="*/ 2 w 284"/>
                  <a:gd name="T19" fmla="*/ 3 h 396"/>
                  <a:gd name="T20" fmla="*/ 2 w 284"/>
                  <a:gd name="T21" fmla="*/ 3 h 396"/>
                  <a:gd name="T22" fmla="*/ 1 w 284"/>
                  <a:gd name="T23" fmla="*/ 3 h 396"/>
                  <a:gd name="T24" fmla="*/ 1 w 284"/>
                  <a:gd name="T25" fmla="*/ 3 h 396"/>
                  <a:gd name="T26" fmla="*/ 2 w 284"/>
                  <a:gd name="T27" fmla="*/ 5 h 396"/>
                  <a:gd name="T28" fmla="*/ 2 w 284"/>
                  <a:gd name="T29" fmla="*/ 5 h 396"/>
                  <a:gd name="T30" fmla="*/ 2 w 284"/>
                  <a:gd name="T31" fmla="*/ 6 h 396"/>
                  <a:gd name="T32" fmla="*/ 2 w 284"/>
                  <a:gd name="T33" fmla="*/ 6 h 396"/>
                  <a:gd name="T34" fmla="*/ 2 w 284"/>
                  <a:gd name="T35" fmla="*/ 6 h 396"/>
                  <a:gd name="T36" fmla="*/ 1 w 284"/>
                  <a:gd name="T37" fmla="*/ 6 h 396"/>
                  <a:gd name="T38" fmla="*/ 1 w 284"/>
                  <a:gd name="T39" fmla="*/ 6 h 396"/>
                  <a:gd name="T40" fmla="*/ 1 w 284"/>
                  <a:gd name="T41" fmla="*/ 6 h 396"/>
                  <a:gd name="T42" fmla="*/ 1 w 284"/>
                  <a:gd name="T43" fmla="*/ 5 h 396"/>
                  <a:gd name="T44" fmla="*/ 0 w 284"/>
                  <a:gd name="T45" fmla="*/ 3 h 396"/>
                  <a:gd name="T46" fmla="*/ 0 w 284"/>
                  <a:gd name="T47" fmla="*/ 3 h 396"/>
                  <a:gd name="T48" fmla="*/ 1 w 284"/>
                  <a:gd name="T49" fmla="*/ 3 h 396"/>
                  <a:gd name="T50" fmla="*/ 1 w 284"/>
                  <a:gd name="T51" fmla="*/ 2 h 396"/>
                  <a:gd name="T52" fmla="*/ 1 w 284"/>
                  <a:gd name="T53" fmla="*/ 1 h 396"/>
                  <a:gd name="T54" fmla="*/ 1 w 284"/>
                  <a:gd name="T55" fmla="*/ 1 h 396"/>
                  <a:gd name="T56" fmla="*/ 1 w 284"/>
                  <a:gd name="T57" fmla="*/ 0 h 3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4"/>
                  <a:gd name="T88" fmla="*/ 0 h 396"/>
                  <a:gd name="T89" fmla="*/ 284 w 284"/>
                  <a:gd name="T90" fmla="*/ 396 h 3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4" h="396">
                    <a:moveTo>
                      <a:pt x="125" y="0"/>
                    </a:moveTo>
                    <a:lnTo>
                      <a:pt x="284" y="11"/>
                    </a:lnTo>
                    <a:lnTo>
                      <a:pt x="262" y="15"/>
                    </a:lnTo>
                    <a:lnTo>
                      <a:pt x="240" y="23"/>
                    </a:lnTo>
                    <a:lnTo>
                      <a:pt x="219" y="36"/>
                    </a:lnTo>
                    <a:lnTo>
                      <a:pt x="200" y="52"/>
                    </a:lnTo>
                    <a:lnTo>
                      <a:pt x="181" y="70"/>
                    </a:lnTo>
                    <a:lnTo>
                      <a:pt x="165" y="93"/>
                    </a:lnTo>
                    <a:lnTo>
                      <a:pt x="151" y="117"/>
                    </a:lnTo>
                    <a:lnTo>
                      <a:pt x="140" y="145"/>
                    </a:lnTo>
                    <a:lnTo>
                      <a:pt x="132" y="174"/>
                    </a:lnTo>
                    <a:lnTo>
                      <a:pt x="127" y="204"/>
                    </a:lnTo>
                    <a:lnTo>
                      <a:pt x="126" y="235"/>
                    </a:lnTo>
                    <a:lnTo>
                      <a:pt x="128" y="267"/>
                    </a:lnTo>
                    <a:lnTo>
                      <a:pt x="135" y="300"/>
                    </a:lnTo>
                    <a:lnTo>
                      <a:pt x="147" y="333"/>
                    </a:lnTo>
                    <a:lnTo>
                      <a:pt x="164" y="365"/>
                    </a:lnTo>
                    <a:lnTo>
                      <a:pt x="186" y="396"/>
                    </a:lnTo>
                    <a:lnTo>
                      <a:pt x="127" y="389"/>
                    </a:lnTo>
                    <a:lnTo>
                      <a:pt x="64" y="375"/>
                    </a:lnTo>
                    <a:lnTo>
                      <a:pt x="22" y="335"/>
                    </a:lnTo>
                    <a:lnTo>
                      <a:pt x="9" y="294"/>
                    </a:lnTo>
                    <a:lnTo>
                      <a:pt x="0" y="247"/>
                    </a:lnTo>
                    <a:lnTo>
                      <a:pt x="0" y="198"/>
                    </a:lnTo>
                    <a:lnTo>
                      <a:pt x="9" y="150"/>
                    </a:lnTo>
                    <a:lnTo>
                      <a:pt x="23" y="102"/>
                    </a:lnTo>
                    <a:lnTo>
                      <a:pt x="48" y="60"/>
                    </a:lnTo>
                    <a:lnTo>
                      <a:pt x="81" y="25"/>
                    </a:lnTo>
                    <a:lnTo>
                      <a:pt x="125" y="0"/>
                    </a:lnTo>
                    <a:close/>
                  </a:path>
                </a:pathLst>
              </a:custGeom>
              <a:solidFill>
                <a:srgbClr val="332616"/>
              </a:solidFill>
              <a:ln w="9525">
                <a:noFill/>
                <a:round/>
                <a:headEnd/>
                <a:tailEnd/>
              </a:ln>
            </p:spPr>
            <p:txBody>
              <a:bodyPr/>
              <a:lstStyle/>
              <a:p>
                <a:endParaRPr lang="en-US"/>
              </a:p>
            </p:txBody>
          </p:sp>
          <p:sp>
            <p:nvSpPr>
              <p:cNvPr id="128" name="Freeform 124"/>
              <p:cNvSpPr>
                <a:spLocks/>
              </p:cNvSpPr>
              <p:nvPr/>
            </p:nvSpPr>
            <p:spPr bwMode="auto">
              <a:xfrm>
                <a:off x="1470" y="1841"/>
                <a:ext cx="856" cy="248"/>
              </a:xfrm>
              <a:custGeom>
                <a:avLst/>
                <a:gdLst>
                  <a:gd name="T0" fmla="*/ 4 w 1711"/>
                  <a:gd name="T1" fmla="*/ 3 h 498"/>
                  <a:gd name="T2" fmla="*/ 3 w 1711"/>
                  <a:gd name="T3" fmla="*/ 3 h 498"/>
                  <a:gd name="T4" fmla="*/ 3 w 1711"/>
                  <a:gd name="T5" fmla="*/ 4 h 498"/>
                  <a:gd name="T6" fmla="*/ 2 w 1711"/>
                  <a:gd name="T7" fmla="*/ 4 h 498"/>
                  <a:gd name="T8" fmla="*/ 2 w 1711"/>
                  <a:gd name="T9" fmla="*/ 4 h 498"/>
                  <a:gd name="T10" fmla="*/ 1 w 1711"/>
                  <a:gd name="T11" fmla="*/ 5 h 498"/>
                  <a:gd name="T12" fmla="*/ 1 w 1711"/>
                  <a:gd name="T13" fmla="*/ 5 h 498"/>
                  <a:gd name="T14" fmla="*/ 1 w 1711"/>
                  <a:gd name="T15" fmla="*/ 6 h 498"/>
                  <a:gd name="T16" fmla="*/ 1 w 1711"/>
                  <a:gd name="T17" fmla="*/ 6 h 498"/>
                  <a:gd name="T18" fmla="*/ 0 w 1711"/>
                  <a:gd name="T19" fmla="*/ 7 h 498"/>
                  <a:gd name="T20" fmla="*/ 1 w 1711"/>
                  <a:gd name="T21" fmla="*/ 6 h 498"/>
                  <a:gd name="T22" fmla="*/ 3 w 1711"/>
                  <a:gd name="T23" fmla="*/ 7 h 498"/>
                  <a:gd name="T24" fmla="*/ 4 w 1711"/>
                  <a:gd name="T25" fmla="*/ 7 h 498"/>
                  <a:gd name="T26" fmla="*/ 4 w 1711"/>
                  <a:gd name="T27" fmla="*/ 6 h 498"/>
                  <a:gd name="T28" fmla="*/ 5 w 1711"/>
                  <a:gd name="T29" fmla="*/ 6 h 498"/>
                  <a:gd name="T30" fmla="*/ 5 w 1711"/>
                  <a:gd name="T31" fmla="*/ 5 h 498"/>
                  <a:gd name="T32" fmla="*/ 6 w 1711"/>
                  <a:gd name="T33" fmla="*/ 5 h 498"/>
                  <a:gd name="T34" fmla="*/ 6 w 1711"/>
                  <a:gd name="T35" fmla="*/ 5 h 498"/>
                  <a:gd name="T36" fmla="*/ 7 w 1711"/>
                  <a:gd name="T37" fmla="*/ 5 h 498"/>
                  <a:gd name="T38" fmla="*/ 7 w 1711"/>
                  <a:gd name="T39" fmla="*/ 4 h 498"/>
                  <a:gd name="T40" fmla="*/ 8 w 1711"/>
                  <a:gd name="T41" fmla="*/ 4 h 498"/>
                  <a:gd name="T42" fmla="*/ 9 w 1711"/>
                  <a:gd name="T43" fmla="*/ 4 h 498"/>
                  <a:gd name="T44" fmla="*/ 9 w 1711"/>
                  <a:gd name="T45" fmla="*/ 4 h 498"/>
                  <a:gd name="T46" fmla="*/ 15 w 1711"/>
                  <a:gd name="T47" fmla="*/ 3 h 498"/>
                  <a:gd name="T48" fmla="*/ 17 w 1711"/>
                  <a:gd name="T49" fmla="*/ 3 h 498"/>
                  <a:gd name="T50" fmla="*/ 18 w 1711"/>
                  <a:gd name="T51" fmla="*/ 3 h 498"/>
                  <a:gd name="T52" fmla="*/ 19 w 1711"/>
                  <a:gd name="T53" fmla="*/ 3 h 498"/>
                  <a:gd name="T54" fmla="*/ 20 w 1711"/>
                  <a:gd name="T55" fmla="*/ 2 h 498"/>
                  <a:gd name="T56" fmla="*/ 21 w 1711"/>
                  <a:gd name="T57" fmla="*/ 2 h 498"/>
                  <a:gd name="T58" fmla="*/ 22 w 1711"/>
                  <a:gd name="T59" fmla="*/ 2 h 498"/>
                  <a:gd name="T60" fmla="*/ 23 w 1711"/>
                  <a:gd name="T61" fmla="*/ 2 h 498"/>
                  <a:gd name="T62" fmla="*/ 25 w 1711"/>
                  <a:gd name="T63" fmla="*/ 1 h 498"/>
                  <a:gd name="T64" fmla="*/ 25 w 1711"/>
                  <a:gd name="T65" fmla="*/ 1 h 498"/>
                  <a:gd name="T66" fmla="*/ 26 w 1711"/>
                  <a:gd name="T67" fmla="*/ 1 h 498"/>
                  <a:gd name="T68" fmla="*/ 27 w 1711"/>
                  <a:gd name="T69" fmla="*/ 0 h 498"/>
                  <a:gd name="T70" fmla="*/ 27 w 1711"/>
                  <a:gd name="T71" fmla="*/ 0 h 498"/>
                  <a:gd name="T72" fmla="*/ 26 w 1711"/>
                  <a:gd name="T73" fmla="*/ 0 h 498"/>
                  <a:gd name="T74" fmla="*/ 26 w 1711"/>
                  <a:gd name="T75" fmla="*/ 0 h 498"/>
                  <a:gd name="T76" fmla="*/ 25 w 1711"/>
                  <a:gd name="T77" fmla="*/ 0 h 498"/>
                  <a:gd name="T78" fmla="*/ 25 w 1711"/>
                  <a:gd name="T79" fmla="*/ 1 h 498"/>
                  <a:gd name="T80" fmla="*/ 24 w 1711"/>
                  <a:gd name="T81" fmla="*/ 0 h 498"/>
                  <a:gd name="T82" fmla="*/ 8 w 1711"/>
                  <a:gd name="T83" fmla="*/ 3 h 498"/>
                  <a:gd name="T84" fmla="*/ 7 w 1711"/>
                  <a:gd name="T85" fmla="*/ 3 h 498"/>
                  <a:gd name="T86" fmla="*/ 7 w 1711"/>
                  <a:gd name="T87" fmla="*/ 3 h 498"/>
                  <a:gd name="T88" fmla="*/ 6 w 1711"/>
                  <a:gd name="T89" fmla="*/ 3 h 498"/>
                  <a:gd name="T90" fmla="*/ 6 w 1711"/>
                  <a:gd name="T91" fmla="*/ 3 h 4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1"/>
                  <a:gd name="T139" fmla="*/ 0 h 498"/>
                  <a:gd name="T140" fmla="*/ 1711 w 1711"/>
                  <a:gd name="T141" fmla="*/ 498 h 4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1" h="498">
                    <a:moveTo>
                      <a:pt x="363" y="186"/>
                    </a:moveTo>
                    <a:lnTo>
                      <a:pt x="212" y="199"/>
                    </a:lnTo>
                    <a:lnTo>
                      <a:pt x="202" y="242"/>
                    </a:lnTo>
                    <a:lnTo>
                      <a:pt x="181" y="252"/>
                    </a:lnTo>
                    <a:lnTo>
                      <a:pt x="163" y="263"/>
                    </a:lnTo>
                    <a:lnTo>
                      <a:pt x="145" y="272"/>
                    </a:lnTo>
                    <a:lnTo>
                      <a:pt x="129" y="281"/>
                    </a:lnTo>
                    <a:lnTo>
                      <a:pt x="114" y="289"/>
                    </a:lnTo>
                    <a:lnTo>
                      <a:pt x="99" y="298"/>
                    </a:lnTo>
                    <a:lnTo>
                      <a:pt x="87" y="309"/>
                    </a:lnTo>
                    <a:lnTo>
                      <a:pt x="75" y="319"/>
                    </a:lnTo>
                    <a:lnTo>
                      <a:pt x="64" y="329"/>
                    </a:lnTo>
                    <a:lnTo>
                      <a:pt x="53" y="342"/>
                    </a:lnTo>
                    <a:lnTo>
                      <a:pt x="44" y="355"/>
                    </a:lnTo>
                    <a:lnTo>
                      <a:pt x="35" y="370"/>
                    </a:lnTo>
                    <a:lnTo>
                      <a:pt x="26" y="386"/>
                    </a:lnTo>
                    <a:lnTo>
                      <a:pt x="19" y="403"/>
                    </a:lnTo>
                    <a:lnTo>
                      <a:pt x="11" y="424"/>
                    </a:lnTo>
                    <a:lnTo>
                      <a:pt x="4" y="446"/>
                    </a:lnTo>
                    <a:lnTo>
                      <a:pt x="0" y="460"/>
                    </a:lnTo>
                    <a:lnTo>
                      <a:pt x="16" y="463"/>
                    </a:lnTo>
                    <a:lnTo>
                      <a:pt x="25" y="427"/>
                    </a:lnTo>
                    <a:lnTo>
                      <a:pt x="142" y="452"/>
                    </a:lnTo>
                    <a:lnTo>
                      <a:pt x="131" y="493"/>
                    </a:lnTo>
                    <a:lnTo>
                      <a:pt x="147" y="498"/>
                    </a:lnTo>
                    <a:lnTo>
                      <a:pt x="201" y="498"/>
                    </a:lnTo>
                    <a:lnTo>
                      <a:pt x="237" y="490"/>
                    </a:lnTo>
                    <a:lnTo>
                      <a:pt x="193" y="446"/>
                    </a:lnTo>
                    <a:lnTo>
                      <a:pt x="196" y="430"/>
                    </a:lnTo>
                    <a:lnTo>
                      <a:pt x="268" y="392"/>
                    </a:lnTo>
                    <a:lnTo>
                      <a:pt x="286" y="379"/>
                    </a:lnTo>
                    <a:lnTo>
                      <a:pt x="304" y="367"/>
                    </a:lnTo>
                    <a:lnTo>
                      <a:pt x="322" y="358"/>
                    </a:lnTo>
                    <a:lnTo>
                      <a:pt x="339" y="349"/>
                    </a:lnTo>
                    <a:lnTo>
                      <a:pt x="355" y="342"/>
                    </a:lnTo>
                    <a:lnTo>
                      <a:pt x="372" y="336"/>
                    </a:lnTo>
                    <a:lnTo>
                      <a:pt x="389" y="331"/>
                    </a:lnTo>
                    <a:lnTo>
                      <a:pt x="406" y="326"/>
                    </a:lnTo>
                    <a:lnTo>
                      <a:pt x="422" y="323"/>
                    </a:lnTo>
                    <a:lnTo>
                      <a:pt x="439" y="319"/>
                    </a:lnTo>
                    <a:lnTo>
                      <a:pt x="458" y="317"/>
                    </a:lnTo>
                    <a:lnTo>
                      <a:pt x="476" y="315"/>
                    </a:lnTo>
                    <a:lnTo>
                      <a:pt x="496" y="312"/>
                    </a:lnTo>
                    <a:lnTo>
                      <a:pt x="515" y="310"/>
                    </a:lnTo>
                    <a:lnTo>
                      <a:pt x="537" y="308"/>
                    </a:lnTo>
                    <a:lnTo>
                      <a:pt x="560" y="305"/>
                    </a:lnTo>
                    <a:lnTo>
                      <a:pt x="627" y="293"/>
                    </a:lnTo>
                    <a:lnTo>
                      <a:pt x="960" y="228"/>
                    </a:lnTo>
                    <a:lnTo>
                      <a:pt x="996" y="224"/>
                    </a:lnTo>
                    <a:lnTo>
                      <a:pt x="1033" y="219"/>
                    </a:lnTo>
                    <a:lnTo>
                      <a:pt x="1068" y="213"/>
                    </a:lnTo>
                    <a:lnTo>
                      <a:pt x="1105" y="209"/>
                    </a:lnTo>
                    <a:lnTo>
                      <a:pt x="1142" y="203"/>
                    </a:lnTo>
                    <a:lnTo>
                      <a:pt x="1178" y="198"/>
                    </a:lnTo>
                    <a:lnTo>
                      <a:pt x="1215" y="192"/>
                    </a:lnTo>
                    <a:lnTo>
                      <a:pt x="1250" y="186"/>
                    </a:lnTo>
                    <a:lnTo>
                      <a:pt x="1287" y="180"/>
                    </a:lnTo>
                    <a:lnTo>
                      <a:pt x="1323" y="173"/>
                    </a:lnTo>
                    <a:lnTo>
                      <a:pt x="1360" y="166"/>
                    </a:lnTo>
                    <a:lnTo>
                      <a:pt x="1396" y="159"/>
                    </a:lnTo>
                    <a:lnTo>
                      <a:pt x="1431" y="151"/>
                    </a:lnTo>
                    <a:lnTo>
                      <a:pt x="1467" y="143"/>
                    </a:lnTo>
                    <a:lnTo>
                      <a:pt x="1503" y="135"/>
                    </a:lnTo>
                    <a:lnTo>
                      <a:pt x="1537" y="126"/>
                    </a:lnTo>
                    <a:lnTo>
                      <a:pt x="1565" y="114"/>
                    </a:lnTo>
                    <a:lnTo>
                      <a:pt x="1591" y="104"/>
                    </a:lnTo>
                    <a:lnTo>
                      <a:pt x="1617" y="92"/>
                    </a:lnTo>
                    <a:lnTo>
                      <a:pt x="1640" y="80"/>
                    </a:lnTo>
                    <a:lnTo>
                      <a:pt x="1662" y="66"/>
                    </a:lnTo>
                    <a:lnTo>
                      <a:pt x="1681" y="47"/>
                    </a:lnTo>
                    <a:lnTo>
                      <a:pt x="1697" y="27"/>
                    </a:lnTo>
                    <a:lnTo>
                      <a:pt x="1711" y="0"/>
                    </a:lnTo>
                    <a:lnTo>
                      <a:pt x="1620" y="1"/>
                    </a:lnTo>
                    <a:lnTo>
                      <a:pt x="1614" y="16"/>
                    </a:lnTo>
                    <a:lnTo>
                      <a:pt x="1609" y="29"/>
                    </a:lnTo>
                    <a:lnTo>
                      <a:pt x="1602" y="38"/>
                    </a:lnTo>
                    <a:lnTo>
                      <a:pt x="1594" y="47"/>
                    </a:lnTo>
                    <a:lnTo>
                      <a:pt x="1583" y="54"/>
                    </a:lnTo>
                    <a:lnTo>
                      <a:pt x="1573" y="61"/>
                    </a:lnTo>
                    <a:lnTo>
                      <a:pt x="1560" y="68"/>
                    </a:lnTo>
                    <a:lnTo>
                      <a:pt x="1547" y="76"/>
                    </a:lnTo>
                    <a:lnTo>
                      <a:pt x="1491" y="60"/>
                    </a:lnTo>
                    <a:lnTo>
                      <a:pt x="535" y="245"/>
                    </a:lnTo>
                    <a:lnTo>
                      <a:pt x="503" y="255"/>
                    </a:lnTo>
                    <a:lnTo>
                      <a:pt x="454" y="242"/>
                    </a:lnTo>
                    <a:lnTo>
                      <a:pt x="436" y="242"/>
                    </a:lnTo>
                    <a:lnTo>
                      <a:pt x="414" y="241"/>
                    </a:lnTo>
                    <a:lnTo>
                      <a:pt x="393" y="239"/>
                    </a:lnTo>
                    <a:lnTo>
                      <a:pt x="375" y="235"/>
                    </a:lnTo>
                    <a:lnTo>
                      <a:pt x="360" y="228"/>
                    </a:lnTo>
                    <a:lnTo>
                      <a:pt x="352" y="218"/>
                    </a:lnTo>
                    <a:lnTo>
                      <a:pt x="352" y="204"/>
                    </a:lnTo>
                    <a:lnTo>
                      <a:pt x="363" y="186"/>
                    </a:lnTo>
                    <a:close/>
                  </a:path>
                </a:pathLst>
              </a:custGeom>
              <a:solidFill>
                <a:srgbClr val="FFD370"/>
              </a:solidFill>
              <a:ln w="9525">
                <a:noFill/>
                <a:round/>
                <a:headEnd/>
                <a:tailEnd/>
              </a:ln>
            </p:spPr>
            <p:txBody>
              <a:bodyPr/>
              <a:lstStyle/>
              <a:p>
                <a:endParaRPr lang="en-US"/>
              </a:p>
            </p:txBody>
          </p:sp>
          <p:sp>
            <p:nvSpPr>
              <p:cNvPr id="129" name="Freeform 125"/>
              <p:cNvSpPr>
                <a:spLocks/>
              </p:cNvSpPr>
              <p:nvPr/>
            </p:nvSpPr>
            <p:spPr bwMode="auto">
              <a:xfrm>
                <a:off x="1988" y="1841"/>
                <a:ext cx="338" cy="203"/>
              </a:xfrm>
              <a:custGeom>
                <a:avLst/>
                <a:gdLst>
                  <a:gd name="T0" fmla="*/ 1 w 676"/>
                  <a:gd name="T1" fmla="*/ 3 h 408"/>
                  <a:gd name="T2" fmla="*/ 6 w 676"/>
                  <a:gd name="T3" fmla="*/ 2 h 408"/>
                  <a:gd name="T4" fmla="*/ 6 w 676"/>
                  <a:gd name="T5" fmla="*/ 2 h 408"/>
                  <a:gd name="T6" fmla="*/ 7 w 676"/>
                  <a:gd name="T7" fmla="*/ 2 h 408"/>
                  <a:gd name="T8" fmla="*/ 7 w 676"/>
                  <a:gd name="T9" fmla="*/ 2 h 408"/>
                  <a:gd name="T10" fmla="*/ 7 w 676"/>
                  <a:gd name="T11" fmla="*/ 1 h 408"/>
                  <a:gd name="T12" fmla="*/ 7 w 676"/>
                  <a:gd name="T13" fmla="*/ 1 h 408"/>
                  <a:gd name="T14" fmla="*/ 8 w 676"/>
                  <a:gd name="T15" fmla="*/ 1 h 408"/>
                  <a:gd name="T16" fmla="*/ 9 w 676"/>
                  <a:gd name="T17" fmla="*/ 1 h 408"/>
                  <a:gd name="T18" fmla="*/ 9 w 676"/>
                  <a:gd name="T19" fmla="*/ 1 h 408"/>
                  <a:gd name="T20" fmla="*/ 9 w 676"/>
                  <a:gd name="T21" fmla="*/ 1 h 408"/>
                  <a:gd name="T22" fmla="*/ 9 w 676"/>
                  <a:gd name="T23" fmla="*/ 1 h 408"/>
                  <a:gd name="T24" fmla="*/ 9 w 676"/>
                  <a:gd name="T25" fmla="*/ 1 h 408"/>
                  <a:gd name="T26" fmla="*/ 10 w 676"/>
                  <a:gd name="T27" fmla="*/ 1 h 408"/>
                  <a:gd name="T28" fmla="*/ 10 w 676"/>
                  <a:gd name="T29" fmla="*/ 1 h 408"/>
                  <a:gd name="T30" fmla="*/ 10 w 676"/>
                  <a:gd name="T31" fmla="*/ 1 h 408"/>
                  <a:gd name="T32" fmla="*/ 10 w 676"/>
                  <a:gd name="T33" fmla="*/ 0 h 408"/>
                  <a:gd name="T34" fmla="*/ 10 w 676"/>
                  <a:gd name="T35" fmla="*/ 0 h 408"/>
                  <a:gd name="T36" fmla="*/ 11 w 676"/>
                  <a:gd name="T37" fmla="*/ 0 h 408"/>
                  <a:gd name="T38" fmla="*/ 11 w 676"/>
                  <a:gd name="T39" fmla="*/ 0 h 408"/>
                  <a:gd name="T40" fmla="*/ 11 w 676"/>
                  <a:gd name="T41" fmla="*/ 1 h 408"/>
                  <a:gd name="T42" fmla="*/ 11 w 676"/>
                  <a:gd name="T43" fmla="*/ 4 h 408"/>
                  <a:gd name="T44" fmla="*/ 10 w 676"/>
                  <a:gd name="T45" fmla="*/ 4 h 408"/>
                  <a:gd name="T46" fmla="*/ 9 w 676"/>
                  <a:gd name="T47" fmla="*/ 4 h 408"/>
                  <a:gd name="T48" fmla="*/ 9 w 676"/>
                  <a:gd name="T49" fmla="*/ 4 h 408"/>
                  <a:gd name="T50" fmla="*/ 7 w 676"/>
                  <a:gd name="T51" fmla="*/ 4 h 408"/>
                  <a:gd name="T52" fmla="*/ 6 w 676"/>
                  <a:gd name="T53" fmla="*/ 5 h 408"/>
                  <a:gd name="T54" fmla="*/ 5 w 676"/>
                  <a:gd name="T55" fmla="*/ 5 h 408"/>
                  <a:gd name="T56" fmla="*/ 5 w 676"/>
                  <a:gd name="T57" fmla="*/ 5 h 408"/>
                  <a:gd name="T58" fmla="*/ 5 w 676"/>
                  <a:gd name="T59" fmla="*/ 5 h 408"/>
                  <a:gd name="T60" fmla="*/ 5 w 676"/>
                  <a:gd name="T61" fmla="*/ 5 h 408"/>
                  <a:gd name="T62" fmla="*/ 3 w 676"/>
                  <a:gd name="T63" fmla="*/ 5 h 408"/>
                  <a:gd name="T64" fmla="*/ 3 w 676"/>
                  <a:gd name="T65" fmla="*/ 5 h 408"/>
                  <a:gd name="T66" fmla="*/ 3 w 676"/>
                  <a:gd name="T67" fmla="*/ 5 h 408"/>
                  <a:gd name="T68" fmla="*/ 1 w 676"/>
                  <a:gd name="T69" fmla="*/ 6 h 408"/>
                  <a:gd name="T70" fmla="*/ 1 w 676"/>
                  <a:gd name="T71" fmla="*/ 6 h 408"/>
                  <a:gd name="T72" fmla="*/ 1 w 676"/>
                  <a:gd name="T73" fmla="*/ 6 h 408"/>
                  <a:gd name="T74" fmla="*/ 0 w 676"/>
                  <a:gd name="T75" fmla="*/ 6 h 408"/>
                  <a:gd name="T76" fmla="*/ 1 w 676"/>
                  <a:gd name="T77" fmla="*/ 5 h 408"/>
                  <a:gd name="T78" fmla="*/ 1 w 676"/>
                  <a:gd name="T79" fmla="*/ 5 h 408"/>
                  <a:gd name="T80" fmla="*/ 1 w 676"/>
                  <a:gd name="T81" fmla="*/ 5 h 408"/>
                  <a:gd name="T82" fmla="*/ 3 w 676"/>
                  <a:gd name="T83" fmla="*/ 5 h 408"/>
                  <a:gd name="T84" fmla="*/ 3 w 676"/>
                  <a:gd name="T85" fmla="*/ 5 h 408"/>
                  <a:gd name="T86" fmla="*/ 3 w 676"/>
                  <a:gd name="T87" fmla="*/ 5 h 408"/>
                  <a:gd name="T88" fmla="*/ 3 w 676"/>
                  <a:gd name="T89" fmla="*/ 5 h 408"/>
                  <a:gd name="T90" fmla="*/ 3 w 676"/>
                  <a:gd name="T91" fmla="*/ 5 h 408"/>
                  <a:gd name="T92" fmla="*/ 5 w 676"/>
                  <a:gd name="T93" fmla="*/ 5 h 408"/>
                  <a:gd name="T94" fmla="*/ 5 w 676"/>
                  <a:gd name="T95" fmla="*/ 5 h 408"/>
                  <a:gd name="T96" fmla="*/ 5 w 676"/>
                  <a:gd name="T97" fmla="*/ 5 h 408"/>
                  <a:gd name="T98" fmla="*/ 5 w 676"/>
                  <a:gd name="T99" fmla="*/ 4 h 408"/>
                  <a:gd name="T100" fmla="*/ 5 w 676"/>
                  <a:gd name="T101" fmla="*/ 4 h 408"/>
                  <a:gd name="T102" fmla="*/ 6 w 676"/>
                  <a:gd name="T103" fmla="*/ 4 h 408"/>
                  <a:gd name="T104" fmla="*/ 6 w 676"/>
                  <a:gd name="T105" fmla="*/ 4 h 408"/>
                  <a:gd name="T106" fmla="*/ 6 w 676"/>
                  <a:gd name="T107" fmla="*/ 4 h 408"/>
                  <a:gd name="T108" fmla="*/ 7 w 676"/>
                  <a:gd name="T109" fmla="*/ 4 h 408"/>
                  <a:gd name="T110" fmla="*/ 7 w 676"/>
                  <a:gd name="T111" fmla="*/ 4 h 408"/>
                  <a:gd name="T112" fmla="*/ 10 w 676"/>
                  <a:gd name="T113" fmla="*/ 4 h 408"/>
                  <a:gd name="T114" fmla="*/ 10 w 676"/>
                  <a:gd name="T115" fmla="*/ 3 h 408"/>
                  <a:gd name="T116" fmla="*/ 10 w 676"/>
                  <a:gd name="T117" fmla="*/ 2 h 408"/>
                  <a:gd name="T118" fmla="*/ 1 w 676"/>
                  <a:gd name="T119" fmla="*/ 3 h 408"/>
                  <a:gd name="T120" fmla="*/ 1 w 676"/>
                  <a:gd name="T121" fmla="*/ 3 h 408"/>
                  <a:gd name="T122" fmla="*/ 1 w 676"/>
                  <a:gd name="T123" fmla="*/ 3 h 4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6"/>
                  <a:gd name="T187" fmla="*/ 0 h 408"/>
                  <a:gd name="T188" fmla="*/ 676 w 676"/>
                  <a:gd name="T189" fmla="*/ 408 h 4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6" h="408">
                    <a:moveTo>
                      <a:pt x="76" y="196"/>
                    </a:moveTo>
                    <a:lnTo>
                      <a:pt x="425" y="142"/>
                    </a:lnTo>
                    <a:lnTo>
                      <a:pt x="440" y="138"/>
                    </a:lnTo>
                    <a:lnTo>
                      <a:pt x="455" y="134"/>
                    </a:lnTo>
                    <a:lnTo>
                      <a:pt x="470" y="130"/>
                    </a:lnTo>
                    <a:lnTo>
                      <a:pt x="484" y="126"/>
                    </a:lnTo>
                    <a:lnTo>
                      <a:pt x="498" y="121"/>
                    </a:lnTo>
                    <a:lnTo>
                      <a:pt x="512" y="117"/>
                    </a:lnTo>
                    <a:lnTo>
                      <a:pt x="525" y="112"/>
                    </a:lnTo>
                    <a:lnTo>
                      <a:pt x="538" y="106"/>
                    </a:lnTo>
                    <a:lnTo>
                      <a:pt x="551" y="100"/>
                    </a:lnTo>
                    <a:lnTo>
                      <a:pt x="564" y="95"/>
                    </a:lnTo>
                    <a:lnTo>
                      <a:pt x="576" y="88"/>
                    </a:lnTo>
                    <a:lnTo>
                      <a:pt x="589" y="81"/>
                    </a:lnTo>
                    <a:lnTo>
                      <a:pt x="602" y="73"/>
                    </a:lnTo>
                    <a:lnTo>
                      <a:pt x="614" y="65"/>
                    </a:lnTo>
                    <a:lnTo>
                      <a:pt x="627" y="55"/>
                    </a:lnTo>
                    <a:lnTo>
                      <a:pt x="640" y="46"/>
                    </a:lnTo>
                    <a:lnTo>
                      <a:pt x="676" y="0"/>
                    </a:lnTo>
                    <a:lnTo>
                      <a:pt x="660" y="49"/>
                    </a:lnTo>
                    <a:lnTo>
                      <a:pt x="660" y="80"/>
                    </a:lnTo>
                    <a:lnTo>
                      <a:pt x="660" y="266"/>
                    </a:lnTo>
                    <a:lnTo>
                      <a:pt x="610" y="281"/>
                    </a:lnTo>
                    <a:lnTo>
                      <a:pt x="561" y="295"/>
                    </a:lnTo>
                    <a:lnTo>
                      <a:pt x="514" y="308"/>
                    </a:lnTo>
                    <a:lnTo>
                      <a:pt x="468" y="319"/>
                    </a:lnTo>
                    <a:lnTo>
                      <a:pt x="424" y="328"/>
                    </a:lnTo>
                    <a:lnTo>
                      <a:pt x="381" y="338"/>
                    </a:lnTo>
                    <a:lnTo>
                      <a:pt x="340" y="346"/>
                    </a:lnTo>
                    <a:lnTo>
                      <a:pt x="300" y="353"/>
                    </a:lnTo>
                    <a:lnTo>
                      <a:pt x="260" y="359"/>
                    </a:lnTo>
                    <a:lnTo>
                      <a:pt x="221" y="366"/>
                    </a:lnTo>
                    <a:lnTo>
                      <a:pt x="183" y="372"/>
                    </a:lnTo>
                    <a:lnTo>
                      <a:pt x="146" y="379"/>
                    </a:lnTo>
                    <a:lnTo>
                      <a:pt x="110" y="385"/>
                    </a:lnTo>
                    <a:lnTo>
                      <a:pt x="73" y="392"/>
                    </a:lnTo>
                    <a:lnTo>
                      <a:pt x="36" y="400"/>
                    </a:lnTo>
                    <a:lnTo>
                      <a:pt x="0" y="408"/>
                    </a:lnTo>
                    <a:lnTo>
                      <a:pt x="10" y="379"/>
                    </a:lnTo>
                    <a:lnTo>
                      <a:pt x="90" y="369"/>
                    </a:lnTo>
                    <a:lnTo>
                      <a:pt x="115" y="364"/>
                    </a:lnTo>
                    <a:lnTo>
                      <a:pt x="141" y="358"/>
                    </a:lnTo>
                    <a:lnTo>
                      <a:pt x="165" y="354"/>
                    </a:lnTo>
                    <a:lnTo>
                      <a:pt x="190" y="348"/>
                    </a:lnTo>
                    <a:lnTo>
                      <a:pt x="216" y="343"/>
                    </a:lnTo>
                    <a:lnTo>
                      <a:pt x="241" y="338"/>
                    </a:lnTo>
                    <a:lnTo>
                      <a:pt x="265" y="333"/>
                    </a:lnTo>
                    <a:lnTo>
                      <a:pt x="290" y="327"/>
                    </a:lnTo>
                    <a:lnTo>
                      <a:pt x="316" y="323"/>
                    </a:lnTo>
                    <a:lnTo>
                      <a:pt x="341" y="317"/>
                    </a:lnTo>
                    <a:lnTo>
                      <a:pt x="365" y="312"/>
                    </a:lnTo>
                    <a:lnTo>
                      <a:pt x="391" y="306"/>
                    </a:lnTo>
                    <a:lnTo>
                      <a:pt x="416" y="302"/>
                    </a:lnTo>
                    <a:lnTo>
                      <a:pt x="441" y="296"/>
                    </a:lnTo>
                    <a:lnTo>
                      <a:pt x="466" y="292"/>
                    </a:lnTo>
                    <a:lnTo>
                      <a:pt x="491" y="287"/>
                    </a:lnTo>
                    <a:lnTo>
                      <a:pt x="605" y="257"/>
                    </a:lnTo>
                    <a:lnTo>
                      <a:pt x="626" y="237"/>
                    </a:lnTo>
                    <a:lnTo>
                      <a:pt x="626" y="130"/>
                    </a:lnTo>
                    <a:lnTo>
                      <a:pt x="2" y="236"/>
                    </a:lnTo>
                    <a:lnTo>
                      <a:pt x="2" y="209"/>
                    </a:lnTo>
                    <a:lnTo>
                      <a:pt x="76" y="196"/>
                    </a:lnTo>
                    <a:close/>
                  </a:path>
                </a:pathLst>
              </a:custGeom>
              <a:solidFill>
                <a:srgbClr val="B76602"/>
              </a:solidFill>
              <a:ln w="9525">
                <a:noFill/>
                <a:round/>
                <a:headEnd/>
                <a:tailEnd/>
              </a:ln>
            </p:spPr>
            <p:txBody>
              <a:bodyPr/>
              <a:lstStyle/>
              <a:p>
                <a:endParaRPr lang="en-US"/>
              </a:p>
            </p:txBody>
          </p:sp>
          <p:sp>
            <p:nvSpPr>
              <p:cNvPr id="130" name="Freeform 126"/>
              <p:cNvSpPr>
                <a:spLocks/>
              </p:cNvSpPr>
              <p:nvPr/>
            </p:nvSpPr>
            <p:spPr bwMode="auto">
              <a:xfrm>
                <a:off x="1921" y="1934"/>
                <a:ext cx="95" cy="144"/>
              </a:xfrm>
              <a:custGeom>
                <a:avLst/>
                <a:gdLst>
                  <a:gd name="T0" fmla="*/ 1 w 192"/>
                  <a:gd name="T1" fmla="*/ 0 h 287"/>
                  <a:gd name="T2" fmla="*/ 1 w 192"/>
                  <a:gd name="T3" fmla="*/ 1 h 287"/>
                  <a:gd name="T4" fmla="*/ 2 w 192"/>
                  <a:gd name="T5" fmla="*/ 1 h 287"/>
                  <a:gd name="T6" fmla="*/ 2 w 192"/>
                  <a:gd name="T7" fmla="*/ 1 h 287"/>
                  <a:gd name="T8" fmla="*/ 2 w 192"/>
                  <a:gd name="T9" fmla="*/ 1 h 287"/>
                  <a:gd name="T10" fmla="*/ 2 w 192"/>
                  <a:gd name="T11" fmla="*/ 1 h 287"/>
                  <a:gd name="T12" fmla="*/ 2 w 192"/>
                  <a:gd name="T13" fmla="*/ 2 h 287"/>
                  <a:gd name="T14" fmla="*/ 2 w 192"/>
                  <a:gd name="T15" fmla="*/ 2 h 287"/>
                  <a:gd name="T16" fmla="*/ 2 w 192"/>
                  <a:gd name="T17" fmla="*/ 3 h 287"/>
                  <a:gd name="T18" fmla="*/ 2 w 192"/>
                  <a:gd name="T19" fmla="*/ 3 h 287"/>
                  <a:gd name="T20" fmla="*/ 2 w 192"/>
                  <a:gd name="T21" fmla="*/ 4 h 287"/>
                  <a:gd name="T22" fmla="*/ 2 w 192"/>
                  <a:gd name="T23" fmla="*/ 4 h 287"/>
                  <a:gd name="T24" fmla="*/ 2 w 192"/>
                  <a:gd name="T25" fmla="*/ 4 h 287"/>
                  <a:gd name="T26" fmla="*/ 2 w 192"/>
                  <a:gd name="T27" fmla="*/ 5 h 287"/>
                  <a:gd name="T28" fmla="*/ 2 w 192"/>
                  <a:gd name="T29" fmla="*/ 5 h 287"/>
                  <a:gd name="T30" fmla="*/ 1 w 192"/>
                  <a:gd name="T31" fmla="*/ 5 h 287"/>
                  <a:gd name="T32" fmla="*/ 1 w 192"/>
                  <a:gd name="T33" fmla="*/ 5 h 287"/>
                  <a:gd name="T34" fmla="*/ 1 w 192"/>
                  <a:gd name="T35" fmla="*/ 5 h 287"/>
                  <a:gd name="T36" fmla="*/ 0 w 192"/>
                  <a:gd name="T37" fmla="*/ 5 h 287"/>
                  <a:gd name="T38" fmla="*/ 0 w 192"/>
                  <a:gd name="T39" fmla="*/ 5 h 287"/>
                  <a:gd name="T40" fmla="*/ 0 w 192"/>
                  <a:gd name="T41" fmla="*/ 4 h 287"/>
                  <a:gd name="T42" fmla="*/ 0 w 192"/>
                  <a:gd name="T43" fmla="*/ 4 h 287"/>
                  <a:gd name="T44" fmla="*/ 0 w 192"/>
                  <a:gd name="T45" fmla="*/ 4 h 287"/>
                  <a:gd name="T46" fmla="*/ 0 w 192"/>
                  <a:gd name="T47" fmla="*/ 3 h 287"/>
                  <a:gd name="T48" fmla="*/ 0 w 192"/>
                  <a:gd name="T49" fmla="*/ 3 h 287"/>
                  <a:gd name="T50" fmla="*/ 0 w 192"/>
                  <a:gd name="T51" fmla="*/ 2 h 287"/>
                  <a:gd name="T52" fmla="*/ 0 w 192"/>
                  <a:gd name="T53" fmla="*/ 2 h 287"/>
                  <a:gd name="T54" fmla="*/ 0 w 192"/>
                  <a:gd name="T55" fmla="*/ 1 h 287"/>
                  <a:gd name="T56" fmla="*/ 0 w 192"/>
                  <a:gd name="T57" fmla="*/ 1 h 287"/>
                  <a:gd name="T58" fmla="*/ 0 w 192"/>
                  <a:gd name="T59" fmla="*/ 1 h 287"/>
                  <a:gd name="T60" fmla="*/ 0 w 192"/>
                  <a:gd name="T61" fmla="*/ 1 h 287"/>
                  <a:gd name="T62" fmla="*/ 1 w 192"/>
                  <a:gd name="T63" fmla="*/ 1 h 287"/>
                  <a:gd name="T64" fmla="*/ 1 w 192"/>
                  <a:gd name="T65" fmla="*/ 0 h 2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2"/>
                  <a:gd name="T100" fmla="*/ 0 h 287"/>
                  <a:gd name="T101" fmla="*/ 192 w 192"/>
                  <a:gd name="T102" fmla="*/ 287 h 2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2" h="287">
                    <a:moveTo>
                      <a:pt x="97" y="0"/>
                    </a:moveTo>
                    <a:lnTo>
                      <a:pt x="116" y="3"/>
                    </a:lnTo>
                    <a:lnTo>
                      <a:pt x="134" y="11"/>
                    </a:lnTo>
                    <a:lnTo>
                      <a:pt x="150" y="24"/>
                    </a:lnTo>
                    <a:lnTo>
                      <a:pt x="164" y="42"/>
                    </a:lnTo>
                    <a:lnTo>
                      <a:pt x="175" y="63"/>
                    </a:lnTo>
                    <a:lnTo>
                      <a:pt x="185" y="87"/>
                    </a:lnTo>
                    <a:lnTo>
                      <a:pt x="189" y="115"/>
                    </a:lnTo>
                    <a:lnTo>
                      <a:pt x="192" y="144"/>
                    </a:lnTo>
                    <a:lnTo>
                      <a:pt x="189" y="173"/>
                    </a:lnTo>
                    <a:lnTo>
                      <a:pt x="183" y="199"/>
                    </a:lnTo>
                    <a:lnTo>
                      <a:pt x="174" y="223"/>
                    </a:lnTo>
                    <a:lnTo>
                      <a:pt x="162" y="244"/>
                    </a:lnTo>
                    <a:lnTo>
                      <a:pt x="148" y="262"/>
                    </a:lnTo>
                    <a:lnTo>
                      <a:pt x="132" y="275"/>
                    </a:lnTo>
                    <a:lnTo>
                      <a:pt x="113" y="283"/>
                    </a:lnTo>
                    <a:lnTo>
                      <a:pt x="94" y="287"/>
                    </a:lnTo>
                    <a:lnTo>
                      <a:pt x="75" y="283"/>
                    </a:lnTo>
                    <a:lnTo>
                      <a:pt x="57" y="275"/>
                    </a:lnTo>
                    <a:lnTo>
                      <a:pt x="41" y="261"/>
                    </a:lnTo>
                    <a:lnTo>
                      <a:pt x="27" y="243"/>
                    </a:lnTo>
                    <a:lnTo>
                      <a:pt x="15" y="222"/>
                    </a:lnTo>
                    <a:lnTo>
                      <a:pt x="7" y="198"/>
                    </a:lnTo>
                    <a:lnTo>
                      <a:pt x="1" y="170"/>
                    </a:lnTo>
                    <a:lnTo>
                      <a:pt x="0" y="141"/>
                    </a:lnTo>
                    <a:lnTo>
                      <a:pt x="3" y="113"/>
                    </a:lnTo>
                    <a:lnTo>
                      <a:pt x="8" y="86"/>
                    </a:lnTo>
                    <a:lnTo>
                      <a:pt x="16" y="62"/>
                    </a:lnTo>
                    <a:lnTo>
                      <a:pt x="29" y="41"/>
                    </a:lnTo>
                    <a:lnTo>
                      <a:pt x="43" y="24"/>
                    </a:lnTo>
                    <a:lnTo>
                      <a:pt x="59" y="10"/>
                    </a:lnTo>
                    <a:lnTo>
                      <a:pt x="77" y="2"/>
                    </a:lnTo>
                    <a:lnTo>
                      <a:pt x="97" y="0"/>
                    </a:lnTo>
                    <a:close/>
                  </a:path>
                </a:pathLst>
              </a:custGeom>
              <a:solidFill>
                <a:srgbClr val="877F6D"/>
              </a:solidFill>
              <a:ln w="9525">
                <a:noFill/>
                <a:round/>
                <a:headEnd/>
                <a:tailEnd/>
              </a:ln>
            </p:spPr>
            <p:txBody>
              <a:bodyPr/>
              <a:lstStyle/>
              <a:p>
                <a:endParaRPr lang="en-US"/>
              </a:p>
            </p:txBody>
          </p:sp>
          <p:sp>
            <p:nvSpPr>
              <p:cNvPr id="131" name="Freeform 127"/>
              <p:cNvSpPr>
                <a:spLocks/>
              </p:cNvSpPr>
              <p:nvPr/>
            </p:nvSpPr>
            <p:spPr bwMode="auto">
              <a:xfrm>
                <a:off x="1828" y="1884"/>
                <a:ext cx="207" cy="223"/>
              </a:xfrm>
              <a:custGeom>
                <a:avLst/>
                <a:gdLst>
                  <a:gd name="T0" fmla="*/ 3 w 413"/>
                  <a:gd name="T1" fmla="*/ 0 h 445"/>
                  <a:gd name="T2" fmla="*/ 5 w 413"/>
                  <a:gd name="T3" fmla="*/ 1 h 445"/>
                  <a:gd name="T4" fmla="*/ 6 w 413"/>
                  <a:gd name="T5" fmla="*/ 1 h 445"/>
                  <a:gd name="T6" fmla="*/ 6 w 413"/>
                  <a:gd name="T7" fmla="*/ 1 h 445"/>
                  <a:gd name="T8" fmla="*/ 6 w 413"/>
                  <a:gd name="T9" fmla="*/ 1 h 445"/>
                  <a:gd name="T10" fmla="*/ 6 w 413"/>
                  <a:gd name="T11" fmla="*/ 2 h 445"/>
                  <a:gd name="T12" fmla="*/ 7 w 413"/>
                  <a:gd name="T13" fmla="*/ 2 h 445"/>
                  <a:gd name="T14" fmla="*/ 7 w 413"/>
                  <a:gd name="T15" fmla="*/ 2 h 445"/>
                  <a:gd name="T16" fmla="*/ 7 w 413"/>
                  <a:gd name="T17" fmla="*/ 3 h 445"/>
                  <a:gd name="T18" fmla="*/ 7 w 413"/>
                  <a:gd name="T19" fmla="*/ 3 h 445"/>
                  <a:gd name="T20" fmla="*/ 7 w 413"/>
                  <a:gd name="T21" fmla="*/ 4 h 445"/>
                  <a:gd name="T22" fmla="*/ 7 w 413"/>
                  <a:gd name="T23" fmla="*/ 4 h 445"/>
                  <a:gd name="T24" fmla="*/ 7 w 413"/>
                  <a:gd name="T25" fmla="*/ 4 h 445"/>
                  <a:gd name="T26" fmla="*/ 7 w 413"/>
                  <a:gd name="T27" fmla="*/ 5 h 445"/>
                  <a:gd name="T28" fmla="*/ 7 w 413"/>
                  <a:gd name="T29" fmla="*/ 5 h 445"/>
                  <a:gd name="T30" fmla="*/ 7 w 413"/>
                  <a:gd name="T31" fmla="*/ 6 h 445"/>
                  <a:gd name="T32" fmla="*/ 7 w 413"/>
                  <a:gd name="T33" fmla="*/ 6 h 445"/>
                  <a:gd name="T34" fmla="*/ 6 w 413"/>
                  <a:gd name="T35" fmla="*/ 6 h 445"/>
                  <a:gd name="T36" fmla="*/ 6 w 413"/>
                  <a:gd name="T37" fmla="*/ 6 h 445"/>
                  <a:gd name="T38" fmla="*/ 6 w 413"/>
                  <a:gd name="T39" fmla="*/ 7 h 445"/>
                  <a:gd name="T40" fmla="*/ 6 w 413"/>
                  <a:gd name="T41" fmla="*/ 7 h 445"/>
                  <a:gd name="T42" fmla="*/ 5 w 413"/>
                  <a:gd name="T43" fmla="*/ 7 h 445"/>
                  <a:gd name="T44" fmla="*/ 5 w 413"/>
                  <a:gd name="T45" fmla="*/ 7 h 445"/>
                  <a:gd name="T46" fmla="*/ 5 w 413"/>
                  <a:gd name="T47" fmla="*/ 7 h 445"/>
                  <a:gd name="T48" fmla="*/ 4 w 413"/>
                  <a:gd name="T49" fmla="*/ 7 h 445"/>
                  <a:gd name="T50" fmla="*/ 4 w 413"/>
                  <a:gd name="T51" fmla="*/ 7 h 445"/>
                  <a:gd name="T52" fmla="*/ 1 w 413"/>
                  <a:gd name="T53" fmla="*/ 7 h 445"/>
                  <a:gd name="T54" fmla="*/ 1 w 413"/>
                  <a:gd name="T55" fmla="*/ 7 h 445"/>
                  <a:gd name="T56" fmla="*/ 1 w 413"/>
                  <a:gd name="T57" fmla="*/ 6 h 445"/>
                  <a:gd name="T58" fmla="*/ 1 w 413"/>
                  <a:gd name="T59" fmla="*/ 6 h 445"/>
                  <a:gd name="T60" fmla="*/ 1 w 413"/>
                  <a:gd name="T61" fmla="*/ 5 h 445"/>
                  <a:gd name="T62" fmla="*/ 1 w 413"/>
                  <a:gd name="T63" fmla="*/ 5 h 445"/>
                  <a:gd name="T64" fmla="*/ 0 w 413"/>
                  <a:gd name="T65" fmla="*/ 5 h 445"/>
                  <a:gd name="T66" fmla="*/ 0 w 413"/>
                  <a:gd name="T67" fmla="*/ 4 h 445"/>
                  <a:gd name="T68" fmla="*/ 0 w 413"/>
                  <a:gd name="T69" fmla="*/ 4 h 445"/>
                  <a:gd name="T70" fmla="*/ 1 w 413"/>
                  <a:gd name="T71" fmla="*/ 3 h 445"/>
                  <a:gd name="T72" fmla="*/ 1 w 413"/>
                  <a:gd name="T73" fmla="*/ 3 h 445"/>
                  <a:gd name="T74" fmla="*/ 1 w 413"/>
                  <a:gd name="T75" fmla="*/ 2 h 445"/>
                  <a:gd name="T76" fmla="*/ 1 w 413"/>
                  <a:gd name="T77" fmla="*/ 2 h 445"/>
                  <a:gd name="T78" fmla="*/ 1 w 413"/>
                  <a:gd name="T79" fmla="*/ 1 h 445"/>
                  <a:gd name="T80" fmla="*/ 2 w 413"/>
                  <a:gd name="T81" fmla="*/ 1 h 445"/>
                  <a:gd name="T82" fmla="*/ 2 w 413"/>
                  <a:gd name="T83" fmla="*/ 1 h 445"/>
                  <a:gd name="T84" fmla="*/ 3 w 413"/>
                  <a:gd name="T85" fmla="*/ 0 h 4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3"/>
                  <a:gd name="T130" fmla="*/ 0 h 445"/>
                  <a:gd name="T131" fmla="*/ 413 w 413"/>
                  <a:gd name="T132" fmla="*/ 445 h 4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3" h="445">
                    <a:moveTo>
                      <a:pt x="142" y="0"/>
                    </a:moveTo>
                    <a:lnTo>
                      <a:pt x="303" y="13"/>
                    </a:lnTo>
                    <a:lnTo>
                      <a:pt x="326" y="26"/>
                    </a:lnTo>
                    <a:lnTo>
                      <a:pt x="345" y="41"/>
                    </a:lnTo>
                    <a:lnTo>
                      <a:pt x="363" y="58"/>
                    </a:lnTo>
                    <a:lnTo>
                      <a:pt x="378" y="77"/>
                    </a:lnTo>
                    <a:lnTo>
                      <a:pt x="389" y="97"/>
                    </a:lnTo>
                    <a:lnTo>
                      <a:pt x="398" y="119"/>
                    </a:lnTo>
                    <a:lnTo>
                      <a:pt x="407" y="143"/>
                    </a:lnTo>
                    <a:lnTo>
                      <a:pt x="411" y="169"/>
                    </a:lnTo>
                    <a:lnTo>
                      <a:pt x="413" y="199"/>
                    </a:lnTo>
                    <a:lnTo>
                      <a:pt x="413" y="226"/>
                    </a:lnTo>
                    <a:lnTo>
                      <a:pt x="412" y="254"/>
                    </a:lnTo>
                    <a:lnTo>
                      <a:pt x="409" y="279"/>
                    </a:lnTo>
                    <a:lnTo>
                      <a:pt x="403" y="304"/>
                    </a:lnTo>
                    <a:lnTo>
                      <a:pt x="396" y="327"/>
                    </a:lnTo>
                    <a:lnTo>
                      <a:pt x="388" y="347"/>
                    </a:lnTo>
                    <a:lnTo>
                      <a:pt x="377" y="367"/>
                    </a:lnTo>
                    <a:lnTo>
                      <a:pt x="364" y="384"/>
                    </a:lnTo>
                    <a:lnTo>
                      <a:pt x="350" y="399"/>
                    </a:lnTo>
                    <a:lnTo>
                      <a:pt x="333" y="413"/>
                    </a:lnTo>
                    <a:lnTo>
                      <a:pt x="314" y="423"/>
                    </a:lnTo>
                    <a:lnTo>
                      <a:pt x="294" y="432"/>
                    </a:lnTo>
                    <a:lnTo>
                      <a:pt x="272" y="439"/>
                    </a:lnTo>
                    <a:lnTo>
                      <a:pt x="246" y="444"/>
                    </a:lnTo>
                    <a:lnTo>
                      <a:pt x="220" y="445"/>
                    </a:lnTo>
                    <a:lnTo>
                      <a:pt x="51" y="414"/>
                    </a:lnTo>
                    <a:lnTo>
                      <a:pt x="33" y="390"/>
                    </a:lnTo>
                    <a:lnTo>
                      <a:pt x="21" y="367"/>
                    </a:lnTo>
                    <a:lnTo>
                      <a:pt x="11" y="343"/>
                    </a:lnTo>
                    <a:lnTo>
                      <a:pt x="6" y="317"/>
                    </a:lnTo>
                    <a:lnTo>
                      <a:pt x="2" y="292"/>
                    </a:lnTo>
                    <a:lnTo>
                      <a:pt x="0" y="266"/>
                    </a:lnTo>
                    <a:lnTo>
                      <a:pt x="0" y="238"/>
                    </a:lnTo>
                    <a:lnTo>
                      <a:pt x="0" y="209"/>
                    </a:lnTo>
                    <a:lnTo>
                      <a:pt x="9" y="175"/>
                    </a:lnTo>
                    <a:lnTo>
                      <a:pt x="19" y="143"/>
                    </a:lnTo>
                    <a:lnTo>
                      <a:pt x="31" y="114"/>
                    </a:lnTo>
                    <a:lnTo>
                      <a:pt x="45" y="86"/>
                    </a:lnTo>
                    <a:lnTo>
                      <a:pt x="62" y="62"/>
                    </a:lnTo>
                    <a:lnTo>
                      <a:pt x="84" y="39"/>
                    </a:lnTo>
                    <a:lnTo>
                      <a:pt x="109" y="18"/>
                    </a:lnTo>
                    <a:lnTo>
                      <a:pt x="142" y="0"/>
                    </a:lnTo>
                    <a:close/>
                  </a:path>
                </a:pathLst>
              </a:custGeom>
              <a:solidFill>
                <a:srgbClr val="140F0A"/>
              </a:solidFill>
              <a:ln w="9525">
                <a:noFill/>
                <a:round/>
                <a:headEnd/>
                <a:tailEnd/>
              </a:ln>
            </p:spPr>
            <p:txBody>
              <a:bodyPr/>
              <a:lstStyle/>
              <a:p>
                <a:endParaRPr lang="en-US"/>
              </a:p>
            </p:txBody>
          </p:sp>
          <p:sp>
            <p:nvSpPr>
              <p:cNvPr id="132" name="Freeform 128"/>
              <p:cNvSpPr>
                <a:spLocks/>
              </p:cNvSpPr>
              <p:nvPr/>
            </p:nvSpPr>
            <p:spPr bwMode="auto">
              <a:xfrm>
                <a:off x="1938" y="1945"/>
                <a:ext cx="74" cy="132"/>
              </a:xfrm>
              <a:custGeom>
                <a:avLst/>
                <a:gdLst>
                  <a:gd name="T0" fmla="*/ 1 w 148"/>
                  <a:gd name="T1" fmla="*/ 1 h 264"/>
                  <a:gd name="T2" fmla="*/ 1 w 148"/>
                  <a:gd name="T3" fmla="*/ 1 h 264"/>
                  <a:gd name="T4" fmla="*/ 1 w 148"/>
                  <a:gd name="T5" fmla="*/ 1 h 264"/>
                  <a:gd name="T6" fmla="*/ 1 w 148"/>
                  <a:gd name="T7" fmla="*/ 1 h 264"/>
                  <a:gd name="T8" fmla="*/ 1 w 148"/>
                  <a:gd name="T9" fmla="*/ 1 h 264"/>
                  <a:gd name="T10" fmla="*/ 1 w 148"/>
                  <a:gd name="T11" fmla="*/ 1 h 264"/>
                  <a:gd name="T12" fmla="*/ 1 w 148"/>
                  <a:gd name="T13" fmla="*/ 1 h 264"/>
                  <a:gd name="T14" fmla="*/ 1 w 148"/>
                  <a:gd name="T15" fmla="*/ 1 h 264"/>
                  <a:gd name="T16" fmla="*/ 1 w 148"/>
                  <a:gd name="T17" fmla="*/ 1 h 264"/>
                  <a:gd name="T18" fmla="*/ 1 w 148"/>
                  <a:gd name="T19" fmla="*/ 2 h 264"/>
                  <a:gd name="T20" fmla="*/ 1 w 148"/>
                  <a:gd name="T21" fmla="*/ 2 h 264"/>
                  <a:gd name="T22" fmla="*/ 1 w 148"/>
                  <a:gd name="T23" fmla="*/ 2 h 264"/>
                  <a:gd name="T24" fmla="*/ 1 w 148"/>
                  <a:gd name="T25" fmla="*/ 3 h 264"/>
                  <a:gd name="T26" fmla="*/ 1 w 148"/>
                  <a:gd name="T27" fmla="*/ 3 h 264"/>
                  <a:gd name="T28" fmla="*/ 1 w 148"/>
                  <a:gd name="T29" fmla="*/ 3 h 264"/>
                  <a:gd name="T30" fmla="*/ 1 w 148"/>
                  <a:gd name="T31" fmla="*/ 3 h 264"/>
                  <a:gd name="T32" fmla="*/ 1 w 148"/>
                  <a:gd name="T33" fmla="*/ 3 h 264"/>
                  <a:gd name="T34" fmla="*/ 1 w 148"/>
                  <a:gd name="T35" fmla="*/ 3 h 264"/>
                  <a:gd name="T36" fmla="*/ 0 w 148"/>
                  <a:gd name="T37" fmla="*/ 3 h 264"/>
                  <a:gd name="T38" fmla="*/ 1 w 148"/>
                  <a:gd name="T39" fmla="*/ 3 h 264"/>
                  <a:gd name="T40" fmla="*/ 1 w 148"/>
                  <a:gd name="T41" fmla="*/ 4 h 264"/>
                  <a:gd name="T42" fmla="*/ 1 w 148"/>
                  <a:gd name="T43" fmla="*/ 4 h 264"/>
                  <a:gd name="T44" fmla="*/ 1 w 148"/>
                  <a:gd name="T45" fmla="*/ 3 h 264"/>
                  <a:gd name="T46" fmla="*/ 1 w 148"/>
                  <a:gd name="T47" fmla="*/ 3 h 264"/>
                  <a:gd name="T48" fmla="*/ 1 w 148"/>
                  <a:gd name="T49" fmla="*/ 3 h 264"/>
                  <a:gd name="T50" fmla="*/ 1 w 148"/>
                  <a:gd name="T51" fmla="*/ 3 h 264"/>
                  <a:gd name="T52" fmla="*/ 1 w 148"/>
                  <a:gd name="T53" fmla="*/ 3 h 264"/>
                  <a:gd name="T54" fmla="*/ 2 w 148"/>
                  <a:gd name="T55" fmla="*/ 2 h 264"/>
                  <a:gd name="T56" fmla="*/ 2 w 148"/>
                  <a:gd name="T57" fmla="*/ 2 h 264"/>
                  <a:gd name="T58" fmla="*/ 2 w 148"/>
                  <a:gd name="T59" fmla="*/ 1 h 264"/>
                  <a:gd name="T60" fmla="*/ 2 w 148"/>
                  <a:gd name="T61" fmla="*/ 1 h 264"/>
                  <a:gd name="T62" fmla="*/ 2 w 148"/>
                  <a:gd name="T63" fmla="*/ 1 h 264"/>
                  <a:gd name="T64" fmla="*/ 2 w 148"/>
                  <a:gd name="T65" fmla="*/ 1 h 264"/>
                  <a:gd name="T66" fmla="*/ 1 w 148"/>
                  <a:gd name="T67" fmla="*/ 1 h 264"/>
                  <a:gd name="T68" fmla="*/ 1 w 148"/>
                  <a:gd name="T69" fmla="*/ 1 h 264"/>
                  <a:gd name="T70" fmla="*/ 1 w 148"/>
                  <a:gd name="T71" fmla="*/ 0 h 264"/>
                  <a:gd name="T72" fmla="*/ 1 w 148"/>
                  <a:gd name="T73" fmla="*/ 1 h 264"/>
                  <a:gd name="T74" fmla="*/ 1 w 148"/>
                  <a:gd name="T75" fmla="*/ 1 h 264"/>
                  <a:gd name="T76" fmla="*/ 1 w 148"/>
                  <a:gd name="T77" fmla="*/ 1 h 264"/>
                  <a:gd name="T78" fmla="*/ 1 w 148"/>
                  <a:gd name="T79" fmla="*/ 1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
                  <a:gd name="T121" fmla="*/ 0 h 264"/>
                  <a:gd name="T122" fmla="*/ 148 w 148"/>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 h="264">
                    <a:moveTo>
                      <a:pt x="63" y="33"/>
                    </a:moveTo>
                    <a:lnTo>
                      <a:pt x="77" y="40"/>
                    </a:lnTo>
                    <a:lnTo>
                      <a:pt x="87" y="49"/>
                    </a:lnTo>
                    <a:lnTo>
                      <a:pt x="95" y="58"/>
                    </a:lnTo>
                    <a:lnTo>
                      <a:pt x="100" y="70"/>
                    </a:lnTo>
                    <a:lnTo>
                      <a:pt x="104" y="81"/>
                    </a:lnTo>
                    <a:lnTo>
                      <a:pt x="105" y="95"/>
                    </a:lnTo>
                    <a:lnTo>
                      <a:pt x="106" y="110"/>
                    </a:lnTo>
                    <a:lnTo>
                      <a:pt x="106" y="126"/>
                    </a:lnTo>
                    <a:lnTo>
                      <a:pt x="98" y="148"/>
                    </a:lnTo>
                    <a:lnTo>
                      <a:pt x="92" y="167"/>
                    </a:lnTo>
                    <a:lnTo>
                      <a:pt x="86" y="183"/>
                    </a:lnTo>
                    <a:lnTo>
                      <a:pt x="79" y="195"/>
                    </a:lnTo>
                    <a:lnTo>
                      <a:pt x="71" y="205"/>
                    </a:lnTo>
                    <a:lnTo>
                      <a:pt x="59" y="210"/>
                    </a:lnTo>
                    <a:lnTo>
                      <a:pt x="41" y="214"/>
                    </a:lnTo>
                    <a:lnTo>
                      <a:pt x="18" y="213"/>
                    </a:lnTo>
                    <a:lnTo>
                      <a:pt x="2" y="195"/>
                    </a:lnTo>
                    <a:lnTo>
                      <a:pt x="0" y="223"/>
                    </a:lnTo>
                    <a:lnTo>
                      <a:pt x="13" y="243"/>
                    </a:lnTo>
                    <a:lnTo>
                      <a:pt x="39" y="264"/>
                    </a:lnTo>
                    <a:lnTo>
                      <a:pt x="61" y="260"/>
                    </a:lnTo>
                    <a:lnTo>
                      <a:pt x="78" y="254"/>
                    </a:lnTo>
                    <a:lnTo>
                      <a:pt x="93" y="245"/>
                    </a:lnTo>
                    <a:lnTo>
                      <a:pt x="105" y="234"/>
                    </a:lnTo>
                    <a:lnTo>
                      <a:pt x="114" y="222"/>
                    </a:lnTo>
                    <a:lnTo>
                      <a:pt x="123" y="206"/>
                    </a:lnTo>
                    <a:lnTo>
                      <a:pt x="131" y="186"/>
                    </a:lnTo>
                    <a:lnTo>
                      <a:pt x="140" y="164"/>
                    </a:lnTo>
                    <a:lnTo>
                      <a:pt x="148" y="108"/>
                    </a:lnTo>
                    <a:lnTo>
                      <a:pt x="147" y="78"/>
                    </a:lnTo>
                    <a:lnTo>
                      <a:pt x="143" y="51"/>
                    </a:lnTo>
                    <a:lnTo>
                      <a:pt x="132" y="28"/>
                    </a:lnTo>
                    <a:lnTo>
                      <a:pt x="120" y="11"/>
                    </a:lnTo>
                    <a:lnTo>
                      <a:pt x="104" y="2"/>
                    </a:lnTo>
                    <a:lnTo>
                      <a:pt x="84" y="0"/>
                    </a:lnTo>
                    <a:lnTo>
                      <a:pt x="63" y="7"/>
                    </a:lnTo>
                    <a:lnTo>
                      <a:pt x="41" y="25"/>
                    </a:lnTo>
                    <a:lnTo>
                      <a:pt x="31" y="39"/>
                    </a:lnTo>
                    <a:lnTo>
                      <a:pt x="63" y="33"/>
                    </a:lnTo>
                    <a:close/>
                  </a:path>
                </a:pathLst>
              </a:custGeom>
              <a:solidFill>
                <a:srgbClr val="877F6D"/>
              </a:solidFill>
              <a:ln w="9525">
                <a:noFill/>
                <a:round/>
                <a:headEnd/>
                <a:tailEnd/>
              </a:ln>
            </p:spPr>
            <p:txBody>
              <a:bodyPr/>
              <a:lstStyle/>
              <a:p>
                <a:endParaRPr lang="en-US"/>
              </a:p>
            </p:txBody>
          </p:sp>
          <p:sp>
            <p:nvSpPr>
              <p:cNvPr id="133" name="Freeform 129"/>
              <p:cNvSpPr>
                <a:spLocks/>
              </p:cNvSpPr>
              <p:nvPr/>
            </p:nvSpPr>
            <p:spPr bwMode="auto">
              <a:xfrm>
                <a:off x="1987" y="1992"/>
                <a:ext cx="25" cy="69"/>
              </a:xfrm>
              <a:custGeom>
                <a:avLst/>
                <a:gdLst>
                  <a:gd name="T0" fmla="*/ 1 w 49"/>
                  <a:gd name="T1" fmla="*/ 1 h 138"/>
                  <a:gd name="T2" fmla="*/ 0 w 49"/>
                  <a:gd name="T3" fmla="*/ 1 h 138"/>
                  <a:gd name="T4" fmla="*/ 1 w 49"/>
                  <a:gd name="T5" fmla="*/ 1 h 138"/>
                  <a:gd name="T6" fmla="*/ 1 w 49"/>
                  <a:gd name="T7" fmla="*/ 2 h 138"/>
                  <a:gd name="T8" fmla="*/ 1 w 49"/>
                  <a:gd name="T9" fmla="*/ 1 h 138"/>
                  <a:gd name="T10" fmla="*/ 1 w 49"/>
                  <a:gd name="T11" fmla="*/ 1 h 138"/>
                  <a:gd name="T12" fmla="*/ 1 w 49"/>
                  <a:gd name="T13" fmla="*/ 1 h 138"/>
                  <a:gd name="T14" fmla="*/ 1 w 49"/>
                  <a:gd name="T15" fmla="*/ 0 h 138"/>
                  <a:gd name="T16" fmla="*/ 1 w 49"/>
                  <a:gd name="T17" fmla="*/ 1 h 138"/>
                  <a:gd name="T18" fmla="*/ 1 w 49"/>
                  <a:gd name="T19" fmla="*/ 1 h 138"/>
                  <a:gd name="T20" fmla="*/ 1 w 49"/>
                  <a:gd name="T21" fmla="*/ 1 h 138"/>
                  <a:gd name="T22" fmla="*/ 1 w 49"/>
                  <a:gd name="T23" fmla="*/ 1 h 138"/>
                  <a:gd name="T24" fmla="*/ 1 w 49"/>
                  <a:gd name="T25" fmla="*/ 1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138"/>
                  <a:gd name="T41" fmla="*/ 49 w 49"/>
                  <a:gd name="T42" fmla="*/ 138 h 1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138">
                    <a:moveTo>
                      <a:pt x="14" y="76"/>
                    </a:moveTo>
                    <a:lnTo>
                      <a:pt x="0" y="106"/>
                    </a:lnTo>
                    <a:lnTo>
                      <a:pt x="2" y="119"/>
                    </a:lnTo>
                    <a:lnTo>
                      <a:pt x="2" y="138"/>
                    </a:lnTo>
                    <a:lnTo>
                      <a:pt x="28" y="114"/>
                    </a:lnTo>
                    <a:lnTo>
                      <a:pt x="46" y="78"/>
                    </a:lnTo>
                    <a:lnTo>
                      <a:pt x="49" y="44"/>
                    </a:lnTo>
                    <a:lnTo>
                      <a:pt x="49" y="0"/>
                    </a:lnTo>
                    <a:lnTo>
                      <a:pt x="36" y="8"/>
                    </a:lnTo>
                    <a:lnTo>
                      <a:pt x="39" y="37"/>
                    </a:lnTo>
                    <a:lnTo>
                      <a:pt x="38" y="64"/>
                    </a:lnTo>
                    <a:lnTo>
                      <a:pt x="20" y="106"/>
                    </a:lnTo>
                    <a:lnTo>
                      <a:pt x="14" y="76"/>
                    </a:lnTo>
                    <a:close/>
                  </a:path>
                </a:pathLst>
              </a:custGeom>
              <a:solidFill>
                <a:srgbClr val="A0B5AD"/>
              </a:solidFill>
              <a:ln w="9525">
                <a:noFill/>
                <a:round/>
                <a:headEnd/>
                <a:tailEnd/>
              </a:ln>
            </p:spPr>
            <p:txBody>
              <a:bodyPr/>
              <a:lstStyle/>
              <a:p>
                <a:endParaRPr lang="en-US"/>
              </a:p>
            </p:txBody>
          </p:sp>
          <p:sp>
            <p:nvSpPr>
              <p:cNvPr id="134" name="Freeform 130"/>
              <p:cNvSpPr>
                <a:spLocks/>
              </p:cNvSpPr>
              <p:nvPr/>
            </p:nvSpPr>
            <p:spPr bwMode="auto">
              <a:xfrm>
                <a:off x="1925" y="1938"/>
                <a:ext cx="47" cy="120"/>
              </a:xfrm>
              <a:custGeom>
                <a:avLst/>
                <a:gdLst>
                  <a:gd name="T0" fmla="*/ 2 w 93"/>
                  <a:gd name="T1" fmla="*/ 0 h 238"/>
                  <a:gd name="T2" fmla="*/ 1 w 93"/>
                  <a:gd name="T3" fmla="*/ 1 h 238"/>
                  <a:gd name="T4" fmla="*/ 1 w 93"/>
                  <a:gd name="T5" fmla="*/ 1 h 238"/>
                  <a:gd name="T6" fmla="*/ 1 w 93"/>
                  <a:gd name="T7" fmla="*/ 1 h 238"/>
                  <a:gd name="T8" fmla="*/ 1 w 93"/>
                  <a:gd name="T9" fmla="*/ 2 h 238"/>
                  <a:gd name="T10" fmla="*/ 1 w 93"/>
                  <a:gd name="T11" fmla="*/ 2 h 238"/>
                  <a:gd name="T12" fmla="*/ 1 w 93"/>
                  <a:gd name="T13" fmla="*/ 2 h 238"/>
                  <a:gd name="T14" fmla="*/ 1 w 93"/>
                  <a:gd name="T15" fmla="*/ 3 h 238"/>
                  <a:gd name="T16" fmla="*/ 0 w 93"/>
                  <a:gd name="T17" fmla="*/ 3 h 238"/>
                  <a:gd name="T18" fmla="*/ 1 w 93"/>
                  <a:gd name="T19" fmla="*/ 4 h 238"/>
                  <a:gd name="T20" fmla="*/ 1 w 93"/>
                  <a:gd name="T21" fmla="*/ 4 h 238"/>
                  <a:gd name="T22" fmla="*/ 1 w 93"/>
                  <a:gd name="T23" fmla="*/ 4 h 238"/>
                  <a:gd name="T24" fmla="*/ 1 w 93"/>
                  <a:gd name="T25" fmla="*/ 3 h 238"/>
                  <a:gd name="T26" fmla="*/ 1 w 93"/>
                  <a:gd name="T27" fmla="*/ 3 h 238"/>
                  <a:gd name="T28" fmla="*/ 2 w 93"/>
                  <a:gd name="T29" fmla="*/ 3 h 238"/>
                  <a:gd name="T30" fmla="*/ 2 w 93"/>
                  <a:gd name="T31" fmla="*/ 3 h 238"/>
                  <a:gd name="T32" fmla="*/ 2 w 93"/>
                  <a:gd name="T33" fmla="*/ 3 h 238"/>
                  <a:gd name="T34" fmla="*/ 2 w 93"/>
                  <a:gd name="T35" fmla="*/ 2 h 238"/>
                  <a:gd name="T36" fmla="*/ 2 w 93"/>
                  <a:gd name="T37" fmla="*/ 2 h 238"/>
                  <a:gd name="T38" fmla="*/ 2 w 93"/>
                  <a:gd name="T39" fmla="*/ 2 h 238"/>
                  <a:gd name="T40" fmla="*/ 1 w 93"/>
                  <a:gd name="T41" fmla="*/ 1 h 238"/>
                  <a:gd name="T42" fmla="*/ 1 w 93"/>
                  <a:gd name="T43" fmla="*/ 1 h 238"/>
                  <a:gd name="T44" fmla="*/ 1 w 93"/>
                  <a:gd name="T45" fmla="*/ 1 h 238"/>
                  <a:gd name="T46" fmla="*/ 1 w 93"/>
                  <a:gd name="T47" fmla="*/ 1 h 238"/>
                  <a:gd name="T48" fmla="*/ 1 w 93"/>
                  <a:gd name="T49" fmla="*/ 1 h 238"/>
                  <a:gd name="T50" fmla="*/ 2 w 93"/>
                  <a:gd name="T51" fmla="*/ 1 h 238"/>
                  <a:gd name="T52" fmla="*/ 2 w 93"/>
                  <a:gd name="T53" fmla="*/ 1 h 238"/>
                  <a:gd name="T54" fmla="*/ 2 w 93"/>
                  <a:gd name="T55" fmla="*/ 1 h 238"/>
                  <a:gd name="T56" fmla="*/ 2 w 93"/>
                  <a:gd name="T57" fmla="*/ 1 h 238"/>
                  <a:gd name="T58" fmla="*/ 2 w 93"/>
                  <a:gd name="T59" fmla="*/ 0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3"/>
                  <a:gd name="T91" fmla="*/ 0 h 238"/>
                  <a:gd name="T92" fmla="*/ 93 w 93"/>
                  <a:gd name="T93" fmla="*/ 238 h 2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3" h="238">
                    <a:moveTo>
                      <a:pt x="88" y="0"/>
                    </a:moveTo>
                    <a:lnTo>
                      <a:pt x="64" y="14"/>
                    </a:lnTo>
                    <a:lnTo>
                      <a:pt x="44" y="30"/>
                    </a:lnTo>
                    <a:lnTo>
                      <a:pt x="28" y="47"/>
                    </a:lnTo>
                    <a:lnTo>
                      <a:pt x="17" y="68"/>
                    </a:lnTo>
                    <a:lnTo>
                      <a:pt x="9" y="91"/>
                    </a:lnTo>
                    <a:lnTo>
                      <a:pt x="4" y="116"/>
                    </a:lnTo>
                    <a:lnTo>
                      <a:pt x="1" y="143"/>
                    </a:lnTo>
                    <a:lnTo>
                      <a:pt x="0" y="173"/>
                    </a:lnTo>
                    <a:lnTo>
                      <a:pt x="5" y="206"/>
                    </a:lnTo>
                    <a:lnTo>
                      <a:pt x="19" y="238"/>
                    </a:lnTo>
                    <a:lnTo>
                      <a:pt x="21" y="212"/>
                    </a:lnTo>
                    <a:lnTo>
                      <a:pt x="14" y="162"/>
                    </a:lnTo>
                    <a:lnTo>
                      <a:pt x="39" y="168"/>
                    </a:lnTo>
                    <a:lnTo>
                      <a:pt x="71" y="166"/>
                    </a:lnTo>
                    <a:lnTo>
                      <a:pt x="79" y="146"/>
                    </a:lnTo>
                    <a:lnTo>
                      <a:pt x="93" y="136"/>
                    </a:lnTo>
                    <a:lnTo>
                      <a:pt x="93" y="112"/>
                    </a:lnTo>
                    <a:lnTo>
                      <a:pt x="77" y="104"/>
                    </a:lnTo>
                    <a:lnTo>
                      <a:pt x="77" y="76"/>
                    </a:lnTo>
                    <a:lnTo>
                      <a:pt x="61" y="60"/>
                    </a:lnTo>
                    <a:lnTo>
                      <a:pt x="48" y="53"/>
                    </a:lnTo>
                    <a:lnTo>
                      <a:pt x="53" y="46"/>
                    </a:lnTo>
                    <a:lnTo>
                      <a:pt x="57" y="39"/>
                    </a:lnTo>
                    <a:lnTo>
                      <a:pt x="62" y="32"/>
                    </a:lnTo>
                    <a:lnTo>
                      <a:pt x="66" y="26"/>
                    </a:lnTo>
                    <a:lnTo>
                      <a:pt x="72" y="20"/>
                    </a:lnTo>
                    <a:lnTo>
                      <a:pt x="77" y="14"/>
                    </a:lnTo>
                    <a:lnTo>
                      <a:pt x="82" y="7"/>
                    </a:lnTo>
                    <a:lnTo>
                      <a:pt x="88" y="0"/>
                    </a:lnTo>
                    <a:close/>
                  </a:path>
                </a:pathLst>
              </a:custGeom>
              <a:solidFill>
                <a:srgbClr val="302B26"/>
              </a:solidFill>
              <a:ln w="9525">
                <a:noFill/>
                <a:round/>
                <a:headEnd/>
                <a:tailEnd/>
              </a:ln>
            </p:spPr>
            <p:txBody>
              <a:bodyPr/>
              <a:lstStyle/>
              <a:p>
                <a:endParaRPr lang="en-US"/>
              </a:p>
            </p:txBody>
          </p:sp>
          <p:sp>
            <p:nvSpPr>
              <p:cNvPr id="135" name="Freeform 131"/>
              <p:cNvSpPr>
                <a:spLocks/>
              </p:cNvSpPr>
              <p:nvPr/>
            </p:nvSpPr>
            <p:spPr bwMode="auto">
              <a:xfrm>
                <a:off x="1822" y="1885"/>
                <a:ext cx="155" cy="217"/>
              </a:xfrm>
              <a:custGeom>
                <a:avLst/>
                <a:gdLst>
                  <a:gd name="T0" fmla="*/ 2 w 310"/>
                  <a:gd name="T1" fmla="*/ 0 h 434"/>
                  <a:gd name="T2" fmla="*/ 5 w 310"/>
                  <a:gd name="T3" fmla="*/ 1 h 434"/>
                  <a:gd name="T4" fmla="*/ 5 w 310"/>
                  <a:gd name="T5" fmla="*/ 1 h 434"/>
                  <a:gd name="T6" fmla="*/ 5 w 310"/>
                  <a:gd name="T7" fmla="*/ 1 h 434"/>
                  <a:gd name="T8" fmla="*/ 3 w 310"/>
                  <a:gd name="T9" fmla="*/ 1 h 434"/>
                  <a:gd name="T10" fmla="*/ 3 w 310"/>
                  <a:gd name="T11" fmla="*/ 1 h 434"/>
                  <a:gd name="T12" fmla="*/ 3 w 310"/>
                  <a:gd name="T13" fmla="*/ 2 h 434"/>
                  <a:gd name="T14" fmla="*/ 2 w 310"/>
                  <a:gd name="T15" fmla="*/ 2 h 434"/>
                  <a:gd name="T16" fmla="*/ 2 w 310"/>
                  <a:gd name="T17" fmla="*/ 2 h 434"/>
                  <a:gd name="T18" fmla="*/ 2 w 310"/>
                  <a:gd name="T19" fmla="*/ 3 h 434"/>
                  <a:gd name="T20" fmla="*/ 2 w 310"/>
                  <a:gd name="T21" fmla="*/ 3 h 434"/>
                  <a:gd name="T22" fmla="*/ 2 w 310"/>
                  <a:gd name="T23" fmla="*/ 3 h 434"/>
                  <a:gd name="T24" fmla="*/ 2 w 310"/>
                  <a:gd name="T25" fmla="*/ 5 h 434"/>
                  <a:gd name="T26" fmla="*/ 2 w 310"/>
                  <a:gd name="T27" fmla="*/ 5 h 434"/>
                  <a:gd name="T28" fmla="*/ 2 w 310"/>
                  <a:gd name="T29" fmla="*/ 6 h 434"/>
                  <a:gd name="T30" fmla="*/ 2 w 310"/>
                  <a:gd name="T31" fmla="*/ 6 h 434"/>
                  <a:gd name="T32" fmla="*/ 2 w 310"/>
                  <a:gd name="T33" fmla="*/ 7 h 434"/>
                  <a:gd name="T34" fmla="*/ 3 w 310"/>
                  <a:gd name="T35" fmla="*/ 7 h 434"/>
                  <a:gd name="T36" fmla="*/ 2 w 310"/>
                  <a:gd name="T37" fmla="*/ 7 h 434"/>
                  <a:gd name="T38" fmla="*/ 1 w 310"/>
                  <a:gd name="T39" fmla="*/ 7 h 434"/>
                  <a:gd name="T40" fmla="*/ 1 w 310"/>
                  <a:gd name="T41" fmla="*/ 6 h 434"/>
                  <a:gd name="T42" fmla="*/ 1 w 310"/>
                  <a:gd name="T43" fmla="*/ 6 h 434"/>
                  <a:gd name="T44" fmla="*/ 1 w 310"/>
                  <a:gd name="T45" fmla="*/ 5 h 434"/>
                  <a:gd name="T46" fmla="*/ 0 w 310"/>
                  <a:gd name="T47" fmla="*/ 3 h 434"/>
                  <a:gd name="T48" fmla="*/ 1 w 310"/>
                  <a:gd name="T49" fmla="*/ 3 h 434"/>
                  <a:gd name="T50" fmla="*/ 1 w 310"/>
                  <a:gd name="T51" fmla="*/ 2 h 434"/>
                  <a:gd name="T52" fmla="*/ 1 w 310"/>
                  <a:gd name="T53" fmla="*/ 2 h 434"/>
                  <a:gd name="T54" fmla="*/ 1 w 310"/>
                  <a:gd name="T55" fmla="*/ 1 h 434"/>
                  <a:gd name="T56" fmla="*/ 2 w 310"/>
                  <a:gd name="T57" fmla="*/ 0 h 4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434"/>
                  <a:gd name="T89" fmla="*/ 310 w 310"/>
                  <a:gd name="T90" fmla="*/ 434 h 4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434">
                    <a:moveTo>
                      <a:pt x="134" y="0"/>
                    </a:moveTo>
                    <a:lnTo>
                      <a:pt x="310" y="11"/>
                    </a:lnTo>
                    <a:lnTo>
                      <a:pt x="286" y="16"/>
                    </a:lnTo>
                    <a:lnTo>
                      <a:pt x="262" y="24"/>
                    </a:lnTo>
                    <a:lnTo>
                      <a:pt x="240" y="38"/>
                    </a:lnTo>
                    <a:lnTo>
                      <a:pt x="218" y="55"/>
                    </a:lnTo>
                    <a:lnTo>
                      <a:pt x="198" y="77"/>
                    </a:lnTo>
                    <a:lnTo>
                      <a:pt x="181" y="101"/>
                    </a:lnTo>
                    <a:lnTo>
                      <a:pt x="166" y="128"/>
                    </a:lnTo>
                    <a:lnTo>
                      <a:pt x="154" y="158"/>
                    </a:lnTo>
                    <a:lnTo>
                      <a:pt x="145" y="190"/>
                    </a:lnTo>
                    <a:lnTo>
                      <a:pt x="140" y="223"/>
                    </a:lnTo>
                    <a:lnTo>
                      <a:pt x="139" y="258"/>
                    </a:lnTo>
                    <a:lnTo>
                      <a:pt x="141" y="292"/>
                    </a:lnTo>
                    <a:lnTo>
                      <a:pt x="149" y="328"/>
                    </a:lnTo>
                    <a:lnTo>
                      <a:pt x="162" y="364"/>
                    </a:lnTo>
                    <a:lnTo>
                      <a:pt x="180" y="399"/>
                    </a:lnTo>
                    <a:lnTo>
                      <a:pt x="204" y="434"/>
                    </a:lnTo>
                    <a:lnTo>
                      <a:pt x="141" y="426"/>
                    </a:lnTo>
                    <a:lnTo>
                      <a:pt x="71" y="411"/>
                    </a:lnTo>
                    <a:lnTo>
                      <a:pt x="26" y="368"/>
                    </a:lnTo>
                    <a:lnTo>
                      <a:pt x="10" y="322"/>
                    </a:lnTo>
                    <a:lnTo>
                      <a:pt x="1" y="272"/>
                    </a:lnTo>
                    <a:lnTo>
                      <a:pt x="0" y="217"/>
                    </a:lnTo>
                    <a:lnTo>
                      <a:pt x="8" y="163"/>
                    </a:lnTo>
                    <a:lnTo>
                      <a:pt x="24" y="113"/>
                    </a:lnTo>
                    <a:lnTo>
                      <a:pt x="51" y="65"/>
                    </a:lnTo>
                    <a:lnTo>
                      <a:pt x="87" y="28"/>
                    </a:lnTo>
                    <a:lnTo>
                      <a:pt x="134" y="0"/>
                    </a:lnTo>
                    <a:close/>
                  </a:path>
                </a:pathLst>
              </a:custGeom>
              <a:solidFill>
                <a:srgbClr val="332616"/>
              </a:solidFill>
              <a:ln w="9525">
                <a:noFill/>
                <a:round/>
                <a:headEnd/>
                <a:tailEnd/>
              </a:ln>
            </p:spPr>
            <p:txBody>
              <a:bodyPr/>
              <a:lstStyle/>
              <a:p>
                <a:endParaRPr lang="en-US"/>
              </a:p>
            </p:txBody>
          </p:sp>
          <p:sp>
            <p:nvSpPr>
              <p:cNvPr id="136" name="Freeform 132"/>
              <p:cNvSpPr>
                <a:spLocks/>
              </p:cNvSpPr>
              <p:nvPr/>
            </p:nvSpPr>
            <p:spPr bwMode="auto">
              <a:xfrm>
                <a:off x="1576" y="1990"/>
                <a:ext cx="282" cy="129"/>
              </a:xfrm>
              <a:custGeom>
                <a:avLst/>
                <a:gdLst>
                  <a:gd name="T0" fmla="*/ 0 w 566"/>
                  <a:gd name="T1" fmla="*/ 1 h 258"/>
                  <a:gd name="T2" fmla="*/ 1 w 566"/>
                  <a:gd name="T3" fmla="*/ 1 h 258"/>
                  <a:gd name="T4" fmla="*/ 3 w 566"/>
                  <a:gd name="T5" fmla="*/ 1 h 258"/>
                  <a:gd name="T6" fmla="*/ 5 w 566"/>
                  <a:gd name="T7" fmla="*/ 1 h 258"/>
                  <a:gd name="T8" fmla="*/ 6 w 566"/>
                  <a:gd name="T9" fmla="*/ 0 h 258"/>
                  <a:gd name="T10" fmla="*/ 7 w 566"/>
                  <a:gd name="T11" fmla="*/ 1 h 258"/>
                  <a:gd name="T12" fmla="*/ 8 w 566"/>
                  <a:gd name="T13" fmla="*/ 1 h 258"/>
                  <a:gd name="T14" fmla="*/ 8 w 566"/>
                  <a:gd name="T15" fmla="*/ 2 h 258"/>
                  <a:gd name="T16" fmla="*/ 8 w 566"/>
                  <a:gd name="T17" fmla="*/ 3 h 258"/>
                  <a:gd name="T18" fmla="*/ 4 w 566"/>
                  <a:gd name="T19" fmla="*/ 3 h 258"/>
                  <a:gd name="T20" fmla="*/ 3 w 566"/>
                  <a:gd name="T21" fmla="*/ 4 h 258"/>
                  <a:gd name="T22" fmla="*/ 4 w 566"/>
                  <a:gd name="T23" fmla="*/ 3 h 258"/>
                  <a:gd name="T24" fmla="*/ 3 w 566"/>
                  <a:gd name="T25" fmla="*/ 3 h 258"/>
                  <a:gd name="T26" fmla="*/ 0 w 566"/>
                  <a:gd name="T27" fmla="*/ 2 h 258"/>
                  <a:gd name="T28" fmla="*/ 0 w 566"/>
                  <a:gd name="T29" fmla="*/ 1 h 2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6"/>
                  <a:gd name="T46" fmla="*/ 0 h 258"/>
                  <a:gd name="T47" fmla="*/ 566 w 566"/>
                  <a:gd name="T48" fmla="*/ 258 h 2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6" h="258">
                    <a:moveTo>
                      <a:pt x="4" y="126"/>
                    </a:moveTo>
                    <a:lnTo>
                      <a:pt x="95" y="95"/>
                    </a:lnTo>
                    <a:lnTo>
                      <a:pt x="226" y="59"/>
                    </a:lnTo>
                    <a:lnTo>
                      <a:pt x="364" y="86"/>
                    </a:lnTo>
                    <a:lnTo>
                      <a:pt x="444" y="0"/>
                    </a:lnTo>
                    <a:lnTo>
                      <a:pt x="506" y="12"/>
                    </a:lnTo>
                    <a:lnTo>
                      <a:pt x="524" y="112"/>
                    </a:lnTo>
                    <a:lnTo>
                      <a:pt x="535" y="166"/>
                    </a:lnTo>
                    <a:lnTo>
                      <a:pt x="566" y="196"/>
                    </a:lnTo>
                    <a:lnTo>
                      <a:pt x="287" y="250"/>
                    </a:lnTo>
                    <a:lnTo>
                      <a:pt x="255" y="258"/>
                    </a:lnTo>
                    <a:lnTo>
                      <a:pt x="262" y="215"/>
                    </a:lnTo>
                    <a:lnTo>
                      <a:pt x="218" y="206"/>
                    </a:lnTo>
                    <a:lnTo>
                      <a:pt x="0" y="148"/>
                    </a:lnTo>
                    <a:lnTo>
                      <a:pt x="4" y="126"/>
                    </a:lnTo>
                    <a:close/>
                  </a:path>
                </a:pathLst>
              </a:custGeom>
              <a:solidFill>
                <a:srgbClr val="8E211E"/>
              </a:solidFill>
              <a:ln w="9525">
                <a:noFill/>
                <a:round/>
                <a:headEnd/>
                <a:tailEnd/>
              </a:ln>
            </p:spPr>
            <p:txBody>
              <a:bodyPr/>
              <a:lstStyle/>
              <a:p>
                <a:endParaRPr lang="en-US"/>
              </a:p>
            </p:txBody>
          </p:sp>
          <p:sp>
            <p:nvSpPr>
              <p:cNvPr id="137" name="Freeform 133"/>
              <p:cNvSpPr>
                <a:spLocks/>
              </p:cNvSpPr>
              <p:nvPr/>
            </p:nvSpPr>
            <p:spPr bwMode="auto">
              <a:xfrm>
                <a:off x="1574" y="2046"/>
                <a:ext cx="142" cy="47"/>
              </a:xfrm>
              <a:custGeom>
                <a:avLst/>
                <a:gdLst>
                  <a:gd name="T0" fmla="*/ 1 w 283"/>
                  <a:gd name="T1" fmla="*/ 0 h 95"/>
                  <a:gd name="T2" fmla="*/ 1 w 283"/>
                  <a:gd name="T3" fmla="*/ 0 h 95"/>
                  <a:gd name="T4" fmla="*/ 5 w 283"/>
                  <a:gd name="T5" fmla="*/ 0 h 95"/>
                  <a:gd name="T6" fmla="*/ 5 w 283"/>
                  <a:gd name="T7" fmla="*/ 0 h 95"/>
                  <a:gd name="T8" fmla="*/ 4 w 283"/>
                  <a:gd name="T9" fmla="*/ 1 h 95"/>
                  <a:gd name="T10" fmla="*/ 1 w 283"/>
                  <a:gd name="T11" fmla="*/ 0 h 95"/>
                  <a:gd name="T12" fmla="*/ 1 w 283"/>
                  <a:gd name="T13" fmla="*/ 0 h 95"/>
                  <a:gd name="T14" fmla="*/ 0 w 283"/>
                  <a:gd name="T15" fmla="*/ 0 h 95"/>
                  <a:gd name="T16" fmla="*/ 1 w 283"/>
                  <a:gd name="T17" fmla="*/ 0 h 95"/>
                  <a:gd name="T18" fmla="*/ 1 w 283"/>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
                  <a:gd name="T31" fmla="*/ 0 h 95"/>
                  <a:gd name="T32" fmla="*/ 283 w 283"/>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 h="95">
                    <a:moveTo>
                      <a:pt x="3" y="15"/>
                    </a:moveTo>
                    <a:lnTo>
                      <a:pt x="46" y="0"/>
                    </a:lnTo>
                    <a:lnTo>
                      <a:pt x="283" y="50"/>
                    </a:lnTo>
                    <a:lnTo>
                      <a:pt x="261" y="60"/>
                    </a:lnTo>
                    <a:lnTo>
                      <a:pt x="246" y="95"/>
                    </a:lnTo>
                    <a:lnTo>
                      <a:pt x="10" y="35"/>
                    </a:lnTo>
                    <a:lnTo>
                      <a:pt x="1" y="28"/>
                    </a:lnTo>
                    <a:lnTo>
                      <a:pt x="0" y="22"/>
                    </a:lnTo>
                    <a:lnTo>
                      <a:pt x="2" y="18"/>
                    </a:lnTo>
                    <a:lnTo>
                      <a:pt x="3" y="15"/>
                    </a:lnTo>
                    <a:close/>
                  </a:path>
                </a:pathLst>
              </a:custGeom>
              <a:solidFill>
                <a:srgbClr val="FF2830"/>
              </a:solidFill>
              <a:ln w="9525">
                <a:noFill/>
                <a:round/>
                <a:headEnd/>
                <a:tailEnd/>
              </a:ln>
            </p:spPr>
            <p:txBody>
              <a:bodyPr/>
              <a:lstStyle/>
              <a:p>
                <a:endParaRPr lang="en-US"/>
              </a:p>
            </p:txBody>
          </p:sp>
          <p:sp>
            <p:nvSpPr>
              <p:cNvPr id="138" name="Freeform 134"/>
              <p:cNvSpPr>
                <a:spLocks/>
              </p:cNvSpPr>
              <p:nvPr/>
            </p:nvSpPr>
            <p:spPr bwMode="auto">
              <a:xfrm>
                <a:off x="1693" y="1990"/>
                <a:ext cx="134" cy="125"/>
              </a:xfrm>
              <a:custGeom>
                <a:avLst/>
                <a:gdLst>
                  <a:gd name="T0" fmla="*/ 3 w 268"/>
                  <a:gd name="T1" fmla="*/ 0 h 250"/>
                  <a:gd name="T2" fmla="*/ 1 w 268"/>
                  <a:gd name="T3" fmla="*/ 3 h 250"/>
                  <a:gd name="T4" fmla="*/ 1 w 268"/>
                  <a:gd name="T5" fmla="*/ 4 h 250"/>
                  <a:gd name="T6" fmla="*/ 1 w 268"/>
                  <a:gd name="T7" fmla="*/ 4 h 250"/>
                  <a:gd name="T8" fmla="*/ 1 w 268"/>
                  <a:gd name="T9" fmla="*/ 4 h 250"/>
                  <a:gd name="T10" fmla="*/ 0 w 268"/>
                  <a:gd name="T11" fmla="*/ 4 h 250"/>
                  <a:gd name="T12" fmla="*/ 0 w 268"/>
                  <a:gd name="T13" fmla="*/ 4 h 250"/>
                  <a:gd name="T14" fmla="*/ 1 w 268"/>
                  <a:gd name="T15" fmla="*/ 4 h 250"/>
                  <a:gd name="T16" fmla="*/ 1 w 268"/>
                  <a:gd name="T17" fmla="*/ 4 h 250"/>
                  <a:gd name="T18" fmla="*/ 1 w 268"/>
                  <a:gd name="T19" fmla="*/ 4 h 250"/>
                  <a:gd name="T20" fmla="*/ 1 w 268"/>
                  <a:gd name="T21" fmla="*/ 4 h 250"/>
                  <a:gd name="T22" fmla="*/ 1 w 268"/>
                  <a:gd name="T23" fmla="*/ 4 h 250"/>
                  <a:gd name="T24" fmla="*/ 1 w 268"/>
                  <a:gd name="T25" fmla="*/ 4 h 250"/>
                  <a:gd name="T26" fmla="*/ 1 w 268"/>
                  <a:gd name="T27" fmla="*/ 4 h 250"/>
                  <a:gd name="T28" fmla="*/ 1 w 268"/>
                  <a:gd name="T29" fmla="*/ 3 h 250"/>
                  <a:gd name="T30" fmla="*/ 4 w 268"/>
                  <a:gd name="T31" fmla="*/ 1 h 250"/>
                  <a:gd name="T32" fmla="*/ 3 w 268"/>
                  <a:gd name="T33" fmla="*/ 0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8"/>
                  <a:gd name="T52" fmla="*/ 0 h 250"/>
                  <a:gd name="T53" fmla="*/ 268 w 268"/>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8" h="250">
                    <a:moveTo>
                      <a:pt x="217" y="0"/>
                    </a:moveTo>
                    <a:lnTo>
                      <a:pt x="74" y="136"/>
                    </a:lnTo>
                    <a:lnTo>
                      <a:pt x="13" y="200"/>
                    </a:lnTo>
                    <a:lnTo>
                      <a:pt x="7" y="212"/>
                    </a:lnTo>
                    <a:lnTo>
                      <a:pt x="4" y="221"/>
                    </a:lnTo>
                    <a:lnTo>
                      <a:pt x="0" y="228"/>
                    </a:lnTo>
                    <a:lnTo>
                      <a:pt x="0" y="233"/>
                    </a:lnTo>
                    <a:lnTo>
                      <a:pt x="3" y="238"/>
                    </a:lnTo>
                    <a:lnTo>
                      <a:pt x="8" y="241"/>
                    </a:lnTo>
                    <a:lnTo>
                      <a:pt x="17" y="244"/>
                    </a:lnTo>
                    <a:lnTo>
                      <a:pt x="30" y="250"/>
                    </a:lnTo>
                    <a:lnTo>
                      <a:pt x="27" y="228"/>
                    </a:lnTo>
                    <a:lnTo>
                      <a:pt x="29" y="217"/>
                    </a:lnTo>
                    <a:lnTo>
                      <a:pt x="38" y="206"/>
                    </a:lnTo>
                    <a:lnTo>
                      <a:pt x="52" y="188"/>
                    </a:lnTo>
                    <a:lnTo>
                      <a:pt x="268" y="15"/>
                    </a:lnTo>
                    <a:lnTo>
                      <a:pt x="217" y="0"/>
                    </a:lnTo>
                    <a:close/>
                  </a:path>
                </a:pathLst>
              </a:custGeom>
              <a:solidFill>
                <a:srgbClr val="FF2830"/>
              </a:solidFill>
              <a:ln w="9525">
                <a:noFill/>
                <a:round/>
                <a:headEnd/>
                <a:tailEnd/>
              </a:ln>
            </p:spPr>
            <p:txBody>
              <a:bodyPr/>
              <a:lstStyle/>
              <a:p>
                <a:endParaRPr lang="en-US"/>
              </a:p>
            </p:txBody>
          </p:sp>
          <p:sp>
            <p:nvSpPr>
              <p:cNvPr id="139" name="Freeform 135"/>
              <p:cNvSpPr>
                <a:spLocks/>
              </p:cNvSpPr>
              <p:nvPr/>
            </p:nvSpPr>
            <p:spPr bwMode="auto">
              <a:xfrm>
                <a:off x="2051" y="1738"/>
                <a:ext cx="29" cy="24"/>
              </a:xfrm>
              <a:custGeom>
                <a:avLst/>
                <a:gdLst>
                  <a:gd name="T0" fmla="*/ 1 w 57"/>
                  <a:gd name="T1" fmla="*/ 0 h 49"/>
                  <a:gd name="T2" fmla="*/ 1 w 57"/>
                  <a:gd name="T3" fmla="*/ 0 h 49"/>
                  <a:gd name="T4" fmla="*/ 1 w 57"/>
                  <a:gd name="T5" fmla="*/ 0 h 49"/>
                  <a:gd name="T6" fmla="*/ 1 w 57"/>
                  <a:gd name="T7" fmla="*/ 0 h 49"/>
                  <a:gd name="T8" fmla="*/ 0 w 57"/>
                  <a:gd name="T9" fmla="*/ 0 h 49"/>
                  <a:gd name="T10" fmla="*/ 0 w 57"/>
                  <a:gd name="T11" fmla="*/ 0 h 49"/>
                  <a:gd name="T12" fmla="*/ 1 w 57"/>
                  <a:gd name="T13" fmla="*/ 0 h 49"/>
                  <a:gd name="T14" fmla="*/ 1 w 57"/>
                  <a:gd name="T15" fmla="*/ 0 h 49"/>
                  <a:gd name="T16" fmla="*/ 1 w 57"/>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49"/>
                  <a:gd name="T29" fmla="*/ 57 w 57"/>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49">
                    <a:moveTo>
                      <a:pt x="29" y="0"/>
                    </a:moveTo>
                    <a:lnTo>
                      <a:pt x="7" y="11"/>
                    </a:lnTo>
                    <a:lnTo>
                      <a:pt x="3" y="22"/>
                    </a:lnTo>
                    <a:lnTo>
                      <a:pt x="1" y="33"/>
                    </a:lnTo>
                    <a:lnTo>
                      <a:pt x="0" y="41"/>
                    </a:lnTo>
                    <a:lnTo>
                      <a:pt x="0" y="43"/>
                    </a:lnTo>
                    <a:lnTo>
                      <a:pt x="57" y="49"/>
                    </a:lnTo>
                    <a:lnTo>
                      <a:pt x="54" y="22"/>
                    </a:lnTo>
                    <a:lnTo>
                      <a:pt x="29" y="0"/>
                    </a:lnTo>
                    <a:close/>
                  </a:path>
                </a:pathLst>
              </a:custGeom>
              <a:solidFill>
                <a:srgbClr val="DDA88E"/>
              </a:solidFill>
              <a:ln w="9525">
                <a:noFill/>
                <a:round/>
                <a:headEnd/>
                <a:tailEnd/>
              </a:ln>
            </p:spPr>
            <p:txBody>
              <a:bodyPr/>
              <a:lstStyle/>
              <a:p>
                <a:endParaRPr lang="en-US"/>
              </a:p>
            </p:txBody>
          </p:sp>
          <p:sp>
            <p:nvSpPr>
              <p:cNvPr id="140" name="Freeform 136"/>
              <p:cNvSpPr>
                <a:spLocks/>
              </p:cNvSpPr>
              <p:nvPr/>
            </p:nvSpPr>
            <p:spPr bwMode="auto">
              <a:xfrm>
                <a:off x="2061" y="1735"/>
                <a:ext cx="133" cy="43"/>
              </a:xfrm>
              <a:custGeom>
                <a:avLst/>
                <a:gdLst>
                  <a:gd name="T0" fmla="*/ 0 w 265"/>
                  <a:gd name="T1" fmla="*/ 1 h 86"/>
                  <a:gd name="T2" fmla="*/ 3 w 265"/>
                  <a:gd name="T3" fmla="*/ 0 h 86"/>
                  <a:gd name="T4" fmla="*/ 3 w 265"/>
                  <a:gd name="T5" fmla="*/ 1 h 86"/>
                  <a:gd name="T6" fmla="*/ 4 w 265"/>
                  <a:gd name="T7" fmla="*/ 1 h 86"/>
                  <a:gd name="T8" fmla="*/ 5 w 265"/>
                  <a:gd name="T9" fmla="*/ 1 h 86"/>
                  <a:gd name="T10" fmla="*/ 4 w 265"/>
                  <a:gd name="T11" fmla="*/ 1 h 86"/>
                  <a:gd name="T12" fmla="*/ 3 w 265"/>
                  <a:gd name="T13" fmla="*/ 1 h 86"/>
                  <a:gd name="T14" fmla="*/ 2 w 265"/>
                  <a:gd name="T15" fmla="*/ 1 h 86"/>
                  <a:gd name="T16" fmla="*/ 1 w 265"/>
                  <a:gd name="T17" fmla="*/ 1 h 86"/>
                  <a:gd name="T18" fmla="*/ 1 w 265"/>
                  <a:gd name="T19" fmla="*/ 1 h 86"/>
                  <a:gd name="T20" fmla="*/ 0 w 265"/>
                  <a:gd name="T21" fmla="*/ 1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86"/>
                  <a:gd name="T35" fmla="*/ 265 w 265"/>
                  <a:gd name="T36" fmla="*/ 86 h 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86">
                    <a:moveTo>
                      <a:pt x="0" y="5"/>
                    </a:moveTo>
                    <a:lnTo>
                      <a:pt x="150" y="0"/>
                    </a:lnTo>
                    <a:lnTo>
                      <a:pt x="192" y="27"/>
                    </a:lnTo>
                    <a:lnTo>
                      <a:pt x="255" y="66"/>
                    </a:lnTo>
                    <a:lnTo>
                      <a:pt x="265" y="86"/>
                    </a:lnTo>
                    <a:lnTo>
                      <a:pt x="195" y="54"/>
                    </a:lnTo>
                    <a:lnTo>
                      <a:pt x="150" y="27"/>
                    </a:lnTo>
                    <a:lnTo>
                      <a:pt x="100" y="27"/>
                    </a:lnTo>
                    <a:lnTo>
                      <a:pt x="33" y="34"/>
                    </a:lnTo>
                    <a:lnTo>
                      <a:pt x="22" y="16"/>
                    </a:lnTo>
                    <a:lnTo>
                      <a:pt x="0" y="5"/>
                    </a:lnTo>
                    <a:close/>
                  </a:path>
                </a:pathLst>
              </a:custGeom>
              <a:solidFill>
                <a:srgbClr val="997C7C"/>
              </a:solidFill>
              <a:ln w="9525">
                <a:noFill/>
                <a:round/>
                <a:headEnd/>
                <a:tailEnd/>
              </a:ln>
            </p:spPr>
            <p:txBody>
              <a:bodyPr/>
              <a:lstStyle/>
              <a:p>
                <a:endParaRPr lang="en-US"/>
              </a:p>
            </p:txBody>
          </p:sp>
          <p:sp>
            <p:nvSpPr>
              <p:cNvPr id="141" name="Freeform 137"/>
              <p:cNvSpPr>
                <a:spLocks/>
              </p:cNvSpPr>
              <p:nvPr/>
            </p:nvSpPr>
            <p:spPr bwMode="auto">
              <a:xfrm>
                <a:off x="2122" y="1825"/>
                <a:ext cx="156" cy="20"/>
              </a:xfrm>
              <a:custGeom>
                <a:avLst/>
                <a:gdLst>
                  <a:gd name="T0" fmla="*/ 0 w 314"/>
                  <a:gd name="T1" fmla="*/ 0 h 39"/>
                  <a:gd name="T2" fmla="*/ 4 w 314"/>
                  <a:gd name="T3" fmla="*/ 1 h 39"/>
                  <a:gd name="T4" fmla="*/ 4 w 314"/>
                  <a:gd name="T5" fmla="*/ 1 h 39"/>
                  <a:gd name="T6" fmla="*/ 0 w 314"/>
                  <a:gd name="T7" fmla="*/ 1 h 39"/>
                  <a:gd name="T8" fmla="*/ 0 w 314"/>
                  <a:gd name="T9" fmla="*/ 0 h 39"/>
                  <a:gd name="T10" fmla="*/ 0 60000 65536"/>
                  <a:gd name="T11" fmla="*/ 0 60000 65536"/>
                  <a:gd name="T12" fmla="*/ 0 60000 65536"/>
                  <a:gd name="T13" fmla="*/ 0 60000 65536"/>
                  <a:gd name="T14" fmla="*/ 0 60000 65536"/>
                  <a:gd name="T15" fmla="*/ 0 w 314"/>
                  <a:gd name="T16" fmla="*/ 0 h 39"/>
                  <a:gd name="T17" fmla="*/ 314 w 314"/>
                  <a:gd name="T18" fmla="*/ 39 h 39"/>
                </a:gdLst>
                <a:ahLst/>
                <a:cxnLst>
                  <a:cxn ang="T10">
                    <a:pos x="T0" y="T1"/>
                  </a:cxn>
                  <a:cxn ang="T11">
                    <a:pos x="T2" y="T3"/>
                  </a:cxn>
                  <a:cxn ang="T12">
                    <a:pos x="T4" y="T5"/>
                  </a:cxn>
                  <a:cxn ang="T13">
                    <a:pos x="T6" y="T7"/>
                  </a:cxn>
                  <a:cxn ang="T14">
                    <a:pos x="T8" y="T9"/>
                  </a:cxn>
                </a:cxnLst>
                <a:rect l="T15" t="T16" r="T17" b="T18"/>
                <a:pathLst>
                  <a:path w="314" h="39">
                    <a:moveTo>
                      <a:pt x="0" y="0"/>
                    </a:moveTo>
                    <a:lnTo>
                      <a:pt x="314" y="32"/>
                    </a:lnTo>
                    <a:lnTo>
                      <a:pt x="303" y="39"/>
                    </a:lnTo>
                    <a:lnTo>
                      <a:pt x="0" y="7"/>
                    </a:lnTo>
                    <a:lnTo>
                      <a:pt x="0" y="0"/>
                    </a:lnTo>
                    <a:close/>
                  </a:path>
                </a:pathLst>
              </a:custGeom>
              <a:solidFill>
                <a:srgbClr val="997C7C"/>
              </a:solidFill>
              <a:ln w="9525">
                <a:noFill/>
                <a:round/>
                <a:headEnd/>
                <a:tailEnd/>
              </a:ln>
            </p:spPr>
            <p:txBody>
              <a:bodyPr/>
              <a:lstStyle/>
              <a:p>
                <a:endParaRPr lang="en-US"/>
              </a:p>
            </p:txBody>
          </p:sp>
          <p:sp>
            <p:nvSpPr>
              <p:cNvPr id="142" name="Freeform 138"/>
              <p:cNvSpPr>
                <a:spLocks/>
              </p:cNvSpPr>
              <p:nvPr/>
            </p:nvSpPr>
            <p:spPr bwMode="auto">
              <a:xfrm>
                <a:off x="2125" y="1838"/>
                <a:ext cx="146" cy="19"/>
              </a:xfrm>
              <a:custGeom>
                <a:avLst/>
                <a:gdLst>
                  <a:gd name="T0" fmla="*/ 0 w 293"/>
                  <a:gd name="T1" fmla="*/ 0 h 38"/>
                  <a:gd name="T2" fmla="*/ 4 w 293"/>
                  <a:gd name="T3" fmla="*/ 1 h 38"/>
                  <a:gd name="T4" fmla="*/ 4 w 293"/>
                  <a:gd name="T5" fmla="*/ 1 h 38"/>
                  <a:gd name="T6" fmla="*/ 0 w 293"/>
                  <a:gd name="T7" fmla="*/ 1 h 38"/>
                  <a:gd name="T8" fmla="*/ 0 w 293"/>
                  <a:gd name="T9" fmla="*/ 0 h 38"/>
                  <a:gd name="T10" fmla="*/ 0 60000 65536"/>
                  <a:gd name="T11" fmla="*/ 0 60000 65536"/>
                  <a:gd name="T12" fmla="*/ 0 60000 65536"/>
                  <a:gd name="T13" fmla="*/ 0 60000 65536"/>
                  <a:gd name="T14" fmla="*/ 0 60000 65536"/>
                  <a:gd name="T15" fmla="*/ 0 w 293"/>
                  <a:gd name="T16" fmla="*/ 0 h 38"/>
                  <a:gd name="T17" fmla="*/ 293 w 293"/>
                  <a:gd name="T18" fmla="*/ 38 h 38"/>
                </a:gdLst>
                <a:ahLst/>
                <a:cxnLst>
                  <a:cxn ang="T10">
                    <a:pos x="T0" y="T1"/>
                  </a:cxn>
                  <a:cxn ang="T11">
                    <a:pos x="T2" y="T3"/>
                  </a:cxn>
                  <a:cxn ang="T12">
                    <a:pos x="T4" y="T5"/>
                  </a:cxn>
                  <a:cxn ang="T13">
                    <a:pos x="T6" y="T7"/>
                  </a:cxn>
                  <a:cxn ang="T14">
                    <a:pos x="T8" y="T9"/>
                  </a:cxn>
                </a:cxnLst>
                <a:rect l="T15" t="T16" r="T17" b="T18"/>
                <a:pathLst>
                  <a:path w="293" h="38">
                    <a:moveTo>
                      <a:pt x="0" y="0"/>
                    </a:moveTo>
                    <a:lnTo>
                      <a:pt x="293" y="32"/>
                    </a:lnTo>
                    <a:lnTo>
                      <a:pt x="284" y="38"/>
                    </a:lnTo>
                    <a:lnTo>
                      <a:pt x="0" y="5"/>
                    </a:lnTo>
                    <a:lnTo>
                      <a:pt x="0" y="0"/>
                    </a:lnTo>
                    <a:close/>
                  </a:path>
                </a:pathLst>
              </a:custGeom>
              <a:solidFill>
                <a:srgbClr val="997C7C"/>
              </a:solidFill>
              <a:ln w="9525">
                <a:noFill/>
                <a:round/>
                <a:headEnd/>
                <a:tailEnd/>
              </a:ln>
            </p:spPr>
            <p:txBody>
              <a:bodyPr/>
              <a:lstStyle/>
              <a:p>
                <a:endParaRPr lang="en-US"/>
              </a:p>
            </p:txBody>
          </p:sp>
          <p:sp>
            <p:nvSpPr>
              <p:cNvPr id="143" name="Freeform 139"/>
              <p:cNvSpPr>
                <a:spLocks/>
              </p:cNvSpPr>
              <p:nvPr/>
            </p:nvSpPr>
            <p:spPr bwMode="auto">
              <a:xfrm>
                <a:off x="2119" y="1793"/>
                <a:ext cx="84" cy="26"/>
              </a:xfrm>
              <a:custGeom>
                <a:avLst/>
                <a:gdLst>
                  <a:gd name="T0" fmla="*/ 1 w 168"/>
                  <a:gd name="T1" fmla="*/ 1 h 51"/>
                  <a:gd name="T2" fmla="*/ 3 w 168"/>
                  <a:gd name="T3" fmla="*/ 0 h 51"/>
                  <a:gd name="T4" fmla="*/ 3 w 168"/>
                  <a:gd name="T5" fmla="*/ 1 h 51"/>
                  <a:gd name="T6" fmla="*/ 3 w 168"/>
                  <a:gd name="T7" fmla="*/ 1 h 51"/>
                  <a:gd name="T8" fmla="*/ 1 w 168"/>
                  <a:gd name="T9" fmla="*/ 1 h 51"/>
                  <a:gd name="T10" fmla="*/ 1 w 168"/>
                  <a:gd name="T11" fmla="*/ 1 h 51"/>
                  <a:gd name="T12" fmla="*/ 0 w 168"/>
                  <a:gd name="T13" fmla="*/ 1 h 51"/>
                  <a:gd name="T14" fmla="*/ 1 w 168"/>
                  <a:gd name="T15" fmla="*/ 1 h 51"/>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51"/>
                  <a:gd name="T26" fmla="*/ 168 w 168"/>
                  <a:gd name="T27" fmla="*/ 51 h 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51">
                    <a:moveTo>
                      <a:pt x="25" y="16"/>
                    </a:moveTo>
                    <a:lnTo>
                      <a:pt x="152" y="0"/>
                    </a:lnTo>
                    <a:lnTo>
                      <a:pt x="168" y="5"/>
                    </a:lnTo>
                    <a:lnTo>
                      <a:pt x="168" y="30"/>
                    </a:lnTo>
                    <a:lnTo>
                      <a:pt x="41" y="48"/>
                    </a:lnTo>
                    <a:lnTo>
                      <a:pt x="5" y="51"/>
                    </a:lnTo>
                    <a:lnTo>
                      <a:pt x="0" y="19"/>
                    </a:lnTo>
                    <a:lnTo>
                      <a:pt x="25" y="16"/>
                    </a:lnTo>
                    <a:close/>
                  </a:path>
                </a:pathLst>
              </a:custGeom>
              <a:solidFill>
                <a:srgbClr val="5B3D1E"/>
              </a:solidFill>
              <a:ln w="9525">
                <a:noFill/>
                <a:round/>
                <a:headEnd/>
                <a:tailEnd/>
              </a:ln>
            </p:spPr>
            <p:txBody>
              <a:bodyPr/>
              <a:lstStyle/>
              <a:p>
                <a:endParaRPr lang="en-US"/>
              </a:p>
            </p:txBody>
          </p:sp>
          <p:sp>
            <p:nvSpPr>
              <p:cNvPr id="144" name="Freeform 140"/>
              <p:cNvSpPr>
                <a:spLocks/>
              </p:cNvSpPr>
              <p:nvPr/>
            </p:nvSpPr>
            <p:spPr bwMode="auto">
              <a:xfrm>
                <a:off x="2174" y="1798"/>
                <a:ext cx="101" cy="31"/>
              </a:xfrm>
              <a:custGeom>
                <a:avLst/>
                <a:gdLst>
                  <a:gd name="T0" fmla="*/ 0 w 202"/>
                  <a:gd name="T1" fmla="*/ 1 h 61"/>
                  <a:gd name="T2" fmla="*/ 1 w 202"/>
                  <a:gd name="T3" fmla="*/ 1 h 61"/>
                  <a:gd name="T4" fmla="*/ 3 w 202"/>
                  <a:gd name="T5" fmla="*/ 0 h 61"/>
                  <a:gd name="T6" fmla="*/ 3 w 202"/>
                  <a:gd name="T7" fmla="*/ 1 h 61"/>
                  <a:gd name="T8" fmla="*/ 1 w 202"/>
                  <a:gd name="T9" fmla="*/ 1 h 61"/>
                  <a:gd name="T10" fmla="*/ 0 w 202"/>
                  <a:gd name="T11" fmla="*/ 1 h 61"/>
                  <a:gd name="T12" fmla="*/ 0 60000 65536"/>
                  <a:gd name="T13" fmla="*/ 0 60000 65536"/>
                  <a:gd name="T14" fmla="*/ 0 60000 65536"/>
                  <a:gd name="T15" fmla="*/ 0 60000 65536"/>
                  <a:gd name="T16" fmla="*/ 0 60000 65536"/>
                  <a:gd name="T17" fmla="*/ 0 60000 65536"/>
                  <a:gd name="T18" fmla="*/ 0 w 202"/>
                  <a:gd name="T19" fmla="*/ 0 h 61"/>
                  <a:gd name="T20" fmla="*/ 202 w 202"/>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202" h="61">
                    <a:moveTo>
                      <a:pt x="0" y="54"/>
                    </a:moveTo>
                    <a:lnTo>
                      <a:pt x="42" y="38"/>
                    </a:lnTo>
                    <a:lnTo>
                      <a:pt x="173" y="0"/>
                    </a:lnTo>
                    <a:lnTo>
                      <a:pt x="202" y="6"/>
                    </a:lnTo>
                    <a:lnTo>
                      <a:pt x="39" y="61"/>
                    </a:lnTo>
                    <a:lnTo>
                      <a:pt x="0" y="54"/>
                    </a:lnTo>
                    <a:close/>
                  </a:path>
                </a:pathLst>
              </a:custGeom>
              <a:solidFill>
                <a:srgbClr val="5B3D1E"/>
              </a:solidFill>
              <a:ln w="9525">
                <a:noFill/>
                <a:round/>
                <a:headEnd/>
                <a:tailEnd/>
              </a:ln>
            </p:spPr>
            <p:txBody>
              <a:bodyPr/>
              <a:lstStyle/>
              <a:p>
                <a:endParaRPr lang="en-US"/>
              </a:p>
            </p:txBody>
          </p:sp>
          <p:sp>
            <p:nvSpPr>
              <p:cNvPr id="145" name="Freeform 141"/>
              <p:cNvSpPr>
                <a:spLocks/>
              </p:cNvSpPr>
              <p:nvPr/>
            </p:nvSpPr>
            <p:spPr bwMode="auto">
              <a:xfrm>
                <a:off x="2224" y="1795"/>
                <a:ext cx="96" cy="35"/>
              </a:xfrm>
              <a:custGeom>
                <a:avLst/>
                <a:gdLst>
                  <a:gd name="T0" fmla="*/ 0 w 193"/>
                  <a:gd name="T1" fmla="*/ 1 h 71"/>
                  <a:gd name="T2" fmla="*/ 2 w 193"/>
                  <a:gd name="T3" fmla="*/ 0 h 71"/>
                  <a:gd name="T4" fmla="*/ 2 w 193"/>
                  <a:gd name="T5" fmla="*/ 0 h 71"/>
                  <a:gd name="T6" fmla="*/ 3 w 193"/>
                  <a:gd name="T7" fmla="*/ 0 h 71"/>
                  <a:gd name="T8" fmla="*/ 1 w 193"/>
                  <a:gd name="T9" fmla="*/ 1 h 71"/>
                  <a:gd name="T10" fmla="*/ 0 w 193"/>
                  <a:gd name="T11" fmla="*/ 1 h 71"/>
                  <a:gd name="T12" fmla="*/ 0 60000 65536"/>
                  <a:gd name="T13" fmla="*/ 0 60000 65536"/>
                  <a:gd name="T14" fmla="*/ 0 60000 65536"/>
                  <a:gd name="T15" fmla="*/ 0 60000 65536"/>
                  <a:gd name="T16" fmla="*/ 0 60000 65536"/>
                  <a:gd name="T17" fmla="*/ 0 60000 65536"/>
                  <a:gd name="T18" fmla="*/ 0 w 193"/>
                  <a:gd name="T19" fmla="*/ 0 h 71"/>
                  <a:gd name="T20" fmla="*/ 193 w 193"/>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93" h="71">
                    <a:moveTo>
                      <a:pt x="0" y="65"/>
                    </a:moveTo>
                    <a:lnTo>
                      <a:pt x="137" y="0"/>
                    </a:lnTo>
                    <a:lnTo>
                      <a:pt x="173" y="2"/>
                    </a:lnTo>
                    <a:lnTo>
                      <a:pt x="193" y="20"/>
                    </a:lnTo>
                    <a:lnTo>
                      <a:pt x="65" y="71"/>
                    </a:lnTo>
                    <a:lnTo>
                      <a:pt x="0" y="65"/>
                    </a:lnTo>
                    <a:close/>
                  </a:path>
                </a:pathLst>
              </a:custGeom>
              <a:solidFill>
                <a:srgbClr val="5B3D1E"/>
              </a:solidFill>
              <a:ln w="9525">
                <a:noFill/>
                <a:round/>
                <a:headEnd/>
                <a:tailEnd/>
              </a:ln>
            </p:spPr>
            <p:txBody>
              <a:bodyPr/>
              <a:lstStyle/>
              <a:p>
                <a:endParaRPr lang="en-US"/>
              </a:p>
            </p:txBody>
          </p:sp>
          <p:sp>
            <p:nvSpPr>
              <p:cNvPr id="146" name="Freeform 142"/>
              <p:cNvSpPr>
                <a:spLocks/>
              </p:cNvSpPr>
              <p:nvPr/>
            </p:nvSpPr>
            <p:spPr bwMode="auto">
              <a:xfrm>
                <a:off x="1825" y="1780"/>
                <a:ext cx="129" cy="38"/>
              </a:xfrm>
              <a:custGeom>
                <a:avLst/>
                <a:gdLst>
                  <a:gd name="T0" fmla="*/ 1 w 258"/>
                  <a:gd name="T1" fmla="*/ 1 h 76"/>
                  <a:gd name="T2" fmla="*/ 3 w 258"/>
                  <a:gd name="T3" fmla="*/ 1 h 76"/>
                  <a:gd name="T4" fmla="*/ 4 w 258"/>
                  <a:gd name="T5" fmla="*/ 0 h 76"/>
                  <a:gd name="T6" fmla="*/ 3 w 258"/>
                  <a:gd name="T7" fmla="*/ 1 h 76"/>
                  <a:gd name="T8" fmla="*/ 3 w 258"/>
                  <a:gd name="T9" fmla="*/ 1 h 76"/>
                  <a:gd name="T10" fmla="*/ 2 w 258"/>
                  <a:gd name="T11" fmla="*/ 1 h 76"/>
                  <a:gd name="T12" fmla="*/ 1 w 258"/>
                  <a:gd name="T13" fmla="*/ 1 h 76"/>
                  <a:gd name="T14" fmla="*/ 1 w 258"/>
                  <a:gd name="T15" fmla="*/ 1 h 76"/>
                  <a:gd name="T16" fmla="*/ 0 w 258"/>
                  <a:gd name="T17" fmla="*/ 1 h 76"/>
                  <a:gd name="T18" fmla="*/ 1 w 258"/>
                  <a:gd name="T19" fmla="*/ 1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8"/>
                  <a:gd name="T31" fmla="*/ 0 h 76"/>
                  <a:gd name="T32" fmla="*/ 258 w 258"/>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8" h="76">
                    <a:moveTo>
                      <a:pt x="21" y="51"/>
                    </a:moveTo>
                    <a:lnTo>
                      <a:pt x="229" y="5"/>
                    </a:lnTo>
                    <a:lnTo>
                      <a:pt x="258" y="0"/>
                    </a:lnTo>
                    <a:lnTo>
                      <a:pt x="225" y="32"/>
                    </a:lnTo>
                    <a:lnTo>
                      <a:pt x="209" y="55"/>
                    </a:lnTo>
                    <a:lnTo>
                      <a:pt x="159" y="76"/>
                    </a:lnTo>
                    <a:lnTo>
                      <a:pt x="92" y="76"/>
                    </a:lnTo>
                    <a:lnTo>
                      <a:pt x="21" y="76"/>
                    </a:lnTo>
                    <a:lnTo>
                      <a:pt x="0" y="64"/>
                    </a:lnTo>
                    <a:lnTo>
                      <a:pt x="21" y="51"/>
                    </a:lnTo>
                    <a:close/>
                  </a:path>
                </a:pathLst>
              </a:custGeom>
              <a:solidFill>
                <a:srgbClr val="663321"/>
              </a:solidFill>
              <a:ln w="9525">
                <a:noFill/>
                <a:round/>
                <a:headEnd/>
                <a:tailEnd/>
              </a:ln>
            </p:spPr>
            <p:txBody>
              <a:bodyPr/>
              <a:lstStyle/>
              <a:p>
                <a:endParaRPr lang="en-US"/>
              </a:p>
            </p:txBody>
          </p:sp>
          <p:sp>
            <p:nvSpPr>
              <p:cNvPr id="147" name="Freeform 143"/>
              <p:cNvSpPr>
                <a:spLocks/>
              </p:cNvSpPr>
              <p:nvPr/>
            </p:nvSpPr>
            <p:spPr bwMode="auto">
              <a:xfrm>
                <a:off x="1784" y="1780"/>
                <a:ext cx="46" cy="34"/>
              </a:xfrm>
              <a:custGeom>
                <a:avLst/>
                <a:gdLst>
                  <a:gd name="T0" fmla="*/ 1 w 92"/>
                  <a:gd name="T1" fmla="*/ 1 h 68"/>
                  <a:gd name="T2" fmla="*/ 0 w 92"/>
                  <a:gd name="T3" fmla="*/ 1 h 68"/>
                  <a:gd name="T4" fmla="*/ 0 w 92"/>
                  <a:gd name="T5" fmla="*/ 1 h 68"/>
                  <a:gd name="T6" fmla="*/ 1 w 92"/>
                  <a:gd name="T7" fmla="*/ 0 h 68"/>
                  <a:gd name="T8" fmla="*/ 1 w 92"/>
                  <a:gd name="T9" fmla="*/ 0 h 68"/>
                  <a:gd name="T10" fmla="*/ 1 w 92"/>
                  <a:gd name="T11" fmla="*/ 1 h 68"/>
                  <a:gd name="T12" fmla="*/ 1 w 92"/>
                  <a:gd name="T13" fmla="*/ 1 h 68"/>
                  <a:gd name="T14" fmla="*/ 1 w 92"/>
                  <a:gd name="T15" fmla="*/ 1 h 68"/>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68"/>
                  <a:gd name="T26" fmla="*/ 92 w 92"/>
                  <a:gd name="T27" fmla="*/ 68 h 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68">
                    <a:moveTo>
                      <a:pt x="34" y="64"/>
                    </a:moveTo>
                    <a:lnTo>
                      <a:pt x="0" y="55"/>
                    </a:lnTo>
                    <a:lnTo>
                      <a:pt x="0" y="22"/>
                    </a:lnTo>
                    <a:lnTo>
                      <a:pt x="50" y="0"/>
                    </a:lnTo>
                    <a:lnTo>
                      <a:pt x="92" y="0"/>
                    </a:lnTo>
                    <a:lnTo>
                      <a:pt x="88" y="64"/>
                    </a:lnTo>
                    <a:lnTo>
                      <a:pt x="62" y="68"/>
                    </a:lnTo>
                    <a:lnTo>
                      <a:pt x="34" y="64"/>
                    </a:lnTo>
                    <a:close/>
                  </a:path>
                </a:pathLst>
              </a:custGeom>
              <a:solidFill>
                <a:srgbClr val="FFD370"/>
              </a:solidFill>
              <a:ln w="9525">
                <a:noFill/>
                <a:round/>
                <a:headEnd/>
                <a:tailEnd/>
              </a:ln>
            </p:spPr>
            <p:txBody>
              <a:bodyPr/>
              <a:lstStyle/>
              <a:p>
                <a:endParaRPr lang="en-US"/>
              </a:p>
            </p:txBody>
          </p:sp>
          <p:sp>
            <p:nvSpPr>
              <p:cNvPr id="148" name="Freeform 144"/>
              <p:cNvSpPr>
                <a:spLocks/>
              </p:cNvSpPr>
              <p:nvPr/>
            </p:nvSpPr>
            <p:spPr bwMode="auto">
              <a:xfrm>
                <a:off x="1917" y="1830"/>
                <a:ext cx="42" cy="30"/>
              </a:xfrm>
              <a:custGeom>
                <a:avLst/>
                <a:gdLst>
                  <a:gd name="T0" fmla="*/ 0 w 84"/>
                  <a:gd name="T1" fmla="*/ 1 h 59"/>
                  <a:gd name="T2" fmla="*/ 0 w 84"/>
                  <a:gd name="T3" fmla="*/ 1 h 59"/>
                  <a:gd name="T4" fmla="*/ 1 w 84"/>
                  <a:gd name="T5" fmla="*/ 1 h 59"/>
                  <a:gd name="T6" fmla="*/ 1 w 84"/>
                  <a:gd name="T7" fmla="*/ 1 h 59"/>
                  <a:gd name="T8" fmla="*/ 1 w 84"/>
                  <a:gd name="T9" fmla="*/ 1 h 59"/>
                  <a:gd name="T10" fmla="*/ 1 w 84"/>
                  <a:gd name="T11" fmla="*/ 0 h 59"/>
                  <a:gd name="T12" fmla="*/ 0 w 84"/>
                  <a:gd name="T13" fmla="*/ 1 h 59"/>
                  <a:gd name="T14" fmla="*/ 0 60000 65536"/>
                  <a:gd name="T15" fmla="*/ 0 60000 65536"/>
                  <a:gd name="T16" fmla="*/ 0 60000 65536"/>
                  <a:gd name="T17" fmla="*/ 0 60000 65536"/>
                  <a:gd name="T18" fmla="*/ 0 60000 65536"/>
                  <a:gd name="T19" fmla="*/ 0 60000 65536"/>
                  <a:gd name="T20" fmla="*/ 0 60000 65536"/>
                  <a:gd name="T21" fmla="*/ 0 w 84"/>
                  <a:gd name="T22" fmla="*/ 0 h 59"/>
                  <a:gd name="T23" fmla="*/ 84 w 84"/>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59">
                    <a:moveTo>
                      <a:pt x="0" y="9"/>
                    </a:moveTo>
                    <a:lnTo>
                      <a:pt x="0" y="59"/>
                    </a:lnTo>
                    <a:lnTo>
                      <a:pt x="46" y="51"/>
                    </a:lnTo>
                    <a:lnTo>
                      <a:pt x="84" y="29"/>
                    </a:lnTo>
                    <a:lnTo>
                      <a:pt x="67" y="5"/>
                    </a:lnTo>
                    <a:lnTo>
                      <a:pt x="38" y="0"/>
                    </a:lnTo>
                    <a:lnTo>
                      <a:pt x="0" y="9"/>
                    </a:lnTo>
                    <a:close/>
                  </a:path>
                </a:pathLst>
              </a:custGeom>
              <a:solidFill>
                <a:srgbClr val="936349"/>
              </a:solidFill>
              <a:ln w="9525">
                <a:noFill/>
                <a:round/>
                <a:headEnd/>
                <a:tailEnd/>
              </a:ln>
            </p:spPr>
            <p:txBody>
              <a:bodyPr/>
              <a:lstStyle/>
              <a:p>
                <a:endParaRPr lang="en-US"/>
              </a:p>
            </p:txBody>
          </p:sp>
          <p:sp>
            <p:nvSpPr>
              <p:cNvPr id="149" name="Freeform 145"/>
              <p:cNvSpPr>
                <a:spLocks/>
              </p:cNvSpPr>
              <p:nvPr/>
            </p:nvSpPr>
            <p:spPr bwMode="auto">
              <a:xfrm>
                <a:off x="1925" y="1799"/>
                <a:ext cx="38" cy="42"/>
              </a:xfrm>
              <a:custGeom>
                <a:avLst/>
                <a:gdLst>
                  <a:gd name="T0" fmla="*/ 0 w 74"/>
                  <a:gd name="T1" fmla="*/ 1 h 84"/>
                  <a:gd name="T2" fmla="*/ 1 w 74"/>
                  <a:gd name="T3" fmla="*/ 1 h 84"/>
                  <a:gd name="T4" fmla="*/ 1 w 74"/>
                  <a:gd name="T5" fmla="*/ 0 h 84"/>
                  <a:gd name="T6" fmla="*/ 2 w 74"/>
                  <a:gd name="T7" fmla="*/ 1 h 84"/>
                  <a:gd name="T8" fmla="*/ 2 w 74"/>
                  <a:gd name="T9" fmla="*/ 1 h 84"/>
                  <a:gd name="T10" fmla="*/ 1 w 74"/>
                  <a:gd name="T11" fmla="*/ 1 h 84"/>
                  <a:gd name="T12" fmla="*/ 0 w 74"/>
                  <a:gd name="T13" fmla="*/ 1 h 84"/>
                  <a:gd name="T14" fmla="*/ 0 60000 65536"/>
                  <a:gd name="T15" fmla="*/ 0 60000 65536"/>
                  <a:gd name="T16" fmla="*/ 0 60000 65536"/>
                  <a:gd name="T17" fmla="*/ 0 60000 65536"/>
                  <a:gd name="T18" fmla="*/ 0 60000 65536"/>
                  <a:gd name="T19" fmla="*/ 0 60000 65536"/>
                  <a:gd name="T20" fmla="*/ 0 60000 65536"/>
                  <a:gd name="T21" fmla="*/ 0 w 74"/>
                  <a:gd name="T22" fmla="*/ 0 h 84"/>
                  <a:gd name="T23" fmla="*/ 74 w 7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84">
                    <a:moveTo>
                      <a:pt x="0" y="59"/>
                    </a:moveTo>
                    <a:lnTo>
                      <a:pt x="12" y="26"/>
                    </a:lnTo>
                    <a:lnTo>
                      <a:pt x="57" y="0"/>
                    </a:lnTo>
                    <a:lnTo>
                      <a:pt x="74" y="30"/>
                    </a:lnTo>
                    <a:lnTo>
                      <a:pt x="74" y="63"/>
                    </a:lnTo>
                    <a:lnTo>
                      <a:pt x="24" y="84"/>
                    </a:lnTo>
                    <a:lnTo>
                      <a:pt x="0" y="59"/>
                    </a:lnTo>
                    <a:close/>
                  </a:path>
                </a:pathLst>
              </a:custGeom>
              <a:solidFill>
                <a:srgbClr val="FFD370"/>
              </a:solidFill>
              <a:ln w="9525">
                <a:noFill/>
                <a:round/>
                <a:headEnd/>
                <a:tailEnd/>
              </a:ln>
            </p:spPr>
            <p:txBody>
              <a:bodyPr/>
              <a:lstStyle/>
              <a:p>
                <a:endParaRPr lang="en-US"/>
              </a:p>
            </p:txBody>
          </p:sp>
          <p:sp>
            <p:nvSpPr>
              <p:cNvPr id="150" name="Freeform 146"/>
              <p:cNvSpPr>
                <a:spLocks/>
              </p:cNvSpPr>
              <p:nvPr/>
            </p:nvSpPr>
            <p:spPr bwMode="auto">
              <a:xfrm>
                <a:off x="2122" y="1932"/>
                <a:ext cx="43" cy="57"/>
              </a:xfrm>
              <a:custGeom>
                <a:avLst/>
                <a:gdLst>
                  <a:gd name="T0" fmla="*/ 0 w 88"/>
                  <a:gd name="T1" fmla="*/ 0 h 115"/>
                  <a:gd name="T2" fmla="*/ 1 w 88"/>
                  <a:gd name="T3" fmla="*/ 0 h 115"/>
                  <a:gd name="T4" fmla="*/ 1 w 88"/>
                  <a:gd name="T5" fmla="*/ 1 h 115"/>
                  <a:gd name="T6" fmla="*/ 0 w 88"/>
                  <a:gd name="T7" fmla="*/ 1 h 115"/>
                  <a:gd name="T8" fmla="*/ 0 w 88"/>
                  <a:gd name="T9" fmla="*/ 1 h 115"/>
                  <a:gd name="T10" fmla="*/ 0 w 88"/>
                  <a:gd name="T11" fmla="*/ 0 h 115"/>
                  <a:gd name="T12" fmla="*/ 0 60000 65536"/>
                  <a:gd name="T13" fmla="*/ 0 60000 65536"/>
                  <a:gd name="T14" fmla="*/ 0 60000 65536"/>
                  <a:gd name="T15" fmla="*/ 0 60000 65536"/>
                  <a:gd name="T16" fmla="*/ 0 60000 65536"/>
                  <a:gd name="T17" fmla="*/ 0 60000 65536"/>
                  <a:gd name="T18" fmla="*/ 0 w 88"/>
                  <a:gd name="T19" fmla="*/ 0 h 115"/>
                  <a:gd name="T20" fmla="*/ 88 w 88"/>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88" h="115">
                    <a:moveTo>
                      <a:pt x="0" y="14"/>
                    </a:moveTo>
                    <a:lnTo>
                      <a:pt x="88" y="0"/>
                    </a:lnTo>
                    <a:lnTo>
                      <a:pt x="88" y="96"/>
                    </a:lnTo>
                    <a:lnTo>
                      <a:pt x="21" y="112"/>
                    </a:lnTo>
                    <a:lnTo>
                      <a:pt x="0" y="115"/>
                    </a:lnTo>
                    <a:lnTo>
                      <a:pt x="0" y="14"/>
                    </a:lnTo>
                    <a:close/>
                  </a:path>
                </a:pathLst>
              </a:custGeom>
              <a:solidFill>
                <a:srgbClr val="B76602"/>
              </a:solidFill>
              <a:ln w="9525">
                <a:noFill/>
                <a:round/>
                <a:headEnd/>
                <a:tailEnd/>
              </a:ln>
            </p:spPr>
            <p:txBody>
              <a:bodyPr/>
              <a:lstStyle/>
              <a:p>
                <a:endParaRPr lang="en-US"/>
              </a:p>
            </p:txBody>
          </p:sp>
          <p:sp>
            <p:nvSpPr>
              <p:cNvPr id="151" name="Freeform 147"/>
              <p:cNvSpPr>
                <a:spLocks/>
              </p:cNvSpPr>
              <p:nvPr/>
            </p:nvSpPr>
            <p:spPr bwMode="auto">
              <a:xfrm>
                <a:off x="2146" y="1930"/>
                <a:ext cx="26" cy="54"/>
              </a:xfrm>
              <a:custGeom>
                <a:avLst/>
                <a:gdLst>
                  <a:gd name="T0" fmla="*/ 0 w 52"/>
                  <a:gd name="T1" fmla="*/ 1 h 107"/>
                  <a:gd name="T2" fmla="*/ 0 w 52"/>
                  <a:gd name="T3" fmla="*/ 2 h 107"/>
                  <a:gd name="T4" fmla="*/ 1 w 52"/>
                  <a:gd name="T5" fmla="*/ 2 h 107"/>
                  <a:gd name="T6" fmla="*/ 1 w 52"/>
                  <a:gd name="T7" fmla="*/ 0 h 107"/>
                  <a:gd name="T8" fmla="*/ 0 w 52"/>
                  <a:gd name="T9" fmla="*/ 1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0" y="10"/>
                    </a:moveTo>
                    <a:lnTo>
                      <a:pt x="0" y="107"/>
                    </a:lnTo>
                    <a:lnTo>
                      <a:pt x="52" y="98"/>
                    </a:lnTo>
                    <a:lnTo>
                      <a:pt x="52" y="0"/>
                    </a:lnTo>
                    <a:lnTo>
                      <a:pt x="0" y="10"/>
                    </a:lnTo>
                    <a:close/>
                  </a:path>
                </a:pathLst>
              </a:custGeom>
              <a:solidFill>
                <a:srgbClr val="99421C"/>
              </a:solidFill>
              <a:ln w="9525">
                <a:noFill/>
                <a:round/>
                <a:headEnd/>
                <a:tailEnd/>
              </a:ln>
            </p:spPr>
            <p:txBody>
              <a:bodyPr/>
              <a:lstStyle/>
              <a:p>
                <a:endParaRPr lang="en-US"/>
              </a:p>
            </p:txBody>
          </p:sp>
          <p:sp>
            <p:nvSpPr>
              <p:cNvPr id="152" name="Freeform 148"/>
              <p:cNvSpPr>
                <a:spLocks/>
              </p:cNvSpPr>
              <p:nvPr/>
            </p:nvSpPr>
            <p:spPr bwMode="auto">
              <a:xfrm>
                <a:off x="2162" y="1929"/>
                <a:ext cx="23" cy="53"/>
              </a:xfrm>
              <a:custGeom>
                <a:avLst/>
                <a:gdLst>
                  <a:gd name="T0" fmla="*/ 0 w 46"/>
                  <a:gd name="T1" fmla="*/ 1 h 106"/>
                  <a:gd name="T2" fmla="*/ 0 w 46"/>
                  <a:gd name="T3" fmla="*/ 2 h 106"/>
                  <a:gd name="T4" fmla="*/ 1 w 46"/>
                  <a:gd name="T5" fmla="*/ 2 h 106"/>
                  <a:gd name="T6" fmla="*/ 1 w 46"/>
                  <a:gd name="T7" fmla="*/ 0 h 106"/>
                  <a:gd name="T8" fmla="*/ 0 w 46"/>
                  <a:gd name="T9" fmla="*/ 1 h 106"/>
                  <a:gd name="T10" fmla="*/ 0 60000 65536"/>
                  <a:gd name="T11" fmla="*/ 0 60000 65536"/>
                  <a:gd name="T12" fmla="*/ 0 60000 65536"/>
                  <a:gd name="T13" fmla="*/ 0 60000 65536"/>
                  <a:gd name="T14" fmla="*/ 0 60000 65536"/>
                  <a:gd name="T15" fmla="*/ 0 w 46"/>
                  <a:gd name="T16" fmla="*/ 0 h 106"/>
                  <a:gd name="T17" fmla="*/ 46 w 46"/>
                  <a:gd name="T18" fmla="*/ 106 h 106"/>
                </a:gdLst>
                <a:ahLst/>
                <a:cxnLst>
                  <a:cxn ang="T10">
                    <a:pos x="T0" y="T1"/>
                  </a:cxn>
                  <a:cxn ang="T11">
                    <a:pos x="T2" y="T3"/>
                  </a:cxn>
                  <a:cxn ang="T12">
                    <a:pos x="T4" y="T5"/>
                  </a:cxn>
                  <a:cxn ang="T13">
                    <a:pos x="T6" y="T7"/>
                  </a:cxn>
                  <a:cxn ang="T14">
                    <a:pos x="T8" y="T9"/>
                  </a:cxn>
                </a:cxnLst>
                <a:rect l="T15" t="T16" r="T17" b="T18"/>
                <a:pathLst>
                  <a:path w="46" h="106">
                    <a:moveTo>
                      <a:pt x="0" y="6"/>
                    </a:moveTo>
                    <a:lnTo>
                      <a:pt x="0" y="106"/>
                    </a:lnTo>
                    <a:lnTo>
                      <a:pt x="46" y="96"/>
                    </a:lnTo>
                    <a:lnTo>
                      <a:pt x="46" y="0"/>
                    </a:lnTo>
                    <a:lnTo>
                      <a:pt x="0" y="6"/>
                    </a:lnTo>
                    <a:close/>
                  </a:path>
                </a:pathLst>
              </a:custGeom>
              <a:solidFill>
                <a:srgbClr val="663300"/>
              </a:solidFill>
              <a:ln w="9525">
                <a:noFill/>
                <a:round/>
                <a:headEnd/>
                <a:tailEnd/>
              </a:ln>
            </p:spPr>
            <p:txBody>
              <a:bodyPr/>
              <a:lstStyle/>
              <a:p>
                <a:endParaRPr lang="en-US"/>
              </a:p>
            </p:txBody>
          </p:sp>
          <p:sp>
            <p:nvSpPr>
              <p:cNvPr id="153" name="Freeform 149"/>
              <p:cNvSpPr>
                <a:spLocks/>
              </p:cNvSpPr>
              <p:nvPr/>
            </p:nvSpPr>
            <p:spPr bwMode="auto">
              <a:xfrm>
                <a:off x="2190" y="1920"/>
                <a:ext cx="24" cy="64"/>
              </a:xfrm>
              <a:custGeom>
                <a:avLst/>
                <a:gdLst>
                  <a:gd name="T0" fmla="*/ 0 w 48"/>
                  <a:gd name="T1" fmla="*/ 1 h 128"/>
                  <a:gd name="T2" fmla="*/ 1 w 48"/>
                  <a:gd name="T3" fmla="*/ 2 h 128"/>
                  <a:gd name="T4" fmla="*/ 1 w 48"/>
                  <a:gd name="T5" fmla="*/ 1 h 128"/>
                  <a:gd name="T6" fmla="*/ 1 w 48"/>
                  <a:gd name="T7" fmla="*/ 0 h 128"/>
                  <a:gd name="T8" fmla="*/ 0 w 48"/>
                  <a:gd name="T9" fmla="*/ 1 h 128"/>
                  <a:gd name="T10" fmla="*/ 0 60000 65536"/>
                  <a:gd name="T11" fmla="*/ 0 60000 65536"/>
                  <a:gd name="T12" fmla="*/ 0 60000 65536"/>
                  <a:gd name="T13" fmla="*/ 0 60000 65536"/>
                  <a:gd name="T14" fmla="*/ 0 60000 65536"/>
                  <a:gd name="T15" fmla="*/ 0 w 48"/>
                  <a:gd name="T16" fmla="*/ 0 h 128"/>
                  <a:gd name="T17" fmla="*/ 48 w 48"/>
                  <a:gd name="T18" fmla="*/ 128 h 128"/>
                </a:gdLst>
                <a:ahLst/>
                <a:cxnLst>
                  <a:cxn ang="T10">
                    <a:pos x="T0" y="T1"/>
                  </a:cxn>
                  <a:cxn ang="T11">
                    <a:pos x="T2" y="T3"/>
                  </a:cxn>
                  <a:cxn ang="T12">
                    <a:pos x="T4" y="T5"/>
                  </a:cxn>
                  <a:cxn ang="T13">
                    <a:pos x="T6" y="T7"/>
                  </a:cxn>
                  <a:cxn ang="T14">
                    <a:pos x="T8" y="T9"/>
                  </a:cxn>
                </a:cxnLst>
                <a:rect l="T15" t="T16" r="T17" b="T18"/>
                <a:pathLst>
                  <a:path w="48" h="128">
                    <a:moveTo>
                      <a:pt x="0" y="4"/>
                    </a:moveTo>
                    <a:lnTo>
                      <a:pt x="38" y="128"/>
                    </a:lnTo>
                    <a:lnTo>
                      <a:pt x="48" y="123"/>
                    </a:lnTo>
                    <a:lnTo>
                      <a:pt x="10" y="0"/>
                    </a:lnTo>
                    <a:lnTo>
                      <a:pt x="0" y="4"/>
                    </a:lnTo>
                    <a:close/>
                  </a:path>
                </a:pathLst>
              </a:custGeom>
              <a:solidFill>
                <a:srgbClr val="CC6633"/>
              </a:solidFill>
              <a:ln w="9525">
                <a:noFill/>
                <a:round/>
                <a:headEnd/>
                <a:tailEnd/>
              </a:ln>
            </p:spPr>
            <p:txBody>
              <a:bodyPr/>
              <a:lstStyle/>
              <a:p>
                <a:endParaRPr lang="en-US"/>
              </a:p>
            </p:txBody>
          </p:sp>
          <p:sp>
            <p:nvSpPr>
              <p:cNvPr id="154" name="Freeform 150"/>
              <p:cNvSpPr>
                <a:spLocks/>
              </p:cNvSpPr>
              <p:nvPr/>
            </p:nvSpPr>
            <p:spPr bwMode="auto">
              <a:xfrm>
                <a:off x="1792" y="1827"/>
                <a:ext cx="9" cy="13"/>
              </a:xfrm>
              <a:custGeom>
                <a:avLst/>
                <a:gdLst>
                  <a:gd name="T0" fmla="*/ 0 w 19"/>
                  <a:gd name="T1" fmla="*/ 0 h 26"/>
                  <a:gd name="T2" fmla="*/ 0 w 19"/>
                  <a:gd name="T3" fmla="*/ 1 h 26"/>
                  <a:gd name="T4" fmla="*/ 0 w 19"/>
                  <a:gd name="T5" fmla="*/ 1 h 26"/>
                  <a:gd name="T6" fmla="*/ 0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26"/>
                    </a:lnTo>
                    <a:lnTo>
                      <a:pt x="19" y="26"/>
                    </a:lnTo>
                    <a:lnTo>
                      <a:pt x="19" y="0"/>
                    </a:lnTo>
                    <a:close/>
                  </a:path>
                </a:pathLst>
              </a:custGeom>
              <a:solidFill>
                <a:srgbClr val="663300"/>
              </a:solidFill>
              <a:ln w="9525">
                <a:noFill/>
                <a:round/>
                <a:headEnd/>
                <a:tailEnd/>
              </a:ln>
            </p:spPr>
            <p:txBody>
              <a:bodyPr/>
              <a:lstStyle/>
              <a:p>
                <a:endParaRPr lang="en-US"/>
              </a:p>
            </p:txBody>
          </p:sp>
          <p:sp>
            <p:nvSpPr>
              <p:cNvPr id="155" name="Freeform 151"/>
              <p:cNvSpPr>
                <a:spLocks/>
              </p:cNvSpPr>
              <p:nvPr/>
            </p:nvSpPr>
            <p:spPr bwMode="auto">
              <a:xfrm>
                <a:off x="1811" y="1830"/>
                <a:ext cx="9" cy="13"/>
              </a:xfrm>
              <a:custGeom>
                <a:avLst/>
                <a:gdLst>
                  <a:gd name="T0" fmla="*/ 0 w 19"/>
                  <a:gd name="T1" fmla="*/ 0 h 27"/>
                  <a:gd name="T2" fmla="*/ 0 w 19"/>
                  <a:gd name="T3" fmla="*/ 0 h 27"/>
                  <a:gd name="T4" fmla="*/ 0 w 19"/>
                  <a:gd name="T5" fmla="*/ 0 h 27"/>
                  <a:gd name="T6" fmla="*/ 0 w 19"/>
                  <a:gd name="T7" fmla="*/ 0 h 27"/>
                  <a:gd name="T8" fmla="*/ 0 60000 65536"/>
                  <a:gd name="T9" fmla="*/ 0 60000 65536"/>
                  <a:gd name="T10" fmla="*/ 0 60000 65536"/>
                  <a:gd name="T11" fmla="*/ 0 60000 65536"/>
                  <a:gd name="T12" fmla="*/ 0 w 19"/>
                  <a:gd name="T13" fmla="*/ 0 h 27"/>
                  <a:gd name="T14" fmla="*/ 19 w 19"/>
                  <a:gd name="T15" fmla="*/ 27 h 27"/>
                </a:gdLst>
                <a:ahLst/>
                <a:cxnLst>
                  <a:cxn ang="T8">
                    <a:pos x="T0" y="T1"/>
                  </a:cxn>
                  <a:cxn ang="T9">
                    <a:pos x="T2" y="T3"/>
                  </a:cxn>
                  <a:cxn ang="T10">
                    <a:pos x="T4" y="T5"/>
                  </a:cxn>
                  <a:cxn ang="T11">
                    <a:pos x="T6" y="T7"/>
                  </a:cxn>
                </a:cxnLst>
                <a:rect l="T12" t="T13" r="T14" b="T15"/>
                <a:pathLst>
                  <a:path w="19" h="27">
                    <a:moveTo>
                      <a:pt x="19" y="0"/>
                    </a:moveTo>
                    <a:lnTo>
                      <a:pt x="0" y="27"/>
                    </a:lnTo>
                    <a:lnTo>
                      <a:pt x="19" y="27"/>
                    </a:lnTo>
                    <a:lnTo>
                      <a:pt x="19" y="0"/>
                    </a:lnTo>
                    <a:close/>
                  </a:path>
                </a:pathLst>
              </a:custGeom>
              <a:solidFill>
                <a:srgbClr val="663300"/>
              </a:solidFill>
              <a:ln w="9525">
                <a:noFill/>
                <a:round/>
                <a:headEnd/>
                <a:tailEnd/>
              </a:ln>
            </p:spPr>
            <p:txBody>
              <a:bodyPr/>
              <a:lstStyle/>
              <a:p>
                <a:endParaRPr lang="en-US"/>
              </a:p>
            </p:txBody>
          </p:sp>
          <p:sp>
            <p:nvSpPr>
              <p:cNvPr id="156" name="Freeform 152"/>
              <p:cNvSpPr>
                <a:spLocks/>
              </p:cNvSpPr>
              <p:nvPr/>
            </p:nvSpPr>
            <p:spPr bwMode="auto">
              <a:xfrm>
                <a:off x="1835" y="1838"/>
                <a:ext cx="10" cy="13"/>
              </a:xfrm>
              <a:custGeom>
                <a:avLst/>
                <a:gdLst>
                  <a:gd name="T0" fmla="*/ 1 w 18"/>
                  <a:gd name="T1" fmla="*/ 0 h 27"/>
                  <a:gd name="T2" fmla="*/ 0 w 18"/>
                  <a:gd name="T3" fmla="*/ 0 h 27"/>
                  <a:gd name="T4" fmla="*/ 1 w 18"/>
                  <a:gd name="T5" fmla="*/ 0 h 27"/>
                  <a:gd name="T6" fmla="*/ 1 w 18"/>
                  <a:gd name="T7" fmla="*/ 0 h 27"/>
                  <a:gd name="T8" fmla="*/ 0 60000 65536"/>
                  <a:gd name="T9" fmla="*/ 0 60000 65536"/>
                  <a:gd name="T10" fmla="*/ 0 60000 65536"/>
                  <a:gd name="T11" fmla="*/ 0 60000 65536"/>
                  <a:gd name="T12" fmla="*/ 0 w 18"/>
                  <a:gd name="T13" fmla="*/ 0 h 27"/>
                  <a:gd name="T14" fmla="*/ 18 w 18"/>
                  <a:gd name="T15" fmla="*/ 27 h 27"/>
                </a:gdLst>
                <a:ahLst/>
                <a:cxnLst>
                  <a:cxn ang="T8">
                    <a:pos x="T0" y="T1"/>
                  </a:cxn>
                  <a:cxn ang="T9">
                    <a:pos x="T2" y="T3"/>
                  </a:cxn>
                  <a:cxn ang="T10">
                    <a:pos x="T4" y="T5"/>
                  </a:cxn>
                  <a:cxn ang="T11">
                    <a:pos x="T6" y="T7"/>
                  </a:cxn>
                </a:cxnLst>
                <a:rect l="T12" t="T13" r="T14" b="T15"/>
                <a:pathLst>
                  <a:path w="18" h="27">
                    <a:moveTo>
                      <a:pt x="18" y="0"/>
                    </a:moveTo>
                    <a:lnTo>
                      <a:pt x="0" y="27"/>
                    </a:lnTo>
                    <a:lnTo>
                      <a:pt x="18" y="27"/>
                    </a:lnTo>
                    <a:lnTo>
                      <a:pt x="18" y="0"/>
                    </a:lnTo>
                    <a:close/>
                  </a:path>
                </a:pathLst>
              </a:custGeom>
              <a:solidFill>
                <a:srgbClr val="663300"/>
              </a:solidFill>
              <a:ln w="9525">
                <a:noFill/>
                <a:round/>
                <a:headEnd/>
                <a:tailEnd/>
              </a:ln>
            </p:spPr>
            <p:txBody>
              <a:bodyPr/>
              <a:lstStyle/>
              <a:p>
                <a:endParaRPr lang="en-US"/>
              </a:p>
            </p:txBody>
          </p:sp>
          <p:sp>
            <p:nvSpPr>
              <p:cNvPr id="157" name="Freeform 153"/>
              <p:cNvSpPr>
                <a:spLocks/>
              </p:cNvSpPr>
              <p:nvPr/>
            </p:nvSpPr>
            <p:spPr bwMode="auto">
              <a:xfrm>
                <a:off x="2081" y="1947"/>
                <a:ext cx="18" cy="47"/>
              </a:xfrm>
              <a:custGeom>
                <a:avLst/>
                <a:gdLst>
                  <a:gd name="T0" fmla="*/ 1 w 36"/>
                  <a:gd name="T1" fmla="*/ 1 h 93"/>
                  <a:gd name="T2" fmla="*/ 0 w 36"/>
                  <a:gd name="T3" fmla="*/ 1 h 93"/>
                  <a:gd name="T4" fmla="*/ 0 w 36"/>
                  <a:gd name="T5" fmla="*/ 1 h 93"/>
                  <a:gd name="T6" fmla="*/ 1 w 36"/>
                  <a:gd name="T7" fmla="*/ 1 h 93"/>
                  <a:gd name="T8" fmla="*/ 1 w 36"/>
                  <a:gd name="T9" fmla="*/ 2 h 93"/>
                  <a:gd name="T10" fmla="*/ 1 w 36"/>
                  <a:gd name="T11" fmla="*/ 2 h 93"/>
                  <a:gd name="T12" fmla="*/ 1 w 36"/>
                  <a:gd name="T13" fmla="*/ 0 h 93"/>
                  <a:gd name="T14" fmla="*/ 1 w 36"/>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93"/>
                  <a:gd name="T26" fmla="*/ 36 w 36"/>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93">
                    <a:moveTo>
                      <a:pt x="11" y="4"/>
                    </a:moveTo>
                    <a:lnTo>
                      <a:pt x="0" y="20"/>
                    </a:lnTo>
                    <a:lnTo>
                      <a:pt x="0" y="39"/>
                    </a:lnTo>
                    <a:lnTo>
                      <a:pt x="10" y="35"/>
                    </a:lnTo>
                    <a:lnTo>
                      <a:pt x="10" y="93"/>
                    </a:lnTo>
                    <a:lnTo>
                      <a:pt x="36" y="89"/>
                    </a:lnTo>
                    <a:lnTo>
                      <a:pt x="36" y="0"/>
                    </a:lnTo>
                    <a:lnTo>
                      <a:pt x="11" y="4"/>
                    </a:lnTo>
                    <a:close/>
                  </a:path>
                </a:pathLst>
              </a:custGeom>
              <a:solidFill>
                <a:srgbClr val="420F00"/>
              </a:solidFill>
              <a:ln w="9525">
                <a:noFill/>
                <a:round/>
                <a:headEnd/>
                <a:tailEnd/>
              </a:ln>
            </p:spPr>
            <p:txBody>
              <a:bodyPr/>
              <a:lstStyle/>
              <a:p>
                <a:endParaRPr lang="en-US"/>
              </a:p>
            </p:txBody>
          </p:sp>
          <p:sp>
            <p:nvSpPr>
              <p:cNvPr id="158" name="Freeform 154"/>
              <p:cNvSpPr>
                <a:spLocks/>
              </p:cNvSpPr>
              <p:nvPr/>
            </p:nvSpPr>
            <p:spPr bwMode="auto">
              <a:xfrm>
                <a:off x="1534" y="1980"/>
                <a:ext cx="62" cy="45"/>
              </a:xfrm>
              <a:custGeom>
                <a:avLst/>
                <a:gdLst>
                  <a:gd name="T0" fmla="*/ 2 w 124"/>
                  <a:gd name="T1" fmla="*/ 1 h 89"/>
                  <a:gd name="T2" fmla="*/ 2 w 124"/>
                  <a:gd name="T3" fmla="*/ 0 h 89"/>
                  <a:gd name="T4" fmla="*/ 1 w 124"/>
                  <a:gd name="T5" fmla="*/ 1 h 89"/>
                  <a:gd name="T6" fmla="*/ 2 w 124"/>
                  <a:gd name="T7" fmla="*/ 1 h 89"/>
                  <a:gd name="T8" fmla="*/ 1 w 124"/>
                  <a:gd name="T9" fmla="*/ 1 h 89"/>
                  <a:gd name="T10" fmla="*/ 1 w 124"/>
                  <a:gd name="T11" fmla="*/ 1 h 89"/>
                  <a:gd name="T12" fmla="*/ 1 w 124"/>
                  <a:gd name="T13" fmla="*/ 1 h 89"/>
                  <a:gd name="T14" fmla="*/ 1 w 124"/>
                  <a:gd name="T15" fmla="*/ 1 h 89"/>
                  <a:gd name="T16" fmla="*/ 1 w 124"/>
                  <a:gd name="T17" fmla="*/ 1 h 89"/>
                  <a:gd name="T18" fmla="*/ 1 w 124"/>
                  <a:gd name="T19" fmla="*/ 1 h 89"/>
                  <a:gd name="T20" fmla="*/ 1 w 124"/>
                  <a:gd name="T21" fmla="*/ 2 h 89"/>
                  <a:gd name="T22" fmla="*/ 0 w 124"/>
                  <a:gd name="T23" fmla="*/ 2 h 89"/>
                  <a:gd name="T24" fmla="*/ 1 w 124"/>
                  <a:gd name="T25" fmla="*/ 2 h 89"/>
                  <a:gd name="T26" fmla="*/ 1 w 124"/>
                  <a:gd name="T27" fmla="*/ 2 h 89"/>
                  <a:gd name="T28" fmla="*/ 1 w 124"/>
                  <a:gd name="T29" fmla="*/ 2 h 89"/>
                  <a:gd name="T30" fmla="*/ 1 w 124"/>
                  <a:gd name="T31" fmla="*/ 1 h 89"/>
                  <a:gd name="T32" fmla="*/ 2 w 124"/>
                  <a:gd name="T33" fmla="*/ 1 h 89"/>
                  <a:gd name="T34" fmla="*/ 2 w 124"/>
                  <a:gd name="T35" fmla="*/ 1 h 89"/>
                  <a:gd name="T36" fmla="*/ 2 w 124"/>
                  <a:gd name="T37" fmla="*/ 1 h 89"/>
                  <a:gd name="T38" fmla="*/ 2 w 124"/>
                  <a:gd name="T39" fmla="*/ 1 h 89"/>
                  <a:gd name="T40" fmla="*/ 2 w 124"/>
                  <a:gd name="T41" fmla="*/ 1 h 89"/>
                  <a:gd name="T42" fmla="*/ 2 w 124"/>
                  <a:gd name="T43" fmla="*/ 1 h 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89"/>
                  <a:gd name="T68" fmla="*/ 124 w 124"/>
                  <a:gd name="T69" fmla="*/ 89 h 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89">
                    <a:moveTo>
                      <a:pt x="95" y="2"/>
                    </a:moveTo>
                    <a:lnTo>
                      <a:pt x="78" y="0"/>
                    </a:lnTo>
                    <a:lnTo>
                      <a:pt x="54" y="16"/>
                    </a:lnTo>
                    <a:lnTo>
                      <a:pt x="67" y="21"/>
                    </a:lnTo>
                    <a:lnTo>
                      <a:pt x="58" y="26"/>
                    </a:lnTo>
                    <a:lnTo>
                      <a:pt x="48" y="31"/>
                    </a:lnTo>
                    <a:lnTo>
                      <a:pt x="40" y="37"/>
                    </a:lnTo>
                    <a:lnTo>
                      <a:pt x="32" y="44"/>
                    </a:lnTo>
                    <a:lnTo>
                      <a:pt x="25" y="52"/>
                    </a:lnTo>
                    <a:lnTo>
                      <a:pt x="17" y="60"/>
                    </a:lnTo>
                    <a:lnTo>
                      <a:pt x="9" y="70"/>
                    </a:lnTo>
                    <a:lnTo>
                      <a:pt x="0" y="82"/>
                    </a:lnTo>
                    <a:lnTo>
                      <a:pt x="32" y="89"/>
                    </a:lnTo>
                    <a:lnTo>
                      <a:pt x="43" y="77"/>
                    </a:lnTo>
                    <a:lnTo>
                      <a:pt x="53" y="66"/>
                    </a:lnTo>
                    <a:lnTo>
                      <a:pt x="63" y="55"/>
                    </a:lnTo>
                    <a:lnTo>
                      <a:pt x="75" y="46"/>
                    </a:lnTo>
                    <a:lnTo>
                      <a:pt x="86" y="38"/>
                    </a:lnTo>
                    <a:lnTo>
                      <a:pt x="98" y="29"/>
                    </a:lnTo>
                    <a:lnTo>
                      <a:pt x="111" y="21"/>
                    </a:lnTo>
                    <a:lnTo>
                      <a:pt x="124" y="13"/>
                    </a:lnTo>
                    <a:lnTo>
                      <a:pt x="95" y="2"/>
                    </a:lnTo>
                    <a:close/>
                  </a:path>
                </a:pathLst>
              </a:custGeom>
              <a:solidFill>
                <a:srgbClr val="420F00"/>
              </a:solidFill>
              <a:ln w="9525">
                <a:noFill/>
                <a:round/>
                <a:headEnd/>
                <a:tailEnd/>
              </a:ln>
            </p:spPr>
            <p:txBody>
              <a:bodyPr/>
              <a:lstStyle/>
              <a:p>
                <a:endParaRPr lang="en-US"/>
              </a:p>
            </p:txBody>
          </p:sp>
        </p:grpSp>
        <p:sp>
          <p:nvSpPr>
            <p:cNvPr id="82" name="Oval 155"/>
            <p:cNvSpPr>
              <a:spLocks noChangeArrowheads="1"/>
            </p:cNvSpPr>
            <p:nvPr/>
          </p:nvSpPr>
          <p:spPr bwMode="auto">
            <a:xfrm>
              <a:off x="4656" y="1248"/>
              <a:ext cx="48" cy="48"/>
            </a:xfrm>
            <a:prstGeom prst="ellipse">
              <a:avLst/>
            </a:prstGeom>
            <a:solidFill>
              <a:srgbClr val="FFFF00"/>
            </a:solidFill>
            <a:ln w="9525">
              <a:solidFill>
                <a:schemeClr val="tx1"/>
              </a:solidFill>
              <a:round/>
              <a:headEnd/>
              <a:tailEnd/>
            </a:ln>
          </p:spPr>
          <p:txBody>
            <a:bodyPr wrap="none" anchor="ctr"/>
            <a:lstStyle/>
            <a:p>
              <a:endParaRPr lang="en-IN"/>
            </a:p>
          </p:txBody>
        </p:sp>
        <p:sp>
          <p:nvSpPr>
            <p:cNvPr id="83" name="Oval 156"/>
            <p:cNvSpPr>
              <a:spLocks noChangeArrowheads="1"/>
            </p:cNvSpPr>
            <p:nvPr/>
          </p:nvSpPr>
          <p:spPr bwMode="auto">
            <a:xfrm>
              <a:off x="4398" y="1182"/>
              <a:ext cx="48" cy="48"/>
            </a:xfrm>
            <a:prstGeom prst="ellipse">
              <a:avLst/>
            </a:prstGeom>
            <a:solidFill>
              <a:srgbClr val="FFFF00"/>
            </a:solidFill>
            <a:ln w="9525">
              <a:solidFill>
                <a:schemeClr val="tx1"/>
              </a:solidFill>
              <a:round/>
              <a:headEnd/>
              <a:tailEnd/>
            </a:ln>
          </p:spPr>
          <p:txBody>
            <a:bodyPr wrap="none" anchor="ctr"/>
            <a:lstStyle/>
            <a:p>
              <a:endParaRPr lang="en-IN"/>
            </a:p>
          </p:txBody>
        </p:sp>
      </p:grpSp>
      <p:sp>
        <p:nvSpPr>
          <p:cNvPr id="159" name="Rectangle 3"/>
          <p:cNvSpPr>
            <a:spLocks noChangeArrowheads="1"/>
          </p:cNvSpPr>
          <p:nvPr/>
        </p:nvSpPr>
        <p:spPr bwMode="gray">
          <a:xfrm>
            <a:off x="4151036" y="2674013"/>
            <a:ext cx="3860200" cy="185704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Car is flashing the lights to pass the message to the other car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3.33333E-6 3.00578E-6 L 0.30416 0.3274 " pathEditMode="relative" rAng="0" ptsTypes="AA">
                                      <p:cBhvr>
                                        <p:cTn id="6" dur="2000" fill="hold"/>
                                        <p:tgtEl>
                                          <p:spTgt spid="4"/>
                                        </p:tgtEl>
                                        <p:attrNameLst>
                                          <p:attrName>ppt_x</p:attrName>
                                          <p:attrName>ppt_y</p:attrName>
                                        </p:attrNameLst>
                                      </p:cBhvr>
                                      <p:rCtr x="15208" y="1637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59"/>
                                        </p:tgtEl>
                                        <p:attrNameLst>
                                          <p:attrName>style.visibility</p:attrName>
                                        </p:attrNameLst>
                                      </p:cBhvr>
                                      <p:to>
                                        <p:strVal val="visible"/>
                                      </p:to>
                                    </p:set>
                                    <p:anim calcmode="lin" valueType="num">
                                      <p:cBhvr additive="base">
                                        <p:cTn id="11" dur="500" fill="hold"/>
                                        <p:tgtEl>
                                          <p:spTgt spid="159"/>
                                        </p:tgtEl>
                                        <p:attrNameLst>
                                          <p:attrName>ppt_x</p:attrName>
                                        </p:attrNameLst>
                                      </p:cBhvr>
                                      <p:tavLst>
                                        <p:tav tm="0">
                                          <p:val>
                                            <p:strVal val="0-#ppt_w/2"/>
                                          </p:val>
                                        </p:tav>
                                        <p:tav tm="100000">
                                          <p:val>
                                            <p:strVal val="#ppt_x"/>
                                          </p:val>
                                        </p:tav>
                                      </p:tavLst>
                                    </p:anim>
                                    <p:anim calcmode="lin" valueType="num">
                                      <p:cBhvr additive="base">
                                        <p:cTn id="12" dur="500" fill="hold"/>
                                        <p:tgtEl>
                                          <p:spTgt spid="1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21</a:t>
            </a:fld>
            <a:endParaRPr lang="en-IN"/>
          </a:p>
        </p:txBody>
      </p:sp>
      <p:sp>
        <p:nvSpPr>
          <p:cNvPr id="4" name="Rectangle 3"/>
          <p:cNvSpPr>
            <a:spLocks noChangeArrowheads="1"/>
          </p:cNvSpPr>
          <p:nvPr/>
        </p:nvSpPr>
        <p:spPr bwMode="gray">
          <a:xfrm>
            <a:off x="1360743" y="1749501"/>
            <a:ext cx="9175329" cy="21401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Identify the possible states of the following objects:</a:t>
            </a:r>
          </a:p>
          <a:p>
            <a:pPr marL="346075" indent="-346075" algn="l">
              <a:lnSpc>
                <a:spcPct val="150000"/>
              </a:lnSpc>
              <a:spcBef>
                <a:spcPts val="0"/>
              </a:spcBef>
              <a:buClr>
                <a:srgbClr val="254061"/>
              </a:buClr>
              <a:buFont typeface="+mj-lt"/>
              <a:buAutoNum type="arabicPeriod"/>
              <a:tabLst>
                <a:tab pos="346075"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cell phone</a:t>
            </a:r>
          </a:p>
          <a:p>
            <a:pPr marL="346075" indent="-346075" algn="l">
              <a:lnSpc>
                <a:spcPct val="150000"/>
              </a:lnSpc>
              <a:spcBef>
                <a:spcPts val="0"/>
              </a:spcBef>
              <a:buClr>
                <a:srgbClr val="254061"/>
              </a:buClr>
              <a:buFont typeface="+mj-lt"/>
              <a:buAutoNum type="arabicPeriod"/>
              <a:tabLst>
                <a:tab pos="346075"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stereo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22</a:t>
            </a:fld>
            <a:endParaRPr lang="en-IN"/>
          </a:p>
        </p:txBody>
      </p:sp>
      <p:sp>
        <p:nvSpPr>
          <p:cNvPr id="4" name="Rectangle 3"/>
          <p:cNvSpPr>
            <a:spLocks noChangeArrowheads="1"/>
          </p:cNvSpPr>
          <p:nvPr/>
        </p:nvSpPr>
        <p:spPr bwMode="gray">
          <a:xfrm>
            <a:off x="668741" y="1776796"/>
            <a:ext cx="10781731" cy="33547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Dr. James and Mr. Hyde went to the railway station to book tickets for 3rd December. At the railway station, they requested the clerk at the ticket counter to book two tickets for the Flying Express in the first class. Identify the following:</a:t>
            </a:r>
          </a:p>
          <a:p>
            <a:pPr marL="346075" indent="-346075" algn="l">
              <a:spcBef>
                <a:spcPts val="0"/>
              </a:spcBef>
              <a:buClr>
                <a:srgbClr val="254061"/>
              </a:buClr>
              <a:buFont typeface="+mj-lt"/>
              <a:buAutoNum type="arabicPeriod"/>
              <a:tabLst>
                <a:tab pos="284163"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possible receiver of the message in this situation.</a:t>
            </a:r>
          </a:p>
          <a:p>
            <a:pPr marL="346075" indent="-346075" algn="l">
              <a:spcBef>
                <a:spcPts val="0"/>
              </a:spcBef>
              <a:buClr>
                <a:srgbClr val="254061"/>
              </a:buClr>
              <a:buFont typeface="+mj-lt"/>
              <a:buAutoNum type="arabicPeriod"/>
              <a:tabLst>
                <a:tab pos="284163"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possible method that the receiver can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23</a:t>
            </a:fld>
            <a:endParaRPr lang="en-IN"/>
          </a:p>
        </p:txBody>
      </p:sp>
      <p:sp>
        <p:nvSpPr>
          <p:cNvPr id="4" name="Rectangle 3"/>
          <p:cNvSpPr>
            <a:spLocks noChangeArrowheads="1"/>
          </p:cNvSpPr>
          <p:nvPr/>
        </p:nvSpPr>
        <p:spPr bwMode="gray">
          <a:xfrm>
            <a:off x="614149" y="1408306"/>
            <a:ext cx="10754435" cy="426916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receiver of the message in this case will be the clerk at the ticket counter.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clerk will check if two tickets are available on the requested train in the desired class and for the desired date. If the tickets are available, the clerk will enter the details (name, age, departure date, and seat), confirm the reservation, and collect the required  fare.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24</a:t>
            </a:fld>
            <a:endParaRPr lang="en-IN"/>
          </a:p>
        </p:txBody>
      </p:sp>
      <p:sp>
        <p:nvSpPr>
          <p:cNvPr id="4" name="Rectangle 3"/>
          <p:cNvSpPr>
            <a:spLocks noChangeArrowheads="1"/>
          </p:cNvSpPr>
          <p:nvPr/>
        </p:nvSpPr>
        <p:spPr bwMode="gray">
          <a:xfrm>
            <a:off x="996286" y="1845036"/>
            <a:ext cx="10331356" cy="249495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State whether the following situations demonstrate reusability: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Recycling paper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Pump reusability (same pump is used in a well and in a fuel station)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25</a:t>
            </a:fld>
            <a:endParaRPr lang="en-IN"/>
          </a:p>
        </p:txBody>
      </p:sp>
      <p:sp>
        <p:nvSpPr>
          <p:cNvPr id="4" name="Rectangle 3"/>
          <p:cNvSpPr>
            <a:spLocks noChangeArrowheads="1"/>
          </p:cNvSpPr>
          <p:nvPr/>
        </p:nvSpPr>
        <p:spPr bwMode="gray">
          <a:xfrm>
            <a:off x="736979" y="1353714"/>
            <a:ext cx="10577015" cy="46240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It does not represent reusability because the unusable paper is destroyed before paper is recycled for use. The unusable paper loses its identity and cannot be considered the same as recycled paper.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It represents reusability because a pump can be used for suction of water as well as petrol. It is not necessary to use the same pump in both the cases. Two separate machines can be used because both belong to the ‘Pump’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26</a:t>
            </a:fld>
            <a:endParaRPr lang="en-IN"/>
          </a:p>
        </p:txBody>
      </p:sp>
      <p:sp>
        <p:nvSpPr>
          <p:cNvPr id="4" name="Rectangle 3"/>
          <p:cNvSpPr>
            <a:spLocks noChangeArrowheads="1"/>
          </p:cNvSpPr>
          <p:nvPr/>
        </p:nvSpPr>
        <p:spPr bwMode="gray">
          <a:xfrm>
            <a:off x="955344" y="2063397"/>
            <a:ext cx="10249468" cy="30135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As a member of a team that is developing software for </a:t>
            </a:r>
            <a:r>
              <a:rPr lang="en-US" sz="2800" b="0" dirty="0" err="1" smtClean="0"/>
              <a:t>DialCom</a:t>
            </a:r>
            <a:r>
              <a:rPr lang="en-US" sz="2800" b="0" dirty="0" smtClean="0"/>
              <a:t> Telecommunications, Inc., you have been assigned the task of creating a software module that accepts and displays customer details such as name, age, and phone number. Identify the class that you will create and the methods of the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27</a:t>
            </a:fld>
            <a:endParaRPr lang="en-IN"/>
          </a:p>
        </p:txBody>
      </p:sp>
      <p:sp>
        <p:nvSpPr>
          <p:cNvPr id="4" name="Rectangle 3"/>
          <p:cNvSpPr>
            <a:spLocks noChangeArrowheads="1"/>
          </p:cNvSpPr>
          <p:nvPr/>
        </p:nvSpPr>
        <p:spPr bwMode="gray">
          <a:xfrm>
            <a:off x="1023582" y="1558430"/>
            <a:ext cx="10003809" cy="346394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As per the problem statement, the class required is: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Customer</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class should have the methods to:</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Accept customer details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Display customer details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Characteristics of the Object-Oriented Approach</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28</a:t>
            </a:fld>
            <a:endParaRPr lang="en-IN"/>
          </a:p>
        </p:txBody>
      </p:sp>
      <p:sp>
        <p:nvSpPr>
          <p:cNvPr id="4" name="Rectangle 3"/>
          <p:cNvSpPr>
            <a:spLocks noChangeArrowheads="1"/>
          </p:cNvSpPr>
          <p:nvPr/>
        </p:nvSpPr>
        <p:spPr bwMode="gray">
          <a:xfrm>
            <a:off x="1868356" y="2117990"/>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Realistic modeling.</a:t>
            </a:r>
          </a:p>
        </p:txBody>
      </p:sp>
      <p:sp>
        <p:nvSpPr>
          <p:cNvPr id="5" name="Rectangle 4"/>
          <p:cNvSpPr>
            <a:spLocks noChangeArrowheads="1"/>
          </p:cNvSpPr>
          <p:nvPr/>
        </p:nvSpPr>
        <p:spPr bwMode="gray">
          <a:xfrm>
            <a:off x="1868356" y="2732845"/>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Reusability.</a:t>
            </a:r>
          </a:p>
        </p:txBody>
      </p:sp>
      <p:sp>
        <p:nvSpPr>
          <p:cNvPr id="6" name="Rectangle 5"/>
          <p:cNvSpPr>
            <a:spLocks noChangeArrowheads="1"/>
          </p:cNvSpPr>
          <p:nvPr/>
        </p:nvSpPr>
        <p:spPr bwMode="gray">
          <a:xfrm>
            <a:off x="1868356" y="3347700"/>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Resilience to change.</a:t>
            </a:r>
          </a:p>
        </p:txBody>
      </p:sp>
      <p:sp>
        <p:nvSpPr>
          <p:cNvPr id="7" name="Rectangle 6"/>
          <p:cNvSpPr>
            <a:spLocks noChangeArrowheads="1"/>
          </p:cNvSpPr>
          <p:nvPr/>
        </p:nvSpPr>
        <p:spPr bwMode="gray">
          <a:xfrm>
            <a:off x="1868356" y="3978321"/>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Existence as different forms.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Phases of Object Orientation</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29</a:t>
            </a:fld>
            <a:endParaRPr lang="en-IN"/>
          </a:p>
        </p:txBody>
      </p:sp>
      <p:sp>
        <p:nvSpPr>
          <p:cNvPr id="4" name="Rectangle 3"/>
          <p:cNvSpPr>
            <a:spLocks noChangeArrowheads="1"/>
          </p:cNvSpPr>
          <p:nvPr/>
        </p:nvSpPr>
        <p:spPr bwMode="gray">
          <a:xfrm>
            <a:off x="846161" y="1926922"/>
            <a:ext cx="10072048" cy="208552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following phases are involved in the software development:</a:t>
            </a:r>
          </a:p>
          <a:p>
            <a:pPr marL="457200" indent="-457200" algn="l">
              <a:spcBef>
                <a:spcPts val="0"/>
              </a:spcBef>
              <a:buClr>
                <a:srgbClr val="254061"/>
              </a:buClr>
              <a:buFont typeface="+mj-lt"/>
              <a:buAutoNum type="arabicPeriod"/>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Analysis phase</a:t>
            </a:r>
          </a:p>
          <a:p>
            <a:pPr marL="457200" indent="-457200" algn="l">
              <a:spcBef>
                <a:spcPts val="0"/>
              </a:spcBef>
              <a:buClr>
                <a:srgbClr val="254061"/>
              </a:buClr>
              <a:buFont typeface="+mj-lt"/>
              <a:buAutoNum type="arabicPeriod"/>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Design phase </a:t>
            </a:r>
          </a:p>
          <a:p>
            <a:pPr marL="457200" indent="-457200" algn="l">
              <a:spcBef>
                <a:spcPts val="0"/>
              </a:spcBef>
              <a:buClr>
                <a:srgbClr val="254061"/>
              </a:buClr>
              <a:buFont typeface="+mj-lt"/>
              <a:buAutoNum type="arabicPeriod"/>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Implementation phase</a:t>
            </a:r>
          </a:p>
        </p:txBody>
      </p:sp>
      <p:sp>
        <p:nvSpPr>
          <p:cNvPr id="5" name="Rectangle 4"/>
          <p:cNvSpPr>
            <a:spLocks noChangeArrowheads="1"/>
          </p:cNvSpPr>
          <p:nvPr/>
        </p:nvSpPr>
        <p:spPr bwMode="gray">
          <a:xfrm>
            <a:off x="846161" y="4063501"/>
            <a:ext cx="10072048" cy="6779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Let us discuss the process of constructing a building.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Constructors and destructors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a:t>
            </a:fld>
            <a:endParaRPr lang="en-IN"/>
          </a:p>
        </p:txBody>
      </p:sp>
      <p:sp>
        <p:nvSpPr>
          <p:cNvPr id="4" name="Rectangle 3"/>
          <p:cNvSpPr>
            <a:spLocks noChangeArrowheads="1"/>
          </p:cNvSpPr>
          <p:nvPr/>
        </p:nvSpPr>
        <p:spPr bwMode="gray">
          <a:xfrm>
            <a:off x="776534" y="1492313"/>
            <a:ext cx="10646642" cy="183774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These are called as special methods because of following</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Exist with the same name of the class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Invokes implicitly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Introducing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30</a:t>
            </a:fld>
            <a:endParaRPr lang="en-IN"/>
          </a:p>
        </p:txBody>
      </p:sp>
      <p:sp>
        <p:nvSpPr>
          <p:cNvPr id="4" name="Rectangle 3"/>
          <p:cNvSpPr>
            <a:spLocks noChangeArrowheads="1"/>
          </p:cNvSpPr>
          <p:nvPr/>
        </p:nvSpPr>
        <p:spPr bwMode="gray">
          <a:xfrm>
            <a:off x="696038" y="1776795"/>
            <a:ext cx="10727140" cy="66215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program is a set of instructions to perform a specific task.</a:t>
            </a:r>
          </a:p>
        </p:txBody>
      </p:sp>
      <p:sp>
        <p:nvSpPr>
          <p:cNvPr id="5" name="Rectangle 4"/>
          <p:cNvSpPr>
            <a:spLocks noChangeArrowheads="1"/>
          </p:cNvSpPr>
          <p:nvPr/>
        </p:nvSpPr>
        <p:spPr bwMode="gray">
          <a:xfrm>
            <a:off x="696037" y="2517774"/>
            <a:ext cx="10727140" cy="8671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Programming languages use programs to develop software applications.</a:t>
            </a:r>
          </a:p>
        </p:txBody>
      </p:sp>
      <p:sp>
        <p:nvSpPr>
          <p:cNvPr id="6" name="Rectangle 5"/>
          <p:cNvSpPr>
            <a:spLocks noChangeArrowheads="1"/>
          </p:cNvSpPr>
          <p:nvPr/>
        </p:nvSpPr>
        <p:spPr bwMode="gray">
          <a:xfrm>
            <a:off x="682389" y="3463704"/>
            <a:ext cx="10754436" cy="135583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compiler is a special program that processes the statements written in a particular programming language and converts them into a machine language.</a:t>
            </a:r>
          </a:p>
        </p:txBody>
      </p:sp>
      <p:sp>
        <p:nvSpPr>
          <p:cNvPr id="7" name="Rectangle 6"/>
          <p:cNvSpPr>
            <a:spLocks noChangeArrowheads="1"/>
          </p:cNvSpPr>
          <p:nvPr/>
        </p:nvSpPr>
        <p:spPr bwMode="gray">
          <a:xfrm>
            <a:off x="682389" y="4882602"/>
            <a:ext cx="10781731" cy="59909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This process of conversion is called compilation.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Introducing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31</a:t>
            </a:fld>
            <a:endParaRPr lang="en-IN"/>
          </a:p>
        </p:txBody>
      </p:sp>
      <p:sp>
        <p:nvSpPr>
          <p:cNvPr id="4" name="Rectangle 3"/>
          <p:cNvSpPr>
            <a:spLocks noChangeArrowheads="1"/>
          </p:cNvSpPr>
          <p:nvPr/>
        </p:nvSpPr>
        <p:spPr bwMode="gray">
          <a:xfrm>
            <a:off x="968991" y="2008809"/>
            <a:ext cx="10235821" cy="898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 also known as C-Sharp, is a programming language introduced by Microsoft. </a:t>
            </a:r>
          </a:p>
        </p:txBody>
      </p:sp>
      <p:sp>
        <p:nvSpPr>
          <p:cNvPr id="5" name="Rectangle 4"/>
          <p:cNvSpPr>
            <a:spLocks noChangeArrowheads="1"/>
          </p:cNvSpPr>
          <p:nvPr/>
        </p:nvSpPr>
        <p:spPr bwMode="gray">
          <a:xfrm>
            <a:off x="968991" y="2986272"/>
            <a:ext cx="10235821" cy="898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 is specially designed to work with the Microsoft’s .NET platform.</a:t>
            </a:r>
          </a:p>
        </p:txBody>
      </p:sp>
      <p:sp>
        <p:nvSpPr>
          <p:cNvPr id="6" name="Rectangle 5"/>
          <p:cNvSpPr>
            <a:spLocks noChangeArrowheads="1"/>
          </p:cNvSpPr>
          <p:nvPr/>
        </p:nvSpPr>
        <p:spPr bwMode="gray">
          <a:xfrm>
            <a:off x="982639" y="3995266"/>
            <a:ext cx="10263116" cy="58332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Let us understand the structure of a C#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Classes in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32</a:t>
            </a:fld>
            <a:endParaRPr lang="en-IN"/>
          </a:p>
        </p:txBody>
      </p:sp>
      <p:sp>
        <p:nvSpPr>
          <p:cNvPr id="4" name="Rectangle 3"/>
          <p:cNvSpPr>
            <a:spLocks noChangeArrowheads="1"/>
          </p:cNvSpPr>
          <p:nvPr/>
        </p:nvSpPr>
        <p:spPr bwMode="gray">
          <a:xfrm>
            <a:off x="955343" y="1408306"/>
            <a:ext cx="9911783" cy="456941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Consider the following code example, which defines a class: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class Hello</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static void Main(string[] </a:t>
            </a:r>
            <a:r>
              <a:rPr lang="en-US" sz="2800" b="0" dirty="0" err="1" smtClean="0">
                <a:latin typeface="Courier New" pitchFamily="49" charset="0"/>
                <a:cs typeface="Courier New" pitchFamily="49" charset="0"/>
              </a:rPr>
              <a:t>args</a:t>
            </a: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System.Console.WriteLine</a:t>
            </a:r>
            <a:r>
              <a:rPr lang="en-US" sz="2800" b="0" dirty="0" smtClean="0">
                <a:latin typeface="Courier New" pitchFamily="49" charset="0"/>
                <a:cs typeface="Courier New" pitchFamily="49" charset="0"/>
              </a:rPr>
              <a:t>("Hello, World!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Classes in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33</a:t>
            </a:fld>
            <a:endParaRPr lang="en-IN"/>
          </a:p>
        </p:txBody>
      </p:sp>
      <p:sp>
        <p:nvSpPr>
          <p:cNvPr id="4" name="Rectangle 3"/>
          <p:cNvSpPr>
            <a:spLocks noChangeArrowheads="1"/>
          </p:cNvSpPr>
          <p:nvPr/>
        </p:nvSpPr>
        <p:spPr bwMode="gray">
          <a:xfrm>
            <a:off x="1759174" y="1255594"/>
            <a:ext cx="4016654" cy="51452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class Hello</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static void Main(string[] </a:t>
            </a:r>
            <a:r>
              <a:rPr lang="en-US" sz="2800" b="0" dirty="0" err="1" smtClean="0">
                <a:latin typeface="Courier New" pitchFamily="49" charset="0"/>
                <a:cs typeface="Courier New" pitchFamily="49" charset="0"/>
              </a:rPr>
              <a:t>args</a:t>
            </a: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System.Console.WriteLine</a:t>
            </a:r>
            <a:r>
              <a:rPr lang="en-US" sz="2800" b="0" dirty="0" smtClean="0">
                <a:latin typeface="Courier New" pitchFamily="49" charset="0"/>
                <a:cs typeface="Courier New" pitchFamily="49" charset="0"/>
              </a:rPr>
              <a:t>("Hello, World!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p:txBody>
      </p:sp>
      <p:sp>
        <p:nvSpPr>
          <p:cNvPr id="5" name="Rectangle 4"/>
          <p:cNvSpPr>
            <a:spLocks noChangeArrowheads="1"/>
          </p:cNvSpPr>
          <p:nvPr/>
        </p:nvSpPr>
        <p:spPr bwMode="gray">
          <a:xfrm>
            <a:off x="5905505" y="2739840"/>
            <a:ext cx="4535032" cy="15197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class Keyword is used to declare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Classes in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34</a:t>
            </a:fld>
            <a:endParaRPr lang="en-IN"/>
          </a:p>
        </p:txBody>
      </p:sp>
      <p:sp>
        <p:nvSpPr>
          <p:cNvPr id="4" name="Rectangle 3"/>
          <p:cNvSpPr>
            <a:spLocks noChangeArrowheads="1"/>
          </p:cNvSpPr>
          <p:nvPr/>
        </p:nvSpPr>
        <p:spPr bwMode="gray">
          <a:xfrm>
            <a:off x="1705970" y="1340067"/>
            <a:ext cx="4342813" cy="497884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class Hello</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static void Main(string[] </a:t>
            </a:r>
            <a:r>
              <a:rPr lang="en-US" sz="2800" b="0" dirty="0" err="1" smtClean="0">
                <a:latin typeface="Courier New" pitchFamily="49" charset="0"/>
                <a:cs typeface="Courier New" pitchFamily="49" charset="0"/>
              </a:rPr>
              <a:t>args</a:t>
            </a: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System.Console.WriteLine</a:t>
            </a:r>
            <a:r>
              <a:rPr lang="en-US" sz="2800" b="0" dirty="0" smtClean="0">
                <a:latin typeface="Courier New" pitchFamily="49" charset="0"/>
                <a:cs typeface="Courier New" pitchFamily="49" charset="0"/>
              </a:rPr>
              <a:t>("Hello, World!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p:txBody>
      </p:sp>
      <p:sp>
        <p:nvSpPr>
          <p:cNvPr id="5" name="Rectangle 4"/>
          <p:cNvSpPr>
            <a:spLocks noChangeArrowheads="1"/>
          </p:cNvSpPr>
          <p:nvPr/>
        </p:nvSpPr>
        <p:spPr bwMode="gray">
          <a:xfrm>
            <a:off x="6178459" y="2601309"/>
            <a:ext cx="4917171" cy="141418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class Name is used as an identifier for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Classes in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35</a:t>
            </a:fld>
            <a:endParaRPr lang="en-IN"/>
          </a:p>
        </p:txBody>
      </p:sp>
      <p:sp>
        <p:nvSpPr>
          <p:cNvPr id="4" name="Rectangle 3"/>
          <p:cNvSpPr>
            <a:spLocks noChangeArrowheads="1"/>
          </p:cNvSpPr>
          <p:nvPr/>
        </p:nvSpPr>
        <p:spPr bwMode="gray">
          <a:xfrm>
            <a:off x="1132764" y="1449249"/>
            <a:ext cx="4724950" cy="49242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class Hello</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static void Main(string[] </a:t>
            </a:r>
            <a:r>
              <a:rPr lang="en-US" sz="2800" b="0" dirty="0" err="1" smtClean="0">
                <a:latin typeface="Courier New" pitchFamily="49" charset="0"/>
                <a:cs typeface="Courier New" pitchFamily="49" charset="0"/>
              </a:rPr>
              <a:t>args</a:t>
            </a: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System.Console.WriteLine</a:t>
            </a:r>
            <a:r>
              <a:rPr lang="en-US" sz="2800" b="0" dirty="0" smtClean="0">
                <a:latin typeface="Courier New" pitchFamily="49" charset="0"/>
                <a:cs typeface="Courier New" pitchFamily="49" charset="0"/>
              </a:rPr>
              <a:t>("Hello, World!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p:txBody>
      </p:sp>
      <p:sp>
        <p:nvSpPr>
          <p:cNvPr id="5" name="Rectangle 4"/>
          <p:cNvSpPr>
            <a:spLocks noChangeArrowheads="1"/>
          </p:cNvSpPr>
          <p:nvPr/>
        </p:nvSpPr>
        <p:spPr bwMode="gray">
          <a:xfrm>
            <a:off x="6028333" y="2708373"/>
            <a:ext cx="5394843" cy="21092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Main() Function is the entry point of an application is used to create objects and invoke member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Classes in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36</a:t>
            </a:fld>
            <a:endParaRPr lang="en-IN"/>
          </a:p>
        </p:txBody>
      </p:sp>
      <p:sp>
        <p:nvSpPr>
          <p:cNvPr id="4" name="Rectangle 3"/>
          <p:cNvSpPr>
            <a:spLocks noChangeArrowheads="1"/>
          </p:cNvSpPr>
          <p:nvPr/>
        </p:nvSpPr>
        <p:spPr bwMode="gray">
          <a:xfrm>
            <a:off x="1446662" y="1340066"/>
            <a:ext cx="4438347" cy="503343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class Hello</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static void Main(string[] </a:t>
            </a:r>
            <a:r>
              <a:rPr lang="en-US" sz="2800" b="0" dirty="0" err="1" smtClean="0">
                <a:latin typeface="Courier New" pitchFamily="49" charset="0"/>
                <a:cs typeface="Courier New" pitchFamily="49" charset="0"/>
              </a:rPr>
              <a:t>args</a:t>
            </a: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System.Console.WriteLine</a:t>
            </a:r>
            <a:r>
              <a:rPr lang="en-US" sz="2800" b="0" dirty="0" smtClean="0">
                <a:latin typeface="Courier New" pitchFamily="49" charset="0"/>
                <a:cs typeface="Courier New" pitchFamily="49" charset="0"/>
              </a:rPr>
              <a:t>("Hello, World!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p:txBody>
      </p:sp>
      <p:sp>
        <p:nvSpPr>
          <p:cNvPr id="5" name="Rectangle 4"/>
          <p:cNvSpPr>
            <a:spLocks noChangeArrowheads="1"/>
          </p:cNvSpPr>
          <p:nvPr/>
        </p:nvSpPr>
        <p:spPr bwMode="gray">
          <a:xfrm>
            <a:off x="6080161" y="2722019"/>
            <a:ext cx="5206538" cy="175030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t>System.Console.WriteLine</a:t>
            </a:r>
            <a:r>
              <a:rPr lang="en-US" sz="2800" b="0" dirty="0" smtClean="0"/>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Displays the enclosed text on the screen.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Demo: Creating Classes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37</a:t>
            </a:fld>
            <a:endParaRPr lang="en-IN"/>
          </a:p>
        </p:txBody>
      </p:sp>
      <p:sp>
        <p:nvSpPr>
          <p:cNvPr id="4" name="Rectangle 3"/>
          <p:cNvSpPr>
            <a:spLocks noChangeArrowheads="1"/>
          </p:cNvSpPr>
          <p:nvPr/>
        </p:nvSpPr>
        <p:spPr bwMode="gray">
          <a:xfrm>
            <a:off x="586854" y="1326419"/>
            <a:ext cx="11081981" cy="44602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1" dirty="0" smtClean="0"/>
              <a:t>Problem Statement: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As a member of a team that is developing toys for </a:t>
            </a:r>
            <a:r>
              <a:rPr lang="en-US" sz="2800" b="0" dirty="0" err="1" smtClean="0"/>
              <a:t>JoyToys</a:t>
            </a:r>
            <a:r>
              <a:rPr lang="en-US" sz="2800" b="0" dirty="0" smtClean="0"/>
              <a:t>, Inc., you have been assigned the task of creating a bike module that accepts and displays bike details. Declare the Bike class and its member functions. The member function that accepts bike details should display the message “Accepting Bike Details”. Similarly, the member function to display bike details on the screen should display the message “Displaying Bike Details”.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38</a:t>
            </a:fld>
            <a:endParaRPr lang="en-IN"/>
          </a:p>
        </p:txBody>
      </p:sp>
      <p:sp>
        <p:nvSpPr>
          <p:cNvPr id="4" name="Rectangle 3"/>
          <p:cNvSpPr>
            <a:spLocks noChangeArrowheads="1"/>
          </p:cNvSpPr>
          <p:nvPr/>
        </p:nvSpPr>
        <p:spPr bwMode="gray">
          <a:xfrm>
            <a:off x="709684" y="1790443"/>
            <a:ext cx="10099343" cy="113017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variable is a location in the memory that has a name and contains a value.</a:t>
            </a:r>
          </a:p>
        </p:txBody>
      </p:sp>
      <p:sp>
        <p:nvSpPr>
          <p:cNvPr id="5" name="Rectangle 4"/>
          <p:cNvSpPr>
            <a:spLocks noChangeArrowheads="1"/>
          </p:cNvSpPr>
          <p:nvPr/>
        </p:nvSpPr>
        <p:spPr bwMode="gray">
          <a:xfrm>
            <a:off x="723331" y="3042980"/>
            <a:ext cx="10112991" cy="122877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variable is associated with a data type that defines the type of data that can be stored in a variable.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39</a:t>
            </a:fld>
            <a:endParaRPr lang="en-IN"/>
          </a:p>
        </p:txBody>
      </p:sp>
      <p:sp>
        <p:nvSpPr>
          <p:cNvPr id="4" name="Rectangle 3"/>
          <p:cNvSpPr>
            <a:spLocks noChangeArrowheads="1"/>
          </p:cNvSpPr>
          <p:nvPr/>
        </p:nvSpPr>
        <p:spPr bwMode="gray">
          <a:xfrm>
            <a:off x="900752" y="2281763"/>
            <a:ext cx="10031105" cy="188080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You can declare and initialize variables by using the following syntax:</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&lt;</a:t>
            </a:r>
            <a:r>
              <a:rPr lang="en-US" sz="2800" b="0" dirty="0" err="1" smtClean="0">
                <a:latin typeface="Courier New" pitchFamily="49" charset="0"/>
                <a:cs typeface="Courier New" pitchFamily="49" charset="0"/>
              </a:rPr>
              <a:t>data_type</a:t>
            </a:r>
            <a:r>
              <a:rPr lang="en-US" sz="2800" b="0" dirty="0" smtClean="0">
                <a:latin typeface="Courier New" pitchFamily="49" charset="0"/>
                <a:cs typeface="Courier New" pitchFamily="49" charset="0"/>
              </a:rPr>
              <a:t>&gt; &lt;</a:t>
            </a:r>
            <a:r>
              <a:rPr lang="en-US" sz="2800" b="0" dirty="0" err="1" smtClean="0">
                <a:latin typeface="Courier New" pitchFamily="49" charset="0"/>
                <a:cs typeface="Courier New" pitchFamily="49" charset="0"/>
              </a:rPr>
              <a:t>variable_name</a:t>
            </a:r>
            <a:r>
              <a:rPr lang="en-US" sz="2800" b="0" dirty="0" smtClean="0">
                <a:latin typeface="Courier New" pitchFamily="49" charset="0"/>
                <a:cs typeface="Courier New" pitchFamily="49" charset="0"/>
              </a:rPr>
              <a:t>&gt;=&lt;value&gt;;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is a Constructors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a:t>
            </a:fld>
            <a:endParaRPr lang="en-IN"/>
          </a:p>
        </p:txBody>
      </p:sp>
      <p:sp>
        <p:nvSpPr>
          <p:cNvPr id="4" name="Rectangle 3"/>
          <p:cNvSpPr>
            <a:spLocks noChangeArrowheads="1"/>
          </p:cNvSpPr>
          <p:nvPr/>
        </p:nvSpPr>
        <p:spPr bwMode="gray">
          <a:xfrm>
            <a:off x="968991" y="1478665"/>
            <a:ext cx="10112991"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constructor is a special type of method that is invoked when you create a new instance of a class.</a:t>
            </a:r>
          </a:p>
        </p:txBody>
      </p:sp>
      <p:sp>
        <p:nvSpPr>
          <p:cNvPr id="5" name="Rectangle 3"/>
          <p:cNvSpPr>
            <a:spLocks noChangeArrowheads="1"/>
          </p:cNvSpPr>
          <p:nvPr/>
        </p:nvSpPr>
        <p:spPr bwMode="gray">
          <a:xfrm>
            <a:off x="968991" y="2471894"/>
            <a:ext cx="10112991" cy="56755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constructor is used to initialize class members of the class.</a:t>
            </a:r>
          </a:p>
        </p:txBody>
      </p:sp>
      <p:sp>
        <p:nvSpPr>
          <p:cNvPr id="6" name="Rectangle 3"/>
          <p:cNvSpPr>
            <a:spLocks noChangeArrowheads="1"/>
          </p:cNvSpPr>
          <p:nvPr/>
        </p:nvSpPr>
        <p:spPr bwMode="gray">
          <a:xfrm>
            <a:off x="968991" y="3118280"/>
            <a:ext cx="10112991" cy="105628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name of a constructor is the same as the name of the class that contains it.</a:t>
            </a:r>
          </a:p>
        </p:txBody>
      </p:sp>
      <p:sp>
        <p:nvSpPr>
          <p:cNvPr id="7" name="Rectangle 3"/>
          <p:cNvSpPr>
            <a:spLocks noChangeArrowheads="1"/>
          </p:cNvSpPr>
          <p:nvPr/>
        </p:nvSpPr>
        <p:spPr bwMode="gray">
          <a:xfrm>
            <a:off x="968991" y="4253397"/>
            <a:ext cx="10112991" cy="105628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Constructor contain statements in order to complete object creation formalities.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40</a:t>
            </a:fld>
            <a:endParaRPr lang="en-IN"/>
          </a:p>
        </p:txBody>
      </p:sp>
      <p:sp>
        <p:nvSpPr>
          <p:cNvPr id="4" name="Rectangle 3"/>
          <p:cNvSpPr>
            <a:spLocks noChangeArrowheads="1"/>
          </p:cNvSpPr>
          <p:nvPr/>
        </p:nvSpPr>
        <p:spPr bwMode="gray">
          <a:xfrm>
            <a:off x="1064526" y="1201004"/>
            <a:ext cx="4804012" cy="530897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Consider the following example of declaring and initializing a variable: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int</a:t>
            </a:r>
            <a:r>
              <a:rPr lang="en-US" sz="2800" b="0" dirty="0" smtClean="0">
                <a:latin typeface="Courier New" pitchFamily="49" charset="0"/>
                <a:cs typeface="Courier New" pitchFamily="49" charset="0"/>
              </a:rPr>
              <a:t> </a:t>
            </a:r>
            <a:r>
              <a:rPr lang="en-US" sz="2800" b="0" dirty="0" err="1" smtClean="0">
                <a:latin typeface="Courier New" pitchFamily="49" charset="0"/>
                <a:cs typeface="Courier New" pitchFamily="49" charset="0"/>
              </a:rPr>
              <a:t>class_rank</a:t>
            </a:r>
            <a:r>
              <a:rPr lang="en-US" sz="2800" b="0" dirty="0" smtClean="0">
                <a:latin typeface="Courier New" pitchFamily="49" charset="0"/>
                <a:cs typeface="Courier New" pitchFamily="49" charset="0"/>
              </a:rPr>
              <a:t>=2;</a:t>
            </a:r>
          </a:p>
        </p:txBody>
      </p:sp>
      <p:sp>
        <p:nvSpPr>
          <p:cNvPr id="5" name="Rectangle 4"/>
          <p:cNvSpPr>
            <a:spLocks noChangeArrowheads="1"/>
          </p:cNvSpPr>
          <p:nvPr/>
        </p:nvSpPr>
        <p:spPr bwMode="gray">
          <a:xfrm>
            <a:off x="5935152" y="1217970"/>
            <a:ext cx="4873875" cy="527600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Data Types in C#</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Represents the kind of data stored in a variable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 provides you with various built-in data types, such as: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char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t>int</a:t>
            </a:r>
            <a:endParaRPr lang="en-US" sz="2800" b="0" dirty="0" smtClean="0"/>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float</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double</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t>bool</a:t>
            </a:r>
            <a:endParaRPr lang="en-US" sz="2800" b="0" dirty="0" smtClean="0"/>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string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Data Types in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41</a:t>
            </a:fld>
            <a:endParaRPr lang="en-IN"/>
          </a:p>
        </p:txBody>
      </p:sp>
      <p:sp>
        <p:nvSpPr>
          <p:cNvPr id="4" name="Rectangle 3"/>
          <p:cNvSpPr>
            <a:spLocks noChangeArrowheads="1"/>
          </p:cNvSpPr>
          <p:nvPr/>
        </p:nvSpPr>
        <p:spPr bwMode="gray">
          <a:xfrm>
            <a:off x="914400" y="1722205"/>
            <a:ext cx="10276765" cy="29954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Let us now understand the various data types with the help of examples.</a:t>
            </a:r>
          </a:p>
          <a:p>
            <a:pPr lvl="1" algn="l"/>
            <a:r>
              <a:rPr lang="en-US" sz="2800" b="0" dirty="0" smtClean="0">
                <a:latin typeface="Courier New" pitchFamily="49" charset="0"/>
                <a:cs typeface="Courier New" pitchFamily="49" charset="0"/>
              </a:rPr>
              <a:t>string Name = “Peter”</a:t>
            </a:r>
          </a:p>
          <a:p>
            <a:pPr lvl="1" algn="l"/>
            <a:r>
              <a:rPr lang="en-US" sz="2800" b="0" dirty="0" smtClean="0">
                <a:latin typeface="Courier New" pitchFamily="49" charset="0"/>
                <a:cs typeface="Courier New" pitchFamily="49" charset="0"/>
              </a:rPr>
              <a:t>float Marks =  23</a:t>
            </a:r>
          </a:p>
          <a:p>
            <a:pPr lvl="1" algn="l"/>
            <a:r>
              <a:rPr lang="en-US" sz="2800" b="0" dirty="0" err="1" smtClean="0">
                <a:latin typeface="Courier New" pitchFamily="49" charset="0"/>
                <a:cs typeface="Courier New" pitchFamily="49" charset="0"/>
              </a:rPr>
              <a:t>int</a:t>
            </a:r>
            <a:r>
              <a:rPr lang="en-US" sz="2800" b="0" dirty="0" smtClean="0">
                <a:latin typeface="Courier New" pitchFamily="49" charset="0"/>
                <a:cs typeface="Courier New" pitchFamily="49" charset="0"/>
              </a:rPr>
              <a:t> Age =  83.56</a:t>
            </a:r>
          </a:p>
          <a:p>
            <a:pPr lvl="1" algn="l"/>
            <a:r>
              <a:rPr lang="en-US" sz="2800" b="0" dirty="0" smtClean="0">
                <a:latin typeface="Courier New" pitchFamily="49" charset="0"/>
                <a:cs typeface="Courier New" pitchFamily="49" charset="0"/>
              </a:rPr>
              <a:t>char Vowel =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42</a:t>
            </a:fld>
            <a:endParaRPr lang="en-IN"/>
          </a:p>
        </p:txBody>
      </p:sp>
      <p:sp>
        <p:nvSpPr>
          <p:cNvPr id="8" name="Rectangle 10"/>
          <p:cNvSpPr>
            <a:spLocks noChangeArrowheads="1"/>
          </p:cNvSpPr>
          <p:nvPr/>
        </p:nvSpPr>
        <p:spPr bwMode="auto">
          <a:xfrm>
            <a:off x="7082051" y="5746600"/>
            <a:ext cx="2867168" cy="707886"/>
          </a:xfrm>
          <a:prstGeom prst="rect">
            <a:avLst/>
          </a:prstGeom>
          <a:noFill/>
          <a:ln w="9525">
            <a:noFill/>
            <a:miter lim="800000"/>
            <a:headEnd/>
            <a:tailEnd/>
          </a:ln>
        </p:spPr>
        <p:txBody>
          <a:bodyPr wrap="square" anchor="ctr">
            <a:spAutoFit/>
          </a:bodyPr>
          <a:lstStyle/>
          <a:p>
            <a:pPr>
              <a:tabLst>
                <a:tab pos="228600" algn="l"/>
              </a:tabLst>
            </a:pPr>
            <a:r>
              <a:rPr lang="en-US" sz="2000" b="0" dirty="0"/>
              <a:t>Memory Allocation in Value Type</a:t>
            </a:r>
          </a:p>
        </p:txBody>
      </p:sp>
      <p:sp>
        <p:nvSpPr>
          <p:cNvPr id="9" name="Rectangle 8"/>
          <p:cNvSpPr>
            <a:spLocks noChangeArrowheads="1"/>
          </p:cNvSpPr>
          <p:nvPr/>
        </p:nvSpPr>
        <p:spPr bwMode="gray">
          <a:xfrm>
            <a:off x="2018481" y="1269242"/>
            <a:ext cx="4197804" cy="516826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Consider the following example of declaring and initializing a variable: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int</a:t>
            </a:r>
            <a:r>
              <a:rPr lang="en-US" sz="2800" b="0" dirty="0" smtClean="0">
                <a:latin typeface="Courier New" pitchFamily="49" charset="0"/>
                <a:cs typeface="Courier New" pitchFamily="49" charset="0"/>
              </a:rPr>
              <a:t> </a:t>
            </a:r>
            <a:r>
              <a:rPr lang="en-US" sz="2800" b="0" dirty="0" err="1" smtClean="0">
                <a:latin typeface="Courier New" pitchFamily="49" charset="0"/>
                <a:cs typeface="Courier New" pitchFamily="49" charset="0"/>
              </a:rPr>
              <a:t>class_rank</a:t>
            </a:r>
            <a:r>
              <a:rPr lang="en-US" sz="2800" b="0" dirty="0" smtClean="0">
                <a:latin typeface="Courier New" pitchFamily="49" charset="0"/>
                <a:cs typeface="Courier New" pitchFamily="49" charset="0"/>
              </a:rPr>
              <a:t>=2;</a:t>
            </a:r>
          </a:p>
        </p:txBody>
      </p:sp>
      <p:sp>
        <p:nvSpPr>
          <p:cNvPr id="10" name="Rectangle 9"/>
          <p:cNvSpPr>
            <a:spLocks noChangeArrowheads="1"/>
          </p:cNvSpPr>
          <p:nvPr/>
        </p:nvSpPr>
        <p:spPr bwMode="gray">
          <a:xfrm>
            <a:off x="6441978" y="1321016"/>
            <a:ext cx="4312458" cy="17906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Data types in C#</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following types of data types are supported by C#:</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Value types</a:t>
            </a:r>
          </a:p>
        </p:txBody>
      </p:sp>
      <p:grpSp>
        <p:nvGrpSpPr>
          <p:cNvPr id="15" name="Group 5"/>
          <p:cNvGrpSpPr>
            <a:grpSpLocks/>
          </p:cNvGrpSpPr>
          <p:nvPr/>
        </p:nvGrpSpPr>
        <p:grpSpPr bwMode="auto">
          <a:xfrm>
            <a:off x="7076364" y="3401704"/>
            <a:ext cx="2900149" cy="1524000"/>
            <a:chOff x="1980" y="9720"/>
            <a:chExt cx="4140" cy="1620"/>
          </a:xfrm>
        </p:grpSpPr>
        <p:sp>
          <p:nvSpPr>
            <p:cNvPr id="16" name="Rectangle 6"/>
            <p:cNvSpPr>
              <a:spLocks noChangeArrowheads="1"/>
            </p:cNvSpPr>
            <p:nvPr/>
          </p:nvSpPr>
          <p:spPr bwMode="auto">
            <a:xfrm>
              <a:off x="1980" y="9720"/>
              <a:ext cx="4140" cy="1620"/>
            </a:xfrm>
            <a:prstGeom prst="rect">
              <a:avLst/>
            </a:prstGeom>
            <a:solidFill>
              <a:srgbClr val="FFFFFF"/>
            </a:solidFill>
            <a:ln w="9525">
              <a:solidFill>
                <a:srgbClr val="000000"/>
              </a:solidFill>
              <a:miter lim="800000"/>
              <a:headEnd/>
              <a:tailEnd/>
            </a:ln>
          </p:spPr>
          <p:txBody>
            <a:bodyPr/>
            <a:lstStyle/>
            <a:p>
              <a:r>
                <a:rPr lang="en-US" sz="1200" dirty="0"/>
                <a:t>			   Num</a:t>
              </a:r>
              <a:endParaRPr lang="en-US" dirty="0"/>
            </a:p>
            <a:p>
              <a:endParaRPr lang="en-US" sz="1200" dirty="0"/>
            </a:p>
            <a:p>
              <a:r>
                <a:rPr lang="en-US" sz="1200" dirty="0"/>
                <a:t>	</a:t>
              </a:r>
              <a:endParaRPr lang="en-US" dirty="0"/>
            </a:p>
            <a:p>
              <a:r>
                <a:rPr lang="en-US" sz="1200" dirty="0"/>
                <a:t>			</a:t>
              </a:r>
              <a:r>
                <a:rPr lang="en-US" dirty="0"/>
                <a:t>                      Memory allocated</a:t>
              </a:r>
            </a:p>
            <a:p>
              <a:endParaRPr lang="en-US" dirty="0"/>
            </a:p>
            <a:p>
              <a:r>
                <a:rPr lang="en-US" dirty="0"/>
                <a:t>Variable declared and Initialized</a:t>
              </a:r>
            </a:p>
          </p:txBody>
        </p:sp>
        <p:sp>
          <p:nvSpPr>
            <p:cNvPr id="17" name="Rectangle 7"/>
            <p:cNvSpPr>
              <a:spLocks noChangeArrowheads="1"/>
            </p:cNvSpPr>
            <p:nvPr/>
          </p:nvSpPr>
          <p:spPr bwMode="auto">
            <a:xfrm>
              <a:off x="2160" y="9900"/>
              <a:ext cx="1260" cy="1080"/>
            </a:xfrm>
            <a:prstGeom prst="rect">
              <a:avLst/>
            </a:prstGeom>
            <a:solidFill>
              <a:srgbClr val="FFFFFF"/>
            </a:solidFill>
            <a:ln w="9525">
              <a:solidFill>
                <a:srgbClr val="000000"/>
              </a:solidFill>
              <a:miter lim="800000"/>
              <a:headEnd/>
              <a:tailEnd/>
            </a:ln>
          </p:spPr>
          <p:txBody>
            <a:bodyPr/>
            <a:lstStyle/>
            <a:p>
              <a:r>
                <a:rPr lang="en-US" sz="1100"/>
                <a:t>int Num;</a:t>
              </a:r>
            </a:p>
            <a:p>
              <a:r>
                <a:rPr lang="en-US" sz="1100"/>
                <a:t>Num=5;</a:t>
              </a:r>
              <a:endParaRPr lang="en-US" sz="2400"/>
            </a:p>
          </p:txBody>
        </p:sp>
        <p:sp>
          <p:nvSpPr>
            <p:cNvPr id="18" name="Rectangle 8"/>
            <p:cNvSpPr>
              <a:spLocks noChangeArrowheads="1"/>
            </p:cNvSpPr>
            <p:nvPr/>
          </p:nvSpPr>
          <p:spPr bwMode="auto">
            <a:xfrm>
              <a:off x="4320" y="10080"/>
              <a:ext cx="720" cy="540"/>
            </a:xfrm>
            <a:prstGeom prst="rect">
              <a:avLst/>
            </a:prstGeom>
            <a:solidFill>
              <a:srgbClr val="FFFFFF"/>
            </a:solidFill>
            <a:ln w="9525">
              <a:solidFill>
                <a:srgbClr val="000000"/>
              </a:solidFill>
              <a:miter lim="800000"/>
              <a:headEnd/>
              <a:tailEnd/>
            </a:ln>
          </p:spPr>
          <p:txBody>
            <a:bodyPr/>
            <a:lstStyle/>
            <a:p>
              <a:r>
                <a:rPr lang="en-US" sz="1200"/>
                <a:t>  </a:t>
              </a:r>
              <a:r>
                <a:rPr lang="en-US" sz="1100"/>
                <a:t>5</a:t>
              </a:r>
              <a:endParaRPr 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43</a:t>
            </a:fld>
            <a:endParaRPr lang="en-IN"/>
          </a:p>
        </p:txBody>
      </p:sp>
      <p:grpSp>
        <p:nvGrpSpPr>
          <p:cNvPr id="4" name="Group 10"/>
          <p:cNvGrpSpPr>
            <a:grpSpLocks/>
          </p:cNvGrpSpPr>
          <p:nvPr/>
        </p:nvGrpSpPr>
        <p:grpSpPr bwMode="auto">
          <a:xfrm>
            <a:off x="6350993" y="3343310"/>
            <a:ext cx="3447393" cy="2197735"/>
            <a:chOff x="3060" y="3719"/>
            <a:chExt cx="4140" cy="3461"/>
          </a:xfrm>
        </p:grpSpPr>
        <p:sp>
          <p:nvSpPr>
            <p:cNvPr id="5" name="Rectangle 11"/>
            <p:cNvSpPr>
              <a:spLocks noChangeArrowheads="1"/>
            </p:cNvSpPr>
            <p:nvPr/>
          </p:nvSpPr>
          <p:spPr bwMode="auto">
            <a:xfrm>
              <a:off x="3060" y="3719"/>
              <a:ext cx="4140" cy="3461"/>
            </a:xfrm>
            <a:prstGeom prst="rect">
              <a:avLst/>
            </a:prstGeom>
            <a:solidFill>
              <a:srgbClr val="FFFFFF"/>
            </a:solidFill>
            <a:ln w="9525">
              <a:solidFill>
                <a:srgbClr val="000000"/>
              </a:solidFill>
              <a:miter lim="800000"/>
              <a:headEnd/>
              <a:tailEnd/>
            </a:ln>
          </p:spPr>
          <p:txBody>
            <a:bodyPr/>
            <a:lstStyle/>
            <a:p>
              <a:endParaRPr lang="en-US" dirty="0"/>
            </a:p>
            <a:p>
              <a:r>
                <a:rPr lang="en-US" dirty="0" smtClean="0"/>
                <a:t>             string </a:t>
              </a:r>
              <a:r>
                <a:rPr lang="en-US" dirty="0" err="1"/>
                <a:t>Str</a:t>
              </a:r>
              <a:r>
                <a:rPr lang="en-US" dirty="0"/>
                <a:t>=“Hello”;</a:t>
              </a:r>
            </a:p>
            <a:p>
              <a:endParaRPr lang="en-US" dirty="0"/>
            </a:p>
            <a:p>
              <a:r>
                <a:rPr lang="en-US" dirty="0"/>
                <a:t>	    </a:t>
              </a:r>
              <a:r>
                <a:rPr lang="en-US" dirty="0" smtClean="0"/>
                <a:t>                 </a:t>
              </a:r>
              <a:r>
                <a:rPr lang="en-US" dirty="0" err="1" smtClean="0"/>
                <a:t>Str</a:t>
              </a:r>
              <a:endParaRPr lang="en-US" dirty="0"/>
            </a:p>
            <a:p>
              <a:endParaRPr lang="en-US" dirty="0"/>
            </a:p>
            <a:p>
              <a:endParaRPr lang="en-US" dirty="0"/>
            </a:p>
            <a:p>
              <a:r>
                <a:rPr lang="en-US" dirty="0" smtClean="0"/>
                <a:t>         0        </a:t>
              </a:r>
              <a:r>
                <a:rPr lang="en-US" dirty="0"/>
                <a:t>1     </a:t>
              </a:r>
              <a:r>
                <a:rPr lang="en-US" dirty="0" smtClean="0"/>
                <a:t> </a:t>
              </a:r>
              <a:r>
                <a:rPr lang="en-US" dirty="0"/>
                <a:t>2     </a:t>
              </a:r>
              <a:r>
                <a:rPr lang="en-US" dirty="0" smtClean="0"/>
                <a:t> </a:t>
              </a:r>
              <a:r>
                <a:rPr lang="en-US" dirty="0"/>
                <a:t>3       </a:t>
              </a:r>
              <a:r>
                <a:rPr lang="en-US" dirty="0" smtClean="0"/>
                <a:t>4</a:t>
              </a:r>
              <a:r>
                <a:rPr lang="en-US" dirty="0"/>
                <a:t>	</a:t>
              </a:r>
            </a:p>
          </p:txBody>
        </p:sp>
        <p:sp>
          <p:nvSpPr>
            <p:cNvPr id="6" name="Rectangle 12"/>
            <p:cNvSpPr>
              <a:spLocks noChangeArrowheads="1"/>
            </p:cNvSpPr>
            <p:nvPr/>
          </p:nvSpPr>
          <p:spPr bwMode="auto">
            <a:xfrm>
              <a:off x="3600" y="5860"/>
              <a:ext cx="540" cy="524"/>
            </a:xfrm>
            <a:prstGeom prst="rect">
              <a:avLst/>
            </a:prstGeom>
            <a:solidFill>
              <a:srgbClr val="FFFFFF"/>
            </a:solidFill>
            <a:ln w="9525">
              <a:solidFill>
                <a:srgbClr val="000000"/>
              </a:solidFill>
              <a:miter lim="800000"/>
              <a:headEnd/>
              <a:tailEnd/>
            </a:ln>
          </p:spPr>
          <p:txBody>
            <a:bodyPr/>
            <a:lstStyle/>
            <a:p>
              <a:r>
                <a:rPr lang="en-US" dirty="0"/>
                <a:t>H</a:t>
              </a:r>
            </a:p>
          </p:txBody>
        </p:sp>
        <p:sp>
          <p:nvSpPr>
            <p:cNvPr id="7" name="Rectangle 13"/>
            <p:cNvSpPr>
              <a:spLocks noChangeArrowheads="1"/>
            </p:cNvSpPr>
            <p:nvPr/>
          </p:nvSpPr>
          <p:spPr bwMode="auto">
            <a:xfrm>
              <a:off x="4156" y="5860"/>
              <a:ext cx="540" cy="524"/>
            </a:xfrm>
            <a:prstGeom prst="rect">
              <a:avLst/>
            </a:prstGeom>
            <a:solidFill>
              <a:srgbClr val="FFFFFF"/>
            </a:solidFill>
            <a:ln w="9525">
              <a:solidFill>
                <a:srgbClr val="000000"/>
              </a:solidFill>
              <a:miter lim="800000"/>
              <a:headEnd/>
              <a:tailEnd/>
            </a:ln>
          </p:spPr>
          <p:txBody>
            <a:bodyPr/>
            <a:lstStyle/>
            <a:p>
              <a:r>
                <a:rPr lang="en-US" dirty="0"/>
                <a:t>E</a:t>
              </a:r>
            </a:p>
          </p:txBody>
        </p:sp>
        <p:sp>
          <p:nvSpPr>
            <p:cNvPr id="8" name="Rectangle 14"/>
            <p:cNvSpPr>
              <a:spLocks noChangeArrowheads="1"/>
            </p:cNvSpPr>
            <p:nvPr/>
          </p:nvSpPr>
          <p:spPr bwMode="auto">
            <a:xfrm>
              <a:off x="4713" y="5860"/>
              <a:ext cx="540" cy="546"/>
            </a:xfrm>
            <a:prstGeom prst="rect">
              <a:avLst/>
            </a:prstGeom>
            <a:solidFill>
              <a:srgbClr val="FFFFFF"/>
            </a:solidFill>
            <a:ln w="9525">
              <a:solidFill>
                <a:srgbClr val="000000"/>
              </a:solidFill>
              <a:miter lim="800000"/>
              <a:headEnd/>
              <a:tailEnd/>
            </a:ln>
          </p:spPr>
          <p:txBody>
            <a:bodyPr/>
            <a:lstStyle/>
            <a:p>
              <a:r>
                <a:rPr lang="en-US" dirty="0"/>
                <a:t>L</a:t>
              </a:r>
            </a:p>
          </p:txBody>
        </p:sp>
        <p:sp>
          <p:nvSpPr>
            <p:cNvPr id="9" name="Rectangle 15"/>
            <p:cNvSpPr>
              <a:spLocks noChangeArrowheads="1"/>
            </p:cNvSpPr>
            <p:nvPr/>
          </p:nvSpPr>
          <p:spPr bwMode="auto">
            <a:xfrm>
              <a:off x="5253" y="5860"/>
              <a:ext cx="540" cy="546"/>
            </a:xfrm>
            <a:prstGeom prst="rect">
              <a:avLst/>
            </a:prstGeom>
            <a:solidFill>
              <a:srgbClr val="FFFFFF"/>
            </a:solidFill>
            <a:ln w="9525">
              <a:solidFill>
                <a:srgbClr val="000000"/>
              </a:solidFill>
              <a:miter lim="800000"/>
              <a:headEnd/>
              <a:tailEnd/>
            </a:ln>
          </p:spPr>
          <p:txBody>
            <a:bodyPr/>
            <a:lstStyle/>
            <a:p>
              <a:r>
                <a:rPr lang="en-US" dirty="0"/>
                <a:t>L</a:t>
              </a:r>
            </a:p>
            <a:p>
              <a:endParaRPr lang="en-US" dirty="0"/>
            </a:p>
          </p:txBody>
        </p:sp>
        <p:sp>
          <p:nvSpPr>
            <p:cNvPr id="10" name="Rectangle 16"/>
            <p:cNvSpPr>
              <a:spLocks noChangeArrowheads="1"/>
            </p:cNvSpPr>
            <p:nvPr/>
          </p:nvSpPr>
          <p:spPr bwMode="auto">
            <a:xfrm>
              <a:off x="5793" y="5860"/>
              <a:ext cx="540" cy="524"/>
            </a:xfrm>
            <a:prstGeom prst="rect">
              <a:avLst/>
            </a:prstGeom>
            <a:solidFill>
              <a:srgbClr val="FFFFFF"/>
            </a:solidFill>
            <a:ln w="9525">
              <a:solidFill>
                <a:srgbClr val="000000"/>
              </a:solidFill>
              <a:miter lim="800000"/>
              <a:headEnd/>
              <a:tailEnd/>
            </a:ln>
          </p:spPr>
          <p:txBody>
            <a:bodyPr/>
            <a:lstStyle/>
            <a:p>
              <a:r>
                <a:rPr lang="en-US" dirty="0"/>
                <a:t>O</a:t>
              </a:r>
            </a:p>
          </p:txBody>
        </p:sp>
        <p:sp>
          <p:nvSpPr>
            <p:cNvPr id="11" name="Rectangle 17"/>
            <p:cNvSpPr>
              <a:spLocks noChangeArrowheads="1"/>
            </p:cNvSpPr>
            <p:nvPr/>
          </p:nvSpPr>
          <p:spPr bwMode="auto">
            <a:xfrm>
              <a:off x="3289" y="5213"/>
              <a:ext cx="1192" cy="441"/>
            </a:xfrm>
            <a:prstGeom prst="rect">
              <a:avLst/>
            </a:prstGeom>
            <a:solidFill>
              <a:srgbClr val="FFFFFF"/>
            </a:solidFill>
            <a:ln w="9525">
              <a:solidFill>
                <a:srgbClr val="000000"/>
              </a:solidFill>
              <a:miter lim="800000"/>
              <a:headEnd/>
              <a:tailEnd/>
            </a:ln>
          </p:spPr>
          <p:txBody>
            <a:bodyPr/>
            <a:lstStyle/>
            <a:p>
              <a:r>
                <a:rPr lang="en-US" dirty="0" smtClean="0"/>
                <a:t>Address</a:t>
              </a:r>
              <a:endParaRPr lang="en-US" dirty="0"/>
            </a:p>
          </p:txBody>
        </p:sp>
      </p:grpSp>
      <p:sp>
        <p:nvSpPr>
          <p:cNvPr id="12" name="Rectangle 20"/>
          <p:cNvSpPr>
            <a:spLocks noChangeArrowheads="1"/>
          </p:cNvSpPr>
          <p:nvPr/>
        </p:nvSpPr>
        <p:spPr bwMode="auto">
          <a:xfrm>
            <a:off x="6356092" y="5682952"/>
            <a:ext cx="3361116" cy="707886"/>
          </a:xfrm>
          <a:prstGeom prst="rect">
            <a:avLst/>
          </a:prstGeom>
          <a:noFill/>
          <a:ln w="9525">
            <a:noFill/>
            <a:miter lim="800000"/>
            <a:headEnd/>
            <a:tailEnd/>
          </a:ln>
        </p:spPr>
        <p:txBody>
          <a:bodyPr wrap="square" anchor="ctr">
            <a:spAutoFit/>
          </a:bodyPr>
          <a:lstStyle/>
          <a:p>
            <a:pPr>
              <a:tabLst>
                <a:tab pos="228600" algn="l"/>
              </a:tabLst>
            </a:pPr>
            <a:r>
              <a:rPr lang="en-US" sz="2000" b="0" dirty="0"/>
              <a:t>Memory Allocation of the String Type Variable</a:t>
            </a:r>
          </a:p>
        </p:txBody>
      </p:sp>
      <p:sp>
        <p:nvSpPr>
          <p:cNvPr id="13" name="Rectangle 12"/>
          <p:cNvSpPr>
            <a:spLocks noChangeArrowheads="1"/>
          </p:cNvSpPr>
          <p:nvPr/>
        </p:nvSpPr>
        <p:spPr bwMode="gray">
          <a:xfrm>
            <a:off x="1540809" y="1201003"/>
            <a:ext cx="4316199" cy="51955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Consider the following example of declaring and initializing a variable: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int</a:t>
            </a:r>
            <a:r>
              <a:rPr lang="en-US" sz="2800" b="0" dirty="0" smtClean="0">
                <a:latin typeface="Courier New" pitchFamily="49" charset="0"/>
                <a:cs typeface="Courier New" pitchFamily="49" charset="0"/>
              </a:rPr>
              <a:t> </a:t>
            </a:r>
            <a:r>
              <a:rPr lang="en-US" sz="2800" b="0" dirty="0" err="1" smtClean="0">
                <a:latin typeface="Courier New" pitchFamily="49" charset="0"/>
                <a:cs typeface="Courier New" pitchFamily="49" charset="0"/>
              </a:rPr>
              <a:t>class_rank</a:t>
            </a:r>
            <a:r>
              <a:rPr lang="en-US" sz="2800" b="0" dirty="0" smtClean="0">
                <a:latin typeface="Courier New" pitchFamily="49" charset="0"/>
                <a:cs typeface="Courier New" pitchFamily="49" charset="0"/>
              </a:rPr>
              <a:t>=2;</a:t>
            </a:r>
          </a:p>
        </p:txBody>
      </p:sp>
      <p:sp>
        <p:nvSpPr>
          <p:cNvPr id="14" name="Rectangle 13"/>
          <p:cNvSpPr>
            <a:spLocks noChangeArrowheads="1"/>
          </p:cNvSpPr>
          <p:nvPr/>
        </p:nvSpPr>
        <p:spPr bwMode="gray">
          <a:xfrm>
            <a:off x="6046193" y="1398894"/>
            <a:ext cx="4083269" cy="17972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Data types in C#</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types of data types are supported by C#:</a:t>
            </a:r>
          </a:p>
          <a:p>
            <a:pPr marL="236538" indent="-236538" algn="l">
              <a:lnSpc>
                <a:spcPct val="150000"/>
              </a:lnSpc>
              <a:spcBef>
                <a:spcPts val="0"/>
              </a:spcBef>
              <a:buClr>
                <a:srgbClr val="254061"/>
              </a:buClr>
              <a:buFont typeface="Arial" pitchFamily="34" charset="0"/>
              <a:buChar char="•"/>
              <a:tabLst>
                <a:tab pos="1730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Reference types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44</a:t>
            </a:fld>
            <a:endParaRPr lang="en-IN"/>
          </a:p>
        </p:txBody>
      </p:sp>
      <p:sp>
        <p:nvSpPr>
          <p:cNvPr id="4" name="Rectangle 3"/>
          <p:cNvSpPr>
            <a:spLocks noChangeArrowheads="1"/>
          </p:cNvSpPr>
          <p:nvPr/>
        </p:nvSpPr>
        <p:spPr bwMode="gray">
          <a:xfrm>
            <a:off x="1336092" y="1203631"/>
            <a:ext cx="4614332" cy="53745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Consider the following example of declaring and initializing a variable: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class_rank</a:t>
            </a:r>
            <a:r>
              <a:rPr lang="en-US" sz="2000" b="0" dirty="0" smtClean="0">
                <a:latin typeface="Courier New" pitchFamily="49" charset="0"/>
                <a:cs typeface="Courier New" pitchFamily="49" charset="0"/>
              </a:rPr>
              <a:t>=2;</a:t>
            </a:r>
          </a:p>
        </p:txBody>
      </p:sp>
      <p:sp>
        <p:nvSpPr>
          <p:cNvPr id="5" name="Rectangle 4"/>
          <p:cNvSpPr>
            <a:spLocks noChangeArrowheads="1"/>
          </p:cNvSpPr>
          <p:nvPr/>
        </p:nvSpPr>
        <p:spPr bwMode="gray">
          <a:xfrm>
            <a:off x="6196084" y="1194179"/>
            <a:ext cx="4844955" cy="535674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Naming variables in C#</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rules are  used for naming variables in C#:</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Must begin with a letter or an underscore</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Should not contain any embedded spaces or symbols </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Must be unique </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Can have any number of characters</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Keywords cannot be used as variable names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45</a:t>
            </a:fld>
            <a:endParaRPr lang="en-IN"/>
          </a:p>
        </p:txBody>
      </p:sp>
      <p:sp>
        <p:nvSpPr>
          <p:cNvPr id="20" name="Rectangle 19"/>
          <p:cNvSpPr>
            <a:spLocks noChangeArrowheads="1"/>
          </p:cNvSpPr>
          <p:nvPr/>
        </p:nvSpPr>
        <p:spPr bwMode="gray">
          <a:xfrm>
            <a:off x="1446664" y="1217279"/>
            <a:ext cx="4833426" cy="50291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Consider the following example of declaring and initializing a variable: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Courier New" pitchFamily="49" charset="0"/>
                <a:cs typeface="Courier New" pitchFamily="49" charset="0"/>
              </a:rPr>
              <a:t>int</a:t>
            </a: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class_rank</a:t>
            </a:r>
            <a:r>
              <a:rPr lang="en-US" sz="2400" b="0" dirty="0" smtClean="0">
                <a:latin typeface="Courier New" pitchFamily="49" charset="0"/>
                <a:cs typeface="Courier New" pitchFamily="49" charset="0"/>
              </a:rPr>
              <a:t>=2;</a:t>
            </a:r>
          </a:p>
        </p:txBody>
      </p:sp>
      <p:sp>
        <p:nvSpPr>
          <p:cNvPr id="21" name="Rectangle 20"/>
          <p:cNvSpPr>
            <a:spLocks noChangeArrowheads="1"/>
          </p:cNvSpPr>
          <p:nvPr/>
        </p:nvSpPr>
        <p:spPr bwMode="gray">
          <a:xfrm>
            <a:off x="6469274" y="1248770"/>
            <a:ext cx="4653651" cy="498190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Examples and non-examples of Naming Variables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p:txBody>
      </p:sp>
      <p:grpSp>
        <p:nvGrpSpPr>
          <p:cNvPr id="22" name="Group 26"/>
          <p:cNvGrpSpPr/>
          <p:nvPr/>
        </p:nvGrpSpPr>
        <p:grpSpPr>
          <a:xfrm>
            <a:off x="6798123" y="2212984"/>
            <a:ext cx="2716662" cy="3730685"/>
            <a:chOff x="9031414" y="2193925"/>
            <a:chExt cx="2716662" cy="3730685"/>
          </a:xfrm>
        </p:grpSpPr>
        <p:pic>
          <p:nvPicPr>
            <p:cNvPr id="23" name="Picture 18"/>
            <p:cNvPicPr>
              <a:picLocks noChangeAspect="1" noChangeArrowheads="1"/>
            </p:cNvPicPr>
            <p:nvPr/>
          </p:nvPicPr>
          <p:blipFill>
            <a:blip r:embed="rId2"/>
            <a:srcRect/>
            <a:stretch>
              <a:fillRect/>
            </a:stretch>
          </p:blipFill>
          <p:spPr bwMode="auto">
            <a:xfrm>
              <a:off x="10882889" y="2193925"/>
              <a:ext cx="685800" cy="533400"/>
            </a:xfrm>
            <a:prstGeom prst="rect">
              <a:avLst/>
            </a:prstGeom>
            <a:solidFill>
              <a:srgbClr val="00B050"/>
            </a:solidFill>
            <a:ln w="9525">
              <a:noFill/>
              <a:miter lim="800000"/>
              <a:headEnd/>
              <a:tailEnd/>
            </a:ln>
          </p:spPr>
        </p:pic>
        <p:pic>
          <p:nvPicPr>
            <p:cNvPr id="24" name="Picture 19"/>
            <p:cNvPicPr>
              <a:picLocks noChangeAspect="1" noChangeArrowheads="1"/>
            </p:cNvPicPr>
            <p:nvPr/>
          </p:nvPicPr>
          <p:blipFill>
            <a:blip r:embed="rId3"/>
            <a:srcRect/>
            <a:stretch>
              <a:fillRect/>
            </a:stretch>
          </p:blipFill>
          <p:spPr bwMode="auto">
            <a:xfrm>
              <a:off x="10986076" y="2857500"/>
              <a:ext cx="533400" cy="457200"/>
            </a:xfrm>
            <a:prstGeom prst="rect">
              <a:avLst/>
            </a:prstGeom>
            <a:noFill/>
            <a:ln w="9525">
              <a:noFill/>
              <a:miter lim="800000"/>
              <a:headEnd/>
              <a:tailEnd/>
            </a:ln>
          </p:spPr>
        </p:pic>
        <p:pic>
          <p:nvPicPr>
            <p:cNvPr id="25" name="Picture 20"/>
            <p:cNvPicPr>
              <a:picLocks noChangeAspect="1" noChangeArrowheads="1"/>
            </p:cNvPicPr>
            <p:nvPr/>
          </p:nvPicPr>
          <p:blipFill>
            <a:blip r:embed="rId3"/>
            <a:srcRect/>
            <a:stretch>
              <a:fillRect/>
            </a:stretch>
          </p:blipFill>
          <p:spPr bwMode="auto">
            <a:xfrm>
              <a:off x="11062276" y="4076700"/>
              <a:ext cx="533400" cy="457200"/>
            </a:xfrm>
            <a:prstGeom prst="rect">
              <a:avLst/>
            </a:prstGeom>
            <a:noFill/>
            <a:ln w="9525">
              <a:noFill/>
              <a:miter lim="800000"/>
              <a:headEnd/>
              <a:tailEnd/>
            </a:ln>
          </p:spPr>
        </p:pic>
        <p:pic>
          <p:nvPicPr>
            <p:cNvPr id="26" name="Picture 21"/>
            <p:cNvPicPr>
              <a:picLocks noChangeAspect="1" noChangeArrowheads="1"/>
            </p:cNvPicPr>
            <p:nvPr/>
          </p:nvPicPr>
          <p:blipFill>
            <a:blip r:embed="rId2"/>
            <a:srcRect/>
            <a:stretch>
              <a:fillRect/>
            </a:stretch>
          </p:blipFill>
          <p:spPr bwMode="auto">
            <a:xfrm>
              <a:off x="10986076" y="3390900"/>
              <a:ext cx="685800" cy="533400"/>
            </a:xfrm>
            <a:prstGeom prst="rect">
              <a:avLst/>
            </a:prstGeom>
            <a:noFill/>
            <a:ln w="9525">
              <a:noFill/>
              <a:miter lim="800000"/>
              <a:headEnd/>
              <a:tailEnd/>
            </a:ln>
          </p:spPr>
        </p:pic>
        <p:pic>
          <p:nvPicPr>
            <p:cNvPr id="27" name="Picture 22"/>
            <p:cNvPicPr>
              <a:picLocks noChangeAspect="1" noChangeArrowheads="1"/>
            </p:cNvPicPr>
            <p:nvPr/>
          </p:nvPicPr>
          <p:blipFill>
            <a:blip r:embed="rId2"/>
            <a:srcRect/>
            <a:stretch>
              <a:fillRect/>
            </a:stretch>
          </p:blipFill>
          <p:spPr bwMode="auto">
            <a:xfrm>
              <a:off x="11062276" y="4686300"/>
              <a:ext cx="685800" cy="533400"/>
            </a:xfrm>
            <a:prstGeom prst="rect">
              <a:avLst/>
            </a:prstGeom>
            <a:noFill/>
            <a:ln w="9525">
              <a:noFill/>
              <a:miter lim="800000"/>
              <a:headEnd/>
              <a:tailEnd/>
            </a:ln>
          </p:spPr>
        </p:pic>
        <p:pic>
          <p:nvPicPr>
            <p:cNvPr id="28" name="Picture 23"/>
            <p:cNvPicPr>
              <a:picLocks noChangeAspect="1" noChangeArrowheads="1"/>
            </p:cNvPicPr>
            <p:nvPr/>
          </p:nvPicPr>
          <p:blipFill>
            <a:blip r:embed="rId2"/>
            <a:srcRect/>
            <a:stretch>
              <a:fillRect/>
            </a:stretch>
          </p:blipFill>
          <p:spPr bwMode="auto">
            <a:xfrm>
              <a:off x="11062276" y="5372100"/>
              <a:ext cx="685800" cy="533400"/>
            </a:xfrm>
            <a:prstGeom prst="rect">
              <a:avLst/>
            </a:prstGeom>
            <a:noFill/>
            <a:ln w="9525">
              <a:noFill/>
              <a:miter lim="800000"/>
              <a:headEnd/>
              <a:tailEnd/>
            </a:ln>
          </p:spPr>
        </p:pic>
        <p:sp>
          <p:nvSpPr>
            <p:cNvPr id="29" name="Text Box 6"/>
            <p:cNvSpPr txBox="1">
              <a:spLocks noChangeArrowheads="1"/>
            </p:cNvSpPr>
            <p:nvPr/>
          </p:nvSpPr>
          <p:spPr bwMode="auto">
            <a:xfrm>
              <a:off x="9364789" y="2400300"/>
              <a:ext cx="1013419" cy="400110"/>
            </a:xfrm>
            <a:prstGeom prst="rect">
              <a:avLst/>
            </a:prstGeom>
            <a:noFill/>
            <a:ln w="9525">
              <a:noFill/>
              <a:miter lim="800000"/>
              <a:headEnd/>
              <a:tailEnd/>
            </a:ln>
          </p:spPr>
          <p:txBody>
            <a:bodyPr wrap="none">
              <a:spAutoFit/>
            </a:bodyPr>
            <a:lstStyle/>
            <a:p>
              <a:r>
                <a:rPr lang="en-US" sz="2000" dirty="0">
                  <a:latin typeface="+mn-lt"/>
                </a:rPr>
                <a:t>Name</a:t>
              </a:r>
            </a:p>
          </p:txBody>
        </p:sp>
        <p:sp>
          <p:nvSpPr>
            <p:cNvPr id="30" name="Text Box 8"/>
            <p:cNvSpPr txBox="1">
              <a:spLocks noChangeArrowheads="1"/>
            </p:cNvSpPr>
            <p:nvPr/>
          </p:nvSpPr>
          <p:spPr bwMode="auto">
            <a:xfrm>
              <a:off x="9275889" y="2933700"/>
              <a:ext cx="1215397" cy="400110"/>
            </a:xfrm>
            <a:prstGeom prst="rect">
              <a:avLst/>
            </a:prstGeom>
            <a:noFill/>
            <a:ln w="9525">
              <a:noFill/>
              <a:miter lim="800000"/>
              <a:headEnd/>
              <a:tailEnd/>
            </a:ln>
          </p:spPr>
          <p:txBody>
            <a:bodyPr wrap="none">
              <a:spAutoFit/>
            </a:bodyPr>
            <a:lstStyle/>
            <a:p>
              <a:r>
                <a:rPr lang="en-US" sz="2000" dirty="0">
                  <a:latin typeface="+mn-lt"/>
                </a:rPr>
                <a:t>#Score</a:t>
              </a:r>
            </a:p>
          </p:txBody>
        </p:sp>
        <p:sp>
          <p:nvSpPr>
            <p:cNvPr id="31" name="Text Box 10"/>
            <p:cNvSpPr txBox="1">
              <a:spLocks noChangeArrowheads="1"/>
            </p:cNvSpPr>
            <p:nvPr/>
          </p:nvSpPr>
          <p:spPr bwMode="auto">
            <a:xfrm>
              <a:off x="9372726" y="3543300"/>
              <a:ext cx="914400" cy="400110"/>
            </a:xfrm>
            <a:prstGeom prst="rect">
              <a:avLst/>
            </a:prstGeom>
            <a:noFill/>
            <a:ln w="9525">
              <a:noFill/>
              <a:miter lim="800000"/>
              <a:headEnd/>
              <a:tailEnd/>
            </a:ln>
          </p:spPr>
          <p:txBody>
            <a:bodyPr>
              <a:spAutoFit/>
            </a:bodyPr>
            <a:lstStyle/>
            <a:p>
              <a:r>
                <a:rPr lang="en-US" sz="2000">
                  <a:latin typeface="+mn-lt"/>
                </a:rPr>
                <a:t>Age</a:t>
              </a:r>
            </a:p>
          </p:txBody>
        </p:sp>
        <p:sp>
          <p:nvSpPr>
            <p:cNvPr id="32" name="Text Box 12"/>
            <p:cNvSpPr txBox="1">
              <a:spLocks noChangeArrowheads="1"/>
            </p:cNvSpPr>
            <p:nvPr/>
          </p:nvSpPr>
          <p:spPr bwMode="auto">
            <a:xfrm>
              <a:off x="9296526" y="4152900"/>
              <a:ext cx="960438" cy="707886"/>
            </a:xfrm>
            <a:prstGeom prst="rect">
              <a:avLst/>
            </a:prstGeom>
            <a:noFill/>
            <a:ln w="9525">
              <a:noFill/>
              <a:miter lim="800000"/>
              <a:headEnd/>
              <a:tailEnd/>
            </a:ln>
          </p:spPr>
          <p:txBody>
            <a:bodyPr>
              <a:spAutoFit/>
            </a:bodyPr>
            <a:lstStyle/>
            <a:p>
              <a:r>
                <a:rPr lang="en-US" sz="2000">
                  <a:latin typeface="+mn-lt"/>
                </a:rPr>
                <a:t>2Strank</a:t>
              </a:r>
            </a:p>
          </p:txBody>
        </p:sp>
        <p:sp>
          <p:nvSpPr>
            <p:cNvPr id="33" name="Text Box 14"/>
            <p:cNvSpPr txBox="1">
              <a:spLocks noChangeArrowheads="1"/>
            </p:cNvSpPr>
            <p:nvPr/>
          </p:nvSpPr>
          <p:spPr bwMode="auto">
            <a:xfrm>
              <a:off x="9031414" y="4838700"/>
              <a:ext cx="1912703" cy="400110"/>
            </a:xfrm>
            <a:prstGeom prst="rect">
              <a:avLst/>
            </a:prstGeom>
            <a:noFill/>
            <a:ln w="9525">
              <a:noFill/>
              <a:miter lim="800000"/>
              <a:headEnd/>
              <a:tailEnd/>
            </a:ln>
          </p:spPr>
          <p:txBody>
            <a:bodyPr wrap="none">
              <a:spAutoFit/>
            </a:bodyPr>
            <a:lstStyle/>
            <a:p>
              <a:r>
                <a:rPr lang="en-US" sz="2000">
                  <a:latin typeface="+mn-lt"/>
                </a:rPr>
                <a:t>Family_Size</a:t>
              </a:r>
            </a:p>
          </p:txBody>
        </p:sp>
        <p:sp>
          <p:nvSpPr>
            <p:cNvPr id="34" name="Text Box 16"/>
            <p:cNvSpPr txBox="1">
              <a:spLocks noChangeArrowheads="1"/>
            </p:cNvSpPr>
            <p:nvPr/>
          </p:nvSpPr>
          <p:spPr bwMode="auto">
            <a:xfrm>
              <a:off x="9352089" y="5524500"/>
              <a:ext cx="1223412" cy="400110"/>
            </a:xfrm>
            <a:prstGeom prst="rect">
              <a:avLst/>
            </a:prstGeom>
            <a:noFill/>
            <a:ln w="9525">
              <a:noFill/>
              <a:miter lim="800000"/>
              <a:headEnd/>
              <a:tailEnd/>
            </a:ln>
          </p:spPr>
          <p:txBody>
            <a:bodyPr wrap="none">
              <a:spAutoFit/>
            </a:bodyPr>
            <a:lstStyle/>
            <a:p>
              <a:r>
                <a:rPr lang="en-US" sz="2000">
                  <a:latin typeface="+mn-lt"/>
                </a:rPr>
                <a:t>Gender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46</a:t>
            </a:fld>
            <a:endParaRPr lang="en-IN"/>
          </a:p>
        </p:txBody>
      </p:sp>
      <p:sp>
        <p:nvSpPr>
          <p:cNvPr id="4" name="Rectangle 3"/>
          <p:cNvSpPr>
            <a:spLocks noChangeArrowheads="1"/>
          </p:cNvSpPr>
          <p:nvPr/>
        </p:nvSpPr>
        <p:spPr bwMode="gray">
          <a:xfrm>
            <a:off x="1433015" y="1217279"/>
            <a:ext cx="4599295" cy="518352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Consider the following example of declaring and initializing a variable: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Courier New" pitchFamily="49" charset="0"/>
                <a:cs typeface="Courier New" pitchFamily="49" charset="0"/>
              </a:rPr>
              <a:t>int</a:t>
            </a: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class_rank</a:t>
            </a:r>
            <a:r>
              <a:rPr lang="en-US" sz="2400" b="0" dirty="0" smtClean="0">
                <a:latin typeface="Courier New" pitchFamily="49" charset="0"/>
                <a:cs typeface="Courier New" pitchFamily="49" charset="0"/>
              </a:rPr>
              <a:t>=2;</a:t>
            </a:r>
          </a:p>
        </p:txBody>
      </p:sp>
      <p:sp>
        <p:nvSpPr>
          <p:cNvPr id="5" name="Rectangle 4"/>
          <p:cNvSpPr>
            <a:spLocks noChangeArrowheads="1"/>
          </p:cNvSpPr>
          <p:nvPr/>
        </p:nvSpPr>
        <p:spPr bwMode="gray">
          <a:xfrm>
            <a:off x="6114198" y="1214651"/>
            <a:ext cx="4831306" cy="51825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Initializing Variables in C#</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Specifies the value that needs to be stored in a variable. The value could be an integer, a decimal, or a character.</a:t>
            </a:r>
            <a:endParaRPr lang="en-US" sz="2400" b="0" dirty="0" err="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Accepting and Storing Values in Member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47</a:t>
            </a:fld>
            <a:endParaRPr lang="en-IN"/>
          </a:p>
        </p:txBody>
      </p:sp>
      <p:sp>
        <p:nvSpPr>
          <p:cNvPr id="4" name="Rectangle 3"/>
          <p:cNvSpPr>
            <a:spLocks noChangeArrowheads="1"/>
          </p:cNvSpPr>
          <p:nvPr/>
        </p:nvSpPr>
        <p:spPr bwMode="gray">
          <a:xfrm>
            <a:off x="1187355" y="1381051"/>
            <a:ext cx="4724243" cy="482867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To understand how to accept value in a variable, let us consider the following code snippet: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 </a:t>
            </a:r>
            <a:r>
              <a:rPr lang="en-US" sz="2400" b="0" dirty="0" err="1" smtClean="0">
                <a:latin typeface="Courier New" pitchFamily="49" charset="0"/>
                <a:cs typeface="Courier New" pitchFamily="49" charset="0"/>
              </a:rPr>
              <a:t>int</a:t>
            </a:r>
            <a:r>
              <a:rPr lang="en-US" sz="2400" b="0" dirty="0" smtClean="0">
                <a:latin typeface="Courier New" pitchFamily="49" charset="0"/>
                <a:cs typeface="Courier New" pitchFamily="49" charset="0"/>
              </a:rPr>
              <a:t> Number;</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 Number= Convert.ToInt32(</a:t>
            </a:r>
            <a:r>
              <a:rPr lang="en-US" sz="2400" b="0" dirty="0" err="1" smtClean="0">
                <a:latin typeface="Courier New" pitchFamily="49" charset="0"/>
                <a:cs typeface="Courier New" pitchFamily="49" charset="0"/>
              </a:rPr>
              <a:t>Console.ReadLine</a:t>
            </a:r>
            <a:r>
              <a:rPr lang="en-US" sz="2400" b="0" dirty="0" smtClean="0">
                <a:latin typeface="Courier New" pitchFamily="49" charset="0"/>
                <a:cs typeface="Courier New" pitchFamily="49" charset="0"/>
              </a:rPr>
              <a:t>());</a:t>
            </a:r>
          </a:p>
        </p:txBody>
      </p:sp>
      <p:sp>
        <p:nvSpPr>
          <p:cNvPr id="5" name="Rectangle 4"/>
          <p:cNvSpPr>
            <a:spLocks noChangeArrowheads="1"/>
          </p:cNvSpPr>
          <p:nvPr/>
        </p:nvSpPr>
        <p:spPr bwMode="gray">
          <a:xfrm>
            <a:off x="6069602" y="2372162"/>
            <a:ext cx="4889549" cy="208100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t>Console.ReadLine</a:t>
            </a:r>
            <a:r>
              <a:rPr lang="en-US" sz="2400" b="0" dirty="0" smtClean="0"/>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Is used to accept input from the user and store it in the variable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Accepting and Storing Values in Member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48</a:t>
            </a:fld>
            <a:endParaRPr lang="en-IN"/>
          </a:p>
        </p:txBody>
      </p:sp>
      <p:sp>
        <p:nvSpPr>
          <p:cNvPr id="4" name="Rectangle 3"/>
          <p:cNvSpPr>
            <a:spLocks noChangeArrowheads="1"/>
          </p:cNvSpPr>
          <p:nvPr/>
        </p:nvSpPr>
        <p:spPr bwMode="gray">
          <a:xfrm>
            <a:off x="1201004" y="1269242"/>
            <a:ext cx="4928960" cy="499508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To understand how to accept value in a variable, let us consider the following code snippet: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 </a:t>
            </a:r>
            <a:r>
              <a:rPr lang="en-US" sz="2400" b="0" dirty="0" err="1" smtClean="0">
                <a:latin typeface="Courier New" pitchFamily="49" charset="0"/>
                <a:cs typeface="Courier New" pitchFamily="49" charset="0"/>
              </a:rPr>
              <a:t>int</a:t>
            </a:r>
            <a:r>
              <a:rPr lang="en-US" sz="2400" b="0" dirty="0" smtClean="0">
                <a:latin typeface="Courier New" pitchFamily="49" charset="0"/>
                <a:cs typeface="Courier New" pitchFamily="49" charset="0"/>
              </a:rPr>
              <a:t> Number;</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 Number= Convert.ToInt32(</a:t>
            </a:r>
            <a:r>
              <a:rPr lang="en-US" sz="2400" b="0" dirty="0" err="1" smtClean="0">
                <a:latin typeface="Courier New" pitchFamily="49" charset="0"/>
                <a:cs typeface="Courier New" pitchFamily="49" charset="0"/>
              </a:rPr>
              <a:t>Console.ReadLine</a:t>
            </a:r>
            <a:r>
              <a:rPr lang="en-US" sz="2400" b="0" dirty="0" smtClean="0">
                <a:latin typeface="Courier New" pitchFamily="49" charset="0"/>
                <a:cs typeface="Courier New" pitchFamily="49" charset="0"/>
              </a:rPr>
              <a:t>());</a:t>
            </a:r>
          </a:p>
        </p:txBody>
      </p:sp>
      <p:sp>
        <p:nvSpPr>
          <p:cNvPr id="5" name="Rectangle 4"/>
          <p:cNvSpPr>
            <a:spLocks noChangeArrowheads="1"/>
          </p:cNvSpPr>
          <p:nvPr/>
        </p:nvSpPr>
        <p:spPr bwMode="gray">
          <a:xfrm>
            <a:off x="6339958" y="2303924"/>
            <a:ext cx="4960388" cy="208100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Convert.ToInt32()</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Converts the value entered by the user to the </a:t>
            </a:r>
            <a:r>
              <a:rPr lang="en-US" sz="2400" b="0" dirty="0" err="1" smtClean="0"/>
              <a:t>int</a:t>
            </a:r>
            <a:r>
              <a:rPr lang="en-US" sz="2400" b="0" dirty="0" smtClean="0"/>
              <a:t> data 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Writing and Executing a C# Program</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49</a:t>
            </a:fld>
            <a:endParaRPr lang="en-IN"/>
          </a:p>
        </p:txBody>
      </p:sp>
      <p:sp>
        <p:nvSpPr>
          <p:cNvPr id="4" name="Rectangle 3"/>
          <p:cNvSpPr>
            <a:spLocks noChangeArrowheads="1"/>
          </p:cNvSpPr>
          <p:nvPr/>
        </p:nvSpPr>
        <p:spPr bwMode="gray">
          <a:xfrm>
            <a:off x="750628" y="1162689"/>
            <a:ext cx="10249468" cy="5675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Let us know learn to write, compile, and execute a C# program.</a:t>
            </a:r>
          </a:p>
        </p:txBody>
      </p:sp>
      <p:sp>
        <p:nvSpPr>
          <p:cNvPr id="5" name="Rectangle 4"/>
          <p:cNvSpPr>
            <a:spLocks noChangeArrowheads="1"/>
          </p:cNvSpPr>
          <p:nvPr/>
        </p:nvSpPr>
        <p:spPr bwMode="gray">
          <a:xfrm>
            <a:off x="750628" y="1793265"/>
            <a:ext cx="10249468" cy="45938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 C# program can be written by using an editor like Notepad. Consider the following code, which declares a class Car and also creates an object </a:t>
            </a:r>
            <a:r>
              <a:rPr lang="en-US" sz="2400" b="0" dirty="0" err="1" smtClean="0"/>
              <a:t>MyCar</a:t>
            </a:r>
            <a:r>
              <a:rPr lang="en-US" sz="2400" b="0" dirty="0" smtClean="0"/>
              <a:t> of the same class: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class Car</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//Member variables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string Engine;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Courier New" pitchFamily="49" charset="0"/>
                <a:cs typeface="Courier New" pitchFamily="49" charset="0"/>
              </a:rPr>
              <a:t>int</a:t>
            </a: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NoOfWheels</a:t>
            </a:r>
            <a:r>
              <a:rPr lang="en-US" sz="24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//Member functions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 void </a:t>
            </a:r>
            <a:r>
              <a:rPr lang="en-US" sz="2400" b="0" dirty="0" err="1" smtClean="0">
                <a:latin typeface="Courier New" pitchFamily="49" charset="0"/>
                <a:cs typeface="Courier New" pitchFamily="49" charset="0"/>
              </a:rPr>
              <a:t>AcceptDetails</a:t>
            </a:r>
            <a:r>
              <a:rPr lang="en-US" sz="24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Need of Constructors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a:t>
            </a:fld>
            <a:endParaRPr lang="en-IN"/>
          </a:p>
        </p:txBody>
      </p:sp>
      <p:sp>
        <p:nvSpPr>
          <p:cNvPr id="4" name="Rectangle 3"/>
          <p:cNvSpPr>
            <a:spLocks noChangeArrowheads="1"/>
          </p:cNvSpPr>
          <p:nvPr/>
        </p:nvSpPr>
        <p:spPr bwMode="gray">
          <a:xfrm>
            <a:off x="682390" y="2092815"/>
            <a:ext cx="10645252" cy="137371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constructor is special member function within the class which is executed when an object of the class is created.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Creating a Sample C# Program</a:t>
            </a:r>
            <a:r>
              <a:rPr lang="en-US" dirty="0" smtClean="0"/>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50</a:t>
            </a:fld>
            <a:endParaRPr lang="en-IN"/>
          </a:p>
        </p:txBody>
      </p:sp>
      <p:sp>
        <p:nvSpPr>
          <p:cNvPr id="4" name="Rectangle 3"/>
          <p:cNvSpPr>
            <a:spLocks noChangeArrowheads="1"/>
          </p:cNvSpPr>
          <p:nvPr/>
        </p:nvSpPr>
        <p:spPr bwMode="gray">
          <a:xfrm>
            <a:off x="1187356" y="1214652"/>
            <a:ext cx="9648966" cy="52953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457200" lvl="2" algn="l"/>
            <a:r>
              <a:rPr lang="en-US" sz="2000" b="0" dirty="0" smtClean="0">
                <a:latin typeface="Courier New" pitchFamily="49" charset="0"/>
                <a:cs typeface="Times New Roman" pitchFamily="18" charset="0"/>
              </a:rPr>
              <a:t>{</a:t>
            </a:r>
          </a:p>
          <a:p>
            <a:pPr marL="685800" lvl="3" algn="l"/>
            <a:r>
              <a:rPr lang="en-US" sz="2000" b="0" dirty="0" err="1" smtClean="0">
                <a:latin typeface="Courier New" pitchFamily="49" charset="0"/>
                <a:cs typeface="Times New Roman" pitchFamily="18" charset="0"/>
              </a:rPr>
              <a:t>Console.WriteLine</a:t>
            </a:r>
            <a:r>
              <a:rPr lang="en-US" sz="2000" b="0" dirty="0" smtClean="0">
                <a:latin typeface="Courier New" pitchFamily="49" charset="0"/>
                <a:cs typeface="Times New Roman" pitchFamily="18" charset="0"/>
              </a:rPr>
              <a:t>("Enter the Engine Model");</a:t>
            </a:r>
          </a:p>
          <a:p>
            <a:pPr marL="685800" lvl="3" algn="l"/>
            <a:r>
              <a:rPr lang="en-US" sz="2000" b="0" dirty="0" smtClean="0">
                <a:latin typeface="Courier New" pitchFamily="49" charset="0"/>
                <a:cs typeface="Times New Roman" pitchFamily="18" charset="0"/>
              </a:rPr>
              <a:t>Engine = </a:t>
            </a:r>
            <a:r>
              <a:rPr lang="en-US" sz="2000" b="0" dirty="0" err="1" smtClean="0">
                <a:latin typeface="Courier New" pitchFamily="49" charset="0"/>
                <a:cs typeface="Times New Roman" pitchFamily="18" charset="0"/>
              </a:rPr>
              <a:t>Console.ReadLine</a:t>
            </a:r>
            <a:r>
              <a:rPr lang="en-US" sz="2000" b="0" dirty="0" smtClean="0">
                <a:latin typeface="Courier New" pitchFamily="49" charset="0"/>
                <a:cs typeface="Times New Roman" pitchFamily="18" charset="0"/>
              </a:rPr>
              <a:t>();</a:t>
            </a:r>
          </a:p>
          <a:p>
            <a:pPr marL="685800" lvl="3" algn="l"/>
            <a:r>
              <a:rPr lang="en-US" sz="2000" b="0" dirty="0" err="1" smtClean="0">
                <a:latin typeface="Courier New" pitchFamily="49" charset="0"/>
                <a:cs typeface="Times New Roman" pitchFamily="18" charset="0"/>
              </a:rPr>
              <a:t>Console.WriteLine</a:t>
            </a:r>
            <a:r>
              <a:rPr lang="en-US" sz="2000" b="0" dirty="0" smtClean="0">
                <a:latin typeface="Courier New" pitchFamily="49" charset="0"/>
                <a:cs typeface="Times New Roman" pitchFamily="18" charset="0"/>
              </a:rPr>
              <a:t>("Enter the number of Wheels");</a:t>
            </a:r>
          </a:p>
          <a:p>
            <a:pPr marL="685800" lvl="3" algn="l"/>
            <a:r>
              <a:rPr lang="en-US" sz="2000" b="0" dirty="0" err="1" smtClean="0">
                <a:latin typeface="Courier New" pitchFamily="49" charset="0"/>
                <a:cs typeface="Times New Roman" pitchFamily="18" charset="0"/>
              </a:rPr>
              <a:t>NoOfWheels</a:t>
            </a:r>
            <a:r>
              <a:rPr lang="en-US" sz="2000" b="0" dirty="0" smtClean="0">
                <a:latin typeface="Courier New" pitchFamily="49" charset="0"/>
                <a:cs typeface="Times New Roman" pitchFamily="18" charset="0"/>
              </a:rPr>
              <a:t> = Convert.ToInt32(</a:t>
            </a:r>
            <a:r>
              <a:rPr lang="en-US" sz="2000" b="0" dirty="0" err="1" smtClean="0">
                <a:latin typeface="Courier New" pitchFamily="49" charset="0"/>
                <a:cs typeface="Times New Roman" pitchFamily="18" charset="0"/>
              </a:rPr>
              <a:t>Console.ReadLine</a:t>
            </a:r>
            <a:r>
              <a:rPr lang="en-US" sz="2000" b="0" dirty="0" smtClean="0">
                <a:latin typeface="Courier New" pitchFamily="49" charset="0"/>
                <a:cs typeface="Times New Roman" pitchFamily="18" charset="0"/>
              </a:rPr>
              <a:t>());</a:t>
            </a:r>
          </a:p>
          <a:p>
            <a:pPr marL="457200" lvl="2" algn="l"/>
            <a:r>
              <a:rPr lang="en-US" sz="2000" b="0" dirty="0" smtClean="0">
                <a:latin typeface="Courier New" pitchFamily="49" charset="0"/>
                <a:cs typeface="Times New Roman" pitchFamily="18" charset="0"/>
              </a:rPr>
              <a:t>}</a:t>
            </a:r>
          </a:p>
          <a:p>
            <a:pPr marL="457200" lvl="2" algn="l"/>
            <a:r>
              <a:rPr lang="en-US" sz="2000" b="0" dirty="0" smtClean="0">
                <a:latin typeface="Courier New" pitchFamily="49" charset="0"/>
                <a:cs typeface="Times New Roman" pitchFamily="18" charset="0"/>
              </a:rPr>
              <a:t>public void </a:t>
            </a:r>
            <a:r>
              <a:rPr lang="en-US" sz="2000" b="0" dirty="0" err="1" smtClean="0">
                <a:latin typeface="Courier New" pitchFamily="49" charset="0"/>
                <a:cs typeface="Times New Roman" pitchFamily="18" charset="0"/>
              </a:rPr>
              <a:t>DisplayDetails</a:t>
            </a:r>
            <a:r>
              <a:rPr lang="en-US" sz="2000" b="0" dirty="0" smtClean="0">
                <a:latin typeface="Courier New" pitchFamily="49" charset="0"/>
                <a:cs typeface="Times New Roman" pitchFamily="18" charset="0"/>
              </a:rPr>
              <a:t>()</a:t>
            </a:r>
          </a:p>
          <a:p>
            <a:pPr marL="457200" lvl="2" algn="l"/>
            <a:r>
              <a:rPr lang="en-US" sz="2000" b="0" dirty="0" smtClean="0">
                <a:latin typeface="Courier New" pitchFamily="49" charset="0"/>
                <a:cs typeface="Times New Roman" pitchFamily="18" charset="0"/>
              </a:rPr>
              <a:t>{</a:t>
            </a:r>
          </a:p>
          <a:p>
            <a:pPr marL="685800" lvl="3" algn="l"/>
            <a:r>
              <a:rPr lang="en-US" sz="2000" b="0" dirty="0" err="1" smtClean="0">
                <a:latin typeface="Courier New" pitchFamily="49" charset="0"/>
                <a:cs typeface="Times New Roman" pitchFamily="18" charset="0"/>
              </a:rPr>
              <a:t>Console.WriteLine</a:t>
            </a:r>
            <a:r>
              <a:rPr lang="en-US" sz="2000" b="0" dirty="0" smtClean="0">
                <a:latin typeface="Courier New" pitchFamily="49" charset="0"/>
                <a:cs typeface="Times New Roman" pitchFamily="18" charset="0"/>
              </a:rPr>
              <a:t>("The Engine Model is:{0}", Engine);</a:t>
            </a:r>
          </a:p>
          <a:p>
            <a:pPr marL="685800" lvl="3" algn="l"/>
            <a:r>
              <a:rPr lang="en-US" sz="2000" b="0" dirty="0" err="1" smtClean="0">
                <a:latin typeface="Courier New" pitchFamily="49" charset="0"/>
                <a:cs typeface="Times New Roman" pitchFamily="18" charset="0"/>
              </a:rPr>
              <a:t>Console.WriteLine</a:t>
            </a:r>
            <a:r>
              <a:rPr lang="en-US" sz="2000" b="0" dirty="0" smtClean="0">
                <a:latin typeface="Courier New" pitchFamily="49" charset="0"/>
                <a:cs typeface="Times New Roman" pitchFamily="18" charset="0"/>
              </a:rPr>
              <a:t>("The number of wheels are:{0}", </a:t>
            </a:r>
            <a:r>
              <a:rPr lang="en-US" sz="2000" b="0" dirty="0" err="1" smtClean="0">
                <a:latin typeface="Courier New" pitchFamily="49" charset="0"/>
                <a:cs typeface="Times New Roman" pitchFamily="18" charset="0"/>
              </a:rPr>
              <a:t>NoOfWheels</a:t>
            </a:r>
            <a:r>
              <a:rPr lang="en-US" sz="2000" b="0" dirty="0" smtClean="0">
                <a:latin typeface="Courier New" pitchFamily="49" charset="0"/>
                <a:cs typeface="Times New Roman" pitchFamily="18" charset="0"/>
              </a:rPr>
              <a:t>);</a:t>
            </a:r>
          </a:p>
          <a:p>
            <a:pPr marL="457200" lvl="2" algn="l"/>
            <a:r>
              <a:rPr lang="en-US" sz="2000" b="0" dirty="0" smtClean="0">
                <a:latin typeface="Courier New" pitchFamily="49" charset="0"/>
                <a:cs typeface="Times New Roman" pitchFamily="18" charset="0"/>
              </a:rPr>
              <a:t>}</a:t>
            </a:r>
          </a:p>
          <a:p>
            <a:pPr marL="228600" lvl="1" algn="l"/>
            <a:r>
              <a:rPr lang="en-US" sz="2000" b="0" dirty="0" smtClean="0">
                <a:latin typeface="Courier New" pitchFamily="49" charset="0"/>
                <a:cs typeface="Times New Roman" pitchFamily="18" charset="0"/>
              </a:rPr>
              <a:t>}</a:t>
            </a:r>
            <a:endParaRPr lang="en-US" sz="2000" b="0" dirty="0">
              <a:latin typeface="Courier New" pitchFamily="49"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Creating a Sample C# Program</a:t>
            </a:r>
            <a:r>
              <a:rPr lang="en-US" dirty="0" smtClean="0"/>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51</a:t>
            </a:fld>
            <a:endParaRPr lang="en-IN"/>
          </a:p>
        </p:txBody>
      </p:sp>
      <p:sp>
        <p:nvSpPr>
          <p:cNvPr id="4" name="Rectangle 3"/>
          <p:cNvSpPr>
            <a:spLocks noChangeArrowheads="1"/>
          </p:cNvSpPr>
          <p:nvPr/>
        </p:nvSpPr>
        <p:spPr bwMode="gray">
          <a:xfrm>
            <a:off x="941696" y="1146412"/>
            <a:ext cx="9717205" cy="550004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28600" lvl="1" algn="l">
              <a:lnSpc>
                <a:spcPct val="150000"/>
              </a:lnSpc>
            </a:pPr>
            <a:r>
              <a:rPr lang="en-US" sz="2400" b="0" dirty="0" smtClean="0">
                <a:latin typeface="Courier New" pitchFamily="49" charset="0"/>
                <a:cs typeface="Times New Roman" pitchFamily="18" charset="0"/>
              </a:rPr>
              <a:t>//Class used to instantiate the Car class</a:t>
            </a:r>
          </a:p>
          <a:p>
            <a:pPr marL="228600" lvl="1" algn="l">
              <a:lnSpc>
                <a:spcPct val="150000"/>
              </a:lnSpc>
            </a:pPr>
            <a:r>
              <a:rPr lang="en-US" sz="2400" b="0" dirty="0" smtClean="0">
                <a:latin typeface="Courier New" pitchFamily="49" charset="0"/>
                <a:cs typeface="Times New Roman" pitchFamily="18" charset="0"/>
              </a:rPr>
              <a:t>class </a:t>
            </a:r>
            <a:r>
              <a:rPr lang="en-US" sz="2400" b="0" dirty="0" err="1" smtClean="0">
                <a:latin typeface="Courier New" pitchFamily="49" charset="0"/>
                <a:cs typeface="Times New Roman" pitchFamily="18" charset="0"/>
              </a:rPr>
              <a:t>ExecuteClass</a:t>
            </a:r>
            <a:endParaRPr lang="en-US" sz="2400" b="0" dirty="0" smtClean="0">
              <a:latin typeface="Courier New" pitchFamily="49" charset="0"/>
              <a:cs typeface="Times New Roman" pitchFamily="18" charset="0"/>
            </a:endParaRPr>
          </a:p>
          <a:p>
            <a:pPr marL="228600" lvl="1" algn="l">
              <a:lnSpc>
                <a:spcPct val="150000"/>
              </a:lnSpc>
            </a:pPr>
            <a:r>
              <a:rPr lang="en-US" sz="2400" b="0" dirty="0" smtClean="0">
                <a:latin typeface="Courier New" pitchFamily="49" charset="0"/>
                <a:cs typeface="Times New Roman" pitchFamily="18" charset="0"/>
              </a:rPr>
              <a:t>{</a:t>
            </a:r>
          </a:p>
          <a:p>
            <a:pPr marL="457200" lvl="2" algn="l">
              <a:lnSpc>
                <a:spcPct val="150000"/>
              </a:lnSpc>
            </a:pPr>
            <a:r>
              <a:rPr lang="en-US" sz="2400" b="0" dirty="0" smtClean="0">
                <a:latin typeface="Courier New" pitchFamily="49" charset="0"/>
                <a:cs typeface="Times New Roman" pitchFamily="18" charset="0"/>
              </a:rPr>
              <a:t>public static void Main(string[] </a:t>
            </a:r>
            <a:r>
              <a:rPr lang="en-US" sz="2400" b="0" dirty="0" err="1" smtClean="0">
                <a:latin typeface="Courier New" pitchFamily="49" charset="0"/>
                <a:cs typeface="Times New Roman" pitchFamily="18" charset="0"/>
              </a:rPr>
              <a:t>args</a:t>
            </a:r>
            <a:r>
              <a:rPr lang="en-US" sz="2400" b="0" dirty="0" smtClean="0">
                <a:latin typeface="Courier New" pitchFamily="49" charset="0"/>
                <a:cs typeface="Times New Roman" pitchFamily="18" charset="0"/>
              </a:rPr>
              <a:t>)</a:t>
            </a:r>
          </a:p>
          <a:p>
            <a:pPr marL="457200" lvl="2" algn="l">
              <a:lnSpc>
                <a:spcPct val="150000"/>
              </a:lnSpc>
            </a:pPr>
            <a:r>
              <a:rPr lang="en-US" sz="2400" b="0" dirty="0" smtClean="0">
                <a:latin typeface="Courier New" pitchFamily="49" charset="0"/>
                <a:cs typeface="Times New Roman" pitchFamily="18" charset="0"/>
              </a:rPr>
              <a:t>{</a:t>
            </a:r>
          </a:p>
          <a:p>
            <a:pPr marL="685800" lvl="3" algn="l">
              <a:lnSpc>
                <a:spcPct val="150000"/>
              </a:lnSpc>
            </a:pPr>
            <a:r>
              <a:rPr lang="en-US" sz="2400" b="0" dirty="0" smtClean="0">
                <a:latin typeface="Courier New" pitchFamily="49" charset="0"/>
                <a:cs typeface="Times New Roman" pitchFamily="18" charset="0"/>
              </a:rPr>
              <a:t>Car </a:t>
            </a:r>
            <a:r>
              <a:rPr lang="en-US" sz="2400" b="0" dirty="0" err="1" smtClean="0">
                <a:latin typeface="Courier New" pitchFamily="49" charset="0"/>
                <a:cs typeface="Times New Roman" pitchFamily="18" charset="0"/>
              </a:rPr>
              <a:t>MyCar</a:t>
            </a:r>
            <a:r>
              <a:rPr lang="en-US" sz="2400" b="0" dirty="0" smtClean="0">
                <a:latin typeface="Courier New" pitchFamily="49" charset="0"/>
                <a:cs typeface="Times New Roman" pitchFamily="18" charset="0"/>
              </a:rPr>
              <a:t> = new Car();</a:t>
            </a:r>
          </a:p>
          <a:p>
            <a:pPr marL="685800" lvl="3" algn="l">
              <a:lnSpc>
                <a:spcPct val="150000"/>
              </a:lnSpc>
            </a:pPr>
            <a:r>
              <a:rPr lang="en-US" sz="2400" b="0" dirty="0" err="1" smtClean="0">
                <a:latin typeface="Courier New" pitchFamily="49" charset="0"/>
                <a:cs typeface="Times New Roman" pitchFamily="18" charset="0"/>
              </a:rPr>
              <a:t>MyCar.AcceptDetails</a:t>
            </a:r>
            <a:r>
              <a:rPr lang="en-US" sz="2400" b="0" dirty="0" smtClean="0">
                <a:latin typeface="Courier New" pitchFamily="49" charset="0"/>
                <a:cs typeface="Times New Roman" pitchFamily="18" charset="0"/>
              </a:rPr>
              <a:t>();</a:t>
            </a:r>
          </a:p>
          <a:p>
            <a:pPr marL="685800" lvl="3" algn="l">
              <a:lnSpc>
                <a:spcPct val="150000"/>
              </a:lnSpc>
            </a:pPr>
            <a:r>
              <a:rPr lang="en-US" sz="2400" b="0" dirty="0" err="1" smtClean="0">
                <a:latin typeface="Courier New" pitchFamily="49" charset="0"/>
                <a:cs typeface="Times New Roman" pitchFamily="18" charset="0"/>
              </a:rPr>
              <a:t>MyCar.DisplayDetails</a:t>
            </a:r>
            <a:r>
              <a:rPr lang="en-US" sz="2400" b="0" dirty="0" smtClean="0">
                <a:latin typeface="Courier New" pitchFamily="49" charset="0"/>
                <a:cs typeface="Times New Roman" pitchFamily="18" charset="0"/>
              </a:rPr>
              <a:t>();</a:t>
            </a:r>
          </a:p>
          <a:p>
            <a:pPr marL="457200" lvl="2" algn="l">
              <a:lnSpc>
                <a:spcPct val="150000"/>
              </a:lnSpc>
            </a:pPr>
            <a:r>
              <a:rPr lang="en-US" sz="2400" b="0" dirty="0" smtClean="0">
                <a:latin typeface="Courier New" pitchFamily="49" charset="0"/>
                <a:cs typeface="Times New Roman" pitchFamily="18" charset="0"/>
              </a:rPr>
              <a:t>}</a:t>
            </a:r>
          </a:p>
          <a:p>
            <a:pPr marL="228600" lvl="1" algn="l">
              <a:lnSpc>
                <a:spcPct val="150000"/>
              </a:lnSpc>
            </a:pPr>
            <a:r>
              <a:rPr lang="en-US" sz="2400" b="0" dirty="0" smtClean="0">
                <a:latin typeface="Courier New" pitchFamily="49" charset="0"/>
                <a:cs typeface="Times New Roman" pitchFamily="18" charset="0"/>
              </a:rPr>
              <a:t>}</a:t>
            </a:r>
            <a:endParaRPr lang="en-US" sz="2400" b="0" dirty="0">
              <a:latin typeface="Courier New" pitchFamily="49"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Compiling and Executing C# Program</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52</a:t>
            </a:fld>
            <a:endParaRPr lang="en-IN"/>
          </a:p>
        </p:txBody>
      </p:sp>
      <p:sp>
        <p:nvSpPr>
          <p:cNvPr id="4" name="Rectangle 3"/>
          <p:cNvSpPr>
            <a:spLocks noChangeArrowheads="1"/>
          </p:cNvSpPr>
          <p:nvPr/>
        </p:nvSpPr>
        <p:spPr bwMode="gray">
          <a:xfrm>
            <a:off x="846162" y="1995202"/>
            <a:ext cx="10072048" cy="898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After writing the program in a Notepad, you need to compile and execute it to get the desired output.</a:t>
            </a:r>
          </a:p>
        </p:txBody>
      </p:sp>
      <p:sp>
        <p:nvSpPr>
          <p:cNvPr id="5" name="Rectangle 4"/>
          <p:cNvSpPr>
            <a:spLocks noChangeArrowheads="1"/>
          </p:cNvSpPr>
          <p:nvPr/>
        </p:nvSpPr>
        <p:spPr bwMode="gray">
          <a:xfrm>
            <a:off x="846161" y="2988430"/>
            <a:ext cx="10072047" cy="898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compiler converts the source code that you write into the machine code, which the computer can understand.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Compiling and Executing C# Program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53</a:t>
            </a:fld>
            <a:endParaRPr lang="en-IN"/>
          </a:p>
        </p:txBody>
      </p:sp>
      <p:sp>
        <p:nvSpPr>
          <p:cNvPr id="4" name="Rectangle 3"/>
          <p:cNvSpPr>
            <a:spLocks noChangeArrowheads="1"/>
          </p:cNvSpPr>
          <p:nvPr/>
        </p:nvSpPr>
        <p:spPr bwMode="gray">
          <a:xfrm>
            <a:off x="900752" y="1353757"/>
            <a:ext cx="9990161" cy="898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following steps are needed to compile and execute a C# program.</a:t>
            </a:r>
          </a:p>
        </p:txBody>
      </p:sp>
      <p:sp>
        <p:nvSpPr>
          <p:cNvPr id="5" name="Rectangle 4"/>
          <p:cNvSpPr>
            <a:spLocks noChangeArrowheads="1"/>
          </p:cNvSpPr>
          <p:nvPr/>
        </p:nvSpPr>
        <p:spPr bwMode="gray">
          <a:xfrm>
            <a:off x="900752" y="2331221"/>
            <a:ext cx="9990161" cy="5675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1. Save the code written in the Notepad with an extension .cs.</a:t>
            </a:r>
          </a:p>
        </p:txBody>
      </p:sp>
      <p:sp>
        <p:nvSpPr>
          <p:cNvPr id="6" name="Rectangle 5"/>
          <p:cNvSpPr>
            <a:spLocks noChangeArrowheads="1"/>
          </p:cNvSpPr>
          <p:nvPr/>
        </p:nvSpPr>
        <p:spPr bwMode="gray">
          <a:xfrm>
            <a:off x="900752" y="3009136"/>
            <a:ext cx="9990161" cy="27746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indent="-342900" algn="l">
              <a:lnSpc>
                <a:spcPct val="150000"/>
              </a:lnSpc>
              <a:defRPr/>
            </a:pPr>
            <a:r>
              <a:rPr lang="en-US" sz="2400" b="0" dirty="0" smtClean="0"/>
              <a:t>2.	To compile the code, you need to go to the Visual Studio 2010 Command Prompt window. Select </a:t>
            </a:r>
            <a:r>
              <a:rPr lang="en-US" sz="2400" b="0" dirty="0" err="1" smtClean="0"/>
              <a:t>Start</a:t>
            </a:r>
            <a:r>
              <a:rPr lang="en-US" sz="2400" b="0" dirty="0" err="1" smtClean="0">
                <a:sym typeface="Wingdings" pitchFamily="2" charset="2"/>
              </a:rPr>
              <a:t></a:t>
            </a:r>
            <a:r>
              <a:rPr lang="en-US" sz="2400" b="0" dirty="0" err="1" smtClean="0"/>
              <a:t>All</a:t>
            </a:r>
            <a:r>
              <a:rPr lang="en-US" sz="2400" b="0" dirty="0" smtClean="0"/>
              <a:t> </a:t>
            </a:r>
            <a:r>
              <a:rPr lang="en-US" sz="2400" b="0" dirty="0" err="1" smtClean="0"/>
              <a:t>Programs</a:t>
            </a:r>
            <a:r>
              <a:rPr lang="en-US" sz="2400" b="0" dirty="0" err="1" smtClean="0">
                <a:sym typeface="Wingdings" pitchFamily="2" charset="2"/>
              </a:rPr>
              <a:t>Microsoft</a:t>
            </a:r>
            <a:r>
              <a:rPr lang="en-US" sz="2400" b="0" dirty="0" smtClean="0">
                <a:sym typeface="Wingdings" pitchFamily="2" charset="2"/>
              </a:rPr>
              <a:t> </a:t>
            </a:r>
            <a:r>
              <a:rPr lang="en-US" sz="2400" b="0" dirty="0" smtClean="0"/>
              <a:t>Visual Studio 2010</a:t>
            </a:r>
            <a:r>
              <a:rPr lang="en-US" sz="2400" b="0" dirty="0" smtClean="0">
                <a:sym typeface="Wingdings" pitchFamily="2" charset="2"/>
              </a:rPr>
              <a:t></a:t>
            </a:r>
            <a:r>
              <a:rPr lang="en-US" sz="2400" b="0" dirty="0" smtClean="0"/>
              <a:t>Visual Studio </a:t>
            </a:r>
            <a:r>
              <a:rPr lang="en-US" sz="2400" b="0" dirty="0" err="1" smtClean="0"/>
              <a:t>Tools</a:t>
            </a:r>
            <a:r>
              <a:rPr lang="en-US" sz="2400" b="0" dirty="0" err="1" smtClean="0">
                <a:sym typeface="Wingdings" pitchFamily="2" charset="2"/>
              </a:rPr>
              <a:t></a:t>
            </a:r>
            <a:r>
              <a:rPr lang="en-US" sz="2400" b="0" dirty="0" err="1" smtClean="0"/>
              <a:t>Visual</a:t>
            </a:r>
            <a:r>
              <a:rPr lang="en-US" sz="2400" b="0" dirty="0" smtClean="0"/>
              <a:t> Studio 2010 Command Prompt. The Visual Studio 2010 Command Prompt window is displayed to compile the program.</a:t>
            </a:r>
            <a:endParaRPr lang="en-IN" sz="2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Compiling and Executing C# Program</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54</a:t>
            </a:fld>
            <a:endParaRPr lang="en-IN"/>
          </a:p>
        </p:txBody>
      </p:sp>
      <p:sp>
        <p:nvSpPr>
          <p:cNvPr id="4" name="Rectangle 3"/>
          <p:cNvSpPr>
            <a:spLocks noChangeArrowheads="1"/>
          </p:cNvSpPr>
          <p:nvPr/>
        </p:nvSpPr>
        <p:spPr bwMode="gray">
          <a:xfrm>
            <a:off x="955343" y="2477097"/>
            <a:ext cx="10058399" cy="898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4. Compile the program file by using the following command:</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t>csc</a:t>
            </a:r>
            <a:r>
              <a:rPr lang="en-US" sz="2400" b="0" dirty="0" smtClean="0"/>
              <a:t> </a:t>
            </a:r>
            <a:r>
              <a:rPr lang="en-US" sz="2400" b="0" dirty="0" err="1" smtClean="0"/>
              <a:t>ExecuteClass.cs</a:t>
            </a:r>
            <a:endParaRPr lang="en-US" sz="2400" b="0" dirty="0" smtClean="0"/>
          </a:p>
        </p:txBody>
      </p:sp>
      <p:sp>
        <p:nvSpPr>
          <p:cNvPr id="5" name="Rectangle 4"/>
          <p:cNvSpPr>
            <a:spLocks noChangeArrowheads="1"/>
          </p:cNvSpPr>
          <p:nvPr/>
        </p:nvSpPr>
        <p:spPr bwMode="gray">
          <a:xfrm>
            <a:off x="968991" y="3461853"/>
            <a:ext cx="10058399" cy="137160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5. To execute the code, type the following in the command prompt: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ExecuteClass.exe</a:t>
            </a:r>
          </a:p>
        </p:txBody>
      </p:sp>
      <p:sp>
        <p:nvSpPr>
          <p:cNvPr id="6" name="Rectangle 5"/>
          <p:cNvSpPr>
            <a:spLocks noChangeArrowheads="1"/>
          </p:cNvSpPr>
          <p:nvPr/>
        </p:nvSpPr>
        <p:spPr bwMode="gray">
          <a:xfrm>
            <a:off x="955343" y="1449291"/>
            <a:ext cx="10058399" cy="95271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3. In the Visual Studio 2010 Command Prompt window, move to the location where the programs file is saved.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Summary</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55</a:t>
            </a:fld>
            <a:endParaRPr lang="en-IN"/>
          </a:p>
        </p:txBody>
      </p:sp>
      <p:sp>
        <p:nvSpPr>
          <p:cNvPr id="4" name="Rectangle 3"/>
          <p:cNvSpPr>
            <a:spLocks noChangeArrowheads="1"/>
          </p:cNvSpPr>
          <p:nvPr/>
        </p:nvSpPr>
        <p:spPr bwMode="gray">
          <a:xfrm>
            <a:off x="586854" y="1123824"/>
            <a:ext cx="11041039" cy="228811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this session, you learned that:</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Constructors are member functions of a class and are invoked when an instance of the class to which they belong is created. </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constructor has the same name as its class. </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destructor is invoked when any instance of a class ceases to exist. </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destructor has the same name as its class, but it is prefixed with a ~ (tilde).</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Constructors are special methods that allow control over the initialization of objects. </a:t>
            </a:r>
          </a:p>
        </p:txBody>
      </p:sp>
      <p:sp>
        <p:nvSpPr>
          <p:cNvPr id="5" name="Rectangle 3"/>
          <p:cNvSpPr>
            <a:spLocks noChangeArrowheads="1"/>
          </p:cNvSpPr>
          <p:nvPr/>
        </p:nvSpPr>
        <p:spPr bwMode="gray">
          <a:xfrm>
            <a:off x="600457" y="3327938"/>
            <a:ext cx="11027436" cy="177632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Destructors are special methods that are used to release the instance of a class from memory.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Garbage collection is a process that automatically frees the memory of objects that is no more in use.</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Finalize() destructor is called after the last reference to an object is released from the memory.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Dispose() method is called to release a resource, such as a database connection, when the object using such a resource is no longer in use.</a:t>
            </a:r>
          </a:p>
        </p:txBody>
      </p:sp>
      <p:sp>
        <p:nvSpPr>
          <p:cNvPr id="6" name="Rectangle 3"/>
          <p:cNvSpPr>
            <a:spLocks noChangeArrowheads="1"/>
          </p:cNvSpPr>
          <p:nvPr/>
        </p:nvSpPr>
        <p:spPr bwMode="gray">
          <a:xfrm>
            <a:off x="614105" y="4992968"/>
            <a:ext cx="11013788" cy="166031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term polymorphism has been derived form the Greek words ‘poly’ and ‘</a:t>
            </a:r>
            <a:r>
              <a:rPr lang="en-US" sz="2000" b="0" dirty="0" err="1" smtClean="0"/>
              <a:t>morphos</a:t>
            </a:r>
            <a:r>
              <a:rPr lang="en-US" sz="2000" b="0" dirty="0" smtClean="0"/>
              <a:t>’, which mean ‘many’ and ‘forms’, respectively.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Polymorphism allows one interface to be used for multiple functions.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Static polymorphism refers to an entity, which exists in different forms simultaneously.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dynamic polymorphism, the decision about function execution is made when code is executed.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56</a:t>
            </a:fld>
            <a:endParaRPr lang="en-IN"/>
          </a:p>
        </p:txBody>
      </p:sp>
      <p:sp>
        <p:nvSpPr>
          <p:cNvPr id="4" name="Rectangle 3"/>
          <p:cNvSpPr>
            <a:spLocks noChangeArrowheads="1"/>
          </p:cNvSpPr>
          <p:nvPr/>
        </p:nvSpPr>
        <p:spPr bwMode="gray">
          <a:xfrm>
            <a:off x="368446" y="1505961"/>
            <a:ext cx="11382277" cy="186503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Function overloading is the process of using the same name for two or more functions in a class.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number, type, or sequence of parameters of a function is called its function signature.</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Overloaded constructors are commonly used in C# to provide flexibility while creating an object.</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Operator overloading provides additional capabilities to C# operators when they are applied to user-defined data types.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predefined C# operators can be overloaded by using the operator keyword.</a:t>
            </a:r>
          </a:p>
        </p:txBody>
      </p:sp>
      <p:sp>
        <p:nvSpPr>
          <p:cNvPr id="5" name="Rectangle 3"/>
          <p:cNvSpPr>
            <a:spLocks noChangeArrowheads="1"/>
          </p:cNvSpPr>
          <p:nvPr/>
        </p:nvSpPr>
        <p:spPr bwMode="gray">
          <a:xfrm>
            <a:off x="341151" y="3389353"/>
            <a:ext cx="11436867" cy="257472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Operators may be considered as functions internal to the compiler.</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According to the object-oriented approach, systems consist of component objects that interact with each other.</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An object is an entity that may have a physical boundary. However, it should have the following characteristics:</a:t>
            </a:r>
          </a:p>
          <a:p>
            <a:pPr marL="693738" lvl="1"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State</a:t>
            </a:r>
          </a:p>
          <a:p>
            <a:pPr marL="693738" lvl="1"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Behavior</a:t>
            </a:r>
          </a:p>
          <a:p>
            <a:pPr marL="693738" lvl="1"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Identity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57</a:t>
            </a:fld>
            <a:endParaRPr lang="en-IN"/>
          </a:p>
        </p:txBody>
      </p:sp>
      <p:sp>
        <p:nvSpPr>
          <p:cNvPr id="4" name="Rectangle 3"/>
          <p:cNvSpPr>
            <a:spLocks noChangeArrowheads="1"/>
          </p:cNvSpPr>
          <p:nvPr/>
        </p:nvSpPr>
        <p:spPr bwMode="gray">
          <a:xfrm>
            <a:off x="494484" y="1428778"/>
            <a:ext cx="11492802" cy="146454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class consists of a set of objects that share a common structure and behavior.</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If an object desires an action from another object, it sends a message to that object.</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object that receives the message is called the receiver, and the set of actions taken by the receiver constitutes the method.</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p:txBody>
      </p:sp>
      <p:sp>
        <p:nvSpPr>
          <p:cNvPr id="5" name="Rectangle 4"/>
          <p:cNvSpPr>
            <a:spLocks noChangeArrowheads="1"/>
          </p:cNvSpPr>
          <p:nvPr/>
        </p:nvSpPr>
        <p:spPr bwMode="gray">
          <a:xfrm>
            <a:off x="494484" y="2704843"/>
            <a:ext cx="11506450" cy="182621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features of the object-oriented approach are:</a:t>
            </a:r>
          </a:p>
          <a:p>
            <a:pPr marL="741363" lvl="1"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Realistic modeling</a:t>
            </a:r>
          </a:p>
          <a:p>
            <a:pPr marL="741363" lvl="1"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Reusability </a:t>
            </a:r>
          </a:p>
          <a:p>
            <a:pPr marL="741363" lvl="1"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Resilience to change</a:t>
            </a:r>
          </a:p>
          <a:p>
            <a:pPr marL="741363" lvl="1"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Existence as different forms</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model of a system is built in the stages of analysis, design and implementation.</a:t>
            </a:r>
          </a:p>
        </p:txBody>
      </p:sp>
      <p:sp>
        <p:nvSpPr>
          <p:cNvPr id="6" name="Rectangle 5"/>
          <p:cNvSpPr>
            <a:spLocks noChangeArrowheads="1"/>
          </p:cNvSpPr>
          <p:nvPr/>
        </p:nvSpPr>
        <p:spPr bwMode="gray">
          <a:xfrm>
            <a:off x="480833" y="4531057"/>
            <a:ext cx="11533747" cy="132383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purpose of the model is to help developers understand the reality that they are trying to imitate.</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C#, a class is created by using the keyword class. It is identified by a name called the class name. </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a:t>
            </a:r>
            <a:r>
              <a:rPr lang="en-US" sz="2000" b="0" dirty="0" err="1" smtClean="0"/>
              <a:t>Console.WriteLine</a:t>
            </a:r>
            <a:r>
              <a:rPr lang="en-US" sz="2000" b="0" dirty="0" smtClean="0"/>
              <a:t>() method is used to display text on the screen.</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Main() is the first function which is executed in a C#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58</a:t>
            </a:fld>
            <a:endParaRPr lang="en-IN"/>
          </a:p>
        </p:txBody>
      </p:sp>
      <p:sp>
        <p:nvSpPr>
          <p:cNvPr id="4" name="Rectangle 3"/>
          <p:cNvSpPr>
            <a:spLocks noChangeArrowheads="1"/>
          </p:cNvSpPr>
          <p:nvPr/>
        </p:nvSpPr>
        <p:spPr bwMode="gray">
          <a:xfrm>
            <a:off x="435340" y="1667613"/>
            <a:ext cx="11110666" cy="19353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Escape characters are used to display special characters such as the newline character.</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variable is a named location in the memory, which contains a specific value.</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a:t>
            </a:r>
            <a:r>
              <a:rPr lang="en-US" sz="2000" b="0" dirty="0" err="1" smtClean="0"/>
              <a:t>datatype</a:t>
            </a:r>
            <a:r>
              <a:rPr lang="en-US" sz="2000" b="0" dirty="0" smtClean="0"/>
              <a:t> defines the type of data that can be stored in a variable.</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two types of data type are Value type and Reference type.</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a:t>
            </a:r>
            <a:r>
              <a:rPr lang="en-US" sz="2000" b="0" dirty="0" err="1" smtClean="0"/>
              <a:t>ReadLine</a:t>
            </a:r>
            <a:r>
              <a:rPr lang="en-US" sz="2000" b="0" dirty="0" smtClean="0"/>
              <a:t>()  method is used to accept inputs from the user.</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using keyword is used to include the namespaces in the program.</a:t>
            </a:r>
          </a:p>
        </p:txBody>
      </p:sp>
      <p:sp>
        <p:nvSpPr>
          <p:cNvPr id="5" name="Rectangle 4"/>
          <p:cNvSpPr>
            <a:spLocks noChangeArrowheads="1"/>
          </p:cNvSpPr>
          <p:nvPr/>
        </p:nvSpPr>
        <p:spPr bwMode="gray">
          <a:xfrm>
            <a:off x="435339" y="3605597"/>
            <a:ext cx="11151610" cy="186715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namespace contains a set of related classes. </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Member variables are declared inside the class body. Comment entries are notes written by a programmer in the code so that others reading that code can understand it better.</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An object is an instance of a class.</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compiler software translates a program written in a language like C# into the machine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Constructors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6</a:t>
            </a:fld>
            <a:endParaRPr lang="en-IN"/>
          </a:p>
        </p:txBody>
      </p:sp>
      <p:sp>
        <p:nvSpPr>
          <p:cNvPr id="4" name="Rectangle 3"/>
          <p:cNvSpPr>
            <a:spLocks noChangeArrowheads="1"/>
          </p:cNvSpPr>
          <p:nvPr/>
        </p:nvSpPr>
        <p:spPr bwMode="gray">
          <a:xfrm>
            <a:off x="682388" y="1405719"/>
            <a:ext cx="10631606" cy="451740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two types of constructors are: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1" dirty="0" smtClean="0"/>
              <a:t>Instance constructors: </a:t>
            </a:r>
            <a:r>
              <a:rPr lang="en-US" sz="2800" b="0" dirty="0" smtClean="0"/>
              <a:t>They are called whenever an instance of a class is created. These constructors are used to initialize the data members of the class.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1" dirty="0" smtClean="0"/>
              <a:t>Static constructors: </a:t>
            </a:r>
            <a:r>
              <a:rPr lang="en-US" sz="2800" b="0" dirty="0" smtClean="0"/>
              <a:t>They are used to initialize the static variables of a class. These variables are created using static keyword and they store values that can be shared by all the instances of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Overloading a constructor</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7</a:t>
            </a:fld>
            <a:endParaRPr lang="en-IN"/>
          </a:p>
        </p:txBody>
      </p:sp>
      <p:sp>
        <p:nvSpPr>
          <p:cNvPr id="4" name="Rectangle 3"/>
          <p:cNvSpPr>
            <a:spLocks noChangeArrowheads="1"/>
          </p:cNvSpPr>
          <p:nvPr/>
        </p:nvSpPr>
        <p:spPr bwMode="gray">
          <a:xfrm>
            <a:off x="764274" y="1683381"/>
            <a:ext cx="10426890"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Constructor is like a method can be defined with or with out parameters.</a:t>
            </a:r>
          </a:p>
        </p:txBody>
      </p:sp>
      <p:sp>
        <p:nvSpPr>
          <p:cNvPr id="5" name="Rectangle 3"/>
          <p:cNvSpPr>
            <a:spLocks noChangeArrowheads="1"/>
          </p:cNvSpPr>
          <p:nvPr/>
        </p:nvSpPr>
        <p:spPr bwMode="gray">
          <a:xfrm>
            <a:off x="777922" y="2692374"/>
            <a:ext cx="10413242"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constructor can be modified to accept the user-supplied values at run time.</a:t>
            </a:r>
          </a:p>
        </p:txBody>
      </p:sp>
      <p:sp>
        <p:nvSpPr>
          <p:cNvPr id="6" name="Rectangle 3"/>
          <p:cNvSpPr>
            <a:spLocks noChangeArrowheads="1"/>
          </p:cNvSpPr>
          <p:nvPr/>
        </p:nvSpPr>
        <p:spPr bwMode="gray">
          <a:xfrm>
            <a:off x="764275" y="3732898"/>
            <a:ext cx="10454184" cy="18603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Objects can be initialized using the default constructor with values hard-coded in the program. But there might be a requirement where the variables need to be initialized with user supplied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Implementing Destructors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8</a:t>
            </a:fld>
            <a:endParaRPr lang="en-IN"/>
          </a:p>
        </p:txBody>
      </p:sp>
      <p:sp>
        <p:nvSpPr>
          <p:cNvPr id="4" name="Rectangle 3"/>
          <p:cNvSpPr>
            <a:spLocks noChangeArrowheads="1"/>
          </p:cNvSpPr>
          <p:nvPr/>
        </p:nvSpPr>
        <p:spPr bwMode="gray">
          <a:xfrm>
            <a:off x="1078174" y="1642438"/>
            <a:ext cx="9758148"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Destructors are special methods that are used to release the instance of a class from memory.</a:t>
            </a:r>
          </a:p>
        </p:txBody>
      </p:sp>
      <p:sp>
        <p:nvSpPr>
          <p:cNvPr id="5" name="Rectangle 3"/>
          <p:cNvSpPr>
            <a:spLocks noChangeArrowheads="1"/>
          </p:cNvSpPr>
          <p:nvPr/>
        </p:nvSpPr>
        <p:spPr bwMode="gray">
          <a:xfrm>
            <a:off x="1091822" y="2667198"/>
            <a:ext cx="9730852" cy="55179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class can have only one destructor.</a:t>
            </a:r>
          </a:p>
        </p:txBody>
      </p:sp>
      <p:sp>
        <p:nvSpPr>
          <p:cNvPr id="6" name="Rectangle 3"/>
          <p:cNvSpPr>
            <a:spLocks noChangeArrowheads="1"/>
          </p:cNvSpPr>
          <p:nvPr/>
        </p:nvSpPr>
        <p:spPr bwMode="gray">
          <a:xfrm>
            <a:off x="1078174" y="3313583"/>
            <a:ext cx="9771796" cy="100899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purpose of the destructor is to perform the required memory cleanup action.</a:t>
            </a:r>
          </a:p>
        </p:txBody>
      </p:sp>
      <p:sp>
        <p:nvSpPr>
          <p:cNvPr id="7" name="Rectangle 3"/>
          <p:cNvSpPr>
            <a:spLocks noChangeArrowheads="1"/>
          </p:cNvSpPr>
          <p:nvPr/>
        </p:nvSpPr>
        <p:spPr bwMode="gray">
          <a:xfrm>
            <a:off x="1064526" y="4401404"/>
            <a:ext cx="9771796" cy="100899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.NET Framework automatically runs the destructor to destroy objects in the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Declaration of Destructors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9</a:t>
            </a:fld>
            <a:endParaRPr lang="en-IN"/>
          </a:p>
        </p:txBody>
      </p:sp>
      <p:sp>
        <p:nvSpPr>
          <p:cNvPr id="4" name="Rectangle 3"/>
          <p:cNvSpPr>
            <a:spLocks noChangeArrowheads="1"/>
          </p:cNvSpPr>
          <p:nvPr/>
        </p:nvSpPr>
        <p:spPr bwMode="gray">
          <a:xfrm>
            <a:off x="696036" y="1219357"/>
            <a:ext cx="10536071"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 destructor has the same name as its class but is prefixed with a ~ , which is the symbol of tilde.</a:t>
            </a:r>
          </a:p>
        </p:txBody>
      </p:sp>
      <p:sp>
        <p:nvSpPr>
          <p:cNvPr id="5" name="Rectangle 3"/>
          <p:cNvSpPr>
            <a:spLocks noChangeArrowheads="1"/>
          </p:cNvSpPr>
          <p:nvPr/>
        </p:nvSpPr>
        <p:spPr bwMode="gray">
          <a:xfrm>
            <a:off x="696036" y="2212582"/>
            <a:ext cx="10536071" cy="5990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Destructors cannot be inherited or overloaded.</a:t>
            </a:r>
          </a:p>
        </p:txBody>
      </p:sp>
      <p:sp>
        <p:nvSpPr>
          <p:cNvPr id="6" name="Rectangle 3"/>
          <p:cNvSpPr>
            <a:spLocks noChangeArrowheads="1"/>
          </p:cNvSpPr>
          <p:nvPr/>
        </p:nvSpPr>
        <p:spPr bwMode="gray">
          <a:xfrm>
            <a:off x="696036" y="2858969"/>
            <a:ext cx="10536071" cy="83557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Garbage collection is a process that automatically frees the memory of objects that are no more in use.</a:t>
            </a:r>
          </a:p>
        </p:txBody>
      </p:sp>
      <p:sp>
        <p:nvSpPr>
          <p:cNvPr id="7" name="Rectangle 3"/>
          <p:cNvSpPr>
            <a:spLocks noChangeArrowheads="1"/>
          </p:cNvSpPr>
          <p:nvPr/>
        </p:nvSpPr>
        <p:spPr bwMode="gray">
          <a:xfrm>
            <a:off x="696036" y="3741837"/>
            <a:ext cx="10536071" cy="83557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decision to invoke the destructor is made by a special program of C# known as the garbage collector.</a:t>
            </a:r>
          </a:p>
        </p:txBody>
      </p:sp>
      <p:sp>
        <p:nvSpPr>
          <p:cNvPr id="8" name="Rectangle 3"/>
          <p:cNvSpPr>
            <a:spLocks noChangeArrowheads="1"/>
          </p:cNvSpPr>
          <p:nvPr/>
        </p:nvSpPr>
        <p:spPr bwMode="gray">
          <a:xfrm>
            <a:off x="696036" y="4624708"/>
            <a:ext cx="10536071" cy="12438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process of garbage collection happens automatically. It ensures that:</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Objects get destroyed.</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Only unused objects are destroyed.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theme/theme1.xml><?xml version="1.0" encoding="utf-8"?>
<a:theme xmlns:a="http://schemas.openxmlformats.org/drawingml/2006/main" name="Session_Tempalate (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 (4)</Template>
  <TotalTime>73</TotalTime>
  <Words>3232</Words>
  <Application>Microsoft Office PowerPoint</Application>
  <PresentationFormat>Custom</PresentationFormat>
  <Paragraphs>484</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Session_Tempalate (4)</vt:lpstr>
      <vt:lpstr>Course : Programming with C#  Session : Life Cycle of Object </vt:lpstr>
      <vt:lpstr>Objective</vt:lpstr>
      <vt:lpstr> Constructors and destructors </vt:lpstr>
      <vt:lpstr> What is a Constructors  </vt:lpstr>
      <vt:lpstr> The Need of Constructors  </vt:lpstr>
      <vt:lpstr> Types of Constructors  </vt:lpstr>
      <vt:lpstr> Overloading a constructor </vt:lpstr>
      <vt:lpstr> Implementing Destructors  </vt:lpstr>
      <vt:lpstr> Declaration of Destructors  </vt:lpstr>
      <vt:lpstr> Declaration of Destructors  </vt:lpstr>
      <vt:lpstr> Identifying the Life Cycle of an Object  </vt:lpstr>
      <vt:lpstr> Identifying the Life Cycle of an Object  </vt:lpstr>
      <vt:lpstr> Identifying the Life Cycle of an Object  </vt:lpstr>
      <vt:lpstr>Identifying the Life Cycle of an Object </vt:lpstr>
      <vt:lpstr> Rationale </vt:lpstr>
      <vt:lpstr> Object-Oriented Methodology </vt:lpstr>
      <vt:lpstr> Object-Oriented Methodology </vt:lpstr>
      <vt:lpstr> The Foundation of Object Orientation </vt:lpstr>
      <vt:lpstr> The Foundation of Object Orientation </vt:lpstr>
      <vt:lpstr> The Foundation of Object Orientation </vt:lpstr>
      <vt:lpstr> Just a minute </vt:lpstr>
      <vt:lpstr> Just a minute </vt:lpstr>
      <vt:lpstr> Just a minute </vt:lpstr>
      <vt:lpstr> Just a minute  </vt:lpstr>
      <vt:lpstr> Just a minute  </vt:lpstr>
      <vt:lpstr> Just a minute  </vt:lpstr>
      <vt:lpstr> Just a minute  </vt:lpstr>
      <vt:lpstr> Characteristics of the Object-Oriented Approach </vt:lpstr>
      <vt:lpstr> Phases of Object Orientation </vt:lpstr>
      <vt:lpstr> Introducing C# </vt:lpstr>
      <vt:lpstr> Introducing C# </vt:lpstr>
      <vt:lpstr> Classes in C# </vt:lpstr>
      <vt:lpstr> Classes in C# </vt:lpstr>
      <vt:lpstr> Classes in C# </vt:lpstr>
      <vt:lpstr> Classes in C# </vt:lpstr>
      <vt:lpstr> Classes in C# </vt:lpstr>
      <vt:lpstr> Demo: Creating Classes </vt:lpstr>
      <vt:lpstr> Declaring Variables </vt:lpstr>
      <vt:lpstr> Declaring and Initializing Variables </vt:lpstr>
      <vt:lpstr> Declaring and Initializing Variables </vt:lpstr>
      <vt:lpstr> Data Types in C# </vt:lpstr>
      <vt:lpstr> Declaring and Initializing Variables </vt:lpstr>
      <vt:lpstr> Declaring and Initializing Variables </vt:lpstr>
      <vt:lpstr> Declaring and Initializing Variables </vt:lpstr>
      <vt:lpstr> Declaring and Initializing Variables </vt:lpstr>
      <vt:lpstr> Declaring and Initializing Variables </vt:lpstr>
      <vt:lpstr> Accepting and Storing Values in Member Variables </vt:lpstr>
      <vt:lpstr> Accepting and Storing Values in Member Variables </vt:lpstr>
      <vt:lpstr> Writing and Executing a C# Program </vt:lpstr>
      <vt:lpstr> Creating a Sample C# Program </vt:lpstr>
      <vt:lpstr> Creating a Sample C# Program </vt:lpstr>
      <vt:lpstr> Compiling and Executing C# Program </vt:lpstr>
      <vt:lpstr> Compiling and Executing C# Program  </vt:lpstr>
      <vt:lpstr> Compiling and Executing C# Program </vt:lpstr>
      <vt:lpstr> Summary </vt:lpstr>
      <vt:lpstr>Summary </vt:lpstr>
      <vt:lpstr>Summary</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Programming with C#  Session : Life Cycle of Object</dc:title>
  <dc:creator>Tsuser</dc:creator>
  <cp:lastModifiedBy>Tsuser</cp:lastModifiedBy>
  <cp:revision>9</cp:revision>
  <dcterms:created xsi:type="dcterms:W3CDTF">2015-08-24T09:34:38Z</dcterms:created>
  <dcterms:modified xsi:type="dcterms:W3CDTF">2015-09-02T08:52:04Z</dcterms:modified>
</cp:coreProperties>
</file>