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Default Extension="png" ContentType="image/png"/>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99.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ppt/slideLayouts/slideLayout97.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Layouts/slideLayout89.xml" ContentType="application/vnd.openxmlformats-officedocument.presentationml.slideLayout+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2736" r:id="rId1"/>
    <p:sldMasterId id="2147492799" r:id="rId2"/>
    <p:sldMasterId id="2147492811" r:id="rId3"/>
  </p:sldMasterIdLst>
  <p:notesMasterIdLst>
    <p:notesMasterId r:id="rId21"/>
  </p:notesMasterIdLst>
  <p:handoutMasterIdLst>
    <p:handoutMasterId r:id="rId22"/>
  </p:handoutMasterIdLst>
  <p:sldIdLst>
    <p:sldId id="984" r:id="rId4"/>
    <p:sldId id="1038" r:id="rId5"/>
    <p:sldId id="1414" r:id="rId6"/>
    <p:sldId id="1417" r:id="rId7"/>
    <p:sldId id="1418" r:id="rId8"/>
    <p:sldId id="1419" r:id="rId9"/>
    <p:sldId id="1420" r:id="rId10"/>
    <p:sldId id="1421" r:id="rId11"/>
    <p:sldId id="1439" r:id="rId12"/>
    <p:sldId id="1422" r:id="rId13"/>
    <p:sldId id="1423" r:id="rId14"/>
    <p:sldId id="1424" r:id="rId15"/>
    <p:sldId id="1425" r:id="rId16"/>
    <p:sldId id="1426" r:id="rId17"/>
    <p:sldId id="1429" r:id="rId18"/>
    <p:sldId id="1431" r:id="rId19"/>
    <p:sldId id="1432" r:id="rId20"/>
  </p:sldIdLst>
  <p:sldSz cx="9144000" cy="6858000" type="screen4x3"/>
  <p:notesSz cx="7315200" cy="9601200"/>
  <p:custDataLst>
    <p:tags r:id="rId23"/>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suser"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3388A9"/>
    <a:srgbClr val="009999"/>
    <a:srgbClr val="07162D"/>
    <a:srgbClr val="0099CC"/>
    <a:srgbClr val="006666"/>
    <a:srgbClr val="0B4E78"/>
    <a:srgbClr val="000000"/>
    <a:srgbClr val="FCD5B5"/>
    <a:srgbClr val="0000FF"/>
    <a:srgbClr val="0070C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956" autoAdjust="0"/>
    <p:restoredTop sz="97133" autoAdjust="0"/>
  </p:normalViewPr>
  <p:slideViewPr>
    <p:cSldViewPr snapToGrid="0">
      <p:cViewPr varScale="1">
        <p:scale>
          <a:sx n="73" d="100"/>
          <a:sy n="73" d="100"/>
        </p:scale>
        <p:origin x="-1470" y="-102"/>
      </p:cViewPr>
      <p:guideLst>
        <p:guide orient="horz" pos="3984"/>
        <p:guide pos="552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66" d="100"/>
        <a:sy n="66" d="100"/>
      </p:scale>
      <p:origin x="0" y="402"/>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hdr="0" dt="0"/>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49A1A62-3ACE-42CB-A10D-9F41506662B9}"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F6CA580E-5596-4128-A6E1-60B1406B08E9}"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endParaRPr lang="en-IN" smtClean="0"/>
          </a:p>
        </p:txBody>
      </p:sp>
      <p:sp>
        <p:nvSpPr>
          <p:cNvPr id="4" name="Slide Number Placeholder 3"/>
          <p:cNvSpPr>
            <a:spLocks noGrp="1"/>
          </p:cNvSpPr>
          <p:nvPr>
            <p:ph type="sldNum" sz="quarter" idx="5"/>
          </p:nvPr>
        </p:nvSpPr>
        <p:spPr/>
        <p:txBody>
          <a:bodyPr/>
          <a:lstStyle/>
          <a:p>
            <a:pPr>
              <a:defRPr/>
            </a:pPr>
            <a:fld id="{58276310-D0DE-47A7-8F3B-91139F800DF2}"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US" smtClean="0"/>
              <a:t>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01ECFF28-2DC8-4D82-896B-B3103FCDF930}"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C7DE80A3-6DB3-4E64-8E82-ADCE3C645F35}"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11062295-3151-42F7-805A-FE58FC6770CF}"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type 2 SCDs in Module I. Therefore, you can start this topic by asking the following questions to students:</a:t>
            </a:r>
          </a:p>
          <a:p>
            <a:pPr marL="228600" indent="-228600">
              <a:buFontTx/>
              <a:buAutoNum type="arabicPeriod"/>
              <a:defRPr/>
            </a:pPr>
            <a:r>
              <a:rPr lang="en-US" dirty="0" smtClean="0"/>
              <a:t>What are type 2 SCDs?</a:t>
            </a:r>
          </a:p>
          <a:p>
            <a:pPr marL="228600" indent="-228600">
              <a:buFontTx/>
              <a:buAutoNum type="arabicPeriod"/>
              <a:defRPr/>
            </a:pPr>
            <a:r>
              <a:rPr lang="en-US" dirty="0" smtClean="0"/>
              <a:t>Given an example to explain type 2 SCDs.</a:t>
            </a:r>
          </a:p>
          <a:p>
            <a:pPr marL="228600" indent="-228600">
              <a:defRPr/>
            </a:pPr>
            <a:r>
              <a:rPr lang="en-US" dirty="0" smtClean="0"/>
              <a:t>This will recapitulate what they have learnt about type 2 SCD in Module 1. </a:t>
            </a:r>
          </a:p>
          <a:p>
            <a:pPr marL="228600" indent="-228600">
              <a:defRPr/>
            </a:pPr>
            <a:r>
              <a:rPr lang="en-US" dirty="0" smtClean="0"/>
              <a:t>Now explain the strategy to update the data into these dimension tables with help the example given in SG.</a:t>
            </a:r>
          </a:p>
          <a:p>
            <a:pPr marL="228600" indent="-228600">
              <a:defRPr/>
            </a:pPr>
            <a:r>
              <a:rPr lang="en-US" dirty="0" smtClean="0"/>
              <a:t>After explaining the examples, you can ask students to think of an example of a type 2 SCD and then tell the strategy to update the data into this dimension table.</a:t>
            </a:r>
          </a:p>
          <a:p>
            <a:pPr marL="228600" indent="-228600">
              <a:defRPr/>
            </a:pPr>
            <a:endParaRPr lang="en-US" dirty="0" smtClean="0"/>
          </a:p>
          <a:p>
            <a:pPr>
              <a:defRPr/>
            </a:pPr>
            <a:endParaRPr lang="en-IN" dirty="0"/>
          </a:p>
        </p:txBody>
      </p:sp>
      <p:sp>
        <p:nvSpPr>
          <p:cNvPr id="4" name="Slide Number Placeholder 3"/>
          <p:cNvSpPr>
            <a:spLocks noGrp="1"/>
          </p:cNvSpPr>
          <p:nvPr>
            <p:ph type="sldNum" sz="quarter" idx="5"/>
          </p:nvPr>
        </p:nvSpPr>
        <p:spPr/>
        <p:txBody>
          <a:bodyPr/>
          <a:lstStyle/>
          <a:p>
            <a:pPr>
              <a:defRPr/>
            </a:pPr>
            <a:fld id="{277B585C-1EFF-4C9F-8D11-FFBFD0467249}"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smtClean="0"/>
              <a:t> Students know what is the structure of Flat dimension. You can initiate the session by asking the following questions:</a:t>
            </a:r>
          </a:p>
          <a:p>
            <a:r>
              <a:rPr lang="en-US" smtClean="0"/>
              <a:t>1. What are flat dimension tables? </a:t>
            </a:r>
          </a:p>
          <a:p>
            <a:r>
              <a:rPr lang="en-US" smtClean="0"/>
              <a:t>2. What is the structure of flat dimension?</a:t>
            </a:r>
          </a:p>
          <a:p>
            <a:r>
              <a:rPr lang="en-US" smtClean="0"/>
              <a:t>3. Given examples of a flat dimension?</a:t>
            </a:r>
          </a:p>
          <a:p>
            <a:r>
              <a:rPr lang="en-US" smtClean="0"/>
              <a:t>Next, tell the strategy to load the data into the flat dimension table. You can explain the loading strategy with the help of the example given in SG.</a:t>
            </a:r>
          </a:p>
          <a:p>
            <a:r>
              <a:rPr lang="en-US" smtClean="0"/>
              <a:t>Continue this session by asking the following questions:</a:t>
            </a:r>
          </a:p>
          <a:p>
            <a:r>
              <a:rPr lang="en-US" smtClean="0"/>
              <a:t>4. What are large flat dimension tables?</a:t>
            </a:r>
          </a:p>
          <a:p>
            <a:r>
              <a:rPr lang="en-US" smtClean="0"/>
              <a:t>5. Give examples of large flat dimensions?</a:t>
            </a:r>
          </a:p>
          <a:p>
            <a:r>
              <a:rPr lang="en-US" smtClean="0"/>
              <a:t>Then, explain the strategy to load data into the large flat dimension table.</a:t>
            </a:r>
          </a:p>
          <a:p>
            <a:r>
              <a:rPr lang="en-US" smtClean="0"/>
              <a:t>Before explaining the strategy to load data into the small dimension table ask the following questions and the tell the strategy to load the data into the dimension table.</a:t>
            </a:r>
          </a:p>
          <a:p>
            <a:r>
              <a:rPr lang="en-US" smtClean="0"/>
              <a:t>6. What are small flat dimension tables?</a:t>
            </a:r>
          </a:p>
          <a:p>
            <a:r>
              <a:rPr lang="en-US" smtClean="0"/>
              <a:t>7. Give examples of small flat dimension tables.</a:t>
            </a:r>
          </a:p>
          <a:p>
            <a:endParaRPr lang="en-US" smtClean="0"/>
          </a:p>
          <a:p>
            <a:r>
              <a:rPr lang="en-US" smtClean="0"/>
              <a:t>With the help of these questions, students will be able to recall about flat dimensions, they have learnt in Module I. </a:t>
            </a:r>
          </a:p>
          <a:p>
            <a:endParaRPr lang="en-US" smtClean="0"/>
          </a:p>
          <a:p>
            <a:endParaRPr lang="en-US" smtClean="0"/>
          </a:p>
          <a:p>
            <a:r>
              <a:rPr lang="en-US" smtClean="0"/>
              <a:t>Explain this topic with the help of an example given in SG. </a:t>
            </a:r>
          </a:p>
          <a:p>
            <a:endParaRPr lang="en-IN" smtClean="0"/>
          </a:p>
        </p:txBody>
      </p:sp>
      <p:sp>
        <p:nvSpPr>
          <p:cNvPr id="4" name="Slide Number Placeholder 3"/>
          <p:cNvSpPr>
            <a:spLocks noGrp="1"/>
          </p:cNvSpPr>
          <p:nvPr>
            <p:ph type="sldNum" sz="quarter" idx="5"/>
          </p:nvPr>
        </p:nvSpPr>
        <p:spPr/>
        <p:txBody>
          <a:bodyPr/>
          <a:lstStyle/>
          <a:p>
            <a:pPr>
              <a:defRPr/>
            </a:pPr>
            <a:fld id="{DC9D0EC4-2004-4051-BFB5-891F463E4A83}" type="slidenum">
              <a:rPr lang="en-US" smtClean="0"/>
              <a:pPr>
                <a:defRPr/>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pPr>
              <a:buFontTx/>
              <a:buNone/>
            </a:pPr>
            <a:r>
              <a:rPr lang="en-US" b="1" u="sng" smtClean="0"/>
              <a:t>Instructor Notes:</a:t>
            </a:r>
          </a:p>
          <a:p>
            <a:endParaRPr lang="en-US" smtClean="0"/>
          </a:p>
          <a:p>
            <a:r>
              <a:rPr lang="en-US" smtClean="0"/>
              <a:t>By the end of this course, participants should be able to:</a:t>
            </a:r>
          </a:p>
          <a:p>
            <a:pPr lvl="1"/>
            <a:r>
              <a:rPr lang="en-US" smtClean="0"/>
              <a:t>&lt;Obj1&gt;</a:t>
            </a:r>
          </a:p>
          <a:p>
            <a:pPr lvl="1"/>
            <a:r>
              <a:rPr lang="en-US" smtClean="0"/>
              <a:t>&lt;Obj 2&gt;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06F19117-416B-4D5B-B388-2ABC0C0976BD}"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98C1F1BD-B357-460E-B2C2-362A174CA107}"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21AD3F02-31B3-4524-A004-86E2F00C64EB}"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 already have learnt about SCDs in Module I. Therefore, you can start this topic by asking the following questions to students:</a:t>
            </a:r>
          </a:p>
          <a:p>
            <a:pPr marL="228600" indent="-228600">
              <a:buFontTx/>
              <a:buAutoNum type="arabicPeriod"/>
              <a:defRPr/>
            </a:pPr>
            <a:r>
              <a:rPr lang="en-US" dirty="0" smtClean="0"/>
              <a:t>What are type 1 SCDs?</a:t>
            </a:r>
          </a:p>
          <a:p>
            <a:pPr marL="228600" indent="-228600">
              <a:buFontTx/>
              <a:buAutoNum type="arabicPeriod"/>
              <a:defRPr/>
            </a:pPr>
            <a:r>
              <a:rPr lang="en-US" dirty="0" smtClean="0"/>
              <a:t>Given an example to explain type 1 SCDs.</a:t>
            </a:r>
          </a:p>
          <a:p>
            <a:pPr marL="228600" indent="-228600">
              <a:defRPr/>
            </a:pPr>
            <a:r>
              <a:rPr lang="en-US" dirty="0" smtClean="0"/>
              <a:t>This will recapitulate what they have learnt about type 1 SCD in Module 1. </a:t>
            </a:r>
          </a:p>
          <a:p>
            <a:pPr marL="228600" indent="-228600">
              <a:defRPr/>
            </a:pPr>
            <a:r>
              <a:rPr lang="en-US" dirty="0" smtClean="0"/>
              <a:t>Now explain the strategy to load the data into these dimension tables with help of the given diagram. Relate this diagram to the example given in SG.</a:t>
            </a:r>
          </a:p>
          <a:p>
            <a:pPr>
              <a:defRPr/>
            </a:pPr>
            <a:endParaRPr lang="en-IN" dirty="0"/>
          </a:p>
        </p:txBody>
      </p:sp>
      <p:sp>
        <p:nvSpPr>
          <p:cNvPr id="4" name="Slide Number Placeholder 3"/>
          <p:cNvSpPr>
            <a:spLocks noGrp="1"/>
          </p:cNvSpPr>
          <p:nvPr>
            <p:ph type="sldNum" sz="quarter" idx="5"/>
          </p:nvPr>
        </p:nvSpPr>
        <p:spPr/>
        <p:txBody>
          <a:bodyPr/>
          <a:lstStyle/>
          <a:p>
            <a:pPr>
              <a:defRPr/>
            </a:pPr>
            <a:fld id="{F25C79DD-A264-41BC-88AC-371B94DFBECD}"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a:defRPr/>
            </a:pPr>
            <a:r>
              <a:rPr lang="en-US" dirty="0" smtClean="0"/>
              <a:t>Students have learnt the structure of different types of dimensions and the importance of surrogate keys in Module I. In this session, students will learn to load the data into the dimension tables after the data has been transformed in the transformation phase. In addition, students will also learn to update data into these dimension tables. </a:t>
            </a:r>
          </a:p>
          <a:p>
            <a:pPr marL="228600" indent="-228600">
              <a:defRPr/>
            </a:pPr>
            <a:r>
              <a:rPr lang="en-US" dirty="0" smtClean="0"/>
              <a:t>Students already know about different types of dimension tables. Therefore, you can start the session by recapitulating the concepts. Initiate the class by asking the following questions:</a:t>
            </a:r>
          </a:p>
          <a:p>
            <a:pPr marL="228600" indent="-228600">
              <a:defRPr/>
            </a:pPr>
            <a:r>
              <a:rPr lang="en-US" dirty="0" smtClean="0"/>
              <a:t>1. What are the different types of dimensions?</a:t>
            </a:r>
          </a:p>
          <a:p>
            <a:pPr marL="228600" indent="-228600">
              <a:defRPr/>
            </a:pPr>
            <a:r>
              <a:rPr lang="en-US" dirty="0" smtClean="0"/>
              <a:t>2. Define flat dimension.</a:t>
            </a:r>
          </a:p>
          <a:p>
            <a:pPr marL="228600" indent="-228600">
              <a:defRPr/>
            </a:pPr>
            <a:r>
              <a:rPr lang="en-US" dirty="0" smtClean="0"/>
              <a:t>3. What are conformed dimension?</a:t>
            </a:r>
          </a:p>
          <a:p>
            <a:pPr marL="228600" indent="-228600">
              <a:defRPr/>
            </a:pPr>
            <a:r>
              <a:rPr lang="en-US" dirty="0" smtClean="0"/>
              <a:t>4. Define large dimension.</a:t>
            </a:r>
          </a:p>
          <a:p>
            <a:pPr marL="228600" indent="-228600">
              <a:defRPr/>
            </a:pPr>
            <a:r>
              <a:rPr lang="en-US" dirty="0" smtClean="0"/>
              <a:t>5. Define small dimension.</a:t>
            </a:r>
          </a:p>
          <a:p>
            <a:pPr marL="228600" indent="-228600">
              <a:defRPr/>
            </a:pPr>
            <a:r>
              <a:rPr lang="en-US" dirty="0" smtClean="0"/>
              <a:t>6. What is the importance of surrogate key in a dimension table? </a:t>
            </a:r>
          </a:p>
          <a:p>
            <a:pPr marL="228600" indent="-228600">
              <a:defRPr/>
            </a:pPr>
            <a:r>
              <a:rPr lang="en-US" dirty="0" smtClean="0"/>
              <a:t>Students will learn the loading and update strategies theoretically in this session. The demonstration to load and update the data in the dimension table will be covered in next session.</a:t>
            </a:r>
          </a:p>
          <a:p>
            <a:pPr>
              <a:defRPr/>
            </a:pPr>
            <a:endParaRPr lang="en-IN" dirty="0"/>
          </a:p>
        </p:txBody>
      </p:sp>
      <p:sp>
        <p:nvSpPr>
          <p:cNvPr id="4" name="Slide Number Placeholder 3"/>
          <p:cNvSpPr>
            <a:spLocks noGrp="1"/>
          </p:cNvSpPr>
          <p:nvPr>
            <p:ph type="sldNum" sz="quarter" idx="5"/>
          </p:nvPr>
        </p:nvSpPr>
        <p:spPr/>
        <p:txBody>
          <a:bodyPr/>
          <a:lstStyle/>
          <a:p>
            <a:pPr>
              <a:defRPr/>
            </a:pPr>
            <a:fld id="{5AB5B223-7C27-4720-97BE-085C4735D58B}"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r>
              <a:rPr lang="en-US" smtClean="0"/>
              <a:t>Students know the importance of surrogate keys. In this session students will learn the strategy to generate the surrogate key. Give an example to explain the strategy to generate the surrogate keys by concatenating the primary key of the source table with the date stamp. For example,  data from a Product table has to be loaded into the Product_Dim dimension table on Feb 09, 2006. The product_code is the primary key column in the Product table. To insert the surrogate key values before loading the data into the dimension table, you can combine the primary key value with the date on which the data has to be loaded. In this case the surrogate key value can be product_code+09022006.</a:t>
            </a:r>
          </a:p>
          <a:p>
            <a:endParaRPr lang="en-US" smtClean="0"/>
          </a:p>
          <a:p>
            <a:endParaRPr lang="en-IN" smtClean="0"/>
          </a:p>
        </p:txBody>
      </p:sp>
      <p:sp>
        <p:nvSpPr>
          <p:cNvPr id="4" name="Slide Number Placeholder 3"/>
          <p:cNvSpPr>
            <a:spLocks noGrp="1"/>
          </p:cNvSpPr>
          <p:nvPr>
            <p:ph type="sldNum" sz="quarter" idx="5"/>
          </p:nvPr>
        </p:nvSpPr>
        <p:spPr/>
        <p:txBody>
          <a:bodyPr/>
          <a:lstStyle/>
          <a:p>
            <a:pPr>
              <a:defRPr/>
            </a:pPr>
            <a:fld id="{8B94CABA-76A8-4BDF-8E07-EBFD5C4E1EEE}"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5_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938E946B-EDDF-48E5-94B7-EFB8F79DD25E}"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9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1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2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3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4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5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6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7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38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40_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851F7ABA-0912-4184-B285-A6E03A931C6F}"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lstStyle/>
          <a:p>
            <a:fld id="{7DCC6191-A388-4638-ABBF-2C13EE46459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6E6103-9ABD-4BBE-BB80-623736131151}"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6E6103-9ABD-4BBE-BB80-623736131151}" type="datetimeFigureOut">
              <a:rPr lang="en-US" smtClean="0"/>
              <a:pPr/>
              <a:t>9/9/2015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6E6103-9ABD-4BBE-BB80-623736131151}" type="datetimeFigureOut">
              <a:rPr lang="en-US" smtClean="0"/>
              <a:pPr/>
              <a:t>9/9/2015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6E6103-9ABD-4BBE-BB80-623736131151}" type="datetimeFigureOut">
              <a:rPr lang="en-US" smtClean="0"/>
              <a:pPr/>
              <a:t>9/9/2015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E6103-9ABD-4BBE-BB80-623736131151}" type="datetimeFigureOut">
              <a:rPr lang="en-US" smtClean="0"/>
              <a:pPr/>
              <a:t>9/9/2015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6E6103-9ABD-4BBE-BB80-623736131151}" type="datetimeFigureOut">
              <a:rPr lang="en-US" smtClean="0"/>
              <a:pPr/>
              <a:t>9/9/2015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DA08D78-D386-4BEF-9F34-A331A6FE8558}" type="slidenum">
              <a:rPr lang="en-IN" smtClean="0"/>
              <a:pPr/>
              <a:t>‹#›</a:t>
            </a:fld>
            <a:endParaRPr lang="en-I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6E6103-9ABD-4BBE-BB80-623736131151}"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E0F7A-E649-4B1F-A916-10F0B2819C8D}" type="slidenum">
              <a:rPr lang="en-IN" smtClean="0"/>
              <a:pPr/>
              <a:t>‹#›</a:t>
            </a:fld>
            <a:endParaRPr lang="en-I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FD7B-5BFD-408C-BFB3-B5DFAEB682E2}"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0EFD7B-5BFD-408C-BFB3-B5DFAEB682E2}" type="datetimeFigureOut">
              <a:rPr lang="en-US" smtClean="0"/>
              <a:pPr/>
              <a:t>9/9/2015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0EFD7B-5BFD-408C-BFB3-B5DFAEB682E2}" type="datetimeFigureOut">
              <a:rPr lang="en-US" smtClean="0"/>
              <a:pPr/>
              <a:t>9/9/2015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0EFD7B-5BFD-408C-BFB3-B5DFAEB682E2}" type="datetimeFigureOut">
              <a:rPr lang="en-US" smtClean="0"/>
              <a:pPr/>
              <a:t>9/9/2015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0EFD7B-5BFD-408C-BFB3-B5DFAEB682E2}" type="datetimeFigureOut">
              <a:rPr lang="en-US" smtClean="0"/>
              <a:pPr/>
              <a:t>9/9/2015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EFD7B-5BFD-408C-BFB3-B5DFAEB682E2}" type="datetimeFigureOut">
              <a:rPr lang="en-US" smtClean="0"/>
              <a:pPr/>
              <a:t>9/9/2015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0EFD7B-5BFD-408C-BFB3-B5DFAEB682E2}" type="datetimeFigureOut">
              <a:rPr lang="en-US" smtClean="0"/>
              <a:pPr/>
              <a:t>9/9/2015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B16850-F3C4-49BF-88F3-B58767D39FC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2.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3.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8" name="Slide Number Placeholder 1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C6191-A388-4638-ABBF-2C13EE46459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737" r:id="rId1"/>
    <p:sldLayoutId id="2147492738" r:id="rId2"/>
    <p:sldLayoutId id="2147492739" r:id="rId3"/>
    <p:sldLayoutId id="2147492740" r:id="rId4"/>
    <p:sldLayoutId id="2147492741" r:id="rId5"/>
    <p:sldLayoutId id="2147492742" r:id="rId6"/>
    <p:sldLayoutId id="2147492743" r:id="rId7"/>
    <p:sldLayoutId id="2147492744" r:id="rId8"/>
    <p:sldLayoutId id="2147492745" r:id="rId9"/>
    <p:sldLayoutId id="2147492746" r:id="rId10"/>
    <p:sldLayoutId id="2147492747" r:id="rId11"/>
    <p:sldLayoutId id="2147492748" r:id="rId12"/>
    <p:sldLayoutId id="2147492749" r:id="rId13"/>
    <p:sldLayoutId id="2147492772" r:id="rId14"/>
    <p:sldLayoutId id="2147492775" r:id="rId15"/>
    <p:sldLayoutId id="2147492776" r:id="rId16"/>
    <p:sldLayoutId id="2147492777" r:id="rId17"/>
    <p:sldLayoutId id="2147492778" r:id="rId18"/>
    <p:sldLayoutId id="2147492779" r:id="rId19"/>
    <p:sldLayoutId id="2147492780" r:id="rId20"/>
    <p:sldLayoutId id="2147492781" r:id="rId21"/>
    <p:sldLayoutId id="2147492782" r:id="rId22"/>
    <p:sldLayoutId id="2147492783" r:id="rId23"/>
    <p:sldLayoutId id="2147492784" r:id="rId24"/>
    <p:sldLayoutId id="2147492785" r:id="rId25"/>
    <p:sldLayoutId id="2147492788" r:id="rId26"/>
    <p:sldLayoutId id="2147492790" r:id="rId27"/>
    <p:sldLayoutId id="2147492791" r:id="rId28"/>
    <p:sldLayoutId id="2147492085" r:id="rId29"/>
    <p:sldLayoutId id="2147492087" r:id="rId30"/>
    <p:sldLayoutId id="2147492088" r:id="rId31"/>
    <p:sldLayoutId id="2147492089" r:id="rId32"/>
    <p:sldLayoutId id="2147492090" r:id="rId33"/>
    <p:sldLayoutId id="2147492092" r:id="rId34"/>
    <p:sldLayoutId id="2147492094" r:id="rId35"/>
    <p:sldLayoutId id="2147492143" r:id="rId36"/>
    <p:sldLayoutId id="2147492144" r:id="rId37"/>
    <p:sldLayoutId id="2147492145" r:id="rId38"/>
    <p:sldLayoutId id="2147492146" r:id="rId39"/>
    <p:sldLayoutId id="2147492147" r:id="rId40"/>
    <p:sldLayoutId id="2147492148" r:id="rId41"/>
    <p:sldLayoutId id="2147492149" r:id="rId42"/>
    <p:sldLayoutId id="2147492150" r:id="rId43"/>
    <p:sldLayoutId id="2147492151" r:id="rId44"/>
    <p:sldLayoutId id="2147492152" r:id="rId45"/>
    <p:sldLayoutId id="2147492153" r:id="rId46"/>
    <p:sldLayoutId id="2147492154" r:id="rId47"/>
    <p:sldLayoutId id="2147492155" r:id="rId48"/>
    <p:sldLayoutId id="2147492156" r:id="rId49"/>
    <p:sldLayoutId id="2147492157" r:id="rId50"/>
    <p:sldLayoutId id="2147492158" r:id="rId51"/>
    <p:sldLayoutId id="2147492159" r:id="rId52"/>
    <p:sldLayoutId id="2147492160" r:id="rId53"/>
    <p:sldLayoutId id="2147492161" r:id="rId54"/>
    <p:sldLayoutId id="2147492162" r:id="rId55"/>
    <p:sldLayoutId id="2147492163" r:id="rId56"/>
    <p:sldLayoutId id="2147492164" r:id="rId57"/>
    <p:sldLayoutId id="2147492165" r:id="rId58"/>
    <p:sldLayoutId id="2147492166" r:id="rId59"/>
    <p:sldLayoutId id="2147492167" r:id="rId60"/>
    <p:sldLayoutId id="2147492168" r:id="rId61"/>
    <p:sldLayoutId id="2147492169" r:id="rId62"/>
    <p:sldLayoutId id="2147492170" r:id="rId63"/>
    <p:sldLayoutId id="2147492171" r:id="rId64"/>
    <p:sldLayoutId id="2147492172" r:id="rId65"/>
    <p:sldLayoutId id="2147492173" r:id="rId66"/>
    <p:sldLayoutId id="2147492174" r:id="rId67"/>
    <p:sldLayoutId id="2147492175" r:id="rId68"/>
    <p:sldLayoutId id="2147492176" r:id="rId69"/>
    <p:sldLayoutId id="2147492177" r:id="rId70"/>
    <p:sldLayoutId id="2147492178" r:id="rId71"/>
    <p:sldLayoutId id="2147492179" r:id="rId72"/>
    <p:sldLayoutId id="2147492180" r:id="rId73"/>
    <p:sldLayoutId id="2147492181" r:id="rId74"/>
    <p:sldLayoutId id="2147492182" r:id="rId75"/>
    <p:sldLayoutId id="2147492183" r:id="rId76"/>
    <p:sldLayoutId id="2147492185" r:id="rId77"/>
    <p:sldLayoutId id="2147492797" r:id="rId78"/>
    <p:sldLayoutId id="2147492798" r:id="rId7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6E6103-9ABD-4BBE-BB80-623736131151}" type="datetimeFigureOut">
              <a:rPr lang="en-US" smtClean="0"/>
              <a:pPr/>
              <a:t>9/9/2015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E0F7A-E649-4B1F-A916-10F0B2819C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00" r:id="rId1"/>
    <p:sldLayoutId id="2147492801" r:id="rId2"/>
    <p:sldLayoutId id="2147492802" r:id="rId3"/>
    <p:sldLayoutId id="2147492803" r:id="rId4"/>
    <p:sldLayoutId id="2147492804" r:id="rId5"/>
    <p:sldLayoutId id="2147492805" r:id="rId6"/>
    <p:sldLayoutId id="2147492806" r:id="rId7"/>
    <p:sldLayoutId id="2147492807" r:id="rId8"/>
    <p:sldLayoutId id="2147492808" r:id="rId9"/>
    <p:sldLayoutId id="2147492809" r:id="rId10"/>
    <p:sldLayoutId id="21474928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EFD7B-5BFD-408C-BFB3-B5DFAEB682E2}" type="datetimeFigureOut">
              <a:rPr lang="en-US" smtClean="0"/>
              <a:pPr/>
              <a:t>9/9/2015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16850-F3C4-49BF-88F3-B58767D39FC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92812" r:id="rId1"/>
    <p:sldLayoutId id="2147492813" r:id="rId2"/>
    <p:sldLayoutId id="2147492814" r:id="rId3"/>
    <p:sldLayoutId id="2147492815" r:id="rId4"/>
    <p:sldLayoutId id="2147492816" r:id="rId5"/>
    <p:sldLayoutId id="2147492817" r:id="rId6"/>
    <p:sldLayoutId id="2147492818" r:id="rId7"/>
    <p:sldLayoutId id="2147492819" r:id="rId8"/>
    <p:sldLayoutId id="2147492820" r:id="rId9"/>
    <p:sldLayoutId id="2147492821" r:id="rId10"/>
    <p:sldLayoutId id="21474928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440960" y="2048656"/>
            <a:ext cx="8432800" cy="2208551"/>
          </a:xfrm>
          <a:prstGeom prst="rect">
            <a:avLst/>
          </a:prstGeom>
          <a:solidFill>
            <a:srgbClr val="3388A9"/>
          </a:solidFill>
          <a:ln>
            <a:noFill/>
          </a:ln>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ctr" eaLnBrk="1" hangingPunct="1">
              <a:lnSpc>
                <a:spcPct val="150000"/>
              </a:lnSpc>
              <a:buClr>
                <a:schemeClr val="tx2"/>
              </a:buClr>
              <a:buSzPct val="85000"/>
              <a:buFont typeface="Times New Roman" pitchFamily="16" charset="0"/>
              <a:buNone/>
              <a:defRPr/>
            </a:pPr>
            <a:r>
              <a:rPr lang="en-US" sz="4000" b="0" dirty="0" smtClean="0">
                <a:latin typeface="+mj-lt"/>
                <a:ea typeface="+mn-ea"/>
                <a:cs typeface="Arial" charset="0"/>
              </a:rPr>
              <a:t>Course : Programming with C# </a:t>
            </a:r>
            <a:endParaRPr lang="en-US" sz="4000" b="0" dirty="0">
              <a:latin typeface="+mj-lt"/>
              <a:ea typeface="+mn-ea"/>
              <a:cs typeface="Arial" charset="0"/>
            </a:endParaRPr>
          </a:p>
          <a:p>
            <a:pPr algn="ctr" eaLnBrk="1" hangingPunct="1">
              <a:lnSpc>
                <a:spcPct val="150000"/>
              </a:lnSpc>
              <a:buClr>
                <a:schemeClr val="tx2"/>
              </a:buClr>
              <a:buSzPct val="85000"/>
              <a:buFont typeface="Times New Roman" pitchFamily="16" charset="0"/>
              <a:buNone/>
              <a:defRPr/>
            </a:pPr>
            <a:r>
              <a:rPr lang="en-US" sz="4000" b="0" dirty="0" smtClean="0">
                <a:latin typeface="+mj-lt"/>
                <a:ea typeface="+mn-ea"/>
                <a:cs typeface="Arial" charset="0"/>
              </a:rPr>
              <a:t>Session : Threads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set the thread priority after it is created using the Priority property of the Thread class.</a:t>
            </a:r>
          </a:p>
        </p:txBody>
      </p:sp>
      <p:sp>
        <p:nvSpPr>
          <p:cNvPr id="7" name="Rectangle 3"/>
          <p:cNvSpPr>
            <a:spLocks noChangeArrowheads="1"/>
          </p:cNvSpPr>
          <p:nvPr/>
        </p:nvSpPr>
        <p:spPr bwMode="gray">
          <a:xfrm>
            <a:off x="264992" y="2445111"/>
            <a:ext cx="8616633" cy="1591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The following syntax shows how to set the thread priority:</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t>	</a:t>
            </a:r>
          </a:p>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Courier New" pitchFamily="49" charset="0"/>
                <a:cs typeface="Courier New" pitchFamily="49" charset="0"/>
              </a:rPr>
              <a:t>NewThread.Priority</a:t>
            </a:r>
            <a:r>
              <a:rPr lang="en-US" sz="2400" b="0" dirty="0" smtClean="0">
                <a:latin typeface="Courier New" pitchFamily="49" charset="0"/>
                <a:cs typeface="Courier New" pitchFamily="49" charset="0"/>
              </a:rPr>
              <a:t> =</a:t>
            </a:r>
            <a:r>
              <a:rPr lang="en-US" sz="2400" b="0" dirty="0" err="1" smtClean="0">
                <a:latin typeface="Courier New" pitchFamily="49" charset="0"/>
                <a:cs typeface="Courier New" pitchFamily="49" charset="0"/>
              </a:rPr>
              <a:t>ThreadPriority.Highest</a:t>
            </a:r>
            <a:r>
              <a:rPr lang="en-US" sz="2400" b="0" dirty="0"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73152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8" name="Rectangle 3"/>
          <p:cNvSpPr>
            <a:spLocks noChangeArrowheads="1"/>
          </p:cNvSpPr>
          <p:nvPr/>
        </p:nvSpPr>
        <p:spPr bwMode="gray">
          <a:xfrm>
            <a:off x="278054" y="1360465"/>
            <a:ext cx="4218995" cy="202731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NewThread.Priority</a:t>
            </a:r>
            <a:r>
              <a:rPr lang="en-US" sz="2400" b="0" dirty="0" smtClean="0">
                <a:latin typeface="+mn-lt"/>
              </a:rPr>
              <a:t> = </a:t>
            </a:r>
            <a:r>
              <a:rPr lang="en-US" sz="2400" b="0" dirty="0" err="1" smtClean="0">
                <a:latin typeface="+mn-lt"/>
              </a:rPr>
              <a:t>ThreadPriority.Highest</a:t>
            </a:r>
            <a:r>
              <a:rPr lang="en-US" sz="2400" b="0" dirty="0" smtClean="0">
                <a:latin typeface="+mn-lt"/>
              </a:rPr>
              <a:t>;</a:t>
            </a:r>
          </a:p>
        </p:txBody>
      </p:sp>
      <p:sp>
        <p:nvSpPr>
          <p:cNvPr id="10" name="Rectangle 3"/>
          <p:cNvSpPr>
            <a:spLocks noChangeArrowheads="1"/>
          </p:cNvSpPr>
          <p:nvPr/>
        </p:nvSpPr>
        <p:spPr bwMode="gray">
          <a:xfrm>
            <a:off x="4646950" y="1394085"/>
            <a:ext cx="4272197" cy="202367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err="1" smtClean="0">
                <a:latin typeface="+mn-lt"/>
              </a:rPr>
              <a:t>ThreadPriority.Highest</a:t>
            </a:r>
            <a:r>
              <a:rPr lang="en-US" sz="2400" b="0" dirty="0" smtClean="0">
                <a:latin typeface="+mn-lt"/>
              </a:rPr>
              <a:t> Property </a:t>
            </a:r>
          </a:p>
          <a:p>
            <a:pPr>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Specifies the new priority setting for a thread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Setting the Thread Priority </a:t>
            </a:r>
          </a:p>
        </p:txBody>
      </p:sp>
      <p:sp>
        <p:nvSpPr>
          <p:cNvPr id="7" name="Rectangle 3"/>
          <p:cNvSpPr>
            <a:spLocks noChangeArrowheads="1"/>
          </p:cNvSpPr>
          <p:nvPr/>
        </p:nvSpPr>
        <p:spPr bwMode="gray">
          <a:xfrm>
            <a:off x="278054" y="1360466"/>
            <a:ext cx="8616633" cy="135275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multiple threads with the same priority are available, the scheduler cycles through the threads in that priority, giving each thread a fixed time slice in which to execute.</a:t>
            </a:r>
          </a:p>
        </p:txBody>
      </p:sp>
      <p:sp>
        <p:nvSpPr>
          <p:cNvPr id="8" name="Rectangle 3"/>
          <p:cNvSpPr>
            <a:spLocks noChangeArrowheads="1"/>
          </p:cNvSpPr>
          <p:nvPr/>
        </p:nvSpPr>
        <p:spPr bwMode="gray">
          <a:xfrm>
            <a:off x="278054" y="2769542"/>
            <a:ext cx="8616633" cy="903048"/>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As long as a thread with a higher priority is available to run, lower priority threads do not get to execute.</a:t>
            </a:r>
          </a:p>
        </p:txBody>
      </p:sp>
      <p:sp>
        <p:nvSpPr>
          <p:cNvPr id="9" name="Rectangle 3"/>
          <p:cNvSpPr>
            <a:spLocks noChangeArrowheads="1"/>
          </p:cNvSpPr>
          <p:nvPr/>
        </p:nvSpPr>
        <p:spPr bwMode="gray">
          <a:xfrm>
            <a:off x="278054" y="3728912"/>
            <a:ext cx="8616633" cy="1472676"/>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When there are no more </a:t>
            </a:r>
            <a:r>
              <a:rPr lang="en-US" sz="2400" b="0" dirty="0" err="1" smtClean="0">
                <a:latin typeface="+mn-lt"/>
              </a:rPr>
              <a:t>runnable</a:t>
            </a:r>
            <a:r>
              <a:rPr lang="en-US" sz="2400" b="0" dirty="0" smtClean="0">
                <a:latin typeface="+mn-lt"/>
              </a:rPr>
              <a:t> threads at a given priority, the scheduler moves to the next lower priority and schedules the threads at that priority for execution.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36023"/>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Synchronization in Threads</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a multithreaded application, when threads need to share data with each other, the application should ensure that one thread does not change the data used by the other thread.</a:t>
            </a:r>
          </a:p>
        </p:txBody>
      </p:sp>
      <p:sp>
        <p:nvSpPr>
          <p:cNvPr id="7" name="Rectangle 3"/>
          <p:cNvSpPr>
            <a:spLocks noChangeArrowheads="1"/>
          </p:cNvSpPr>
          <p:nvPr/>
        </p:nvSpPr>
        <p:spPr bwMode="gray">
          <a:xfrm>
            <a:off x="278054" y="2769541"/>
            <a:ext cx="8616633" cy="94802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C# enables you to coordinate the actions of multiple threads by using synchronized methods or synchronized statements.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Synchronizing Threads </a:t>
            </a:r>
          </a:p>
        </p:txBody>
      </p:sp>
      <p:sp>
        <p:nvSpPr>
          <p:cNvPr id="5" name="Rectangle 3"/>
          <p:cNvSpPr>
            <a:spLocks noChangeArrowheads="1"/>
          </p:cNvSpPr>
          <p:nvPr/>
        </p:nvSpPr>
        <p:spPr bwMode="gray">
          <a:xfrm>
            <a:off x="278054" y="1360466"/>
            <a:ext cx="8616633" cy="133776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of threads ensures that if two or more threads need to access a shared resource then that resource is used by only one thread at a time.</a:t>
            </a:r>
          </a:p>
        </p:txBody>
      </p:sp>
      <p:sp>
        <p:nvSpPr>
          <p:cNvPr id="7" name="Rectangle 3"/>
          <p:cNvSpPr>
            <a:spLocks noChangeArrowheads="1"/>
          </p:cNvSpPr>
          <p:nvPr/>
        </p:nvSpPr>
        <p:spPr bwMode="gray">
          <a:xfrm>
            <a:off x="278054" y="2784532"/>
            <a:ext cx="8616633" cy="55827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You can synchronize your code using the synchronized keyword.</a:t>
            </a:r>
          </a:p>
        </p:txBody>
      </p:sp>
      <p:sp>
        <p:nvSpPr>
          <p:cNvPr id="8" name="Rectangle 3"/>
          <p:cNvSpPr>
            <a:spLocks noChangeArrowheads="1"/>
          </p:cNvSpPr>
          <p:nvPr/>
        </p:nvSpPr>
        <p:spPr bwMode="gray">
          <a:xfrm>
            <a:off x="278054" y="3444099"/>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Synchronization is based on the concept of monitoring. A monitor is an object that is used as a lock to the data members and methods of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97280"/>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Using Monitor Locks with the C# Lock Statement</a:t>
            </a:r>
          </a:p>
        </p:txBody>
      </p:sp>
      <p:sp>
        <p:nvSpPr>
          <p:cNvPr id="5" name="Rectangle 3"/>
          <p:cNvSpPr>
            <a:spLocks noChangeArrowheads="1"/>
          </p:cNvSpPr>
          <p:nvPr/>
        </p:nvSpPr>
        <p:spPr bwMode="gray">
          <a:xfrm>
            <a:off x="304180" y="1843791"/>
            <a:ext cx="8616633" cy="48332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other way to lock code is by using the C# lock statement. </a:t>
            </a:r>
          </a:p>
        </p:txBody>
      </p:sp>
      <p:sp>
        <p:nvSpPr>
          <p:cNvPr id="7" name="Rectangle 3"/>
          <p:cNvSpPr>
            <a:spLocks noChangeArrowheads="1"/>
          </p:cNvSpPr>
          <p:nvPr/>
        </p:nvSpPr>
        <p:spPr bwMode="gray">
          <a:xfrm>
            <a:off x="304180" y="2398427"/>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Although the C# lock statement does not support the full array of features found in the Monitor class, it enables you to obtain and release a monitor lock. </a:t>
            </a:r>
          </a:p>
        </p:txBody>
      </p:sp>
      <p:sp>
        <p:nvSpPr>
          <p:cNvPr id="8" name="Rectangle 3"/>
          <p:cNvSpPr>
            <a:spLocks noChangeArrowheads="1"/>
          </p:cNvSpPr>
          <p:nvPr/>
        </p:nvSpPr>
        <p:spPr bwMode="gray">
          <a:xfrm>
            <a:off x="304180" y="3762531"/>
            <a:ext cx="8616633" cy="93303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To use the lock statement, simply specify the lock statement with the code being serialized in braces. </a:t>
            </a:r>
          </a:p>
        </p:txBody>
      </p:sp>
      <p:sp>
        <p:nvSpPr>
          <p:cNvPr id="9" name="Rectangle 3"/>
          <p:cNvSpPr>
            <a:spLocks noChangeArrowheads="1"/>
          </p:cNvSpPr>
          <p:nvPr/>
        </p:nvSpPr>
        <p:spPr bwMode="gray">
          <a:xfrm>
            <a:off x="304180" y="4751883"/>
            <a:ext cx="8616633" cy="96301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braces indicate the starting and stopping point of code being protected.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5" name="Rectangle 3"/>
          <p:cNvSpPr>
            <a:spLocks noChangeArrowheads="1"/>
          </p:cNvSpPr>
          <p:nvPr/>
        </p:nvSpPr>
        <p:spPr bwMode="gray">
          <a:xfrm>
            <a:off x="278235" y="1360465"/>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threads execute in an application domain. A thread in one process cannot invoke a method in a thread that belongs to another process. </a:t>
            </a:r>
          </a:p>
        </p:txBody>
      </p:sp>
      <p:sp>
        <p:nvSpPr>
          <p:cNvPr id="7" name="Rectangle 3"/>
          <p:cNvSpPr>
            <a:spLocks noChangeArrowheads="1"/>
          </p:cNvSpPr>
          <p:nvPr/>
        </p:nvSpPr>
        <p:spPr bwMode="gray">
          <a:xfrm>
            <a:off x="278235" y="2739560"/>
            <a:ext cx="8616633" cy="13227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In .NET, however, threads can cross the application domain boundaries, and a method in one thread can call a method of another application domain. </a:t>
            </a:r>
          </a:p>
        </p:txBody>
      </p:sp>
      <p:sp>
        <p:nvSpPr>
          <p:cNvPr id="8" name="Rectangle 3"/>
          <p:cNvSpPr>
            <a:spLocks noChangeArrowheads="1"/>
          </p:cNvSpPr>
          <p:nvPr/>
        </p:nvSpPr>
        <p:spPr bwMode="gray">
          <a:xfrm>
            <a:off x="278235" y="4118655"/>
            <a:ext cx="8616633" cy="82809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application domain is a logical process inside a physical process.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p:cNvPicPr>
            <a:picLocks noChangeAspect="1" noChangeArrowheads="1"/>
          </p:cNvPicPr>
          <p:nvPr/>
        </p:nvPicPr>
        <p:blipFill>
          <a:blip r:embed="rId3"/>
          <a:srcRect/>
          <a:stretch>
            <a:fillRect/>
          </a:stretch>
        </p:blipFill>
        <p:spPr bwMode="auto">
          <a:xfrm>
            <a:off x="1435640" y="2396943"/>
            <a:ext cx="6301822" cy="3554152"/>
          </a:xfrm>
          <a:prstGeom prst="rect">
            <a:avLst/>
          </a:prstGeom>
          <a:noFill/>
          <a:ln w="9525">
            <a:solidFill>
              <a:schemeClr val="tx1"/>
            </a:solidFill>
            <a:miter lim="800000"/>
            <a:headEnd/>
            <a:tailEnd/>
          </a:ln>
        </p:spPr>
      </p:pic>
      <p:sp>
        <p:nvSpPr>
          <p:cNvPr id="6" name="Rectangle 5"/>
          <p:cNvSpPr/>
          <p:nvPr/>
        </p:nvSpPr>
        <p:spPr>
          <a:xfrm>
            <a:off x="0" y="-1"/>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Application Domain </a:t>
            </a:r>
          </a:p>
        </p:txBody>
      </p:sp>
      <p:sp>
        <p:nvSpPr>
          <p:cNvPr id="7" name="Rectangle 3"/>
          <p:cNvSpPr>
            <a:spLocks noChangeArrowheads="1"/>
          </p:cNvSpPr>
          <p:nvPr/>
        </p:nvSpPr>
        <p:spPr bwMode="gray">
          <a:xfrm>
            <a:off x="278235" y="1242900"/>
            <a:ext cx="8616633" cy="9180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following figure shows application domains interacting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1204"/>
                                        </p:tgtEl>
                                        <p:attrNameLst>
                                          <p:attrName>style.visibility</p:attrName>
                                        </p:attrNameLst>
                                      </p:cBhvr>
                                      <p:to>
                                        <p:strVal val="visible"/>
                                      </p:to>
                                    </p:set>
                                    <p:anim calcmode="lin" valueType="num">
                                      <p:cBhvr additive="base">
                                        <p:cTn id="11" dur="500" fill="hold"/>
                                        <p:tgtEl>
                                          <p:spTgt spid="51204"/>
                                        </p:tgtEl>
                                        <p:attrNameLst>
                                          <p:attrName>ppt_x</p:attrName>
                                        </p:attrNameLst>
                                      </p:cBhvr>
                                      <p:tavLst>
                                        <p:tav tm="0">
                                          <p:val>
                                            <p:strVal val="0-#ppt_w/2"/>
                                          </p:val>
                                        </p:tav>
                                        <p:tav tm="100000">
                                          <p:val>
                                            <p:strVal val="#ppt_x"/>
                                          </p:val>
                                        </p:tav>
                                      </p:tavLst>
                                    </p:anim>
                                    <p:anim calcmode="lin" valueType="num">
                                      <p:cBhvr additive="base">
                                        <p:cTn id="12" dur="500" fill="hold"/>
                                        <p:tgtEl>
                                          <p:spTgt spid="5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1"/>
            <a:ext cx="9144000" cy="839448"/>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Objectives</a:t>
            </a:r>
            <a:endParaRPr lang="en-US" sz="4000" b="0" dirty="0">
              <a:latin typeface="+mj-lt"/>
            </a:endParaRPr>
          </a:p>
        </p:txBody>
      </p:sp>
      <p:sp>
        <p:nvSpPr>
          <p:cNvPr id="13" name="TextBox 12"/>
          <p:cNvSpPr txBox="1"/>
          <p:nvPr/>
        </p:nvSpPr>
        <p:spPr>
          <a:xfrm>
            <a:off x="363537" y="1445924"/>
            <a:ext cx="8495649" cy="3323987"/>
          </a:xfrm>
          <a:prstGeom prst="rect">
            <a:avLst/>
          </a:prstGeom>
          <a:noFill/>
        </p:spPr>
        <p:txBody>
          <a:bodyPr wrap="square">
            <a:spAutoFit/>
          </a:bodyPr>
          <a:lstStyle/>
          <a:p>
            <a:pPr algn="l">
              <a:lnSpc>
                <a:spcPct val="15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a:latin typeface="+mn-lt"/>
              </a:rPr>
              <a:t>By the end of this session, you will be able to understand</a:t>
            </a:r>
            <a:r>
              <a:rPr lang="en-US" sz="2800" b="0" dirty="0" smtClean="0">
                <a:latin typeface="+mn-lt"/>
              </a:rPr>
              <a:t>:</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Implement </a:t>
            </a:r>
            <a:r>
              <a:rPr lang="en-US" sz="2800" b="0" dirty="0" smtClean="0">
                <a:latin typeface="+mn-lt"/>
              </a:rPr>
              <a:t>multiple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the thread priority</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Use synchronization in threads</a:t>
            </a:r>
          </a:p>
          <a:p>
            <a:pPr marL="287338" indent="-287338" algn="l">
              <a:lnSpc>
                <a:spcPct val="150000"/>
              </a:lnSpc>
              <a:buFont typeface="Arial" pitchFamily="34" charset="0"/>
              <a:buChar char="•"/>
              <a:tabLst>
                <a:tab pos="0" algn="l"/>
                <a:tab pos="234950"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800" b="0" dirty="0" smtClean="0">
                <a:latin typeface="+mn-lt"/>
              </a:rPr>
              <a:t>Identify communication between processes</a:t>
            </a:r>
            <a:endParaRPr lang="en-US" sz="2800" b="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38324"/>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Introducing Multithreading </a:t>
            </a:r>
          </a:p>
        </p:txBody>
      </p:sp>
      <p:sp>
        <p:nvSpPr>
          <p:cNvPr id="5" name="Rectangle 3"/>
          <p:cNvSpPr>
            <a:spLocks noChangeArrowheads="1"/>
          </p:cNvSpPr>
          <p:nvPr/>
        </p:nvSpPr>
        <p:spPr bwMode="gray">
          <a:xfrm>
            <a:off x="270378" y="1242900"/>
            <a:ext cx="8616633" cy="1067941"/>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helps to perform various operations simultaneously and saves users’ time.</a:t>
            </a:r>
          </a:p>
        </p:txBody>
      </p:sp>
      <p:sp>
        <p:nvSpPr>
          <p:cNvPr id="7" name="Rectangle 3"/>
          <p:cNvSpPr>
            <a:spLocks noChangeArrowheads="1"/>
          </p:cNvSpPr>
          <p:nvPr/>
        </p:nvSpPr>
        <p:spPr bwMode="gray">
          <a:xfrm>
            <a:off x="270378" y="2367164"/>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Multithreading allows you to achieve multitasking in a program.</a:t>
            </a:r>
          </a:p>
        </p:txBody>
      </p:sp>
      <p:sp>
        <p:nvSpPr>
          <p:cNvPr id="8" name="Rectangle 3"/>
          <p:cNvSpPr>
            <a:spLocks noChangeArrowheads="1"/>
          </p:cNvSpPr>
          <p:nvPr/>
        </p:nvSpPr>
        <p:spPr bwMode="gray">
          <a:xfrm>
            <a:off x="270378" y="2996750"/>
            <a:ext cx="8616633" cy="843087"/>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is the ability to execute more than one task at the same time.</a:t>
            </a:r>
          </a:p>
        </p:txBody>
      </p:sp>
      <p:sp>
        <p:nvSpPr>
          <p:cNvPr id="9" name="Rectangle 3"/>
          <p:cNvSpPr>
            <a:spLocks noChangeArrowheads="1"/>
          </p:cNvSpPr>
          <p:nvPr/>
        </p:nvSpPr>
        <p:spPr bwMode="gray">
          <a:xfrm>
            <a:off x="270378" y="3896160"/>
            <a:ext cx="8616633" cy="126281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Multitasking can be divided into the following categories: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Process-based multitasking</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Thread-based multitasking</a:t>
            </a:r>
          </a:p>
        </p:txBody>
      </p:sp>
      <p:sp>
        <p:nvSpPr>
          <p:cNvPr id="10" name="Rectangle 3"/>
          <p:cNvSpPr>
            <a:spLocks noChangeArrowheads="1"/>
          </p:cNvSpPr>
          <p:nvPr/>
        </p:nvSpPr>
        <p:spPr bwMode="gray">
          <a:xfrm>
            <a:off x="270378" y="5245276"/>
            <a:ext cx="8616633" cy="55827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Let us understand multithreading with the help of an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83771"/>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Advantages of Multithreading </a:t>
            </a:r>
          </a:p>
        </p:txBody>
      </p:sp>
      <p:sp>
        <p:nvSpPr>
          <p:cNvPr id="5" name="Rectangle 3"/>
          <p:cNvSpPr>
            <a:spLocks noChangeArrowheads="1"/>
          </p:cNvSpPr>
          <p:nvPr/>
        </p:nvSpPr>
        <p:spPr bwMode="gray">
          <a:xfrm>
            <a:off x="270378" y="1360464"/>
            <a:ext cx="8616633" cy="348585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advantages of multithreading are: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Improved performance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Minimized system resource usage</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Simultaneous access to multiple applications</a:t>
            </a:r>
          </a:p>
          <a:p>
            <a:pPr marL="284163" indent="-284163"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Program structure simplification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Limitations of Multithreading </a:t>
            </a:r>
          </a:p>
        </p:txBody>
      </p:sp>
      <p:sp>
        <p:nvSpPr>
          <p:cNvPr id="5" name="Rectangle 3"/>
          <p:cNvSpPr>
            <a:spLocks noChangeArrowheads="1"/>
          </p:cNvSpPr>
          <p:nvPr/>
        </p:nvSpPr>
        <p:spPr bwMode="gray">
          <a:xfrm>
            <a:off x="270378" y="1360465"/>
            <a:ext cx="8616633" cy="2937215"/>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lnSpc>
                <a:spcPct val="150000"/>
              </a:lnSpc>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The limitations of multithreading are:</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Race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Deadlock condition</a:t>
            </a:r>
          </a:p>
          <a:p>
            <a:pPr marL="225425" indent="-225425" algn="l">
              <a:lnSpc>
                <a:spcPct val="150000"/>
              </a:lnSpc>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Lock starvation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80989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Creating Multiple Threads </a:t>
            </a:r>
          </a:p>
        </p:txBody>
      </p:sp>
      <p:sp>
        <p:nvSpPr>
          <p:cNvPr id="5" name="Rectangle 3"/>
          <p:cNvSpPr>
            <a:spLocks noChangeArrowheads="1"/>
          </p:cNvSpPr>
          <p:nvPr/>
        </p:nvSpPr>
        <p:spPr bwMode="gray">
          <a:xfrm>
            <a:off x="270378"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800" b="0" dirty="0" smtClean="0">
                <a:latin typeface="+mn-lt"/>
              </a:rPr>
              <a:t>You can create multiple threads in a program by extending the Thread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Identifying the Thread Priority</a:t>
            </a:r>
          </a:p>
        </p:txBody>
      </p:sp>
      <p:sp>
        <p:nvSpPr>
          <p:cNvPr id="5" name="Rectangle 3"/>
          <p:cNvSpPr>
            <a:spLocks noChangeArrowheads="1"/>
          </p:cNvSpPr>
          <p:nvPr/>
        </p:nvSpPr>
        <p:spPr bwMode="gray">
          <a:xfrm>
            <a:off x="278054" y="1360466"/>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One of the attributes that controls the behavior of a thread is its priority. </a:t>
            </a:r>
          </a:p>
        </p:txBody>
      </p:sp>
      <p:sp>
        <p:nvSpPr>
          <p:cNvPr id="7" name="Rectangle 3"/>
          <p:cNvSpPr>
            <a:spLocks noChangeArrowheads="1"/>
          </p:cNvSpPr>
          <p:nvPr/>
        </p:nvSpPr>
        <p:spPr bwMode="gray">
          <a:xfrm>
            <a:off x="278054" y="2559679"/>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.NET Runtime Environment executes threads based on their priority.</a:t>
            </a:r>
          </a:p>
        </p:txBody>
      </p:sp>
      <p:sp>
        <p:nvSpPr>
          <p:cNvPr id="9" name="Rectangle 3"/>
          <p:cNvSpPr>
            <a:spLocks noChangeArrowheads="1"/>
          </p:cNvSpPr>
          <p:nvPr/>
        </p:nvSpPr>
        <p:spPr bwMode="gray">
          <a:xfrm>
            <a:off x="278054" y="3773883"/>
            <a:ext cx="8616633" cy="1097922"/>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The threads are fixed-priority scheduled. Each thread with its priority has its position in the thread queue of the processor.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18457"/>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is the property that specifies the priority of one thread with respect to the priority of another thread.</a:t>
            </a:r>
          </a:p>
        </p:txBody>
      </p:sp>
      <p:sp>
        <p:nvSpPr>
          <p:cNvPr id="7" name="Rectangle 3"/>
          <p:cNvSpPr>
            <a:spLocks noChangeArrowheads="1"/>
          </p:cNvSpPr>
          <p:nvPr/>
        </p:nvSpPr>
        <p:spPr bwMode="gray">
          <a:xfrm>
            <a:off x="263064" y="2402069"/>
            <a:ext cx="8616633" cy="2896740"/>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Thread priority can be defined as:</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Above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Below normal</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Highest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Lowest</a:t>
            </a:r>
          </a:p>
          <a:p>
            <a:pPr marL="225425" indent="-225425" algn="l">
              <a:spcBef>
                <a:spcPts val="0"/>
              </a:spcBef>
              <a:buClr>
                <a:srgbClr val="254061"/>
              </a:buClr>
              <a:buFont typeface="Arial" pitchFamily="34" charset="0"/>
              <a:buChar cha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Normal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57646"/>
          </a:xfrm>
          <a:prstGeom prst="rect">
            <a:avLst/>
          </a:prstGeom>
          <a:solidFill>
            <a:srgbClr val="3388A9"/>
          </a:solidFill>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4000" b="0" dirty="0" smtClean="0">
                <a:latin typeface="+mj-lt"/>
              </a:rPr>
              <a:t>Defining Thread Priority </a:t>
            </a:r>
          </a:p>
        </p:txBody>
      </p:sp>
      <p:sp>
        <p:nvSpPr>
          <p:cNvPr id="5" name="Rectangle 3"/>
          <p:cNvSpPr>
            <a:spLocks noChangeArrowheads="1"/>
          </p:cNvSpPr>
          <p:nvPr/>
        </p:nvSpPr>
        <p:spPr bwMode="gray">
          <a:xfrm>
            <a:off x="278054" y="1360466"/>
            <a:ext cx="8616633" cy="918039"/>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A thread with higher priority runs before threads, which have lower priority.</a:t>
            </a:r>
          </a:p>
        </p:txBody>
      </p:sp>
      <p:sp>
        <p:nvSpPr>
          <p:cNvPr id="7" name="Rectangle 3"/>
          <p:cNvSpPr>
            <a:spLocks noChangeArrowheads="1"/>
          </p:cNvSpPr>
          <p:nvPr/>
        </p:nvSpPr>
        <p:spPr bwMode="gray">
          <a:xfrm>
            <a:off x="278054" y="2349818"/>
            <a:ext cx="8616633" cy="1382734"/>
          </a:xfrm>
          <a:prstGeom prst="rect">
            <a:avLst/>
          </a:prstGeom>
          <a:gradFill rotWithShape="1">
            <a:gsLst>
              <a:gs pos="0">
                <a:srgbClr val="FFFFFF"/>
              </a:gs>
              <a:gs pos="100000">
                <a:srgbClr val="EAEAEA"/>
              </a:gs>
            </a:gsLst>
            <a:lin ang="5400000" scaled="1"/>
          </a:gradFill>
          <a:ln w="12700">
            <a:solidFill>
              <a:srgbClr val="DDDDDD"/>
            </a:solidFill>
            <a:miter lim="800000"/>
            <a:headEnd/>
            <a:tailEnd/>
          </a:ln>
          <a:effectLst/>
        </p:spPr>
        <p:txBody>
          <a:bodyPr anchor="ctr"/>
          <a:lstStyle/>
          <a:p>
            <a:pPr algn="l">
              <a:spcBef>
                <a:spcPts val="0"/>
              </a:spcBef>
              <a:buClr>
                <a:srgbClr val="254061"/>
              </a:buClr>
              <a:tabLst>
                <a:tab pos="223838" algn="l"/>
                <a:tab pos="671513" algn="l"/>
                <a:tab pos="1120775" algn="l"/>
                <a:tab pos="1570038" algn="l"/>
                <a:tab pos="2019300" algn="l"/>
                <a:tab pos="2468563" algn="l"/>
                <a:tab pos="2917825" algn="l"/>
                <a:tab pos="3367088" algn="l"/>
                <a:tab pos="3816350" algn="l"/>
                <a:tab pos="4265613" algn="l"/>
                <a:tab pos="4714875" algn="l"/>
                <a:tab pos="5164138" algn="l"/>
                <a:tab pos="5613400" algn="l"/>
                <a:tab pos="6062663" algn="l"/>
                <a:tab pos="6511925" algn="l"/>
                <a:tab pos="6961188" algn="l"/>
                <a:tab pos="7410450" algn="l"/>
                <a:tab pos="7859713" algn="l"/>
                <a:tab pos="8308975" algn="l"/>
                <a:tab pos="8758238" algn="l"/>
                <a:tab pos="9207500" algn="l"/>
              </a:tabLst>
            </a:pPr>
            <a:r>
              <a:rPr lang="en-US" sz="2400" b="0" dirty="0" smtClean="0">
                <a:latin typeface="+mn-lt"/>
              </a:rPr>
              <a:t>If C# encounters another thread with higher priority, the current thread is pushed back, and the thread with the higher priority is executed.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35898</TotalTime>
  <Words>3102</Words>
  <Application>Microsoft Office PowerPoint</Application>
  <PresentationFormat>On-screen Show (4:3)</PresentationFormat>
  <Paragraphs>253</Paragraphs>
  <Slides>17</Slides>
  <Notes>17</Notes>
  <HiddenSlides>0</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Custom Design</vt:lpstr>
      <vt:lpstr>1_Custom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Praveen</cp:lastModifiedBy>
  <cp:revision>1998</cp:revision>
  <dcterms:created xsi:type="dcterms:W3CDTF">2008-06-23T11:45:25Z</dcterms:created>
  <dcterms:modified xsi:type="dcterms:W3CDTF">2015-09-09T20:59:13Z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3F59A082-2FD6-4067-96E9-41A511EC7F55</vt:lpwstr>
  </property>
  <property fmtid="{D5CDD505-2E9C-101B-9397-08002B2CF9AE}" pid="6" name="ArticulateProjectFull">
    <vt:lpwstr>D:\Talent-Sprint- Learning Project\SQL\SQL_Presentations\Ver a\Finished ILTs\Session 1\ver-a\SEF_SQL_S1_Ver-a.ppta</vt:lpwstr>
  </property>
</Properties>
</file>