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27"/>
  </p:notesMasterIdLst>
  <p:handoutMasterIdLst>
    <p:handoutMasterId r:id="rId28"/>
  </p:handoutMasterIdLst>
  <p:sldIdLst>
    <p:sldId id="984" r:id="rId2"/>
    <p:sldId id="1038" r:id="rId3"/>
    <p:sldId id="1384" r:id="rId4"/>
    <p:sldId id="1385" r:id="rId5"/>
    <p:sldId id="1386" r:id="rId6"/>
    <p:sldId id="1387" r:id="rId7"/>
    <p:sldId id="1388" r:id="rId8"/>
    <p:sldId id="1389" r:id="rId9"/>
    <p:sldId id="1390" r:id="rId10"/>
    <p:sldId id="1391" r:id="rId11"/>
    <p:sldId id="1392" r:id="rId12"/>
    <p:sldId id="1393" r:id="rId13"/>
    <p:sldId id="1394" r:id="rId14"/>
    <p:sldId id="1395" r:id="rId15"/>
    <p:sldId id="1406" r:id="rId16"/>
    <p:sldId id="1396" r:id="rId17"/>
    <p:sldId id="1397" r:id="rId18"/>
    <p:sldId id="1398" r:id="rId19"/>
    <p:sldId id="1399" r:id="rId20"/>
    <p:sldId id="1400" r:id="rId21"/>
    <p:sldId id="1401" r:id="rId22"/>
    <p:sldId id="1402" r:id="rId23"/>
    <p:sldId id="1403" r:id="rId24"/>
    <p:sldId id="1405" r:id="rId25"/>
    <p:sldId id="1407" r:id="rId26"/>
  </p:sldIdLst>
  <p:sldSz cx="9144000" cy="6858000" type="screen4x3"/>
  <p:notesSz cx="7315200" cy="9601200"/>
  <p:custDataLst>
    <p:tags r:id="rId29"/>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0000"/>
    <a:srgbClr val="0B4E78"/>
    <a:srgbClr val="FCD5B5"/>
    <a:srgbClr val="0000FF"/>
    <a:srgbClr val="0070C0"/>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97133" autoAdjust="0"/>
  </p:normalViewPr>
  <p:slideViewPr>
    <p:cSldViewPr snapToGrid="0">
      <p:cViewPr>
        <p:scale>
          <a:sx n="60" d="100"/>
          <a:sy n="60" d="100"/>
        </p:scale>
        <p:origin x="-1254" y="-37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8B005229-6959-47F4-87D5-3418B1098DA7}"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31BF92FD-B69E-437F-B6E7-DEDB63F15C0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B33E3029-8A9D-4CDA-B84D-6F243671B3F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marL="228600" indent="-228600"/>
            <a:r>
              <a:rPr lang="en-US" smtClean="0"/>
              <a:t>Student already have learnt about type 2 SCDs in Module I. Therefore, you can start this topic by asking the following questions to students:</a:t>
            </a:r>
          </a:p>
          <a:p>
            <a:pPr marL="228600" indent="-228600">
              <a:buFontTx/>
              <a:buAutoNum type="arabicPeriod"/>
            </a:pPr>
            <a:r>
              <a:rPr lang="en-US" smtClean="0"/>
              <a:t>What are type 2 SCDs?</a:t>
            </a:r>
          </a:p>
          <a:p>
            <a:pPr marL="228600" indent="-228600">
              <a:buFontTx/>
              <a:buAutoNum type="arabicPeriod"/>
            </a:pPr>
            <a:r>
              <a:rPr lang="en-US" smtClean="0"/>
              <a:t>Given an example to explain type 2 SCDs.</a:t>
            </a:r>
          </a:p>
          <a:p>
            <a:pPr marL="228600" indent="-228600"/>
            <a:r>
              <a:rPr lang="en-US" smtClean="0"/>
              <a:t>This will recapitulate what they have learnt about type 2 SCD in Module 1. </a:t>
            </a:r>
          </a:p>
          <a:p>
            <a:pPr marL="228600" indent="-228600"/>
            <a:r>
              <a:rPr lang="en-US" smtClean="0"/>
              <a:t>Now explain the strategy to update the data into these dimension tables with help the example given in SG.</a:t>
            </a:r>
          </a:p>
          <a:p>
            <a:pPr marL="228600" indent="-228600"/>
            <a:r>
              <a:rPr lang="en-US" smtClean="0"/>
              <a:t>After explaining the examples, you can ask students to think of an example of a type 2 SCD and then tell the strategy to update the data into this dimension table.</a:t>
            </a:r>
          </a:p>
          <a:p>
            <a:pPr marL="228600" indent="-228600"/>
            <a:endParaRPr lang="en-US" smtClean="0"/>
          </a:p>
        </p:txBody>
      </p:sp>
      <p:sp>
        <p:nvSpPr>
          <p:cNvPr id="4" name="Slide Number Placeholder 3"/>
          <p:cNvSpPr>
            <a:spLocks noGrp="1"/>
          </p:cNvSpPr>
          <p:nvPr>
            <p:ph type="sldNum" sz="quarter" idx="5"/>
          </p:nvPr>
        </p:nvSpPr>
        <p:spPr/>
        <p:txBody>
          <a:bodyPr/>
          <a:lstStyle/>
          <a:p>
            <a:pPr>
              <a:defRPr/>
            </a:pPr>
            <a:fld id="{84FF4C05-6C69-41ED-8F98-AD86DC6FB395}"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A3DBD7-C87B-416D-9A73-D5921907A147}"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A3DBD7-C87B-416D-9A73-D5921907A147}"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E687339E-C31A-4BE1-9024-A3CEBD812FBF}"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925979B-7AEE-422F-9032-7207CFF5012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D1CF5B93-037D-446C-BA05-D798DAE287C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94CFAD2-A804-4AD2-9627-0366E717B788}"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FE12AA8-DCDA-47E7-9D79-AFDF517E39D7}"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D09769F6-59AA-4431-A211-9CF58D3BC2E9}"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4FD631-0261-4370-86C8-6E1DEB5B899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9374527-07CD-4057-A42A-60BECDD57C60}"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F2B35174-6672-40DC-AEEB-2F9D6209D1E2}"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F2B35174-6672-40DC-AEEB-2F9D6209D1E2}" type="slidenum">
              <a:rPr lang="en-US" smtClean="0"/>
              <a:pPr>
                <a:defRPr/>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151D813D-9E8C-45FA-BEF0-008A4B75F691}"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B985FB29-62F9-4A6C-AA35-A0A7CEBA8EA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64F3530E-F07A-40CE-8ACC-5632BE5D79E7}"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IN" smtClean="0"/>
          </a:p>
        </p:txBody>
      </p:sp>
      <p:sp>
        <p:nvSpPr>
          <p:cNvPr id="4" name="Slide Number Placeholder 3"/>
          <p:cNvSpPr>
            <a:spLocks noGrp="1"/>
          </p:cNvSpPr>
          <p:nvPr>
            <p:ph type="sldNum" sz="quarter" idx="5"/>
          </p:nvPr>
        </p:nvSpPr>
        <p:spPr/>
        <p:txBody>
          <a:bodyPr/>
          <a:lstStyle/>
          <a:p>
            <a:pPr>
              <a:defRPr/>
            </a:pPr>
            <a:fld id="{740D4127-D3DE-451D-89E9-57E2AA03C21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smtClean="0"/>
              <a:t> Students know what is the structure of Flat dimension. You can initiate the session by asking the following questions:</a:t>
            </a:r>
          </a:p>
          <a:p>
            <a:pPr>
              <a:defRPr/>
            </a:pPr>
            <a:r>
              <a:rPr lang="en-US" dirty="0" smtClean="0"/>
              <a:t>1. What are flat dimension tables? </a:t>
            </a:r>
          </a:p>
          <a:p>
            <a:pPr>
              <a:defRPr/>
            </a:pPr>
            <a:r>
              <a:rPr lang="en-US" dirty="0" smtClean="0"/>
              <a:t>2. What is the structure of flat dimension?</a:t>
            </a:r>
          </a:p>
          <a:p>
            <a:pPr>
              <a:defRPr/>
            </a:pPr>
            <a:r>
              <a:rPr lang="en-US" dirty="0" smtClean="0"/>
              <a:t>3. Given examples of a flat dimension?</a:t>
            </a:r>
          </a:p>
          <a:p>
            <a:pPr>
              <a:defRPr/>
            </a:pPr>
            <a:r>
              <a:rPr lang="en-US" dirty="0" smtClean="0"/>
              <a:t>Next, tell the strategy to load the data into the flat dimension table. You can explain the loading strategy with the help of the example given in SG.</a:t>
            </a:r>
          </a:p>
          <a:p>
            <a:pPr>
              <a:defRPr/>
            </a:pPr>
            <a:r>
              <a:rPr lang="en-US" dirty="0" smtClean="0"/>
              <a:t>Continue this session by asking the following questions:</a:t>
            </a:r>
          </a:p>
          <a:p>
            <a:pPr>
              <a:defRPr/>
            </a:pPr>
            <a:r>
              <a:rPr lang="en-US" dirty="0" smtClean="0"/>
              <a:t>4. What are large flat dimension tables?</a:t>
            </a:r>
          </a:p>
          <a:p>
            <a:pPr>
              <a:defRPr/>
            </a:pPr>
            <a:r>
              <a:rPr lang="en-US" dirty="0" smtClean="0"/>
              <a:t>5. Give examples of large flat dimensions?</a:t>
            </a:r>
          </a:p>
          <a:p>
            <a:pPr>
              <a:defRPr/>
            </a:pPr>
            <a:r>
              <a:rPr lang="en-US" dirty="0" smtClean="0"/>
              <a:t>Then, explain the strategy to load data into the large flat dimension table.</a:t>
            </a:r>
          </a:p>
          <a:p>
            <a:pPr>
              <a:defRPr/>
            </a:pPr>
            <a:r>
              <a:rPr lang="en-US" dirty="0" smtClean="0"/>
              <a:t>Before explaining the strategy to load data into the small dimension table ask the following questions and the tell the strategy to load the data into the dimension table.</a:t>
            </a:r>
          </a:p>
          <a:p>
            <a:pPr>
              <a:defRPr/>
            </a:pPr>
            <a:r>
              <a:rPr lang="en-US" dirty="0" smtClean="0"/>
              <a:t>6. What are small flat dimension tables?</a:t>
            </a:r>
          </a:p>
          <a:p>
            <a:pPr>
              <a:defRPr/>
            </a:pPr>
            <a:r>
              <a:rPr lang="en-US" dirty="0" smtClean="0"/>
              <a:t>7. Give examples of small flat dimension tables.</a:t>
            </a:r>
          </a:p>
          <a:p>
            <a:pPr>
              <a:defRPr/>
            </a:pPr>
            <a:endParaRPr lang="en-US" dirty="0" smtClean="0"/>
          </a:p>
          <a:p>
            <a:pPr>
              <a:defRPr/>
            </a:pPr>
            <a:r>
              <a:rPr lang="en-US" dirty="0" smtClean="0"/>
              <a:t>With the help of these questions, students will be able to recall about flat dimensions, they have learnt in Module I. </a:t>
            </a:r>
          </a:p>
          <a:p>
            <a:pPr>
              <a:defRPr/>
            </a:pPr>
            <a:endParaRPr lang="en-US" dirty="0" smtClean="0"/>
          </a:p>
          <a:p>
            <a:pPr>
              <a:defRPr/>
            </a:pPr>
            <a:endParaRPr lang="en-US" dirty="0" smtClean="0"/>
          </a:p>
          <a:p>
            <a:pPr>
              <a:defRPr/>
            </a:pPr>
            <a:r>
              <a:rPr lang="en-US" dirty="0" smtClean="0"/>
              <a:t>Explain this topic with the help of an example given in SG. Students know what is the structure of Flat dimension. You can initiate the session by asking the following questions:</a:t>
            </a:r>
          </a:p>
          <a:p>
            <a:pPr>
              <a:defRPr/>
            </a:pPr>
            <a:r>
              <a:rPr lang="en-US" dirty="0" smtClean="0"/>
              <a:t>1. What are flat dimension tables? </a:t>
            </a:r>
          </a:p>
          <a:p>
            <a:pPr>
              <a:defRPr/>
            </a:pPr>
            <a:r>
              <a:rPr lang="en-US" dirty="0" smtClean="0"/>
              <a:t>2. What is the structure of flat dimension?</a:t>
            </a:r>
          </a:p>
          <a:p>
            <a:pPr>
              <a:defRPr/>
            </a:pPr>
            <a:r>
              <a:rPr lang="en-US" dirty="0" smtClean="0"/>
              <a:t>3. Given examples of a flat dimension?</a:t>
            </a:r>
          </a:p>
          <a:p>
            <a:pPr>
              <a:defRPr/>
            </a:pPr>
            <a:r>
              <a:rPr lang="en-US" dirty="0" smtClean="0"/>
              <a:t>Next, tell the strategy to load the data into the flat dimension table. You can explain the loading strategy with the help of the example given in SG.</a:t>
            </a:r>
          </a:p>
          <a:p>
            <a:pPr>
              <a:defRPr/>
            </a:pPr>
            <a:r>
              <a:rPr lang="en-US" dirty="0" smtClean="0"/>
              <a:t>Continue this session by asking the following questions:</a:t>
            </a:r>
          </a:p>
          <a:p>
            <a:pPr>
              <a:defRPr/>
            </a:pPr>
            <a:r>
              <a:rPr lang="en-US" dirty="0" smtClean="0"/>
              <a:t>4. What are large flat dimension tables?</a:t>
            </a:r>
          </a:p>
          <a:p>
            <a:pPr>
              <a:defRPr/>
            </a:pPr>
            <a:r>
              <a:rPr lang="en-US" dirty="0" smtClean="0"/>
              <a:t>5. Give examples of large flat dimensions?</a:t>
            </a:r>
          </a:p>
          <a:p>
            <a:pPr>
              <a:defRPr/>
            </a:pPr>
            <a:r>
              <a:rPr lang="en-US" dirty="0" smtClean="0"/>
              <a:t>Then, explain the strategy to load data into the large flat dimension table.</a:t>
            </a:r>
          </a:p>
          <a:p>
            <a:pPr>
              <a:defRPr/>
            </a:pPr>
            <a:r>
              <a:rPr lang="en-US" dirty="0" smtClean="0"/>
              <a:t>Before explaining the strategy to load data into the small dimension table ask the following questions and the tell the strategy to load the data into the dimension table.</a:t>
            </a:r>
          </a:p>
          <a:p>
            <a:pPr>
              <a:defRPr/>
            </a:pPr>
            <a:r>
              <a:rPr lang="en-US" dirty="0" smtClean="0"/>
              <a:t>6. What are small flat dimension tables?</a:t>
            </a:r>
          </a:p>
          <a:p>
            <a:pPr>
              <a:defRPr/>
            </a:pPr>
            <a:r>
              <a:rPr lang="en-US" dirty="0" smtClean="0"/>
              <a:t>7. Give examples of small flat dimension tables.</a:t>
            </a:r>
          </a:p>
          <a:p>
            <a:pPr>
              <a:defRPr/>
            </a:pPr>
            <a:endParaRPr lang="en-US" dirty="0" smtClean="0"/>
          </a:p>
          <a:p>
            <a:pPr>
              <a:defRPr/>
            </a:pPr>
            <a:r>
              <a:rPr lang="en-US" dirty="0" smtClean="0"/>
              <a:t>With the help of these questions, students will be able to recall about flat dimensions, they have learnt in Module I. </a:t>
            </a:r>
          </a:p>
          <a:p>
            <a:pPr>
              <a:defRPr/>
            </a:pPr>
            <a:endParaRPr lang="en-US" dirty="0" smtClean="0"/>
          </a:p>
          <a:p>
            <a:pPr>
              <a:defRPr/>
            </a:pPr>
            <a:endParaRPr lang="en-US" dirty="0" smtClean="0"/>
          </a:p>
          <a:p>
            <a:pPr>
              <a:defRPr/>
            </a:pPr>
            <a:r>
              <a:rPr lang="en-US" dirty="0" smtClean="0"/>
              <a:t>Explain this topic with the help of an example given in SG. </a:t>
            </a:r>
            <a:endParaRPr lang="en-IN" dirty="0"/>
          </a:p>
        </p:txBody>
      </p:sp>
      <p:sp>
        <p:nvSpPr>
          <p:cNvPr id="4" name="Slide Number Placeholder 3"/>
          <p:cNvSpPr>
            <a:spLocks noGrp="1"/>
          </p:cNvSpPr>
          <p:nvPr>
            <p:ph type="sldNum" sz="quarter" idx="5"/>
          </p:nvPr>
        </p:nvSpPr>
        <p:spPr/>
        <p:txBody>
          <a:bodyPr/>
          <a:lstStyle/>
          <a:p>
            <a:pPr>
              <a:defRPr/>
            </a:pPr>
            <a:fld id="{643E3869-6869-44F1-881D-8EF56439524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IN" smtClean="0"/>
          </a:p>
        </p:txBody>
      </p:sp>
      <p:sp>
        <p:nvSpPr>
          <p:cNvPr id="4" name="Slide Number Placeholder 3"/>
          <p:cNvSpPr>
            <a:spLocks noGrp="1"/>
          </p:cNvSpPr>
          <p:nvPr>
            <p:ph type="sldNum" sz="quarter" idx="5"/>
          </p:nvPr>
        </p:nvSpPr>
        <p:spPr/>
        <p:txBody>
          <a:bodyPr/>
          <a:lstStyle/>
          <a:p>
            <a:pPr>
              <a:defRPr/>
            </a:pPr>
            <a:fld id="{C72BE9E0-B12A-4390-9A49-759AC88F043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5375CE76-489B-4E49-8B68-1FAE7BC732C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 id="2147492090" r:id="rId7"/>
    <p:sldLayoutId id="2147492092" r:id="rId8"/>
    <p:sldLayoutId id="2147492094" r:id="rId9"/>
    <p:sldLayoutId id="2147492134" r:id="rId10"/>
    <p:sldLayoutId id="2147492135" r:id="rId11"/>
    <p:sldLayoutId id="2147492136" r:id="rId12"/>
    <p:sldLayoutId id="2147492137" r:id="rId13"/>
    <p:sldLayoutId id="2147492138" r:id="rId14"/>
    <p:sldLayoutId id="2147492139" r:id="rId15"/>
    <p:sldLayoutId id="2147492140" r:id="rId16"/>
    <p:sldLayoutId id="2147492141" r:id="rId17"/>
    <p:sldLayoutId id="2147492142" r:id="rId18"/>
    <p:sldLayoutId id="2147492143" r:id="rId19"/>
    <p:sldLayoutId id="2147492144" r:id="rId20"/>
    <p:sldLayoutId id="2147492145" r:id="rId21"/>
    <p:sldLayoutId id="2147492146" r:id="rId22"/>
    <p:sldLayoutId id="2147492147" r:id="rId23"/>
    <p:sldLayoutId id="2147492148" r:id="rId24"/>
    <p:sldLayoutId id="2147492149" r:id="rId25"/>
    <p:sldLayoutId id="2147492150" r:id="rId26"/>
    <p:sldLayoutId id="2147492151" r:id="rId27"/>
    <p:sldLayoutId id="2147492152" r:id="rId28"/>
    <p:sldLayoutId id="2147492153" r:id="rId29"/>
    <p:sldLayoutId id="2147492155" r:id="rId30"/>
  </p:sldLayoutIdLst>
  <p:hf sldNum="0" hdr="0" ftr="0" dt="0"/>
  <p:txStyles>
    <p:titleStyle>
      <a:lvl1pPr algn="l" rtl="0" eaLnBrk="0" fontAlgn="base" hangingPunct="0">
        <a:spcBef>
          <a:spcPct val="0"/>
        </a:spcBef>
        <a:spcAft>
          <a:spcPct val="0"/>
        </a:spcAft>
        <a:defRPr sz="4000" b="0" kern="1200">
          <a:solidFill>
            <a:schemeClr val="tx1"/>
          </a:solidFill>
          <a:latin typeface="+mj-lt"/>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28297" y="1744717"/>
            <a:ext cx="8432800" cy="2433145"/>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eaLnBrk="1" hangingPunct="1">
              <a:lnSpc>
                <a:spcPct val="150000"/>
              </a:lnSpc>
              <a:buClr>
                <a:schemeClr val="tx2"/>
              </a:buClr>
              <a:buSzPct val="85000"/>
              <a:defRPr/>
            </a:pPr>
            <a:r>
              <a:rPr lang="en-US" sz="4400" b="0" dirty="0" smtClean="0">
                <a:latin typeface="+mj-lt"/>
                <a:cs typeface="Calibri" pitchFamily="34" charset="0"/>
              </a:rPr>
              <a:t>Course : </a:t>
            </a:r>
            <a:r>
              <a:rPr lang="en-US" sz="4400" b="0" dirty="0" smtClean="0">
                <a:latin typeface="+mj-lt"/>
                <a:cs typeface="Calibri" pitchFamily="34" charset="0"/>
              </a:rPr>
              <a:t>Programming with C#</a:t>
            </a:r>
          </a:p>
          <a:p>
            <a:pPr eaLnBrk="1" hangingPunct="1">
              <a:lnSpc>
                <a:spcPct val="150000"/>
              </a:lnSpc>
              <a:buClr>
                <a:schemeClr val="tx2"/>
              </a:buClr>
              <a:buSzPct val="85000"/>
              <a:defRPr/>
            </a:pPr>
            <a:r>
              <a:rPr lang="en-US" sz="4400" b="0" dirty="0" smtClean="0">
                <a:latin typeface="+mj-lt"/>
                <a:ea typeface="+mn-ea"/>
                <a:cs typeface="Calibri" pitchFamily="34" charset="0"/>
              </a:rPr>
              <a:t>Session : </a:t>
            </a:r>
            <a:r>
              <a:rPr lang="en-US" sz="4400" b="0" dirty="0" smtClean="0">
                <a:latin typeface="+mj-lt"/>
                <a:ea typeface="+mn-ea"/>
                <a:cs typeface="Calibri" pitchFamily="34" charset="0"/>
              </a:rPr>
              <a:t>Attributes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4121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Naming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normal convention is to append the word Attribute to the attribute name.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compiler supports appending by allowing you to call the attribute with the shorter version of the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087818"/>
            <a:ext cx="8616633" cy="50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Constructing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Every attribute must contain at least one constructor.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Positional parameters are passed through the constructor in the order declared in the constructor, as shown in the following code snippet: </a:t>
            </a:r>
          </a:p>
          <a:p>
            <a:pPr algn="l">
              <a:buFont typeface="Verdana" pitchFamily="34" charset="0"/>
              <a:buNone/>
              <a:defRPr/>
            </a:pPr>
            <a:r>
              <a:rPr lang="en-US" sz="2400" dirty="0" smtClean="0"/>
              <a:t>	</a:t>
            </a:r>
            <a:r>
              <a:rPr lang="en-US" sz="2000" b="0" dirty="0" smtClean="0">
                <a:latin typeface="Courier New" pitchFamily="49" charset="0"/>
                <a:cs typeface="Courier New" pitchFamily="49" charset="0"/>
              </a:rPr>
              <a:t>public </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 string 	Developer, </a:t>
            </a:r>
          </a:p>
          <a:p>
            <a:pPr algn="l">
              <a:buFont typeface="Verdana" pitchFamily="34" charset="0"/>
              <a:buNone/>
              <a:defRPr/>
            </a:pPr>
            <a:r>
              <a:rPr lang="en-US" sz="2000" b="0" dirty="0" smtClean="0">
                <a:latin typeface="Courier New" pitchFamily="49" charset="0"/>
                <a:cs typeface="Courier New" pitchFamily="49" charset="0"/>
              </a:rPr>
              <a:t>		string </a:t>
            </a:r>
            <a:r>
              <a:rPr lang="en-US" sz="2000" b="0" dirty="0" err="1" smtClean="0">
                <a:latin typeface="Courier New" pitchFamily="49" charset="0"/>
                <a:cs typeface="Courier New" pitchFamily="49" charset="0"/>
              </a:rPr>
              <a:t>DateFixed</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this.BugNo</a:t>
            </a:r>
            <a:r>
              <a:rPr lang="en-US" sz="2000" b="0" dirty="0" smtClean="0">
                <a:latin typeface="Courier New" pitchFamily="49" charset="0"/>
                <a:cs typeface="Courier New" pitchFamily="49" charset="0"/>
              </a:rPr>
              <a:t> =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this.Developer</a:t>
            </a:r>
            <a:r>
              <a:rPr lang="en-US" sz="2000" b="0" dirty="0" smtClean="0">
                <a:latin typeface="Courier New" pitchFamily="49" charset="0"/>
                <a:cs typeface="Courier New" pitchFamily="49" charset="0"/>
              </a:rPr>
              <a:t> = Developer;</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this.DateFixed</a:t>
            </a:r>
            <a:r>
              <a:rPr lang="en-US" sz="2000" b="0" dirty="0" smtClean="0">
                <a:latin typeface="Courier New" pitchFamily="49" charset="0"/>
                <a:cs typeface="Courier New" pitchFamily="49" charset="0"/>
              </a:rPr>
              <a:t> = </a:t>
            </a:r>
            <a:r>
              <a:rPr lang="en-US" sz="2000" b="0" dirty="0" err="1" smtClean="0">
                <a:latin typeface="Courier New" pitchFamily="49" charset="0"/>
                <a:cs typeface="Courier New" pitchFamily="49" charset="0"/>
              </a:rPr>
              <a:t>DateFixed</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46574" y="1182411"/>
            <a:ext cx="8616633" cy="452470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Named parameters are implemented as properties, as shown in the following code snippet: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string Remarks</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get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Remarks;</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set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Remarks = value;</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93871" y="1277005"/>
            <a:ext cx="8616633" cy="4335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common to create read-only properties for the positional parameters: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BugNo</a:t>
            </a:r>
            <a:endParaRPr lang="en-US" sz="2000" b="0" dirty="0" smtClean="0">
              <a:latin typeface="Courier New" pitchFamily="49" charset="0"/>
              <a:cs typeface="Courier New" pitchFamily="49" charset="0"/>
            </a:endParaRP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get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822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Applying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attribute can be applied by placing it immediately before its target.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test the </a:t>
            </a:r>
            <a:r>
              <a:rPr lang="en-US" sz="2000" b="0" dirty="0" err="1" smtClean="0"/>
              <a:t>BugFixAttribute</a:t>
            </a:r>
            <a:r>
              <a:rPr lang="en-US" sz="2000" b="0" dirty="0" smtClean="0"/>
              <a:t> attribute for the preceding example, you can create a program for a simple class named Calculator and give it four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4335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Applying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assign the </a:t>
            </a:r>
            <a:r>
              <a:rPr lang="en-US" sz="2000" b="0" dirty="0" err="1" smtClean="0"/>
              <a:t>BugFixAttribute</a:t>
            </a:r>
            <a:r>
              <a:rPr lang="en-US" sz="2000" b="0" dirty="0" smtClean="0"/>
              <a:t> to the target element class to record its code-maintenance history, as shown in the following code snippet: </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(125,"Sara Levo","08/15/06", Remarks="Return object not specified")]</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(159,"Sara Levo","08/17/06", Remarks="Data Type Mismatch")]</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class Calculator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6" name="Rectangle 3"/>
          <p:cNvSpPr>
            <a:spLocks noChangeArrowheads="1"/>
          </p:cNvSpPr>
          <p:nvPr/>
        </p:nvSpPr>
        <p:spPr bwMode="gray">
          <a:xfrm>
            <a:off x="262340" y="1340067"/>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is used in the process of obtaining type information at runtime. </a:t>
            </a:r>
          </a:p>
        </p:txBody>
      </p:sp>
      <p:sp>
        <p:nvSpPr>
          <p:cNvPr id="7" name="Rectangle 3"/>
          <p:cNvSpPr>
            <a:spLocks noChangeArrowheads="1"/>
          </p:cNvSpPr>
          <p:nvPr/>
        </p:nvSpPr>
        <p:spPr bwMode="gray">
          <a:xfrm>
            <a:off x="262340" y="2333295"/>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classes that give access to the metadata of a running program are in the </a:t>
            </a:r>
            <a:r>
              <a:rPr lang="en-US" sz="2000" b="0" dirty="0" err="1" smtClean="0"/>
              <a:t>System.Reflection</a:t>
            </a:r>
            <a:r>
              <a:rPr lang="en-US" sz="2000" b="0" dirty="0" smtClean="0"/>
              <a:t> namespace.</a:t>
            </a:r>
          </a:p>
        </p:txBody>
      </p:sp>
      <p:sp>
        <p:nvSpPr>
          <p:cNvPr id="9" name="Rectangle 3"/>
          <p:cNvSpPr>
            <a:spLocks noChangeArrowheads="1"/>
          </p:cNvSpPr>
          <p:nvPr/>
        </p:nvSpPr>
        <p:spPr bwMode="gray">
          <a:xfrm>
            <a:off x="262340" y="3342288"/>
            <a:ext cx="8616633" cy="198645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System.Reflection</a:t>
            </a:r>
            <a:r>
              <a:rPr lang="en-US" sz="2000" b="0" dirty="0" smtClean="0"/>
              <a:t> namespace contains classes that allow programmers to obtain information about the application that is running and to dynamically add types, values, and objects to that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251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6" name="Rectangle 3"/>
          <p:cNvSpPr>
            <a:spLocks noChangeArrowheads="1"/>
          </p:cNvSpPr>
          <p:nvPr/>
        </p:nvSpPr>
        <p:spPr bwMode="gray">
          <a:xfrm>
            <a:off x="262340" y="1340067"/>
            <a:ext cx="8616633" cy="23963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is generally used for the following tasks: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Viewing metadata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Performing type discovery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Late binding to methods and properties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62340" y="1340067"/>
            <a:ext cx="8616633" cy="23963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Viewing Metadata:</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view metadata using reflection, the </a:t>
            </a:r>
            <a:r>
              <a:rPr lang="en-US" sz="2000" b="0" dirty="0" err="1" smtClean="0"/>
              <a:t>MemberInfo</a:t>
            </a:r>
            <a:r>
              <a:rPr lang="en-US" sz="2000" b="0" dirty="0" smtClean="0"/>
              <a:t> object of the </a:t>
            </a:r>
            <a:r>
              <a:rPr lang="en-US" sz="2000" b="0" dirty="0" err="1" smtClean="0"/>
              <a:t>System.Reflection</a:t>
            </a:r>
            <a:r>
              <a:rPr lang="en-US" sz="2000" b="0" dirty="0" smtClean="0"/>
              <a:t> namespace needs to be initialized.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object helps discover the attributes of a member and to provide access to metadata.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62340" y="1340067"/>
            <a:ext cx="8616633" cy="4209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Performing Type Discovery: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also helps to explore and examine the contents of an assembly.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helps find the types associated with a module; the methods, fields, properties, and events associated with a type, as well as the signatures of each type of methods; the interfaces supported by the type and the type's base class.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Performing type discovery can also be achieved through the Object Browser window of Visual Studio .NET 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3538" y="1343570"/>
            <a:ext cx="8393112" cy="2055178"/>
          </a:xfrm>
          <a:prstGeom prst="rect">
            <a:avLst/>
          </a:prstGeom>
          <a:noFill/>
        </p:spPr>
        <p:txBody>
          <a:bodyPr>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0" dirty="0"/>
              <a:t>By the end of this session, you will be able to understand:</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Attributes</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Create custom attributes</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Retrieve metadata using reflection</a:t>
            </a:r>
          </a:p>
        </p:txBody>
      </p:sp>
      <p:sp>
        <p:nvSpPr>
          <p:cNvPr id="16" name="Rectangle 15"/>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Objective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40185" y="1340068"/>
            <a:ext cx="8660943" cy="2081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Late Binding:</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Binding a method at runtime is called late binding.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provides the flexibility of choosing an object you will bind at runtime and calling it programmatically.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251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Delegates with Events</a:t>
            </a:r>
          </a:p>
        </p:txBody>
      </p:sp>
      <p:sp>
        <p:nvSpPr>
          <p:cNvPr id="6" name="Rectangle 3"/>
          <p:cNvSpPr>
            <a:spLocks noChangeArrowheads="1"/>
          </p:cNvSpPr>
          <p:nvPr/>
        </p:nvSpPr>
        <p:spPr bwMode="gray">
          <a:xfrm>
            <a:off x="240185" y="1340067"/>
            <a:ext cx="8660943" cy="23648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Reflection Emit: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 allows creation of new types at run time and further use those types to perform certain tasks.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 enables you to define new modules and new types with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07205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3600" b="0" dirty="0" smtClean="0">
                <a:latin typeface="Calibri" pitchFamily="34" charset="0"/>
                <a:cs typeface="Calibri" pitchFamily="34" charset="0"/>
              </a:rPr>
              <a:t>Demo: Creating and Querying Custom Attribute Information</a:t>
            </a:r>
          </a:p>
        </p:txBody>
      </p:sp>
      <p:sp>
        <p:nvSpPr>
          <p:cNvPr id="6" name="Rectangle 3"/>
          <p:cNvSpPr>
            <a:spLocks noChangeArrowheads="1"/>
          </p:cNvSpPr>
          <p:nvPr/>
        </p:nvSpPr>
        <p:spPr bwMode="gray">
          <a:xfrm>
            <a:off x="262340" y="1403134"/>
            <a:ext cx="8616633" cy="47296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Problem Statement: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John is a developer in a software development company. The program manager wants John to ensure proper documentation of the business logic of the Calculator application as a part of development process. Although, the company maintains a separate sheet to describe the use of classes and their version number, the program manager wants to attach that sheet to classes.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[Hint: Use the Calculator class given in the preceding section for providing the business logic.]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7746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3600" b="0" dirty="0" smtClean="0">
                <a:latin typeface="Calibri" pitchFamily="34" charset="0"/>
                <a:cs typeface="Calibri" pitchFamily="34" charset="0"/>
              </a:rPr>
              <a:t>Demo: Creating and Querying Custom Attribute Information</a:t>
            </a:r>
          </a:p>
        </p:txBody>
      </p:sp>
      <p:sp>
        <p:nvSpPr>
          <p:cNvPr id="7" name="Rectangle 3"/>
          <p:cNvSpPr>
            <a:spLocks noChangeArrowheads="1"/>
          </p:cNvSpPr>
          <p:nvPr/>
        </p:nvSpPr>
        <p:spPr bwMode="gray">
          <a:xfrm>
            <a:off x="262340" y="1513494"/>
            <a:ext cx="8616633" cy="24909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create a console based application for Calculator application, John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p>
        </p:txBody>
      </p:sp>
      <p:sp>
        <p:nvSpPr>
          <p:cNvPr id="6" name="Rectangle 3"/>
          <p:cNvSpPr>
            <a:spLocks noChangeArrowheads="1"/>
          </p:cNvSpPr>
          <p:nvPr/>
        </p:nvSpPr>
        <p:spPr bwMode="gray">
          <a:xfrm>
            <a:off x="278105" y="1135115"/>
            <a:ext cx="8616633" cy="51710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Custom attributes are attributes that you create according to your requirement.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The element to which you attach an attribute is called an attribute target.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is used in the process of obtaining type information at run time.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is generally used for the following tasks: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Viewing metadata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Performing type discovery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Late binding to methods and properties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emit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endParaRPr lang="en-US" sz="2000" b="0" dirty="0" smtClean="0">
              <a:latin typeface="Calibri" pitchFamily="34" charset="0"/>
              <a:cs typeface="Calibri" pitchFamily="34" charset="0"/>
            </a:endParaRPr>
          </a:p>
        </p:txBody>
      </p:sp>
      <p:sp>
        <p:nvSpPr>
          <p:cNvPr id="6" name="Rectangle 3"/>
          <p:cNvSpPr>
            <a:spLocks noChangeArrowheads="1"/>
          </p:cNvSpPr>
          <p:nvPr/>
        </p:nvSpPr>
        <p:spPr bwMode="gray">
          <a:xfrm>
            <a:off x="262340" y="1324301"/>
            <a:ext cx="8616633" cy="36891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An attribute is a declarative tag that is used to convey information to runtime about the behavior of programmatic elements such as classes, enumerators, and assemblies.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The .NET Framework supports two categories of attributes to be used in C# programs: predefined and custom.</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Predefined attributes are supplied as part of the Common Language Runtime (CLR), and they are integrated into .NET.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Attributes</a:t>
            </a:r>
          </a:p>
        </p:txBody>
      </p:sp>
      <p:sp>
        <p:nvSpPr>
          <p:cNvPr id="5" name="Rectangle 3"/>
          <p:cNvSpPr>
            <a:spLocks noChangeArrowheads="1"/>
          </p:cNvSpPr>
          <p:nvPr/>
        </p:nvSpPr>
        <p:spPr bwMode="gray">
          <a:xfrm>
            <a:off x="262340" y="1308536"/>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described by the values of its attributes. </a:t>
            </a:r>
          </a:p>
        </p:txBody>
      </p:sp>
      <p:sp>
        <p:nvSpPr>
          <p:cNvPr id="7" name="Rectangle 3"/>
          <p:cNvSpPr>
            <a:spLocks noChangeArrowheads="1"/>
          </p:cNvSpPr>
          <p:nvPr/>
        </p:nvSpPr>
        <p:spPr bwMode="gray">
          <a:xfrm>
            <a:off x="262340" y="1939156"/>
            <a:ext cx="8616633" cy="1324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attribute is a declarative tag that is used to convey information to runtime about the behavior of programmatic elements such as classes, enumerators, and assemblies. </a:t>
            </a:r>
          </a:p>
        </p:txBody>
      </p:sp>
      <p:sp>
        <p:nvSpPr>
          <p:cNvPr id="8" name="Rectangle 3"/>
          <p:cNvSpPr>
            <a:spLocks noChangeArrowheads="1"/>
          </p:cNvSpPr>
          <p:nvPr/>
        </p:nvSpPr>
        <p:spPr bwMode="gray">
          <a:xfrm>
            <a:off x="262340" y="3294991"/>
            <a:ext cx="8616633" cy="91440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declarative tag is depicted by square ([ ]) brackets placed above the definition of an element such as a class or a method.</a:t>
            </a:r>
          </a:p>
        </p:txBody>
      </p:sp>
      <p:sp>
        <p:nvSpPr>
          <p:cNvPr id="9" name="Rectangle 3"/>
          <p:cNvSpPr>
            <a:spLocks noChangeArrowheads="1"/>
          </p:cNvSpPr>
          <p:nvPr/>
        </p:nvSpPr>
        <p:spPr bwMode="gray">
          <a:xfrm>
            <a:off x="262340" y="4240921"/>
            <a:ext cx="8616633" cy="126124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Attributes are used for adding metadata, such as compiler instructions and other information such as comments, description, methods, and classes to a program. </a:t>
            </a:r>
          </a:p>
        </p:txBody>
      </p:sp>
      <p:sp>
        <p:nvSpPr>
          <p:cNvPr id="11" name="Rectangle 3"/>
          <p:cNvSpPr>
            <a:spLocks noChangeArrowheads="1"/>
          </p:cNvSpPr>
          <p:nvPr/>
        </p:nvSpPr>
        <p:spPr bwMode="gray">
          <a:xfrm>
            <a:off x="262340" y="5549459"/>
            <a:ext cx="8616633" cy="91440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is equipped with a number of predefined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Applying Attributes</a:t>
            </a:r>
          </a:p>
        </p:txBody>
      </p:sp>
      <p:sp>
        <p:nvSpPr>
          <p:cNvPr id="5" name="Rectangle 3"/>
          <p:cNvSpPr>
            <a:spLocks noChangeArrowheads="1"/>
          </p:cNvSpPr>
          <p:nvPr/>
        </p:nvSpPr>
        <p:spPr bwMode="gray">
          <a:xfrm>
            <a:off x="262340" y="1308536"/>
            <a:ext cx="8616633" cy="536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Attributes are applied to different elements of the code. </a:t>
            </a:r>
          </a:p>
        </p:txBody>
      </p:sp>
      <p:sp>
        <p:nvSpPr>
          <p:cNvPr id="7" name="Rectangle 3"/>
          <p:cNvSpPr>
            <a:spLocks noChangeArrowheads="1"/>
          </p:cNvSpPr>
          <p:nvPr/>
        </p:nvSpPr>
        <p:spPr bwMode="gray">
          <a:xfrm>
            <a:off x="262340" y="1939155"/>
            <a:ext cx="8616633" cy="16080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These elements include assemblies, modules, classes, </a:t>
            </a:r>
            <a:r>
              <a:rPr lang="en-US" sz="1800" b="0" dirty="0" err="1" smtClean="0"/>
              <a:t>structs</a:t>
            </a:r>
            <a:r>
              <a:rPr lang="en-US" sz="1800" b="0" dirty="0" smtClean="0"/>
              <a:t>, </a:t>
            </a:r>
            <a:r>
              <a:rPr lang="en-US" sz="1800" b="0" dirty="0" err="1" smtClean="0"/>
              <a:t>enums</a:t>
            </a:r>
            <a:r>
              <a:rPr lang="en-US" sz="1800" b="0" dirty="0" smtClean="0"/>
              <a:t>, constructors, methods, properties, fields, events, interfaces, parameters, return </a:t>
            </a:r>
            <a:r>
              <a:rPr lang="en-US" sz="1800" b="0" dirty="0" err="1" smtClean="0"/>
              <a:t>values,and</a:t>
            </a:r>
            <a:r>
              <a:rPr lang="en-US" sz="1800" b="0" dirty="0" smtClean="0"/>
              <a:t> delegates. Information about attributes is stored with the metadata of the elements they are associated with. </a:t>
            </a:r>
          </a:p>
        </p:txBody>
      </p:sp>
      <p:sp>
        <p:nvSpPr>
          <p:cNvPr id="8" name="Rectangle 3"/>
          <p:cNvSpPr>
            <a:spLocks noChangeArrowheads="1"/>
          </p:cNvSpPr>
          <p:nvPr/>
        </p:nvSpPr>
        <p:spPr bwMode="gray">
          <a:xfrm>
            <a:off x="262340" y="3610283"/>
            <a:ext cx="8616633" cy="12139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 following syntax enables you to specify an attribute: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[attribute(</a:t>
            </a:r>
            <a:r>
              <a:rPr lang="en-US" sz="1800" b="0" dirty="0" err="1" smtClean="0"/>
              <a:t>positional_parameters,name_parameter</a:t>
            </a:r>
            <a:r>
              <a:rPr lang="en-US" sz="1800" b="0" dirty="0" smtClean="0"/>
              <a:t> = value, ...)] element.</a:t>
            </a:r>
          </a:p>
        </p:txBody>
      </p:sp>
      <p:sp>
        <p:nvSpPr>
          <p:cNvPr id="9" name="Rectangle 3"/>
          <p:cNvSpPr>
            <a:spLocks noChangeArrowheads="1"/>
          </p:cNvSpPr>
          <p:nvPr/>
        </p:nvSpPr>
        <p:spPr bwMode="gray">
          <a:xfrm>
            <a:off x="262340" y="4887310"/>
            <a:ext cx="8616633" cy="15607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 .NET Framework supports two categories of attributes to be used in C# programs: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Predefined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Custom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Predefined Attributes</a:t>
            </a:r>
          </a:p>
        </p:txBody>
      </p:sp>
      <p:sp>
        <p:nvSpPr>
          <p:cNvPr id="5" name="Rectangle 3"/>
          <p:cNvSpPr>
            <a:spLocks noChangeArrowheads="1"/>
          </p:cNvSpPr>
          <p:nvPr/>
        </p:nvSpPr>
        <p:spPr bwMode="gray">
          <a:xfrm>
            <a:off x="262340" y="1340068"/>
            <a:ext cx="8616633" cy="29481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Some commonly used predefined attributes provided with .NET Framework are: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Conditional</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WebMethod</a:t>
            </a:r>
            <a:endParaRPr lang="en-US" sz="2000" b="0" dirty="0" smtClean="0"/>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DLLImport</a:t>
            </a:r>
            <a:endParaRPr lang="en-US" sz="2000" b="0" dirty="0" smtClean="0"/>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Obsolete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5" name="Rectangle 3"/>
          <p:cNvSpPr>
            <a:spLocks noChangeArrowheads="1"/>
          </p:cNvSpPr>
          <p:nvPr/>
        </p:nvSpPr>
        <p:spPr bwMode="gray">
          <a:xfrm>
            <a:off x="262340" y="1308536"/>
            <a:ext cx="8616633" cy="13085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allows creation of custom attributes, which can be used to store information and can be retrieved at run time. </a:t>
            </a:r>
          </a:p>
        </p:txBody>
      </p:sp>
      <p:sp>
        <p:nvSpPr>
          <p:cNvPr id="7" name="Rectangle 3"/>
          <p:cNvSpPr>
            <a:spLocks noChangeArrowheads="1"/>
          </p:cNvSpPr>
          <p:nvPr/>
        </p:nvSpPr>
        <p:spPr bwMode="gray">
          <a:xfrm>
            <a:off x="262340" y="2664371"/>
            <a:ext cx="8616633" cy="8986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information can be related to any target element depending upon the design and the need of an application.</a:t>
            </a:r>
          </a:p>
        </p:txBody>
      </p:sp>
      <p:sp>
        <p:nvSpPr>
          <p:cNvPr id="9" name="Rectangle 3"/>
          <p:cNvSpPr>
            <a:spLocks noChangeArrowheads="1"/>
          </p:cNvSpPr>
          <p:nvPr/>
        </p:nvSpPr>
        <p:spPr bwMode="gray">
          <a:xfrm>
            <a:off x="262340" y="3626067"/>
            <a:ext cx="8616633" cy="23805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Create custom attributes, you need to: </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Define a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Name the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 the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Apply the custom attribute to a target 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6" name="Rectangle 3"/>
          <p:cNvSpPr>
            <a:spLocks noChangeArrowheads="1"/>
          </p:cNvSpPr>
          <p:nvPr/>
        </p:nvSpPr>
        <p:spPr bwMode="gray">
          <a:xfrm>
            <a:off x="278106" y="1198179"/>
            <a:ext cx="8616633" cy="48242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Defining a Custom Attribute:</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New custom attribute class is derived from the </a:t>
            </a:r>
            <a:r>
              <a:rPr lang="en-US" sz="2000" b="0" dirty="0" err="1" smtClean="0"/>
              <a:t>System.Attribute</a:t>
            </a:r>
            <a:r>
              <a:rPr lang="en-US" sz="2000" b="0" dirty="0" smtClean="0"/>
              <a:t> system class.</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then apply the attribute target using a predefined attribute to the new custom attribute class, </a:t>
            </a:r>
            <a:r>
              <a:rPr lang="en-US" sz="2000" b="0" dirty="0" err="1" smtClean="0"/>
              <a:t>AttributeUsage</a:t>
            </a:r>
            <a:r>
              <a:rPr lang="en-US" sz="2000" b="0" dirty="0" smtClean="0"/>
              <a:t>, as shown in the following code statement: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AttributeUsage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AttributeTargets.Class</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AttributeTargets.Constructor</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AttributeTargets.Field</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AttributeTargets.Method</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AttributeTargets.Property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AllowMultiple</a:t>
            </a:r>
            <a:r>
              <a:rPr lang="en-US" sz="2000" b="0" dirty="0" smtClean="0">
                <a:latin typeface="Courier New" pitchFamily="49" charset="0"/>
                <a:cs typeface="Courier New" pitchFamily="49" charset="0"/>
              </a:rPr>
              <a:t> = true)]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5674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3963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AttributeUsage</a:t>
            </a:r>
            <a:r>
              <a:rPr lang="en-US" sz="2000" b="0" dirty="0" smtClean="0"/>
              <a:t> attribute allows two arguments.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One argument is a set of flags that indicates the target element.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other argument is a flag that indicates whether a given element might be applied with more than one such attribute. </a:t>
            </a:r>
          </a:p>
        </p:txBody>
      </p:sp>
      <p:sp>
        <p:nvSpPr>
          <p:cNvPr id="9" name="Rectangle 3"/>
          <p:cNvSpPr>
            <a:spLocks noChangeArrowheads="1"/>
          </p:cNvSpPr>
          <p:nvPr/>
        </p:nvSpPr>
        <p:spPr bwMode="gray">
          <a:xfrm>
            <a:off x="262340" y="3799488"/>
            <a:ext cx="8616633" cy="2033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Besides the </a:t>
            </a:r>
            <a:r>
              <a:rPr lang="en-US" sz="2000" b="0" dirty="0" err="1" smtClean="0"/>
              <a:t>AllowMultiple</a:t>
            </a:r>
            <a:r>
              <a:rPr lang="en-US" sz="2000" b="0" dirty="0" smtClean="0"/>
              <a:t> property there are other properties that can be used with the attributes. These properties are: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Inherited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ValidOn</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20"/>
          <p:cNvGraphicFramePr>
            <a:graphicFrameLocks/>
          </p:cNvGraphicFramePr>
          <p:nvPr/>
        </p:nvGraphicFramePr>
        <p:xfrm>
          <a:off x="268888" y="2023241"/>
          <a:ext cx="8575566" cy="4154518"/>
        </p:xfrm>
        <a:graphic>
          <a:graphicData uri="http://schemas.openxmlformats.org/drawingml/2006/table">
            <a:tbl>
              <a:tblPr/>
              <a:tblGrid>
                <a:gridCol w="1775982"/>
                <a:gridCol w="6799584"/>
              </a:tblGrid>
              <a:tr h="2105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mj-lt"/>
                          <a:cs typeface="Times New Roman" pitchFamily="18" charset="0"/>
                        </a:rPr>
                        <a:t>Member Name</a:t>
                      </a:r>
                      <a:endParaRPr kumimoji="0" lang="en-US" sz="1000" b="1"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mj-lt"/>
                          <a:cs typeface="Times New Roman" pitchFamily="18" charset="0"/>
                        </a:rPr>
                        <a:t>Attribute Targets</a:t>
                      </a:r>
                      <a:endParaRPr kumimoji="0" lang="en-US" sz="1000" b="1"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r>
              <a:tr h="344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All</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Elements including assembly, class, class member, delegate, </a:t>
                      </a:r>
                      <a:r>
                        <a:rPr kumimoji="0" lang="en-US" sz="1000" b="0" i="0" u="none" strike="noStrike" cap="none" normalizeH="0" baseline="0" dirty="0" err="1" smtClean="0">
                          <a:ln>
                            <a:noFill/>
                          </a:ln>
                          <a:solidFill>
                            <a:schemeClr val="tx1"/>
                          </a:solidFill>
                          <a:effectLst/>
                          <a:latin typeface="+mj-lt"/>
                          <a:cs typeface="Times New Roman" pitchFamily="18" charset="0"/>
                        </a:rPr>
                        <a:t>enum</a:t>
                      </a:r>
                      <a:r>
                        <a:rPr kumimoji="0" lang="en-US" sz="1000" b="0" i="0" u="none" strike="noStrike" cap="none" normalizeH="0" baseline="0" dirty="0" smtClean="0">
                          <a:ln>
                            <a:noFill/>
                          </a:ln>
                          <a:solidFill>
                            <a:schemeClr val="tx1"/>
                          </a:solidFill>
                          <a:effectLst/>
                          <a:latin typeface="+mj-lt"/>
                          <a:cs typeface="Times New Roman" pitchFamily="18" charset="0"/>
                        </a:rPr>
                        <a:t>, event, field, interface, method, module, parameter, property, or </a:t>
                      </a:r>
                      <a:r>
                        <a:rPr kumimoji="0" lang="en-US" sz="1000" b="0" i="0" u="none" strike="noStrike" cap="none" normalizeH="0" baseline="0" dirty="0" err="1" smtClean="0">
                          <a:ln>
                            <a:noFill/>
                          </a:ln>
                          <a:solidFill>
                            <a:schemeClr val="tx1"/>
                          </a:solidFill>
                          <a:effectLst/>
                          <a:latin typeface="+mj-lt"/>
                          <a:cs typeface="Times New Roman" pitchFamily="18" charset="0"/>
                        </a:rPr>
                        <a:t>struct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Assembly</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Assembly only</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Instances of the class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ClassMembers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Classes, </a:t>
                      </a:r>
                      <a:r>
                        <a:rPr kumimoji="0" lang="en-US" sz="1000" b="0" i="0" u="none" strike="noStrike" cap="none" normalizeH="0" baseline="0" dirty="0" err="1" smtClean="0">
                          <a:ln>
                            <a:noFill/>
                          </a:ln>
                          <a:solidFill>
                            <a:schemeClr val="tx1"/>
                          </a:solidFill>
                          <a:effectLst/>
                          <a:latin typeface="+mj-lt"/>
                          <a:cs typeface="Times New Roman" pitchFamily="18" charset="0"/>
                        </a:rPr>
                        <a:t>structs</a:t>
                      </a:r>
                      <a:r>
                        <a:rPr kumimoji="0" lang="en-US" sz="1000" b="0" i="0" u="none" strike="noStrike" cap="none" normalizeH="0" baseline="0" dirty="0" smtClean="0">
                          <a:ln>
                            <a:noFill/>
                          </a:ln>
                          <a:solidFill>
                            <a:schemeClr val="tx1"/>
                          </a:solidFill>
                          <a:effectLst/>
                          <a:latin typeface="+mj-lt"/>
                          <a:cs typeface="Times New Roman" pitchFamily="18" charset="0"/>
                        </a:rPr>
                        <a:t>, </a:t>
                      </a:r>
                      <a:r>
                        <a:rPr kumimoji="0" lang="en-US" sz="1000" b="0" i="0" u="none" strike="noStrike" cap="none" normalizeH="0" baseline="0" dirty="0" err="1" smtClean="0">
                          <a:ln>
                            <a:noFill/>
                          </a:ln>
                          <a:solidFill>
                            <a:schemeClr val="tx1"/>
                          </a:solidFill>
                          <a:effectLst/>
                          <a:latin typeface="+mj-lt"/>
                          <a:cs typeface="Times New Roman" pitchFamily="18" charset="0"/>
                        </a:rPr>
                        <a:t>enums</a:t>
                      </a:r>
                      <a:r>
                        <a:rPr kumimoji="0" lang="en-US" sz="1000" b="0" i="0" u="none" strike="noStrike" cap="none" normalizeH="0" baseline="0" dirty="0" smtClean="0">
                          <a:ln>
                            <a:noFill/>
                          </a:ln>
                          <a:solidFill>
                            <a:schemeClr val="tx1"/>
                          </a:solidFill>
                          <a:effectLst/>
                          <a:latin typeface="+mj-lt"/>
                          <a:cs typeface="Times New Roman" pitchFamily="18" charset="0"/>
                        </a:rPr>
                        <a:t>, constructors, methods, properties, fields, events, delegates, and interfaces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Constructor</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 constructors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Delegate</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Delegate methods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Enum</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enumeration</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Event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events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Field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Fields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Interface</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Interfaces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Method</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methods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Module</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 single module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Parameter</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Parameters of a method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Property</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Properties (both get and set, if implemented)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Struct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Structs</a:t>
                      </a:r>
                      <a:r>
                        <a:rPr kumimoji="0" lang="en-US" sz="1000" b="0" i="0" u="none" strike="noStrike" cap="none" normalizeH="0" baseline="0" dirty="0" smtClean="0">
                          <a:ln>
                            <a:noFill/>
                          </a:ln>
                          <a:solidFill>
                            <a:schemeClr val="tx1"/>
                          </a:solidFill>
                          <a:effectLst/>
                          <a:latin typeface="+mj-lt"/>
                          <a:cs typeface="Times New Roman" pitchFamily="18" charset="0"/>
                        </a:rPr>
                        <a:t>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8" name="Rectangle 3"/>
          <p:cNvSpPr>
            <a:spLocks noChangeArrowheads="1"/>
          </p:cNvSpPr>
          <p:nvPr/>
        </p:nvSpPr>
        <p:spPr bwMode="gray">
          <a:xfrm>
            <a:off x="246575" y="993226"/>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lists the various member names of the </a:t>
            </a:r>
            <a:r>
              <a:rPr lang="en-US" sz="2000" b="0" dirty="0" err="1" smtClean="0"/>
              <a:t>AttributeTargets</a:t>
            </a:r>
            <a:r>
              <a:rPr lang="en-US" sz="2000" b="0" dirty="0" smtClean="0"/>
              <a:t> enumerator.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35689</TotalTime>
  <Words>4106</Words>
  <Application>Microsoft Office PowerPoint</Application>
  <PresentationFormat>On-screen Show (4:3)</PresentationFormat>
  <Paragraphs>394</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4_TS_ILT_Sl1Template1_PPT_20_12_10_V1</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Tsuser</cp:lastModifiedBy>
  <cp:revision>1964</cp:revision>
  <dcterms:created xsi:type="dcterms:W3CDTF">2008-06-23T11:45:25Z</dcterms:created>
  <dcterms:modified xsi:type="dcterms:W3CDTF">2015-09-02T07:09:31Z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