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88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1776"/>
    </p:cViewPr>
  </p:sorter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15235C08-5F6C-47DD-B044-A6EEB048263B}" type="slidenum">
              <a:rPr lang="en-US"/>
              <a:pPr/>
              <a:t>‹#›</a:t>
            </a:fld>
            <a:endParaRPr lang="en-US"/>
          </a:p>
        </p:txBody>
      </p:sp>
    </p:spTree>
    <p:extLst>
      <p:ext uri="{BB962C8B-B14F-4D97-AF65-F5344CB8AC3E}">
        <p14:creationId xmlns:p14="http://schemas.microsoft.com/office/powerpoint/2010/main" xmlns="" val="17476919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7E02A8-ACAE-499C-A9A3-5ED4379AE73A}" type="slidenum">
              <a:rPr lang="en-US"/>
              <a:pPr/>
              <a:t>1</a:t>
            </a:fld>
            <a:endParaRPr lang="en-US"/>
          </a:p>
        </p:txBody>
      </p:sp>
      <p:sp>
        <p:nvSpPr>
          <p:cNvPr id="266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3F9A64D-43DD-4CFF-BB23-F58D7C1A7403}" type="slidenum">
              <a:rPr lang="en-US"/>
              <a:pPr/>
              <a:t>10</a:t>
            </a:fld>
            <a:endParaRPr lang="en-US"/>
          </a:p>
        </p:txBody>
      </p:sp>
      <p:sp>
        <p:nvSpPr>
          <p:cNvPr id="358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9E0DCC0-EFF2-4C02-92A2-2C363182FF8A}" type="slidenum">
              <a:rPr lang="en-US"/>
              <a:pPr/>
              <a:t>11</a:t>
            </a:fld>
            <a:endParaRPr lang="en-US"/>
          </a:p>
        </p:txBody>
      </p:sp>
      <p:sp>
        <p:nvSpPr>
          <p:cNvPr id="3686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2E1E89-ED17-41EC-8ACB-6B0E50B5F9AC}" type="slidenum">
              <a:rPr lang="en-US"/>
              <a:pPr/>
              <a:t>12</a:t>
            </a:fld>
            <a:endParaRPr lang="en-US"/>
          </a:p>
        </p:txBody>
      </p:sp>
      <p:sp>
        <p:nvSpPr>
          <p:cNvPr id="3788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8E9F24D-F1C8-4CEC-BD43-00BF999CF139}" type="slidenum">
              <a:rPr lang="en-US"/>
              <a:pPr/>
              <a:t>13</a:t>
            </a:fld>
            <a:endParaRPr lang="en-US"/>
          </a:p>
        </p:txBody>
      </p:sp>
      <p:sp>
        <p:nvSpPr>
          <p:cNvPr id="3891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2866CF-13AB-455C-B869-01E89DCE538E}" type="slidenum">
              <a:rPr lang="en-US"/>
              <a:pPr/>
              <a:t>14</a:t>
            </a:fld>
            <a:endParaRPr lang="en-US"/>
          </a:p>
        </p:txBody>
      </p:sp>
      <p:sp>
        <p:nvSpPr>
          <p:cNvPr id="399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E3DFB7-E675-4681-B824-DB527D03A201}" type="slidenum">
              <a:rPr lang="en-US"/>
              <a:pPr/>
              <a:t>15</a:t>
            </a:fld>
            <a:endParaRPr lang="en-US"/>
          </a:p>
        </p:txBody>
      </p:sp>
      <p:sp>
        <p:nvSpPr>
          <p:cNvPr id="409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DFAFCE-770E-4EAB-8BEF-C32054E975F8}" type="slidenum">
              <a:rPr lang="en-US"/>
              <a:pPr/>
              <a:t>16</a:t>
            </a:fld>
            <a:endParaRPr lang="en-US"/>
          </a:p>
        </p:txBody>
      </p:sp>
      <p:sp>
        <p:nvSpPr>
          <p:cNvPr id="419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D851309-4E53-47A5-96EA-340D7C00BD62}" type="slidenum">
              <a:rPr lang="en-US"/>
              <a:pPr/>
              <a:t>17</a:t>
            </a:fld>
            <a:endParaRPr lang="en-US"/>
          </a:p>
        </p:txBody>
      </p:sp>
      <p:sp>
        <p:nvSpPr>
          <p:cNvPr id="430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1C2839-3319-4915-A46A-339535389600}" type="slidenum">
              <a:rPr lang="en-US"/>
              <a:pPr/>
              <a:t>18</a:t>
            </a:fld>
            <a:endParaRPr lang="en-US"/>
          </a:p>
        </p:txBody>
      </p:sp>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9489C38-DC45-47C1-9234-8630708304E0}" type="slidenum">
              <a:rPr lang="en-US"/>
              <a:pPr/>
              <a:t>19</a:t>
            </a:fld>
            <a:endParaRPr lang="en-US"/>
          </a:p>
        </p:txBody>
      </p:sp>
      <p:sp>
        <p:nvSpPr>
          <p:cNvPr id="450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7E4C527-DE93-48D2-9455-AC9CE0026816}" type="slidenum">
              <a:rPr lang="en-US"/>
              <a:pPr/>
              <a:t>2</a:t>
            </a:fld>
            <a:endParaRPr lang="en-US"/>
          </a:p>
        </p:txBody>
      </p:sp>
      <p:sp>
        <p:nvSpPr>
          <p:cNvPr id="276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262D0F7D-078D-4193-8306-05E5E83A1F75}"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276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DDC483-737A-4C94-A638-8EFF2CF17CDC}" type="slidenum">
              <a:rPr lang="en-US"/>
              <a:pPr/>
              <a:t>3</a:t>
            </a:fld>
            <a:endParaRPr lang="en-US"/>
          </a:p>
        </p:txBody>
      </p:sp>
      <p:sp>
        <p:nvSpPr>
          <p:cNvPr id="286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2F91A67-F62E-409C-8FED-0F2A72259663}" type="slidenum">
              <a:rPr lang="en-US"/>
              <a:pPr/>
              <a:t>4</a:t>
            </a:fld>
            <a:endParaRPr lang="en-US"/>
          </a:p>
        </p:txBody>
      </p:sp>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054204-CBFF-45FA-B5B9-FBAE218EE66E}" type="slidenum">
              <a:rPr lang="en-US"/>
              <a:pPr/>
              <a:t>5</a:t>
            </a:fld>
            <a:endParaRPr lang="en-US"/>
          </a:p>
        </p:txBody>
      </p:sp>
      <p:sp>
        <p:nvSpPr>
          <p:cNvPr id="307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C82995-DA3E-4562-A7F3-7075252DFBB2}" type="slidenum">
              <a:rPr lang="en-US"/>
              <a:pPr/>
              <a:t>6</a:t>
            </a:fld>
            <a:endParaRPr lang="en-US"/>
          </a:p>
        </p:txBody>
      </p:sp>
      <p:sp>
        <p:nvSpPr>
          <p:cNvPr id="317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3FE453-4212-4720-B655-1E2C7E502AAB}" type="slidenum">
              <a:rPr lang="en-US"/>
              <a:pPr/>
              <a:t>7</a:t>
            </a:fld>
            <a:endParaRPr lang="en-US"/>
          </a:p>
        </p:txBody>
      </p:sp>
      <p:sp>
        <p:nvSpPr>
          <p:cNvPr id="327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4AA1D9E-62A2-4CD7-88B8-8BA2EA8D0870}" type="slidenum">
              <a:rPr lang="en-US"/>
              <a:pPr/>
              <a:t>8</a:t>
            </a:fld>
            <a:endParaRPr lang="en-US"/>
          </a:p>
        </p:txBody>
      </p:sp>
      <p:sp>
        <p:nvSpPr>
          <p:cNvPr id="337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34457C-9236-4C7D-A661-E9EBE1807E48}" type="slidenum">
              <a:rPr lang="en-US"/>
              <a:pPr/>
              <a:t>9</a:t>
            </a:fld>
            <a:endParaRPr lang="en-US"/>
          </a:p>
        </p:txBody>
      </p:sp>
      <p:sp>
        <p:nvSpPr>
          <p:cNvPr id="348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solidFill>
            <a:srgbClr val="3388A9"/>
          </a:solidFill>
        </p:spPr>
        <p:txBody>
          <a:bodyPr/>
          <a:lstStyle>
            <a:lvl1pPr marL="0" indent="0" algn="ctr">
              <a:buNone/>
              <a:defRPr sz="40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a:solidFill>
            <a:srgbClr val="3388A9"/>
          </a:solidFill>
        </p:spPr>
        <p:txBody>
          <a:bodyPr/>
          <a:lstStyle>
            <a:lvl1pPr algn="ctr">
              <a:defRPr sz="400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solidFill>
            <a:srgbClr val="3388A9"/>
          </a:solidFill>
        </p:spPr>
        <p:txBody>
          <a:bodyPr/>
          <a:lstStyle>
            <a:lvl1pPr algn="ctr">
              <a:defRPr sz="4000" b="0"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rgbClr val="3388A9"/>
          </a:solidFill>
        </p:spPr>
        <p:txBody>
          <a:bodyPr/>
          <a:lstStyle>
            <a:lvl1pPr algn="ctr">
              <a:defRPr sz="4000" b="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88A9"/>
          </a:solidFill>
        </p:spPr>
        <p:txBody>
          <a:bodyPr/>
          <a:lstStyle>
            <a:lvl1pPr algn="ctr">
              <a:defRPr sz="400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solidFill>
            <a:srgbClr val="3388A9"/>
          </a:solid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dirty="0" smtClean="0"/>
              <a:t>Click to edit the title text </a:t>
            </a:r>
            <a:r>
              <a:rPr lang="en-GB" dirty="0" err="1" smtClean="0"/>
              <a:t>formatClick</a:t>
            </a:r>
            <a:r>
              <a:rPr lang="en-GB" dirty="0" smtClean="0"/>
              <a:t>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457200" rtl="0" fontAlgn="base">
        <a:lnSpc>
          <a:spcPct val="101000"/>
        </a:lnSpc>
        <a:spcBef>
          <a:spcPct val="0"/>
        </a:spcBef>
        <a:spcAft>
          <a:spcPct val="0"/>
        </a:spcAft>
        <a:buClr>
          <a:srgbClr val="000000"/>
        </a:buClr>
        <a:buSzPct val="100000"/>
        <a:buFont typeface="Times New Roman" pitchFamily="16" charset="0"/>
        <a:defRPr sz="4000">
          <a:solidFill>
            <a:schemeClr val="bg1"/>
          </a:solidFill>
          <a:latin typeface="Calibri" pitchFamily="34" charset="0"/>
          <a:ea typeface="+mj-ea"/>
          <a:cs typeface="Calibri" pitchFamily="34" charset="0"/>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200" y="320675"/>
            <a:ext cx="8224838" cy="425450"/>
          </a:xfrm>
          <a:prstGeom prst="rect">
            <a:avLst/>
          </a:prstGeom>
          <a:solidFill>
            <a:srgbClr val="3388A9"/>
          </a:solid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dirty="0" smtClean="0"/>
              <a:t>Click to edit the title text </a:t>
            </a:r>
            <a:r>
              <a:rPr lang="en-GB" dirty="0" err="1" smtClean="0"/>
              <a:t>formatClick</a:t>
            </a:r>
            <a:r>
              <a:rPr lang="en-GB" dirty="0" smtClean="0"/>
              <a:t>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457200" rtl="0" fontAlgn="base">
        <a:lnSpc>
          <a:spcPct val="101000"/>
        </a:lnSpc>
        <a:spcBef>
          <a:spcPct val="0"/>
        </a:spcBef>
        <a:spcAft>
          <a:spcPct val="0"/>
        </a:spcAft>
        <a:buClr>
          <a:srgbClr val="000000"/>
        </a:buClr>
        <a:buSzPct val="100000"/>
        <a:buFont typeface="Times New Roman" pitchFamily="16" charset="0"/>
        <a:defRPr sz="4000" b="0">
          <a:solidFill>
            <a:schemeClr val="bg1"/>
          </a:solidFill>
          <a:latin typeface="Calibri" pitchFamily="34" charset="0"/>
          <a:ea typeface="+mj-ea"/>
          <a:cs typeface="Calibri" pitchFamily="34" charset="0"/>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1000" y="1447800"/>
            <a:ext cx="8432800" cy="31242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800" dirty="0" smtClean="0">
                <a:solidFill>
                  <a:schemeClr val="bg1"/>
                </a:solidFill>
                <a:latin typeface="Times New Roman" pitchFamily="18" charset="0"/>
                <a:ea typeface="Calibri" pitchFamily="34" charset="0"/>
                <a:cs typeface="Times New Roman" pitchFamily="18" charset="0"/>
              </a:rPr>
              <a:t>Session : Introduction </a:t>
            </a:r>
            <a:r>
              <a:rPr lang="en-US" sz="4800" dirty="0">
                <a:solidFill>
                  <a:schemeClr val="bg1"/>
                </a:solidFill>
                <a:latin typeface="Times New Roman" pitchFamily="18" charset="0"/>
                <a:ea typeface="Calibri" pitchFamily="34" charset="0"/>
                <a:cs typeface="Times New Roman" pitchFamily="18" charset="0"/>
              </a:rPr>
              <a:t>to ADO.NET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Providers</a:t>
            </a:r>
          </a:p>
        </p:txBody>
      </p:sp>
      <p:sp>
        <p:nvSpPr>
          <p:cNvPr id="5" name="Rectangle 4"/>
          <p:cNvSpPr/>
          <p:nvPr/>
        </p:nvSpPr>
        <p:spPr bwMode="auto">
          <a:xfrm>
            <a:off x="228600" y="1219200"/>
            <a:ext cx="8705850" cy="2667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ADO.NET Data Provider model provides a common managed interface in the .NET Framework for connecting to and interacting with a data store. The ADO.NET Entity Framework builds on top of the ADO.NET Data Provider model to allow for use of the Entity Framework with any data source for which a supported provider is available.</a:t>
            </a:r>
          </a:p>
        </p:txBody>
      </p:sp>
      <p:sp>
        <p:nvSpPr>
          <p:cNvPr id="6" name="Rectangle 5"/>
          <p:cNvSpPr/>
          <p:nvPr/>
        </p:nvSpPr>
        <p:spPr bwMode="auto">
          <a:xfrm>
            <a:off x="228600" y="4038600"/>
            <a:ext cx="8705850" cy="1295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.NET Framework includes ADO.NET providers for direct access to Microsoft SQL Server and for indirect access to other databases with ODBC and OLE DB drivers.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 Set</a:t>
            </a:r>
          </a:p>
        </p:txBody>
      </p:sp>
      <p:sp>
        <p:nvSpPr>
          <p:cNvPr id="5" name="Rectangle 4"/>
          <p:cNvSpPr/>
          <p:nvPr/>
        </p:nvSpPr>
        <p:spPr bwMode="auto">
          <a:xfrm>
            <a:off x="228600" y="1828800"/>
            <a:ext cx="8705850" cy="3581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a:t>
            </a:r>
            <a:r>
              <a:rPr lang="en-US" sz="2000" dirty="0" err="1" smtClean="0">
                <a:latin typeface="Verdana" pitchFamily="34" charset="0"/>
                <a:ea typeface="Verdana" pitchFamily="34" charset="0"/>
                <a:cs typeface="Verdana" pitchFamily="34" charset="0"/>
              </a:rPr>
              <a:t>DataSet</a:t>
            </a:r>
            <a:r>
              <a:rPr lang="en-US" sz="2000" dirty="0" smtClean="0">
                <a:latin typeface="Verdana" pitchFamily="34" charset="0"/>
                <a:ea typeface="Verdana" pitchFamily="34" charset="0"/>
                <a:cs typeface="Verdana" pitchFamily="34" charset="0"/>
              </a:rPr>
              <a:t> object is central to supporting disconnected, distributed data scenarios with ADO.NET. The </a:t>
            </a:r>
            <a:r>
              <a:rPr lang="en-US" sz="2000" dirty="0" err="1" smtClean="0">
                <a:latin typeface="Verdana" pitchFamily="34" charset="0"/>
                <a:ea typeface="Verdana" pitchFamily="34" charset="0"/>
                <a:cs typeface="Verdana" pitchFamily="34" charset="0"/>
              </a:rPr>
              <a:t>DataSet</a:t>
            </a:r>
            <a:r>
              <a:rPr lang="en-US" sz="2000" dirty="0" smtClean="0">
                <a:latin typeface="Verdana" pitchFamily="34" charset="0"/>
                <a:ea typeface="Verdana" pitchFamily="34" charset="0"/>
                <a:cs typeface="Verdana" pitchFamily="34" charset="0"/>
              </a:rPr>
              <a:t> is a memory-resident representation of data that provides a consistent relational programming model regardless of the data source. It can be used with multiple and differing data sources, with XML data, or to manage data local to the application. The </a:t>
            </a:r>
            <a:r>
              <a:rPr lang="en-US" sz="2000" dirty="0" err="1" smtClean="0">
                <a:latin typeface="Verdana" pitchFamily="34" charset="0"/>
                <a:ea typeface="Verdana" pitchFamily="34" charset="0"/>
                <a:cs typeface="Verdana" pitchFamily="34" charset="0"/>
              </a:rPr>
              <a:t>DataSet</a:t>
            </a:r>
            <a:r>
              <a:rPr lang="en-US" sz="2000" dirty="0" smtClean="0">
                <a:latin typeface="Verdana" pitchFamily="34" charset="0"/>
                <a:ea typeface="Verdana" pitchFamily="34" charset="0"/>
                <a:cs typeface="Verdana" pitchFamily="34" charset="0"/>
              </a:rPr>
              <a:t> represents a complete set of data, including related tables, constraints, and relationships among the tables.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srcRect/>
          <a:stretch>
            <a:fillRect/>
          </a:stretch>
        </p:blipFill>
        <p:spPr bwMode="auto">
          <a:xfrm>
            <a:off x="762000" y="1689100"/>
            <a:ext cx="7696200" cy="3479800"/>
          </a:xfrm>
          <a:prstGeom prst="rect">
            <a:avLst/>
          </a:prstGeom>
          <a:noFill/>
          <a:ln w="9360">
            <a:noFill/>
            <a:miter lim="800000"/>
            <a:headEnd/>
            <a:tailEnd/>
          </a:ln>
          <a:effectLst/>
        </p:spPr>
      </p:pic>
      <p:sp>
        <p:nvSpPr>
          <p:cNvPr id="17411" name="Rectangle 3"/>
          <p:cNvSpPr>
            <a:spLocks noChangeArrowheads="1"/>
          </p:cNvSpPr>
          <p:nvPr/>
        </p:nvSpPr>
        <p:spPr bwMode="auto">
          <a:xfrm>
            <a:off x="0" y="0"/>
            <a:ext cx="9144000" cy="918798"/>
          </a:xfrm>
          <a:prstGeom prst="rect">
            <a:avLst/>
          </a:prstGeom>
          <a:solidFill>
            <a:srgbClr val="3388A9"/>
          </a:solidFill>
          <a:ln w="9525">
            <a:noFill/>
            <a:round/>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Lst>
              <a:defRPr/>
            </a:pPr>
            <a:r>
              <a:rPr lang="en-US" sz="4000" dirty="0" smtClean="0">
                <a:solidFill>
                  <a:schemeClr val="bg1"/>
                </a:solidFill>
                <a:latin typeface="Calibri" pitchFamily="34" charset="0"/>
                <a:ea typeface="+mn-ea"/>
                <a:cs typeface="Calibri" pitchFamily="34" charset="0"/>
              </a:rPr>
              <a:t>Data Providers and Data Set</a:t>
            </a:r>
            <a:endParaRPr lang="en-US" sz="4000" dirty="0">
              <a:solidFill>
                <a:schemeClr val="bg1"/>
              </a:solidFill>
              <a:latin typeface="Calibri" pitchFamily="34" charset="0"/>
              <a:ea typeface="+mn-ea"/>
              <a:cs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3"/>
          <a:srcRect/>
          <a:stretch>
            <a:fillRect/>
          </a:stretch>
        </p:blipFill>
        <p:spPr bwMode="auto">
          <a:xfrm>
            <a:off x="1295400" y="1524000"/>
            <a:ext cx="6781800" cy="4572000"/>
          </a:xfrm>
          <a:prstGeom prst="rect">
            <a:avLst/>
          </a:prstGeom>
          <a:noFill/>
          <a:ln w="9360">
            <a:noFill/>
            <a:miter lim="800000"/>
            <a:headEnd/>
            <a:tailEnd/>
          </a:ln>
          <a:effectLst/>
        </p:spPr>
      </p:pic>
      <p:sp>
        <p:nvSpPr>
          <p:cNvPr id="5" name="Rectangle 4"/>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Architecture of Data Set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 name="Group 5"/>
          <p:cNvGrpSpPr/>
          <p:nvPr/>
        </p:nvGrpSpPr>
        <p:grpSpPr>
          <a:xfrm>
            <a:off x="228600" y="1371600"/>
            <a:ext cx="8705850" cy="2743200"/>
            <a:chOff x="228600" y="1219201"/>
            <a:chExt cx="8705850" cy="2743200"/>
          </a:xfrm>
        </p:grpSpPr>
        <p:sp>
          <p:nvSpPr>
            <p:cNvPr id="5" name="Rectangle 4"/>
            <p:cNvSpPr/>
            <p:nvPr/>
          </p:nvSpPr>
          <p:spPr bwMode="auto">
            <a:xfrm>
              <a:off x="228600" y="2133601"/>
              <a:ext cx="8705850" cy="1828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2" indent="-342900" fontAlgn="auto">
                <a:lnSpc>
                  <a:spcPct val="150000"/>
                </a:lnSpc>
                <a:spcAft>
                  <a:spcPts val="0"/>
                </a:spcAft>
                <a:buFont typeface="Wingdings" pitchFamily="2" charset="2"/>
                <a:buChar char="ü"/>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Data Source controls, which allow you to set properties for connections to database or XML data sources, </a:t>
              </a:r>
            </a:p>
            <a:p>
              <a:pPr marL="342900" lvl="2" indent="-342900" fontAlgn="auto">
                <a:lnSpc>
                  <a:spcPct val="150000"/>
                </a:lnSpc>
                <a:spcAft>
                  <a:spcPts val="0"/>
                </a:spcAft>
                <a:buFont typeface="Wingdings" pitchFamily="2" charset="2"/>
                <a:buChar char="ü"/>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Data controls, which allow you to display data from data sources specified in Data Source controls.</a:t>
              </a:r>
            </a:p>
          </p:txBody>
        </p:sp>
        <p:sp>
          <p:nvSpPr>
            <p:cNvPr id="4" name="Rectangle 3"/>
            <p:cNvSpPr/>
            <p:nvPr/>
          </p:nvSpPr>
          <p:spPr bwMode="auto">
            <a:xfrm>
              <a:off x="228600" y="1219201"/>
              <a:ext cx="8705850" cy="914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There are two types of ASP.NET data controls available in Microsoft Expression Web:</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bwMode="auto">
          <a:xfrm>
            <a:off x="228600" y="762000"/>
            <a:ext cx="8705850" cy="52197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a:t>
            </a:r>
            <a:r>
              <a:rPr lang="en-US" b="1" dirty="0" err="1" smtClean="0">
                <a:latin typeface="Verdana" pitchFamily="34" charset="0"/>
                <a:ea typeface="Verdana" pitchFamily="34" charset="0"/>
                <a:cs typeface="Verdana" pitchFamily="34" charset="0"/>
              </a:rPr>
              <a:t>DataList</a:t>
            </a:r>
            <a:r>
              <a:rPr lang="en-US" dirty="0" smtClean="0">
                <a:latin typeface="Verdana" pitchFamily="34" charset="0"/>
                <a:ea typeface="Verdana" pitchFamily="34" charset="0"/>
                <a:cs typeface="Verdana" pitchFamily="34" charset="0"/>
              </a:rPr>
              <a:t> control is useful for displaying data in any repeating structure, such as a table. The </a:t>
            </a:r>
            <a:r>
              <a:rPr lang="en-US" b="1" dirty="0" err="1" smtClean="0">
                <a:latin typeface="Verdana" pitchFamily="34" charset="0"/>
                <a:ea typeface="Verdana" pitchFamily="34" charset="0"/>
                <a:cs typeface="Verdana" pitchFamily="34" charset="0"/>
              </a:rPr>
              <a:t>DataList</a:t>
            </a:r>
            <a:r>
              <a:rPr lang="en-US" dirty="0" smtClean="0">
                <a:latin typeface="Verdana" pitchFamily="34" charset="0"/>
                <a:ea typeface="Verdana" pitchFamily="34" charset="0"/>
                <a:cs typeface="Verdana" pitchFamily="34" charset="0"/>
              </a:rPr>
              <a:t> control can display rows in different layouts, such as ordering them in columns or rows. </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a:t>
            </a:r>
            <a:r>
              <a:rPr lang="en-US" b="1" dirty="0" err="1" smtClean="0">
                <a:latin typeface="Verdana" pitchFamily="34" charset="0"/>
                <a:ea typeface="Verdana" pitchFamily="34" charset="0"/>
                <a:cs typeface="Verdana" pitchFamily="34" charset="0"/>
              </a:rPr>
              <a:t>DetailsView</a:t>
            </a:r>
            <a:r>
              <a:rPr lang="en-US" dirty="0" smtClean="0">
                <a:latin typeface="Verdana" pitchFamily="34" charset="0"/>
                <a:ea typeface="Verdana" pitchFamily="34" charset="0"/>
                <a:cs typeface="Verdana" pitchFamily="34" charset="0"/>
              </a:rPr>
              <a:t> control gives you the ability to display, edit, insert, or delete a single record at a time from its associated data source. </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a:t>
            </a:r>
            <a:r>
              <a:rPr lang="en-US" b="1" dirty="0" err="1" smtClean="0">
                <a:latin typeface="Verdana" pitchFamily="34" charset="0"/>
                <a:ea typeface="Verdana" pitchFamily="34" charset="0"/>
                <a:cs typeface="Verdana" pitchFamily="34" charset="0"/>
              </a:rPr>
              <a:t>DetailsView</a:t>
            </a:r>
            <a:r>
              <a:rPr lang="en-US" dirty="0" smtClean="0">
                <a:latin typeface="Verdana" pitchFamily="34" charset="0"/>
                <a:ea typeface="Verdana" pitchFamily="34" charset="0"/>
                <a:cs typeface="Verdana" pitchFamily="34" charset="0"/>
              </a:rPr>
              <a:t> control displays only a single data record at a time, even if its data source exposes multiple records. </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a:t>
            </a:r>
            <a:r>
              <a:rPr lang="en-US" b="1" dirty="0" err="1" smtClean="0">
                <a:latin typeface="Verdana" pitchFamily="34" charset="0"/>
                <a:ea typeface="Verdana" pitchFamily="34" charset="0"/>
                <a:cs typeface="Verdana" pitchFamily="34" charset="0"/>
              </a:rPr>
              <a:t>FormView</a:t>
            </a:r>
            <a:r>
              <a:rPr lang="en-US" dirty="0" smtClean="0">
                <a:latin typeface="Verdana" pitchFamily="34" charset="0"/>
                <a:ea typeface="Verdana" pitchFamily="34" charset="0"/>
                <a:cs typeface="Verdana" pitchFamily="34" charset="0"/>
              </a:rPr>
              <a:t> control gives you the ability to work with a single record from a data source, similar to the </a:t>
            </a:r>
            <a:r>
              <a:rPr lang="en-US" b="1" dirty="0" err="1" smtClean="0">
                <a:latin typeface="Verdana" pitchFamily="34" charset="0"/>
                <a:ea typeface="Verdana" pitchFamily="34" charset="0"/>
                <a:cs typeface="Verdana" pitchFamily="34" charset="0"/>
              </a:rPr>
              <a:t>DetailsView</a:t>
            </a:r>
            <a:r>
              <a:rPr lang="en-US" dirty="0" smtClean="0">
                <a:latin typeface="Verdana" pitchFamily="34" charset="0"/>
                <a:ea typeface="Verdana" pitchFamily="34" charset="0"/>
                <a:cs typeface="Verdana" pitchFamily="34" charset="0"/>
              </a:rPr>
              <a:t> control. </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The </a:t>
            </a:r>
            <a:r>
              <a:rPr lang="en-US" b="1" dirty="0" smtClean="0">
                <a:latin typeface="Verdana" pitchFamily="34" charset="0"/>
                <a:ea typeface="Verdana" pitchFamily="34" charset="0"/>
                <a:cs typeface="Verdana" pitchFamily="34" charset="0"/>
              </a:rPr>
              <a:t>GridView</a:t>
            </a:r>
            <a:r>
              <a:rPr lang="en-US" dirty="0" smtClean="0">
                <a:latin typeface="Verdana" pitchFamily="34" charset="0"/>
                <a:ea typeface="Verdana" pitchFamily="34" charset="0"/>
                <a:cs typeface="Verdana" pitchFamily="34" charset="0"/>
              </a:rPr>
              <a:t> control displays the values of a data source in a table where each column represents a field and each row represents a record.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28600" y="1752600"/>
            <a:ext cx="8705850" cy="1905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err="1" smtClean="0">
                <a:latin typeface="Verdana" pitchFamily="34" charset="0"/>
                <a:ea typeface="Verdana" pitchFamily="34" charset="0"/>
                <a:cs typeface="Verdana" pitchFamily="34" charset="0"/>
              </a:rPr>
              <a:t>asp:RadioButtonList</a:t>
            </a:r>
            <a:endParaRPr lang="en-US" sz="2000" dirty="0" smtClean="0">
              <a:latin typeface="Verdana" pitchFamily="34" charset="0"/>
              <a:ea typeface="Verdana" pitchFamily="34" charset="0"/>
              <a:cs typeface="Verdana" pitchFamily="34" charset="0"/>
            </a:endParaRP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err="1" smtClean="0">
                <a:latin typeface="Verdana" pitchFamily="34" charset="0"/>
                <a:ea typeface="Verdana" pitchFamily="34" charset="0"/>
                <a:cs typeface="Verdana" pitchFamily="34" charset="0"/>
              </a:rPr>
              <a:t>asp:CheckBoxList</a:t>
            </a:r>
            <a:endParaRPr lang="en-US" sz="2000" dirty="0" smtClean="0">
              <a:latin typeface="Verdana" pitchFamily="34" charset="0"/>
              <a:ea typeface="Verdana" pitchFamily="34" charset="0"/>
              <a:cs typeface="Verdana" pitchFamily="34" charset="0"/>
            </a:endParaRP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err="1" smtClean="0">
                <a:latin typeface="Verdana" pitchFamily="34" charset="0"/>
                <a:ea typeface="Verdana" pitchFamily="34" charset="0"/>
                <a:cs typeface="Verdana" pitchFamily="34" charset="0"/>
              </a:rPr>
              <a:t>asp:DropDownList</a:t>
            </a:r>
            <a:endParaRPr lang="en-US" sz="2000" dirty="0" smtClean="0">
              <a:latin typeface="Verdana" pitchFamily="34" charset="0"/>
              <a:ea typeface="Verdana" pitchFamily="34" charset="0"/>
              <a:cs typeface="Verdana" pitchFamily="34" charset="0"/>
            </a:endParaRP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err="1" smtClean="0">
                <a:latin typeface="Verdana" pitchFamily="34" charset="0"/>
                <a:ea typeface="Verdana" pitchFamily="34" charset="0"/>
                <a:cs typeface="Verdana" pitchFamily="34" charset="0"/>
              </a:rPr>
              <a:t>asp:Listbox</a:t>
            </a:r>
            <a:endParaRPr lang="en-US" sz="2000" dirty="0" smtClean="0">
              <a:latin typeface="Verdana" pitchFamily="34" charset="0"/>
              <a:ea typeface="Verdana" pitchFamily="34" charset="0"/>
              <a:cs typeface="Verdana" pitchFamily="34" charset="0"/>
            </a:endParaRPr>
          </a:p>
        </p:txBody>
      </p:sp>
      <p:sp>
        <p:nvSpPr>
          <p:cNvPr id="4" name="Rectangle 3"/>
          <p:cNvSpPr/>
          <p:nvPr/>
        </p:nvSpPr>
        <p:spPr bwMode="auto">
          <a:xfrm>
            <a:off x="228600" y="990600"/>
            <a:ext cx="8705850" cy="6857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solidFill>
                  <a:schemeClr val="bg1"/>
                </a:solidFill>
              </a:rPr>
              <a:t>The following controls are list controls which support data binding: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Data Binding</a:t>
            </a:r>
          </a:p>
        </p:txBody>
      </p:sp>
      <p:sp>
        <p:nvSpPr>
          <p:cNvPr id="5" name="Rectangle 4"/>
          <p:cNvSpPr/>
          <p:nvPr/>
        </p:nvSpPr>
        <p:spPr bwMode="auto">
          <a:xfrm>
            <a:off x="228600" y="2057400"/>
            <a:ext cx="8705850"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Simple data binding involves the read-only selection lists. These controls can bind to an array list or fields from a database. Selection lists takes two values from the database or the data source; one value is displayed by the list and the other is considered as the value corresponding to the display.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28600" y="1752600"/>
            <a:ext cx="8705850" cy="1600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the data source control</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a field to display, which is called the data field</a:t>
            </a:r>
          </a:p>
          <a:p>
            <a:pPr marL="342900" lvl="2" indent="-342900" fontAlgn="auto">
              <a:lnSpc>
                <a:spcPct val="150000"/>
              </a:lnSpc>
              <a:spcAft>
                <a:spcPts val="0"/>
              </a:spcAft>
              <a:buFont typeface="Wingdings" pitchFamily="2" charset="2"/>
              <a:buChar char="v"/>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Selecting a field for the value</a:t>
            </a:r>
          </a:p>
        </p:txBody>
      </p:sp>
      <p:sp>
        <p:nvSpPr>
          <p:cNvPr id="4" name="Rectangle 3"/>
          <p:cNvSpPr/>
          <p:nvPr/>
        </p:nvSpPr>
        <p:spPr bwMode="auto">
          <a:xfrm>
            <a:off x="228600" y="1219201"/>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Choosing a data source for the bulleted list control involves: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3"/>
          <a:srcRect/>
          <a:stretch>
            <a:fillRect/>
          </a:stretch>
        </p:blipFill>
        <p:spPr bwMode="auto">
          <a:xfrm>
            <a:off x="1457325" y="2133600"/>
            <a:ext cx="6248400" cy="4038600"/>
          </a:xfrm>
          <a:prstGeom prst="rect">
            <a:avLst/>
          </a:prstGeom>
          <a:noFill/>
          <a:ln w="9360">
            <a:noFill/>
            <a:miter lim="800000"/>
            <a:headEnd/>
            <a:tailEnd/>
          </a:ln>
          <a:effectLst/>
        </p:spPr>
      </p:pic>
      <p:sp>
        <p:nvSpPr>
          <p:cNvPr id="5" name="Rectangle 4"/>
          <p:cNvSpPr/>
          <p:nvPr/>
        </p:nvSpPr>
        <p:spPr bwMode="auto">
          <a:xfrm>
            <a:off x="228600" y="990600"/>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Relation between Data Binding Objects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15900" y="1828800"/>
            <a:ext cx="8705850" cy="3681136"/>
          </a:xfrm>
          <a:prstGeom prst="rect">
            <a:avLst/>
          </a:prstGeom>
          <a:noFill/>
        </p:spPr>
        <p:txBody>
          <a:bodyPr wrap="square">
            <a:spAutoFit/>
          </a:bodyPr>
          <a:lstStyle/>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Introduction to ADO.NET</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Connected and Disconnected Architecture </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Types of providers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Data Set</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Architecture of Data Set</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Data controls</a:t>
            </a:r>
          </a:p>
          <a:p>
            <a:pPr marL="231775" lvl="1" indent="-231775">
              <a:spcBef>
                <a:spcPts val="18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200" dirty="0" smtClean="0">
                <a:latin typeface="Verdana" pitchFamily="34" charset="0"/>
                <a:ea typeface="Verdana" pitchFamily="34" charset="0"/>
                <a:cs typeface="Verdana" pitchFamily="34" charset="0"/>
              </a:rPr>
              <a:t>Types of Data Binding </a:t>
            </a:r>
          </a:p>
        </p:txBody>
      </p:sp>
      <p:sp>
        <p:nvSpPr>
          <p:cNvPr id="15" name="TextBox 14"/>
          <p:cNvSpPr txBox="1"/>
          <p:nvPr/>
        </p:nvSpPr>
        <p:spPr>
          <a:xfrm>
            <a:off x="215900" y="1355725"/>
            <a:ext cx="8669338" cy="407163"/>
          </a:xfrm>
          <a:prstGeom prst="rect">
            <a:avLst/>
          </a:prstGeom>
          <a:noFill/>
        </p:spPr>
        <p:txBody>
          <a:bodyPr>
            <a:spAutoFit/>
          </a:bodyPr>
          <a:lstStyle/>
          <a:p>
            <a:pPr algn="l">
              <a:defRPr/>
            </a:pPr>
            <a:r>
              <a:rPr lang="en-US" sz="2200" b="0" dirty="0" smtClean="0">
                <a:latin typeface="Verdana" pitchFamily="34" charset="0"/>
                <a:ea typeface="Verdana" pitchFamily="34" charset="0"/>
                <a:cs typeface="Verdana" pitchFamily="34" charset="0"/>
              </a:rPr>
              <a:t>By the end of this session, you will be able to understand:</a:t>
            </a:r>
            <a:endParaRPr lang="en-US" sz="2200" b="0" dirty="0">
              <a:latin typeface="Verdana" pitchFamily="34" charset="0"/>
              <a:ea typeface="Verdana" pitchFamily="34" charset="0"/>
              <a:cs typeface="Verdana" pitchFamily="34" charset="0"/>
            </a:endParaRPr>
          </a:p>
        </p:txBody>
      </p:sp>
      <p:sp>
        <p:nvSpPr>
          <p:cNvPr id="16" name="Rectangle 15"/>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Objectives</a:t>
            </a:r>
          </a:p>
        </p:txBody>
      </p:sp>
      <p:sp>
        <p:nvSpPr>
          <p:cNvPr id="5" name="Rectangle 4"/>
          <p:cNvSpPr/>
          <p:nvPr/>
        </p:nvSpPr>
        <p:spPr bwMode="auto">
          <a:xfrm>
            <a:off x="228600" y="2057401"/>
            <a:ext cx="8705850" cy="27431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Used to learn to create a Microsoft® ADO.NET Connection object</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Submit SQL through an ADO.NET Command object</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Use the ADO.NET </a:t>
            </a:r>
            <a:r>
              <a:rPr lang="en-US" dirty="0" err="1" smtClean="0">
                <a:latin typeface="Verdana" pitchFamily="34" charset="0"/>
                <a:ea typeface="Verdana" pitchFamily="34" charset="0"/>
                <a:cs typeface="Verdana" pitchFamily="34" charset="0"/>
              </a:rPr>
              <a:t>DataReader</a:t>
            </a:r>
            <a:r>
              <a:rPr lang="en-US" dirty="0" smtClean="0">
                <a:latin typeface="Verdana" pitchFamily="34" charset="0"/>
                <a:ea typeface="Verdana" pitchFamily="34" charset="0"/>
                <a:cs typeface="Verdana" pitchFamily="34" charset="0"/>
              </a:rPr>
              <a:t> class</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Learn to load objects into a list box</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Use </a:t>
            </a:r>
            <a:r>
              <a:rPr lang="en-US" dirty="0" err="1" smtClean="0">
                <a:latin typeface="Verdana" pitchFamily="34" charset="0"/>
                <a:ea typeface="Verdana" pitchFamily="34" charset="0"/>
                <a:cs typeface="Verdana" pitchFamily="34" charset="0"/>
              </a:rPr>
              <a:t>DataTable</a:t>
            </a:r>
            <a:r>
              <a:rPr lang="en-US" dirty="0" smtClean="0">
                <a:latin typeface="Verdana" pitchFamily="34" charset="0"/>
                <a:ea typeface="Verdana" pitchFamily="34" charset="0"/>
                <a:cs typeface="Verdana" pitchFamily="34" charset="0"/>
              </a:rPr>
              <a:t> objects and </a:t>
            </a:r>
            <a:r>
              <a:rPr lang="en-US" dirty="0" err="1" smtClean="0">
                <a:latin typeface="Verdana" pitchFamily="34" charset="0"/>
                <a:ea typeface="Verdana" pitchFamily="34" charset="0"/>
                <a:cs typeface="Verdana" pitchFamily="34" charset="0"/>
              </a:rPr>
              <a:t>DataSet</a:t>
            </a:r>
            <a:r>
              <a:rPr lang="en-US" dirty="0" smtClean="0">
                <a:latin typeface="Verdana" pitchFamily="34" charset="0"/>
                <a:ea typeface="Verdana" pitchFamily="34" charset="0"/>
                <a:cs typeface="Verdana" pitchFamily="34" charset="0"/>
              </a:rPr>
              <a:t> objects</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Verdana" pitchFamily="34" charset="0"/>
                <a:cs typeface="Verdana" pitchFamily="34" charset="0"/>
              </a:rPr>
              <a:t>Modify data using </a:t>
            </a:r>
            <a:r>
              <a:rPr lang="en-US" dirty="0" err="1" smtClean="0">
                <a:latin typeface="Verdana" pitchFamily="34" charset="0"/>
                <a:ea typeface="Verdana" pitchFamily="34" charset="0"/>
                <a:cs typeface="Verdana" pitchFamily="34" charset="0"/>
              </a:rPr>
              <a:t>DataSet</a:t>
            </a:r>
            <a:r>
              <a:rPr lang="en-US" dirty="0" smtClean="0">
                <a:latin typeface="Verdana" pitchFamily="34" charset="0"/>
                <a:ea typeface="Verdana" pitchFamily="34" charset="0"/>
                <a:cs typeface="Verdana" pitchFamily="34" charset="0"/>
              </a:rPr>
              <a:t> objects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Introduction to ADO.NET</a:t>
            </a:r>
          </a:p>
        </p:txBody>
      </p:sp>
      <p:sp>
        <p:nvSpPr>
          <p:cNvPr id="5" name="Rectangle 4"/>
          <p:cNvSpPr/>
          <p:nvPr/>
        </p:nvSpPr>
        <p:spPr bwMode="auto">
          <a:xfrm>
            <a:off x="228600" y="2057401"/>
            <a:ext cx="8705850" cy="27431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 is a Microsoft technology</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 stands for </a:t>
            </a:r>
            <a:r>
              <a:rPr lang="en-US" sz="2000" b="1" dirty="0" smtClean="0">
                <a:latin typeface="Verdana" pitchFamily="34" charset="0"/>
                <a:ea typeface="Verdana" pitchFamily="34" charset="0"/>
                <a:cs typeface="Verdana" pitchFamily="34" charset="0"/>
              </a:rPr>
              <a:t>A</a:t>
            </a:r>
            <a:r>
              <a:rPr lang="en-US" sz="2000" dirty="0" smtClean="0">
                <a:latin typeface="Verdana" pitchFamily="34" charset="0"/>
                <a:ea typeface="Verdana" pitchFamily="34" charset="0"/>
                <a:cs typeface="Verdana" pitchFamily="34" charset="0"/>
              </a:rPr>
              <a:t>ctiveX </a:t>
            </a:r>
            <a:r>
              <a:rPr lang="en-US" sz="2000" b="1" dirty="0" smtClean="0">
                <a:latin typeface="Verdana" pitchFamily="34" charset="0"/>
                <a:ea typeface="Verdana" pitchFamily="34" charset="0"/>
                <a:cs typeface="Verdana" pitchFamily="34" charset="0"/>
              </a:rPr>
              <a:t>D</a:t>
            </a:r>
            <a:r>
              <a:rPr lang="en-US" sz="2000" dirty="0" smtClean="0">
                <a:latin typeface="Verdana" pitchFamily="34" charset="0"/>
                <a:ea typeface="Verdana" pitchFamily="34" charset="0"/>
                <a:cs typeface="Verdana" pitchFamily="34" charset="0"/>
              </a:rPr>
              <a:t>ata </a:t>
            </a:r>
            <a:r>
              <a:rPr lang="en-US" sz="2000" b="1" dirty="0" smtClean="0">
                <a:latin typeface="Verdana" pitchFamily="34" charset="0"/>
                <a:ea typeface="Verdana" pitchFamily="34" charset="0"/>
                <a:cs typeface="Verdana" pitchFamily="34" charset="0"/>
              </a:rPr>
              <a:t>O</a:t>
            </a:r>
            <a:r>
              <a:rPr lang="en-US" sz="2000" dirty="0" smtClean="0">
                <a:latin typeface="Verdana" pitchFamily="34" charset="0"/>
                <a:ea typeface="Verdana" pitchFamily="34" charset="0"/>
                <a:cs typeface="Verdana" pitchFamily="34" charset="0"/>
              </a:rPr>
              <a:t>bjects</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 is a Microsoft Active-X component</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 is automatically installed with Microsoft IIS</a:t>
            </a:r>
          </a:p>
          <a:p>
            <a:pPr marL="346075" lvl="2" indent="-346075" fontAlgn="auto">
              <a:lnSpc>
                <a:spcPct val="150000"/>
              </a:lnSpc>
              <a:spcAft>
                <a:spcPts val="0"/>
              </a:spcAft>
              <a:buFont typeface="Arial" pitchFamily="34" charset="0"/>
              <a:buChar char="•"/>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 is a programming interface to access data in a database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28600" y="304800"/>
            <a:ext cx="8705850" cy="3581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 ADO.NET is a set of classes that expose data access services for .NET Framework programmers. ADO.NET provides a rich set of components for creating distributed, data-sharing applications. It is an integral part of the .NET Framework, providing access to relational, XML, and application data. ADO.NET supports a variety of development needs, including the creation of front-end database clients and middle-tier business objects used by applications, tools, languages, or Internet browsers</a:t>
            </a:r>
          </a:p>
        </p:txBody>
      </p:sp>
      <p:sp>
        <p:nvSpPr>
          <p:cNvPr id="5" name="Rectangle 4"/>
          <p:cNvSpPr/>
          <p:nvPr/>
        </p:nvSpPr>
        <p:spPr bwMode="auto">
          <a:xfrm>
            <a:off x="228600" y="3962400"/>
            <a:ext cx="8705850" cy="2286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ADO.NET provides consistent access to data sources such as SQL Server and XML, and to data sources exposed through OLE DB and ODBC. Data-sharing consumer applications can use ADO.NET to connect to these data sources and retrieve, handle, and update the data that they contain.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8600" y="1676400"/>
            <a:ext cx="8705850" cy="1822450"/>
            <a:chOff x="228600" y="1219201"/>
            <a:chExt cx="8705850" cy="1822450"/>
          </a:xfrm>
        </p:grpSpPr>
        <p:sp>
          <p:nvSpPr>
            <p:cNvPr id="5" name="Rectangle 4"/>
            <p:cNvSpPr/>
            <p:nvPr/>
          </p:nvSpPr>
          <p:spPr bwMode="auto">
            <a:xfrm>
              <a:off x="228600" y="1981201"/>
              <a:ext cx="8705850" cy="10604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342900" lvl="2" indent="-342900" fontAlgn="auto">
                <a:lnSpc>
                  <a:spcPct val="150000"/>
                </a:lnSpc>
                <a:spcAft>
                  <a:spcPts val="0"/>
                </a:spcAft>
                <a:buFont typeface="Wingdings" pitchFamily="2" charset="2"/>
                <a:buChar char="ü"/>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Connection Oriented Data Access Architecture</a:t>
              </a:r>
            </a:p>
            <a:p>
              <a:pPr marL="342900" lvl="2" indent="-342900" fontAlgn="auto">
                <a:lnSpc>
                  <a:spcPct val="150000"/>
                </a:lnSpc>
                <a:spcAft>
                  <a:spcPts val="0"/>
                </a:spcAft>
                <a:buFont typeface="Wingdings" pitchFamily="2" charset="2"/>
                <a:buChar char="ü"/>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 Disconnected Data Access Architecture</a:t>
              </a:r>
            </a:p>
          </p:txBody>
        </p:sp>
        <p:sp>
          <p:nvSpPr>
            <p:cNvPr id="4" name="Rectangle 3"/>
            <p:cNvSpPr/>
            <p:nvPr/>
          </p:nvSpPr>
          <p:spPr bwMode="auto">
            <a:xfrm>
              <a:off x="228600" y="1219201"/>
              <a:ext cx="8705850" cy="7619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The ADO.NET Framework supports two models of Data Access Architecture, </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Connection Architecture</a:t>
            </a:r>
          </a:p>
        </p:txBody>
      </p:sp>
      <p:sp>
        <p:nvSpPr>
          <p:cNvPr id="5" name="Rectangle 4"/>
          <p:cNvSpPr/>
          <p:nvPr/>
        </p:nvSpPr>
        <p:spPr bwMode="auto">
          <a:xfrm>
            <a:off x="228600" y="2247901"/>
            <a:ext cx="8705850" cy="24764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In Connection Oriented Data Access Architecture the application makes a connection to the Data Source and then interact with it through SQL requests using the same connection. In these cases the application stays connected to the database system even when it is not using any Database Operations.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Disconnected Architecture </a:t>
            </a:r>
          </a:p>
        </p:txBody>
      </p:sp>
      <p:sp>
        <p:nvSpPr>
          <p:cNvPr id="5" name="Rectangle 4"/>
          <p:cNvSpPr/>
          <p:nvPr/>
        </p:nvSpPr>
        <p:spPr bwMode="auto">
          <a:xfrm>
            <a:off x="228600" y="2247901"/>
            <a:ext cx="8705850" cy="24764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indent="0"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Verdana" pitchFamily="34" charset="0"/>
                <a:ea typeface="Verdana" pitchFamily="34" charset="0"/>
                <a:cs typeface="Verdana" pitchFamily="34" charset="0"/>
              </a:rPr>
              <a:t>The architecture of ADO.net in which data retrieved from database can be accessed even when connection to database was closed is called as disconnected architecture. Disconnected architecture of ADO.net was built on classes connection, </a:t>
            </a:r>
            <a:r>
              <a:rPr lang="en-US" sz="2000" dirty="0" err="1" smtClean="0">
                <a:latin typeface="Verdana" pitchFamily="34" charset="0"/>
                <a:ea typeface="Verdana" pitchFamily="34" charset="0"/>
                <a:cs typeface="Verdana" pitchFamily="34" charset="0"/>
              </a:rPr>
              <a:t>dataadapter</a:t>
            </a:r>
            <a:r>
              <a:rPr lang="en-US" sz="2000" dirty="0" smtClean="0">
                <a:latin typeface="Verdana" pitchFamily="34" charset="0"/>
                <a:ea typeface="Verdana" pitchFamily="34" charset="0"/>
                <a:cs typeface="Verdana" pitchFamily="34" charset="0"/>
              </a:rPr>
              <a:t>, </a:t>
            </a:r>
            <a:r>
              <a:rPr lang="en-US" sz="2000" dirty="0" err="1" smtClean="0">
                <a:latin typeface="Verdana" pitchFamily="34" charset="0"/>
                <a:ea typeface="Verdana" pitchFamily="34" charset="0"/>
                <a:cs typeface="Verdana" pitchFamily="34" charset="0"/>
              </a:rPr>
              <a:t>commandbuilder</a:t>
            </a:r>
            <a:r>
              <a:rPr lang="en-US" sz="2000" dirty="0" smtClean="0">
                <a:latin typeface="Verdana" pitchFamily="34" charset="0"/>
                <a:ea typeface="Verdana" pitchFamily="34" charset="0"/>
                <a:cs typeface="Verdana" pitchFamily="34" charset="0"/>
              </a:rPr>
              <a:t> and dataset and </a:t>
            </a:r>
            <a:r>
              <a:rPr lang="en-US" sz="2000" dirty="0" err="1" smtClean="0">
                <a:latin typeface="Verdana" pitchFamily="34" charset="0"/>
                <a:ea typeface="Verdana" pitchFamily="34" charset="0"/>
                <a:cs typeface="Verdana" pitchFamily="34" charset="0"/>
              </a:rPr>
              <a:t>dataview</a:t>
            </a:r>
            <a:r>
              <a:rPr lang="en-US" sz="2000" dirty="0" smtClean="0">
                <a:latin typeface="Verdana" pitchFamily="34" charset="0"/>
                <a:ea typeface="Verdana" pitchFamily="34" charset="0"/>
                <a:cs typeface="Verdana" pitchFamily="34"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srcRect/>
          <a:stretch>
            <a:fillRect/>
          </a:stretch>
        </p:blipFill>
        <p:spPr bwMode="auto">
          <a:xfrm>
            <a:off x="1985963" y="1196975"/>
            <a:ext cx="5172075" cy="4838700"/>
          </a:xfrm>
          <a:prstGeom prst="rect">
            <a:avLst/>
          </a:prstGeom>
          <a:noFill/>
          <a:ln w="9360">
            <a:noFill/>
            <a:miter lim="800000"/>
            <a:headEnd/>
            <a:tailEnd/>
          </a:ln>
          <a:effectLst/>
        </p:spPr>
      </p:pic>
      <p:sp>
        <p:nvSpPr>
          <p:cNvPr id="14339" name="Rectangle 3"/>
          <p:cNvSpPr>
            <a:spLocks noChangeArrowheads="1"/>
          </p:cNvSpPr>
          <p:nvPr/>
        </p:nvSpPr>
        <p:spPr bwMode="auto">
          <a:xfrm>
            <a:off x="2324100" y="6019800"/>
            <a:ext cx="4495800" cy="365125"/>
          </a:xfrm>
          <a:prstGeom prst="rect">
            <a:avLst/>
          </a:prstGeom>
          <a:noFill/>
          <a:ln w="9525">
            <a:noFill/>
            <a:round/>
            <a:headEnd/>
            <a:tailEnd/>
          </a:ln>
          <a:effectLst/>
        </p:spPr>
        <p:txBody>
          <a:bodyPr lIns="90000" tIns="45000" rIns="90000" bIns="45000">
            <a:spAutoFit/>
          </a:bodyPr>
          <a:lstStyle/>
          <a:p>
            <a:pPr algn="ctr" hangingPunct="1">
              <a:lnSpc>
                <a:spcPct val="100000"/>
              </a:lnSpc>
              <a:tabLst>
                <a:tab pos="723900" algn="l"/>
                <a:tab pos="1447800" algn="l"/>
                <a:tab pos="2171700" algn="l"/>
                <a:tab pos="2895600" algn="l"/>
                <a:tab pos="3619500" algn="l"/>
                <a:tab pos="4343400" algn="l"/>
              </a:tabLst>
            </a:pPr>
            <a:r>
              <a:rPr lang="en-US" b="1" dirty="0">
                <a:solidFill>
                  <a:srgbClr val="000000"/>
                </a:solidFill>
                <a:latin typeface="Verdana" charset="0"/>
              </a:rPr>
              <a:t>Fig: Disconnected Architecture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603</Words>
  <Application>Microsoft Office PowerPoint</Application>
  <PresentationFormat>On-screen Show (4:3)</PresentationFormat>
  <Paragraphs>80</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MUNNA</cp:lastModifiedBy>
  <cp:revision>21</cp:revision>
  <cp:lastPrinted>1601-01-01T00:00:00Z</cp:lastPrinted>
  <dcterms:created xsi:type="dcterms:W3CDTF">1601-01-01T00:00:00Z</dcterms:created>
  <dcterms:modified xsi:type="dcterms:W3CDTF">2015-09-08T08:54:56Z</dcterms:modified>
</cp:coreProperties>
</file>