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1D720AD2-B211-4C9D-BBAF-B80D31F058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E05288-68B9-4DCD-B5CE-816D550510EF}" type="slidenum">
              <a:rPr lang="en-US"/>
              <a:pPr/>
              <a:t>1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89305-B5C7-45B1-AEF5-F85579402314}" type="slidenum">
              <a:rPr lang="en-US"/>
              <a:pPr/>
              <a:t>2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6678CEEC-B9EE-4EB6-8A0F-2184DBA5B688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2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60E97-066D-4E77-8EC0-DBAF1EFCDE84}" type="slidenum">
              <a:rPr lang="en-US"/>
              <a:pPr/>
              <a:t>3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C0B748-DAC3-44D6-981B-E9FA06705B9C}" type="slidenum">
              <a:rPr lang="en-US"/>
              <a:pPr/>
              <a:t>4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F33F24-B5EE-40DE-9517-2589514ADACD}" type="slidenum">
              <a:rPr lang="en-US"/>
              <a:pPr/>
              <a:t>5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02EEB0-6824-4624-9816-4193A462407A}" type="slidenum">
              <a:rPr lang="en-US"/>
              <a:pPr/>
              <a:t>6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0675"/>
            <a:ext cx="2055813" cy="5808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75"/>
            <a:ext cx="6019800" cy="5808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331200" cy="5403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2813"/>
            <a:ext cx="4089400" cy="5403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912813"/>
            <a:ext cx="4089400" cy="5403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8331200" cy="5403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20675"/>
            <a:ext cx="2082800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0675"/>
            <a:ext cx="6096000" cy="5995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6" r:id="rId12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4838" cy="4254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0675"/>
            <a:ext cx="8224838" cy="42545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905000"/>
            <a:ext cx="8432800" cy="26098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hangingPunct="1">
              <a:lnSpc>
                <a:spcPct val="100000"/>
              </a:lnSpc>
              <a:buClr>
                <a:schemeClr val="tx2"/>
              </a:buClr>
              <a:buSzPct val="85000"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Course : Developing 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web application using ADO.NET &amp; ASP.NET </a:t>
            </a:r>
          </a:p>
          <a:p>
            <a:pPr algn="ctr" hangingPunct="1">
              <a:lnSpc>
                <a:spcPct val="100000"/>
              </a:lnSpc>
              <a:buClr>
                <a:schemeClr val="tx2"/>
              </a:buClr>
              <a:buSzPct val="85000"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000" dirty="0" smtClean="0">
              <a:solidFill>
                <a:schemeClr val="bg1"/>
              </a:solidFill>
              <a:latin typeface="Calibri" pitchFamily="34" charset="0"/>
              <a:ea typeface="MS Gothic" charset="-128"/>
              <a:cs typeface="Calibri" pitchFamily="34" charset="0"/>
            </a:endParaRPr>
          </a:p>
          <a:p>
            <a:pPr algn="ctr" hangingPunct="1">
              <a:lnSpc>
                <a:spcPct val="100000"/>
              </a:lnSpc>
              <a:buClr>
                <a:schemeClr val="tx2"/>
              </a:buClr>
              <a:buSzPct val="85000"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Session : Insert 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Delete Update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5900" y="1752600"/>
            <a:ext cx="87058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 Delete Update using Connected Architecture with Parameters</a:t>
            </a:r>
          </a:p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Implementation of Insert Delete with Parameters</a:t>
            </a:r>
          </a:p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 Delete Update using Connected Architecture with stored procedures</a:t>
            </a:r>
          </a:p>
          <a:p>
            <a:pPr marL="231775" lvl="1" indent="-2317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Disconnected Architecture with parameters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5900" y="1355725"/>
            <a:ext cx="8669338" cy="407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2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the end of this session, you will be able to understand:</a:t>
            </a:r>
            <a:endParaRPr lang="en-US" sz="22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Objective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1600200"/>
            <a:ext cx="8595360" cy="3429000"/>
            <a:chOff x="228600" y="876300"/>
            <a:chExt cx="8595360" cy="3429000"/>
          </a:xfrm>
        </p:grpSpPr>
        <p:sp>
          <p:nvSpPr>
            <p:cNvPr id="5" name="Rectangle 4"/>
            <p:cNvSpPr/>
            <p:nvPr/>
          </p:nvSpPr>
          <p:spPr>
            <a:xfrm>
              <a:off x="228600" y="1790700"/>
              <a:ext cx="8595360" cy="25146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16000" tIns="0" rIns="219456" bIns="0"/>
            <a:lstStyle/>
            <a:p>
              <a:pPr marL="457200" indent="-45720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292929"/>
                </a:buClr>
                <a:buFont typeface="+mj-lt"/>
                <a:buAutoNum type="arabicPeriod"/>
                <a:tabLst>
                  <a:tab pos="120650" algn="l"/>
                  <a:tab pos="881063" algn="l"/>
                  <a:tab pos="1338263" algn="l"/>
                  <a:tab pos="1795463" algn="l"/>
                  <a:tab pos="2252663" algn="l"/>
                  <a:tab pos="2709863" algn="l"/>
                  <a:tab pos="3167063" algn="l"/>
                  <a:tab pos="3624263" algn="l"/>
                  <a:tab pos="4081463" algn="l"/>
                  <a:tab pos="4538663" algn="l"/>
                  <a:tab pos="4995863" algn="l"/>
                  <a:tab pos="5453063" algn="l"/>
                  <a:tab pos="5910263" algn="l"/>
                  <a:tab pos="6367463" algn="l"/>
                  <a:tab pos="6824663" algn="l"/>
                  <a:tab pos="7281863" algn="l"/>
                  <a:tab pos="7739063" algn="l"/>
                  <a:tab pos="8196263" algn="l"/>
                  <a:tab pos="8653463" algn="l"/>
                  <a:tab pos="9110663" algn="l"/>
                  <a:tab pos="9567863" algn="l"/>
                </a:tabLst>
              </a:pPr>
              <a:r>
                <a:rPr lang="en-US" sz="2000" b="1" dirty="0" err="1" smtClean="0">
                  <a:solidFill>
                    <a:srgbClr val="000000"/>
                  </a:solidFill>
                  <a:latin typeface="Verdana" charset="0"/>
                </a:rPr>
                <a:t>ConnectionString</a:t>
              </a:r>
              <a:r>
                <a:rPr lang="en-US" sz="2000" b="1" dirty="0" smtClean="0">
                  <a:solidFill>
                    <a:srgbClr val="000000"/>
                  </a:solidFill>
                  <a:latin typeface="Verdana" charset="0"/>
                </a:rPr>
                <a:t>, </a:t>
              </a:r>
              <a:r>
                <a:rPr lang="en-US" sz="2000" dirty="0" smtClean="0">
                  <a:solidFill>
                    <a:srgbClr val="000000"/>
                  </a:solidFill>
                  <a:latin typeface="Verdana" charset="0"/>
                </a:rPr>
                <a:t>which specifies what database to send the query to, and</a:t>
              </a:r>
            </a:p>
            <a:p>
              <a:pPr marL="457200" indent="-45720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292929"/>
                </a:buClr>
                <a:buFont typeface="+mj-lt"/>
                <a:buAutoNum type="arabicPeriod"/>
                <a:tabLst>
                  <a:tab pos="120650" algn="l"/>
                  <a:tab pos="881063" algn="l"/>
                  <a:tab pos="1338263" algn="l"/>
                  <a:tab pos="1795463" algn="l"/>
                  <a:tab pos="2252663" algn="l"/>
                  <a:tab pos="2709863" algn="l"/>
                  <a:tab pos="3167063" algn="l"/>
                  <a:tab pos="3624263" algn="l"/>
                  <a:tab pos="4081463" algn="l"/>
                  <a:tab pos="4538663" algn="l"/>
                  <a:tab pos="4995863" algn="l"/>
                  <a:tab pos="5453063" algn="l"/>
                  <a:tab pos="5910263" algn="l"/>
                  <a:tab pos="6367463" algn="l"/>
                  <a:tab pos="6824663" algn="l"/>
                  <a:tab pos="7281863" algn="l"/>
                  <a:tab pos="7739063" algn="l"/>
                  <a:tab pos="8196263" algn="l"/>
                  <a:tab pos="8653463" algn="l"/>
                  <a:tab pos="9110663" algn="l"/>
                  <a:tab pos="9567863" algn="l"/>
                </a:tabLst>
              </a:pPr>
              <a:r>
                <a:rPr lang="en-US" sz="2000" b="1" dirty="0" err="1" smtClean="0">
                  <a:solidFill>
                    <a:srgbClr val="000000"/>
                  </a:solidFill>
                  <a:latin typeface="Verdana" charset="0"/>
                </a:rPr>
                <a:t>SelectCommand</a:t>
              </a:r>
              <a:r>
                <a:rPr lang="en-US" sz="2000" dirty="0" smtClean="0">
                  <a:solidFill>
                    <a:srgbClr val="000000"/>
                  </a:solidFill>
                  <a:latin typeface="Verdana" charset="0"/>
                </a:rPr>
                <a:t>, which specifies the </a:t>
              </a:r>
              <a:r>
                <a:rPr lang="en-US" sz="2000" dirty="0" err="1" smtClean="0">
                  <a:solidFill>
                    <a:srgbClr val="000000"/>
                  </a:solidFill>
                  <a:latin typeface="Verdana" charset="0"/>
                </a:rPr>
                <a:t>ad­hoc</a:t>
              </a:r>
              <a:r>
                <a:rPr lang="en-US" sz="2000" dirty="0" smtClean="0">
                  <a:solidFill>
                    <a:srgbClr val="000000"/>
                  </a:solidFill>
                  <a:latin typeface="Verdana" charset="0"/>
                </a:rPr>
                <a:t> SQL statement or stored procedure name to execute to return the results. 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" y="876300"/>
              <a:ext cx="859536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6000" tIns="0" rIns="219456" bIns="0"/>
            <a:lstStyle/>
            <a:p>
              <a:pPr>
                <a:lnSpc>
                  <a:spcPct val="150000"/>
                </a:lnSpc>
                <a:spcBef>
                  <a:spcPts val="8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2000" dirty="0" smtClean="0">
                  <a:solidFill>
                    <a:schemeClr val="bg1"/>
                  </a:solidFill>
                  <a:latin typeface="Verdana" charset="0"/>
                </a:rPr>
                <a:t>To retrieve data from a </a:t>
              </a:r>
              <a:r>
                <a:rPr lang="en-US" sz="2000" dirty="0" err="1" smtClean="0">
                  <a:solidFill>
                    <a:schemeClr val="bg1"/>
                  </a:solidFill>
                  <a:latin typeface="Verdana" charset="0"/>
                </a:rPr>
                <a:t>SqlDataSource</a:t>
              </a:r>
              <a:r>
                <a:rPr lang="en-US" sz="2000" dirty="0" smtClean="0">
                  <a:solidFill>
                    <a:schemeClr val="bg1"/>
                  </a:solidFill>
                  <a:latin typeface="Verdana" charset="0"/>
                </a:rPr>
                <a:t> control we need to set two properties: </a:t>
              </a:r>
              <a:endParaRPr lang="en-US" sz="2000" dirty="0">
                <a:solidFill>
                  <a:schemeClr val="bg1"/>
                </a:solidFill>
                <a:latin typeface="Verdan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8595360" cy="228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For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SelectCommand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values with parameters, the parameter values are specified via the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SqlDataSource’s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SelectParameters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collection and can include hard­coded values, common parameter source values  or can be programmatically assigned.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8595360" cy="3657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When the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SqlDataSource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control’s Select() method is invoked – either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programmaticaly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or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automaticaly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from a data Web control – a connection to the database is established, the parameter values are assigned to the query, and the command is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shutled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off to the database. The results are then returned as either a 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 or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DataReader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, depending on the value of the control’s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DataSourceMode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property.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-457200" y="3505200"/>
            <a:ext cx="5791200" cy="53340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ADO.NET Connected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595360" cy="2362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In ADO.NET Connected architecture connection to the database has to be in opened state to access the database.</a:t>
            </a:r>
          </a:p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In Connected architecture connection string is used to connect to the database. Connection should be opened and closed.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4267200"/>
          <a:ext cx="73449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813"/>
                <a:gridCol w="2999105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Commands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Return type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ExecuteNonQuery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Insert,Update,Delete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,...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int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ExecuteReader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Select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SqlDataReader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ExecuteScalar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Aggregate commands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 charset="0"/>
                        </a:rPr>
                        <a:t>Object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0040" y="3581400"/>
            <a:ext cx="859536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Verdana" charset="0"/>
              </a:rPr>
              <a:t>Commands are executed using methods like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marL="774700" indent="-665163" algn="ctr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ADO.NET Disconnected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" y="14478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In ADO.NET Disconnected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architecute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data is </a:t>
            </a: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retreived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from database and stored in dataset.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" y="24384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Data in dataset can be accessed even when the connection to the database is closed.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" y="34290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SqlDataAdapter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is used to open the connection ,execute the command, store data in dataset and close the connection.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44196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is capable of storing more than one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" y="5410200"/>
            <a:ext cx="8595360" cy="9144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216000" tIns="0" rIns="219456" bIns="0" anchor="ctr"/>
          <a:lstStyle/>
          <a:p>
            <a:pPr marL="344488" indent="-344488">
              <a:lnSpc>
                <a:spcPct val="150000"/>
              </a:lnSpc>
              <a:spcBef>
                <a:spcPts val="800"/>
              </a:spcBef>
              <a:buFont typeface="Wingdings" pitchFamily="2" charset="2"/>
              <a:buChar char="v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solidFill>
                  <a:srgbClr val="000000"/>
                </a:solidFill>
                <a:latin typeface="Verdana" charset="0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 is used to store data on client side.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159</Words>
  <PresentationFormat>On-screen Show (4:3)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Praveen</cp:lastModifiedBy>
  <cp:revision>9</cp:revision>
  <cp:lastPrinted>1601-01-01T00:00:00Z</cp:lastPrinted>
  <dcterms:created xsi:type="dcterms:W3CDTF">1601-01-01T00:00:00Z</dcterms:created>
  <dcterms:modified xsi:type="dcterms:W3CDTF">2015-09-08T11:47:49Z</dcterms:modified>
</cp:coreProperties>
</file>