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51" r:id="rId3"/>
    <p:sldMasterId id="2147483652" r:id="rId4"/>
  </p:sldMasterIdLst>
  <p:notesMasterIdLst>
    <p:notesMasterId r:id="rId28"/>
  </p:notesMasterIdLst>
  <p:sldIdLst>
    <p:sldId id="256" r:id="rId5"/>
    <p:sldId id="257" r:id="rId6"/>
    <p:sldId id="258" r:id="rId7"/>
    <p:sldId id="259" r:id="rId8"/>
    <p:sldId id="264" r:id="rId9"/>
    <p:sldId id="266" r:id="rId10"/>
    <p:sldId id="268" r:id="rId11"/>
    <p:sldId id="272" r:id="rId12"/>
    <p:sldId id="274" r:id="rId13"/>
    <p:sldId id="276" r:id="rId14"/>
    <p:sldId id="277" r:id="rId15"/>
    <p:sldId id="278" r:id="rId16"/>
    <p:sldId id="279" r:id="rId17"/>
    <p:sldId id="280" r:id="rId18"/>
    <p:sldId id="281" r:id="rId19"/>
    <p:sldId id="282" r:id="rId20"/>
    <p:sldId id="283" r:id="rId21"/>
    <p:sldId id="285" r:id="rId22"/>
    <p:sldId id="286" r:id="rId23"/>
    <p:sldId id="287" r:id="rId24"/>
    <p:sldId id="289" r:id="rId25"/>
    <p:sldId id="290" r:id="rId26"/>
    <p:sldId id="291" r:id="rId27"/>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kern="1200">
        <a:solidFill>
          <a:schemeClr val="bg1"/>
        </a:solidFill>
        <a:latin typeface="Verdana" pitchFamily="32" charset="0"/>
        <a:ea typeface="+mn-ea"/>
        <a:cs typeface="+mn-cs"/>
      </a:defRPr>
    </a:lvl5pPr>
    <a:lvl6pPr marL="2286000" algn="l" defTabSz="914400" rtl="0" eaLnBrk="1" latinLnBrk="0" hangingPunct="1">
      <a:defRPr kern="1200">
        <a:solidFill>
          <a:schemeClr val="bg1"/>
        </a:solidFill>
        <a:latin typeface="Verdana" pitchFamily="32" charset="0"/>
        <a:ea typeface="+mn-ea"/>
        <a:cs typeface="+mn-cs"/>
      </a:defRPr>
    </a:lvl6pPr>
    <a:lvl7pPr marL="2743200" algn="l" defTabSz="914400" rtl="0" eaLnBrk="1" latinLnBrk="0" hangingPunct="1">
      <a:defRPr kern="1200">
        <a:solidFill>
          <a:schemeClr val="bg1"/>
        </a:solidFill>
        <a:latin typeface="Verdana" pitchFamily="32" charset="0"/>
        <a:ea typeface="+mn-ea"/>
        <a:cs typeface="+mn-cs"/>
      </a:defRPr>
    </a:lvl7pPr>
    <a:lvl8pPr marL="3200400" algn="l" defTabSz="914400" rtl="0" eaLnBrk="1" latinLnBrk="0" hangingPunct="1">
      <a:defRPr kern="1200">
        <a:solidFill>
          <a:schemeClr val="bg1"/>
        </a:solidFill>
        <a:latin typeface="Verdana" pitchFamily="32" charset="0"/>
        <a:ea typeface="+mn-ea"/>
        <a:cs typeface="+mn-cs"/>
      </a:defRPr>
    </a:lvl8pPr>
    <a:lvl9pPr marL="3657600" algn="l" defTabSz="914400" rtl="0" eaLnBrk="1" latinLnBrk="0" hangingPunct="1">
      <a:defRPr kern="1200">
        <a:solidFill>
          <a:schemeClr val="bg1"/>
        </a:solidFill>
        <a:latin typeface="Verdana" pitchFamily="3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16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6146" name="Text Box 2"/>
          <p:cNvSpPr txBox="1">
            <a:spLocks noChangeArrowheads="1"/>
          </p:cNvSpPr>
          <p:nvPr/>
        </p:nvSpPr>
        <p:spPr bwMode="auto">
          <a:xfrm>
            <a:off x="0" y="0"/>
            <a:ext cx="2971800" cy="458788"/>
          </a:xfrm>
          <a:prstGeom prst="rect">
            <a:avLst/>
          </a:prstGeom>
          <a:noFill/>
          <a:ln w="9525" cap="flat">
            <a:noFill/>
            <a:round/>
            <a:headEnd/>
            <a:tailEnd/>
          </a:ln>
          <a:effectLst/>
        </p:spPr>
        <p:txBody>
          <a:bodyPr wrap="none" anchor="ctr"/>
          <a:lstStyle/>
          <a:p>
            <a:endParaRPr lang="en-US"/>
          </a:p>
        </p:txBody>
      </p:sp>
      <p:sp>
        <p:nvSpPr>
          <p:cNvPr id="6147" name="Rectangle 3"/>
          <p:cNvSpPr>
            <a:spLocks noGrp="1" noChangeArrowheads="1"/>
          </p:cNvSpPr>
          <p:nvPr>
            <p:ph type="dt"/>
          </p:nvPr>
        </p:nvSpPr>
        <p:spPr bwMode="auto">
          <a:xfrm>
            <a:off x="3884613" y="0"/>
            <a:ext cx="2970212"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Tx/>
              <a:buFontTx/>
              <a:buNone/>
              <a:tabLst>
                <a:tab pos="723900" algn="l"/>
                <a:tab pos="1447800" algn="l"/>
                <a:tab pos="2171700" algn="l"/>
                <a:tab pos="2895600" algn="l"/>
              </a:tabLst>
              <a:defRPr sz="1200">
                <a:solidFill>
                  <a:srgbClr val="000000"/>
                </a:solidFill>
                <a:latin typeface="Calibri" pitchFamily="32" charset="0"/>
                <a:cs typeface="Arial Unicode MS" charset="0"/>
              </a:defRPr>
            </a:lvl1pPr>
          </a:lstStyle>
          <a:p>
            <a:endParaRPr lang="en-US"/>
          </a:p>
        </p:txBody>
      </p:sp>
      <p:sp>
        <p:nvSpPr>
          <p:cNvPr id="6148" name="Rectangle 4"/>
          <p:cNvSpPr>
            <a:spLocks noGrp="1" noRot="1" noChangeAspect="1" noChangeArrowheads="1"/>
          </p:cNvSpPr>
          <p:nvPr>
            <p:ph type="sldImg"/>
          </p:nvPr>
        </p:nvSpPr>
        <p:spPr bwMode="auto">
          <a:xfrm>
            <a:off x="1371600" y="1143000"/>
            <a:ext cx="4113213" cy="3084513"/>
          </a:xfrm>
          <a:prstGeom prst="rect">
            <a:avLst/>
          </a:prstGeom>
          <a:noFill/>
          <a:ln w="12600" cap="sq">
            <a:solidFill>
              <a:srgbClr val="000000"/>
            </a:solidFill>
            <a:miter lim="800000"/>
            <a:headEnd/>
            <a:tailEnd/>
          </a:ln>
          <a:effectLst/>
        </p:spPr>
      </p:sp>
      <p:sp>
        <p:nvSpPr>
          <p:cNvPr id="6149" name="Rectangle 5"/>
          <p:cNvSpPr>
            <a:spLocks noGrp="1" noChangeArrowheads="1"/>
          </p:cNvSpPr>
          <p:nvPr>
            <p:ph type="body"/>
          </p:nvPr>
        </p:nvSpPr>
        <p:spPr bwMode="auto">
          <a:xfrm>
            <a:off x="685800" y="4400550"/>
            <a:ext cx="5484813" cy="35988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6150" name="Text Box 6"/>
          <p:cNvSpPr txBox="1">
            <a:spLocks noChangeArrowheads="1"/>
          </p:cNvSpPr>
          <p:nvPr/>
        </p:nvSpPr>
        <p:spPr bwMode="auto">
          <a:xfrm>
            <a:off x="0" y="8685213"/>
            <a:ext cx="2971800" cy="458787"/>
          </a:xfrm>
          <a:prstGeom prst="rect">
            <a:avLst/>
          </a:prstGeom>
          <a:noFill/>
          <a:ln w="9525" cap="flat">
            <a:noFill/>
            <a:round/>
            <a:headEnd/>
            <a:tailEnd/>
          </a:ln>
          <a:effectLst/>
        </p:spPr>
        <p:txBody>
          <a:bodyPr wrap="none" anchor="ctr"/>
          <a:lstStyle/>
          <a:p>
            <a:endParaRPr lang="en-US"/>
          </a:p>
        </p:txBody>
      </p:sp>
      <p:sp>
        <p:nvSpPr>
          <p:cNvPr id="6151" name="Rectangle 7"/>
          <p:cNvSpPr>
            <a:spLocks noGrp="1" noChangeArrowheads="1"/>
          </p:cNvSpPr>
          <p:nvPr>
            <p:ph type="sldNum"/>
          </p:nvPr>
        </p:nvSpPr>
        <p:spPr bwMode="auto">
          <a:xfrm>
            <a:off x="3884613" y="8685213"/>
            <a:ext cx="2970212" cy="457200"/>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FontTx/>
              <a:buNone/>
              <a:tabLst>
                <a:tab pos="723900" algn="l"/>
                <a:tab pos="1447800" algn="l"/>
                <a:tab pos="2171700" algn="l"/>
                <a:tab pos="2895600" algn="l"/>
              </a:tabLst>
              <a:defRPr sz="1200">
                <a:solidFill>
                  <a:srgbClr val="000000"/>
                </a:solidFill>
                <a:latin typeface="Calibri" pitchFamily="32" charset="0"/>
                <a:cs typeface="Arial Unicode MS" charset="0"/>
              </a:defRPr>
            </a:lvl1pPr>
          </a:lstStyle>
          <a:p>
            <a:fld id="{BD38F808-81CA-47A5-9EDE-83252158FA61}"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F2D4ED-D914-42C0-88B1-4C9A9CE5F810}" type="slidenum">
              <a:rPr lang="en-US"/>
              <a:pPr/>
              <a:t>1</a:t>
            </a:fld>
            <a:endParaRPr lang="en-US"/>
          </a:p>
        </p:txBody>
      </p:sp>
      <p:sp>
        <p:nvSpPr>
          <p:cNvPr id="45057" name="Text Box 1"/>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504BF8E-0D9C-4236-BB33-938E17030E73}" type="slidenum">
              <a:rPr lang="en-US" sz="800" b="1">
                <a:solidFill>
                  <a:srgbClr val="000000"/>
                </a:solidFill>
                <a:latin typeface="Arial" charset="0"/>
                <a:ea typeface="Verdana" pitchFamily="32" charset="0"/>
                <a:cs typeface="Verdana" pitchFamily="32"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800" b="1">
              <a:solidFill>
                <a:srgbClr val="000000"/>
              </a:solidFill>
              <a:latin typeface="Arial" charset="0"/>
              <a:ea typeface="Verdana" pitchFamily="32" charset="0"/>
              <a:cs typeface="Verdana" pitchFamily="32" charset="0"/>
            </a:endParaRPr>
          </a:p>
        </p:txBody>
      </p:sp>
      <p:sp>
        <p:nvSpPr>
          <p:cNvPr id="45058" name="Text Box 2"/>
          <p:cNvSpPr txBox="1">
            <a:spLocks noGrp="1" noChangeArrowheads="1"/>
          </p:cNvSpPr>
          <p:nvPr>
            <p:ph type="body"/>
          </p:nvPr>
        </p:nvSpPr>
        <p:spPr bwMode="auto">
          <a:xfrm>
            <a:off x="792163" y="4240213"/>
            <a:ext cx="5384800" cy="4721225"/>
          </a:xfrm>
          <a:prstGeom prst="rect">
            <a:avLst/>
          </a:prstGeom>
          <a:noFill/>
          <a:ln cap="flat">
            <a:round/>
            <a:headEnd/>
            <a:tailEnd/>
          </a:ln>
        </p:spPr>
        <p:txBody>
          <a:bodyPr/>
          <a:lstStyle/>
          <a:p>
            <a:pPr marL="114300" indent="-109538" eaLnBrk="1" hangingPunct="1">
              <a:spcBef>
                <a:spcPts val="375"/>
              </a:spcBef>
              <a:buClrTx/>
              <a:buFontTx/>
              <a:buNone/>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000">
                <a:latin typeface="Verdana" pitchFamily="32" charset="0"/>
                <a:ea typeface="Verdana" pitchFamily="32" charset="0"/>
                <a:cs typeface="Verdana" pitchFamily="32" charset="0"/>
              </a:rPr>
              <a:t> </a:t>
            </a:r>
          </a:p>
        </p:txBody>
      </p:sp>
      <p:sp>
        <p:nvSpPr>
          <p:cNvPr id="45059" name="Text Box 3"/>
          <p:cNvSpPr txBox="1">
            <a:spLocks noChangeArrowheads="1"/>
          </p:cNvSpPr>
          <p:nvPr/>
        </p:nvSpPr>
        <p:spPr bwMode="auto">
          <a:xfrm>
            <a:off x="2008188" y="9207500"/>
            <a:ext cx="3298825" cy="307975"/>
          </a:xfrm>
          <a:prstGeom prst="rect">
            <a:avLst/>
          </a:prstGeom>
          <a:noFill/>
          <a:ln w="9525" cap="flat">
            <a:noFill/>
            <a:round/>
            <a:headEnd/>
            <a:tailEnd/>
          </a:ln>
          <a:effectLst/>
        </p:spPr>
        <p:txBody>
          <a:bodyPr lIns="101520" tIns="50760" rIns="101520" bIns="5076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58E5D4D-38F9-44F5-86D6-465958ECBF76}" type="slidenum">
              <a:rPr lang="en-US" sz="800">
                <a:solidFill>
                  <a:srgbClr val="000000"/>
                </a:solidFill>
                <a:latin typeface="Arial" charset="0"/>
                <a:ea typeface="Verdana" pitchFamily="32" charset="0"/>
                <a:cs typeface="Verdana" pitchFamily="32" charset="0"/>
              </a:rPr>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800">
              <a:solidFill>
                <a:srgbClr val="000000"/>
              </a:solidFill>
              <a:latin typeface="Arial" charset="0"/>
              <a:ea typeface="Verdana" pitchFamily="32" charset="0"/>
              <a:cs typeface="Verdana" pitchFamily="32" charset="0"/>
            </a:endParaRPr>
          </a:p>
        </p:txBody>
      </p:sp>
      <p:sp>
        <p:nvSpPr>
          <p:cNvPr id="45060" name="Rectangle 4"/>
          <p:cNvSpPr txBox="1">
            <a:spLocks noGrp="1" noRot="1" noChangeAspect="1" noChangeArrowheads="1"/>
          </p:cNvSpPr>
          <p:nvPr>
            <p:ph type="sldImg" idx="1"/>
          </p:nvPr>
        </p:nvSpPr>
        <p:spPr bwMode="auto">
          <a:xfrm>
            <a:off x="760413" y="317500"/>
            <a:ext cx="4929187" cy="3697288"/>
          </a:xfrm>
          <a:prstGeom prst="rect">
            <a:avLst/>
          </a:prstGeo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420BAB3-C1BA-4484-B70E-26275E5041F7}" type="slidenum">
              <a:rPr lang="en-US"/>
              <a:pPr/>
              <a:t>10</a:t>
            </a:fld>
            <a:endParaRPr lang="en-US"/>
          </a:p>
        </p:txBody>
      </p:sp>
      <p:sp>
        <p:nvSpPr>
          <p:cNvPr id="6553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2515B73-AD26-4AA6-90ED-B128632BE967}" type="slidenum">
              <a:rPr lang="en-US"/>
              <a:pPr/>
              <a:t>11</a:t>
            </a:fld>
            <a:endParaRPr lang="en-US"/>
          </a:p>
        </p:txBody>
      </p:sp>
      <p:sp>
        <p:nvSpPr>
          <p:cNvPr id="6656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B073BA6-8537-42B0-B67D-6A4D50F88C59}" type="slidenum">
              <a:rPr lang="en-US"/>
              <a:pPr/>
              <a:t>12</a:t>
            </a:fld>
            <a:endParaRPr lang="en-US"/>
          </a:p>
        </p:txBody>
      </p:sp>
      <p:sp>
        <p:nvSpPr>
          <p:cNvPr id="6758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7FCA6C-8357-47B4-9914-93D41E41C80F}" type="slidenum">
              <a:rPr lang="en-US"/>
              <a:pPr/>
              <a:t>13</a:t>
            </a:fld>
            <a:endParaRPr lang="en-US"/>
          </a:p>
        </p:txBody>
      </p:sp>
      <p:sp>
        <p:nvSpPr>
          <p:cNvPr id="6860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861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D3AEC4-5A0D-4CFD-88DC-65810E76BB3B}" type="slidenum">
              <a:rPr lang="en-US"/>
              <a:pPr/>
              <a:t>14</a:t>
            </a:fld>
            <a:endParaRPr lang="en-US"/>
          </a:p>
        </p:txBody>
      </p:sp>
      <p:sp>
        <p:nvSpPr>
          <p:cNvPr id="6963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5B66E92-F980-40E0-B4F8-5DBB024149E9}" type="slidenum">
              <a:rPr lang="en-US"/>
              <a:pPr/>
              <a:t>15</a:t>
            </a:fld>
            <a:endParaRPr lang="en-US"/>
          </a:p>
        </p:txBody>
      </p:sp>
      <p:sp>
        <p:nvSpPr>
          <p:cNvPr id="7065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065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F661765-A0B2-4CEE-B9DF-84EAE569D18E}" type="slidenum">
              <a:rPr lang="en-US"/>
              <a:pPr/>
              <a:t>16</a:t>
            </a:fld>
            <a:endParaRPr lang="en-US"/>
          </a:p>
        </p:txBody>
      </p:sp>
      <p:sp>
        <p:nvSpPr>
          <p:cNvPr id="7168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6EE5D9C-5C50-4D79-86A6-BA70EA6E3786}" type="slidenum">
              <a:rPr lang="en-US"/>
              <a:pPr/>
              <a:t>17</a:t>
            </a:fld>
            <a:endParaRPr lang="en-US"/>
          </a:p>
        </p:txBody>
      </p:sp>
      <p:sp>
        <p:nvSpPr>
          <p:cNvPr id="7270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306D871-F3D8-4948-BB68-44038BD10C8F}" type="slidenum">
              <a:rPr lang="en-US"/>
              <a:pPr/>
              <a:t>18</a:t>
            </a:fld>
            <a:endParaRPr lang="en-US"/>
          </a:p>
        </p:txBody>
      </p:sp>
      <p:sp>
        <p:nvSpPr>
          <p:cNvPr id="7475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D1392D0-D634-4927-AB14-9CDCD2DD8B3F}" type="slidenum">
              <a:rPr lang="en-US"/>
              <a:pPr/>
              <a:t>19</a:t>
            </a:fld>
            <a:endParaRPr lang="en-US"/>
          </a:p>
        </p:txBody>
      </p:sp>
      <p:sp>
        <p:nvSpPr>
          <p:cNvPr id="7577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6839FF87-13A6-4791-956F-139482C034E2}" type="slidenum">
              <a:rPr lang="en-US"/>
              <a:pPr/>
              <a:t>2</a:t>
            </a:fld>
            <a:endParaRPr lang="en-US"/>
          </a:p>
        </p:txBody>
      </p:sp>
      <p:sp>
        <p:nvSpPr>
          <p:cNvPr id="46081" name="Text Box 1"/>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386A77F-4E4C-4B09-B4B5-EDADDC916D08}" type="slidenum">
              <a:rPr lang="en-US" sz="1200">
                <a:solidFill>
                  <a:srgbClr val="000000"/>
                </a:solidFill>
                <a:latin typeface="Times New Roman" pitchFamily="16" charset="0"/>
                <a:ea typeface="Verdana" pitchFamily="32" charset="0"/>
                <a:cs typeface="Verdana" pitchFamily="32"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latin typeface="Times New Roman" pitchFamily="16" charset="0"/>
              <a:ea typeface="Verdana" pitchFamily="32" charset="0"/>
              <a:cs typeface="Verdana" pitchFamily="32" charset="0"/>
            </a:endParaRPr>
          </a:p>
        </p:txBody>
      </p:sp>
      <p:sp>
        <p:nvSpPr>
          <p:cNvPr id="46082" name="Rectangle 2"/>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46083" name="Text Box 3"/>
          <p:cNvSpPr txBox="1">
            <a:spLocks noGrp="1" noChangeArrowheads="1"/>
          </p:cNvSpPr>
          <p:nvPr>
            <p:ph type="body" idx="1"/>
          </p:nvPr>
        </p:nvSpPr>
        <p:spPr bwMode="auto">
          <a:xfrm>
            <a:off x="685800" y="4400550"/>
            <a:ext cx="5486400" cy="3600450"/>
          </a:xfrm>
          <a:prstGeom prst="rect">
            <a:avLst/>
          </a:prstGeom>
          <a:solidFill>
            <a:srgbClr val="FFFFFF"/>
          </a:solidFill>
          <a:ln w="9360" cap="sq">
            <a:solidFill>
              <a:srgbClr val="000000"/>
            </a:solidFill>
            <a:miter lim="800000"/>
            <a:headEnd/>
            <a:tailEnd/>
          </a:ln>
        </p:spPr>
        <p:txBody>
          <a:bodyPr/>
          <a:lstStyle/>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Students already know about different types of dimension tables. Therefore, you can start the session by recapitulating the concepts. Initiate the class by asking the following questions:</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1. What are the different types of dimensions?</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2. Define flat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3. What are conformed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4. Define large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5. Define small dimension.</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6. What is the importance of surrogate key in a dimension table? </a:t>
            </a:r>
          </a:p>
          <a:p>
            <a:pPr marL="228600" indent="-227013" eaLnBrk="1" hangingPunct="1">
              <a:spcBef>
                <a:spcPct val="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Calibri" pitchFamily="32" charset="0"/>
                <a:ea typeface="Microsoft YaHei" charset="-122"/>
              </a:rPr>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3C22A84-8615-4665-BA09-EAFC2B764554}" type="slidenum">
              <a:rPr lang="en-US"/>
              <a:pPr/>
              <a:t>20</a:t>
            </a:fld>
            <a:endParaRPr lang="en-US"/>
          </a:p>
        </p:txBody>
      </p:sp>
      <p:sp>
        <p:nvSpPr>
          <p:cNvPr id="7680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1348CA4-EB8F-4AFA-9DA1-1F8516EE5187}" type="slidenum">
              <a:rPr lang="en-US"/>
              <a:pPr/>
              <a:t>21</a:t>
            </a:fld>
            <a:endParaRPr lang="en-US"/>
          </a:p>
        </p:txBody>
      </p:sp>
      <p:sp>
        <p:nvSpPr>
          <p:cNvPr id="7884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695688C-4F69-4B24-B0B2-BBEB071D711C}" type="slidenum">
              <a:rPr lang="en-US"/>
              <a:pPr/>
              <a:t>22</a:t>
            </a:fld>
            <a:endParaRPr lang="en-US"/>
          </a:p>
        </p:txBody>
      </p:sp>
      <p:sp>
        <p:nvSpPr>
          <p:cNvPr id="7987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DFEF107-DE4F-43EA-91D4-2E102FF43490}" type="slidenum">
              <a:rPr lang="en-US"/>
              <a:pPr/>
              <a:t>23</a:t>
            </a:fld>
            <a:endParaRPr lang="en-US"/>
          </a:p>
        </p:txBody>
      </p:sp>
      <p:sp>
        <p:nvSpPr>
          <p:cNvPr id="8089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05120E2-D8ED-4DCD-836F-234F19C86218}" type="slidenum">
              <a:rPr lang="en-US"/>
              <a:pPr/>
              <a:t>3</a:t>
            </a:fld>
            <a:endParaRPr lang="en-US"/>
          </a:p>
        </p:txBody>
      </p:sp>
      <p:sp>
        <p:nvSpPr>
          <p:cNvPr id="4710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0D18C35-0BCA-4CC0-9685-7D9B0F06569F}" type="slidenum">
              <a:rPr lang="en-US"/>
              <a:pPr/>
              <a:t>4</a:t>
            </a:fld>
            <a:endParaRPr lang="en-US"/>
          </a:p>
        </p:txBody>
      </p:sp>
      <p:sp>
        <p:nvSpPr>
          <p:cNvPr id="4812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91C566F-EC53-44F9-9504-3F75218B75A5}" type="slidenum">
              <a:rPr lang="en-US"/>
              <a:pPr/>
              <a:t>5</a:t>
            </a:fld>
            <a:endParaRPr lang="en-US"/>
          </a:p>
        </p:txBody>
      </p:sp>
      <p:sp>
        <p:nvSpPr>
          <p:cNvPr id="5324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D145452-412C-4374-8A5D-F74866D21A3A}" type="slidenum">
              <a:rPr lang="en-US"/>
              <a:pPr/>
              <a:t>6</a:t>
            </a:fld>
            <a:endParaRPr lang="en-US"/>
          </a:p>
        </p:txBody>
      </p:sp>
      <p:sp>
        <p:nvSpPr>
          <p:cNvPr id="55297"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2D84ACA-E88F-493A-B546-867EB74566B8}" type="slidenum">
              <a:rPr lang="en-US"/>
              <a:pPr/>
              <a:t>7</a:t>
            </a:fld>
            <a:endParaRPr lang="en-US"/>
          </a:p>
        </p:txBody>
      </p:sp>
      <p:sp>
        <p:nvSpPr>
          <p:cNvPr id="57345"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F4A77AB-7A65-48D1-BFA9-EF58FBBFFA61}" type="slidenum">
              <a:rPr lang="en-US"/>
              <a:pPr/>
              <a:t>8</a:t>
            </a:fld>
            <a:endParaRPr lang="en-US"/>
          </a:p>
        </p:txBody>
      </p:sp>
      <p:sp>
        <p:nvSpPr>
          <p:cNvPr id="61441"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E04C77-E9B4-4563-A2F2-170F34ADDD2C}" type="slidenum">
              <a:rPr lang="en-US"/>
              <a:pPr/>
              <a:t>9</a:t>
            </a:fld>
            <a:endParaRPr lang="en-US"/>
          </a:p>
        </p:txBody>
      </p:sp>
      <p:sp>
        <p:nvSpPr>
          <p:cNvPr id="63489"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685800" y="4400550"/>
            <a:ext cx="5486400" cy="3600450"/>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11" y="2130426"/>
            <a:ext cx="77725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422" y="3886200"/>
            <a:ext cx="64011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16" y="4406901"/>
            <a:ext cx="7772578"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616" y="2906713"/>
            <a:ext cx="777257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41" y="912813"/>
            <a:ext cx="4108312"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738" y="912813"/>
            <a:ext cx="4108311" cy="54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918" y="320675"/>
            <a:ext cx="208213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40" y="320675"/>
            <a:ext cx="6134492"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4638"/>
            <a:ext cx="8229719"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41" y="1535113"/>
            <a:ext cx="4040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41" y="2174875"/>
            <a:ext cx="40404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14" y="1535113"/>
            <a:ext cx="4041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14" y="2174875"/>
            <a:ext cx="40416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41" y="273050"/>
            <a:ext cx="30083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2" y="273051"/>
            <a:ext cx="51118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141" y="1435101"/>
            <a:ext cx="30083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48" y="4800600"/>
            <a:ext cx="548568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848" y="612775"/>
            <a:ext cx="548568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848" y="5367338"/>
            <a:ext cx="548568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36" name="Rectangle 12"/>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86" name="Rectangle 14"/>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10" name="Rectangle 14"/>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4111" name="Rectangle 15"/>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34" name="Rectangle 14"/>
          <p:cNvSpPr>
            <a:spLocks noGrp="1" noChangeArrowheads="1"/>
          </p:cNvSpPr>
          <p:nvPr>
            <p:ph type="title"/>
          </p:nvPr>
        </p:nvSpPr>
        <p:spPr bwMode="auto">
          <a:xfrm>
            <a:off x="457141" y="320675"/>
            <a:ext cx="8223766" cy="4254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5135" name="Rectangle 15"/>
          <p:cNvSpPr>
            <a:spLocks noGrp="1" noChangeArrowheads="1"/>
          </p:cNvSpPr>
          <p:nvPr>
            <p:ph type="body" idx="1"/>
          </p:nvPr>
        </p:nvSpPr>
        <p:spPr bwMode="auto">
          <a:xfrm>
            <a:off x="457141" y="912813"/>
            <a:ext cx="8330909" cy="540385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2pPr>
      <a:lvl3pPr marL="1143000" indent="-228600" algn="l" defTabSz="457200" rtl="0" eaLnBrk="0" fontAlgn="base" hangingPunct="0">
        <a:spcBef>
          <a:spcPts val="350"/>
        </a:spcBef>
        <a:spcAft>
          <a:spcPct val="0"/>
        </a:spcAft>
        <a:buClr>
          <a:srgbClr val="000000"/>
        </a:buClr>
        <a:buSzPct val="100000"/>
        <a:buFont typeface="Times New Roman" pitchFamily="16" charset="0"/>
        <a:defRPr sz="1400">
          <a:solidFill>
            <a:srgbClr val="000000"/>
          </a:solidFill>
          <a:latin typeface="+mn-lt"/>
          <a:ea typeface="+mn-ea"/>
          <a:cs typeface="+mn-cs"/>
        </a:defRPr>
      </a:lvl3pPr>
      <a:lvl4pPr marL="1600200" indent="-228600" algn="l" defTabSz="457200" rtl="0" eaLnBrk="0" fontAlgn="base" hangingPunct="0">
        <a:spcBef>
          <a:spcPts val="300"/>
        </a:spcBef>
        <a:spcAft>
          <a:spcPct val="0"/>
        </a:spcAft>
        <a:buClr>
          <a:srgbClr val="000000"/>
        </a:buClr>
        <a:buSzPct val="100000"/>
        <a:buFont typeface="Times New Roman" pitchFamily="16" charset="0"/>
        <a:defRPr sz="1200">
          <a:solidFill>
            <a:srgbClr val="000000"/>
          </a:solidFill>
          <a:latin typeface="+mn-lt"/>
          <a:ea typeface="+mn-ea"/>
          <a:cs typeface="+mn-cs"/>
        </a:defRPr>
      </a:lvl4pPr>
      <a:lvl5pPr marL="20574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5pPr>
      <a:lvl6pPr marL="25146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57200"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1828800"/>
            <a:ext cx="8458200" cy="2762251"/>
          </a:xfrm>
          <a:prstGeom prst="rect">
            <a:avLst/>
          </a:prstGeom>
          <a:solidFill>
            <a:srgbClr val="3388A9"/>
          </a:solidFill>
          <a:ln w="9525" cap="flat">
            <a:noFill/>
            <a:round/>
            <a:headEnd/>
            <a:tailEnd/>
          </a:ln>
          <a:effectLst/>
        </p:spPr>
        <p:txBody>
          <a:bodyPr lIns="90000" tIns="46800" rIns="90000" bIns="46800" anchor="ctr"/>
          <a:lstStyle/>
          <a:p>
            <a:pPr algn="ctr" eaLnBrk="1" hangingPunct="1">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latin typeface="Calibri" pitchFamily="34" charset="0"/>
                <a:cs typeface="Calibri" pitchFamily="34" charset="0"/>
              </a:rPr>
              <a:t>COURSE : Developing Web Application Using ADO.NET &amp; ASP.NET </a:t>
            </a:r>
          </a:p>
          <a:p>
            <a:pPr algn="ctr" eaLnBrk="1" hangingPunct="1">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000" dirty="0" smtClean="0">
              <a:latin typeface="Calibri" pitchFamily="34" charset="0"/>
              <a:cs typeface="Calibri" pitchFamily="34" charset="0"/>
            </a:endParaRPr>
          </a:p>
          <a:p>
            <a:pPr algn="ctr" eaLnBrk="1" hangingPunct="1">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latin typeface="Calibri" pitchFamily="34" charset="0"/>
                <a:cs typeface="Calibri" pitchFamily="34" charset="0"/>
              </a:rPr>
              <a:t>Session : State Management</a:t>
            </a:r>
            <a:endParaRPr lang="en-US" sz="4000" dirty="0">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The Application’s State (Introduction)</a:t>
            </a:r>
          </a:p>
        </p:txBody>
      </p:sp>
      <p:sp>
        <p:nvSpPr>
          <p:cNvPr id="5" name="Text Box 2"/>
          <p:cNvSpPr txBox="1">
            <a:spLocks noChangeArrowheads="1"/>
          </p:cNvSpPr>
          <p:nvPr/>
        </p:nvSpPr>
        <p:spPr bwMode="auto">
          <a:xfrm>
            <a:off x="228600" y="2000250"/>
            <a:ext cx="8686800" cy="31813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An instance of the </a:t>
            </a:r>
            <a:r>
              <a:rPr lang="en-US" sz="2000" b="1" dirty="0" err="1" smtClean="0">
                <a:solidFill>
                  <a:schemeClr val="tx1"/>
                </a:solidFill>
                <a:latin typeface="Courier New" pitchFamily="49" charset="0"/>
                <a:cs typeface="Courier New" pitchFamily="49" charset="0"/>
              </a:rPr>
              <a:t>HttpApplicationState</a:t>
            </a:r>
            <a:r>
              <a:rPr lang="en-US" sz="2000" dirty="0" smtClean="0">
                <a:solidFill>
                  <a:schemeClr val="tx1"/>
                </a:solidFill>
                <a:latin typeface="+mn-lt"/>
                <a:cs typeface="Arial" pitchFamily="34" charset="0"/>
              </a:rPr>
              <a:t> object is created the first time a client requests a page from a virtual directory</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Application state does not work in a Web farm or Web garden scenario</a:t>
            </a:r>
          </a:p>
          <a:p>
            <a:pPr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Unless we push data to a database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volatile – If the server crashes, the data is gone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really just a collection of key/value pairs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0" y="0"/>
            <a:ext cx="9144000" cy="9144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The </a:t>
            </a:r>
            <a:r>
              <a:rPr lang="en-US" sz="3600" dirty="0" err="1" smtClean="0">
                <a:latin typeface="Calibri" pitchFamily="34" charset="0"/>
                <a:cs typeface="Calibri" pitchFamily="34" charset="0"/>
              </a:rPr>
              <a:t>HttpApplicationState</a:t>
            </a:r>
            <a:r>
              <a:rPr lang="en-US" sz="3600" dirty="0" smtClean="0">
                <a:latin typeface="Calibri" pitchFamily="34" charset="0"/>
                <a:cs typeface="Calibri" pitchFamily="34" charset="0"/>
              </a:rPr>
              <a:t> Class </a:t>
            </a:r>
            <a:r>
              <a:rPr lang="en-US" sz="3600" dirty="0">
                <a:latin typeface="Calibri" pitchFamily="34" charset="0"/>
                <a:cs typeface="Calibri" pitchFamily="34" charset="0"/>
              </a:rPr>
              <a:t>(Members 1)</a:t>
            </a:r>
          </a:p>
        </p:txBody>
      </p:sp>
      <p:sp>
        <p:nvSpPr>
          <p:cNvPr id="5" name="Text Box 2"/>
          <p:cNvSpPr txBox="1">
            <a:spLocks noChangeArrowheads="1"/>
          </p:cNvSpPr>
          <p:nvPr/>
        </p:nvSpPr>
        <p:spPr bwMode="auto">
          <a:xfrm>
            <a:off x="228600" y="2362200"/>
            <a:ext cx="8686800"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err="1" smtClean="0">
                <a:solidFill>
                  <a:schemeClr val="tx1"/>
                </a:solidFill>
                <a:latin typeface="+mn-lt"/>
                <a:cs typeface="Arial" pitchFamily="34" charset="0"/>
              </a:rPr>
              <a:t>AllKeys</a:t>
            </a:r>
            <a:r>
              <a:rPr lang="en-US" sz="2000" b="1" dirty="0" smtClean="0">
                <a:solidFill>
                  <a:schemeClr val="tx1"/>
                </a:solidFill>
                <a:latin typeface="+mn-lt"/>
                <a:cs typeface="Arial" pitchFamily="34" charset="0"/>
              </a:rPr>
              <a:t> </a:t>
            </a:r>
            <a:r>
              <a:rPr lang="en-US" sz="2000" dirty="0" smtClean="0">
                <a:solidFill>
                  <a:schemeClr val="tx1"/>
                </a:solidFill>
                <a:latin typeface="+mn-lt"/>
                <a:cs typeface="Arial" pitchFamily="34" charset="0"/>
              </a:rPr>
              <a:t>property returns an array of strings containing all of the keys</a:t>
            </a:r>
            <a:endParaRPr lang="en-US" sz="2000" b="1" dirty="0" smtClean="0">
              <a:solidFill>
                <a:schemeClr val="tx1"/>
              </a:solidFill>
              <a:latin typeface="+mn-lt"/>
              <a:cs typeface="Arial" pitchFamily="34" charset="0"/>
            </a:endParaRP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Count</a:t>
            </a:r>
            <a:r>
              <a:rPr lang="en-US" sz="2000" dirty="0" smtClean="0">
                <a:solidFill>
                  <a:schemeClr val="tx1"/>
                </a:solidFill>
                <a:latin typeface="+mn-lt"/>
                <a:cs typeface="Arial" pitchFamily="34" charset="0"/>
              </a:rPr>
              <a:t> gets the number of objects in the collection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Item</a:t>
            </a:r>
            <a:r>
              <a:rPr lang="en-US" sz="2000" dirty="0" smtClean="0">
                <a:solidFill>
                  <a:schemeClr val="tx1"/>
                </a:solidFill>
                <a:latin typeface="+mn-lt"/>
                <a:cs typeface="Arial" pitchFamily="34" charset="0"/>
              </a:rPr>
              <a:t> provides read/write access to the collection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The </a:t>
            </a:r>
            <a:r>
              <a:rPr lang="en-US" sz="3600" dirty="0" err="1" smtClean="0">
                <a:latin typeface="Calibri" pitchFamily="34" charset="0"/>
                <a:cs typeface="Calibri" pitchFamily="34" charset="0"/>
              </a:rPr>
              <a:t>HttpApplicationState</a:t>
            </a:r>
            <a:r>
              <a:rPr lang="en-US" sz="3600" dirty="0" smtClean="0">
                <a:latin typeface="Calibri" pitchFamily="34" charset="0"/>
                <a:cs typeface="Calibri" pitchFamily="34" charset="0"/>
              </a:rPr>
              <a:t> Class </a:t>
            </a:r>
            <a:r>
              <a:rPr lang="en-US" sz="3600" dirty="0">
                <a:latin typeface="Calibri" pitchFamily="34" charset="0"/>
                <a:cs typeface="Calibri" pitchFamily="34" charset="0"/>
              </a:rPr>
              <a:t>(Members 2)</a:t>
            </a:r>
          </a:p>
        </p:txBody>
      </p:sp>
      <p:sp>
        <p:nvSpPr>
          <p:cNvPr id="5" name="Text Box 2"/>
          <p:cNvSpPr txBox="1">
            <a:spLocks noChangeArrowheads="1"/>
          </p:cNvSpPr>
          <p:nvPr/>
        </p:nvSpPr>
        <p:spPr bwMode="auto">
          <a:xfrm>
            <a:off x="228600" y="2362200"/>
            <a:ext cx="8686800" cy="2438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StaticObjects</a:t>
            </a:r>
            <a:r>
              <a:rPr lang="en-US" sz="2000" b="1" dirty="0" smtClean="0">
                <a:solidFill>
                  <a:schemeClr val="tx1"/>
                </a:solidFill>
                <a:latin typeface="Courier New" pitchFamily="49" charset="0"/>
                <a:cs typeface="Courier New" pitchFamily="49" charset="0"/>
              </a:rPr>
              <a:t> </a:t>
            </a:r>
            <a:r>
              <a:rPr lang="en-US" sz="2000" dirty="0" smtClean="0">
                <a:solidFill>
                  <a:schemeClr val="tx1"/>
                </a:solidFill>
                <a:latin typeface="+mn-lt"/>
                <a:cs typeface="Arial" pitchFamily="34" charset="0"/>
              </a:rPr>
              <a:t>returns a reference to objects declared in the </a:t>
            </a:r>
            <a:r>
              <a:rPr lang="en-US" sz="2000" b="1" dirty="0" err="1" smtClean="0">
                <a:solidFill>
                  <a:schemeClr val="tx1"/>
                </a:solidFill>
                <a:latin typeface="Courier New" pitchFamily="49" charset="0"/>
                <a:cs typeface="Courier New" pitchFamily="49" charset="0"/>
              </a:rPr>
              <a:t>global.asax</a:t>
            </a:r>
            <a:r>
              <a:rPr lang="en-US" sz="2000" b="1" dirty="0" smtClean="0">
                <a:solidFill>
                  <a:schemeClr val="tx1"/>
                </a:solidFill>
                <a:latin typeface="Courier New" pitchFamily="49" charset="0"/>
                <a:cs typeface="Courier New" pitchFamily="49" charset="0"/>
              </a:rPr>
              <a:t> </a:t>
            </a:r>
            <a:r>
              <a:rPr lang="en-US" sz="2000" dirty="0" smtClean="0">
                <a:solidFill>
                  <a:schemeClr val="tx1"/>
                </a:solidFill>
                <a:latin typeface="+mn-lt"/>
                <a:cs typeface="Arial" pitchFamily="34" charset="0"/>
              </a:rPr>
              <a:t>file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&lt;object&gt; </a:t>
            </a:r>
            <a:r>
              <a:rPr lang="en-US" sz="2000" dirty="0" smtClean="0">
                <a:solidFill>
                  <a:schemeClr val="tx1"/>
                </a:solidFill>
                <a:latin typeface="+mn-lt"/>
                <a:cs typeface="Arial" pitchFamily="34" charset="0"/>
              </a:rPr>
              <a:t>tags with the scope set to </a:t>
            </a:r>
            <a:r>
              <a:rPr lang="en-US" sz="2000" b="1" dirty="0" smtClean="0">
                <a:solidFill>
                  <a:schemeClr val="tx1"/>
                </a:solidFill>
                <a:latin typeface="Courier New" pitchFamily="49" charset="0"/>
                <a:cs typeface="Courier New" pitchFamily="49" charset="0"/>
              </a:rPr>
              <a:t>Application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smtClean="0">
                <a:solidFill>
                  <a:schemeClr val="tx1"/>
                </a:solidFill>
                <a:latin typeface="Courier New" pitchFamily="49" charset="0"/>
                <a:cs typeface="Courier New" pitchFamily="49" charset="0"/>
              </a:rPr>
              <a:t>Add </a:t>
            </a:r>
            <a:r>
              <a:rPr lang="en-US" sz="2000" dirty="0" smtClean="0">
                <a:solidFill>
                  <a:schemeClr val="tx1"/>
                </a:solidFill>
                <a:latin typeface="+mn-lt"/>
                <a:cs typeface="Arial" pitchFamily="34" charset="0"/>
              </a:rPr>
              <a:t>method adds a new value to the collection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smtClean="0">
                <a:solidFill>
                  <a:schemeClr val="tx1"/>
                </a:solidFill>
                <a:latin typeface="Courier New" pitchFamily="49" charset="0"/>
                <a:cs typeface="Courier New" pitchFamily="49" charset="0"/>
              </a:rPr>
              <a:t>Remove </a:t>
            </a:r>
            <a:r>
              <a:rPr lang="en-US" sz="2000" dirty="0" smtClean="0">
                <a:solidFill>
                  <a:schemeClr val="tx1"/>
                </a:solidFill>
                <a:latin typeface="+mn-lt"/>
                <a:cs typeface="Arial" pitchFamily="34" charset="0"/>
              </a:rPr>
              <a:t>method removes the value associated with a key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The </a:t>
            </a:r>
            <a:r>
              <a:rPr lang="en-US" sz="3600" dirty="0" err="1" smtClean="0">
                <a:latin typeface="Calibri" pitchFamily="34" charset="0"/>
                <a:cs typeface="Calibri" pitchFamily="34" charset="0"/>
              </a:rPr>
              <a:t>HttpApplicationState</a:t>
            </a:r>
            <a:r>
              <a:rPr lang="en-US" sz="3600" dirty="0" smtClean="0">
                <a:latin typeface="Calibri" pitchFamily="34" charset="0"/>
                <a:cs typeface="Calibri" pitchFamily="34" charset="0"/>
              </a:rPr>
              <a:t> Class </a:t>
            </a:r>
            <a:r>
              <a:rPr lang="en-US" sz="3600" dirty="0">
                <a:latin typeface="Calibri" pitchFamily="34" charset="0"/>
                <a:cs typeface="Calibri" pitchFamily="34" charset="0"/>
              </a:rPr>
              <a:t>(Members 3)</a:t>
            </a:r>
          </a:p>
        </p:txBody>
      </p:sp>
      <p:sp>
        <p:nvSpPr>
          <p:cNvPr id="5" name="Text Box 2"/>
          <p:cNvSpPr txBox="1">
            <a:spLocks noChangeArrowheads="1"/>
          </p:cNvSpPr>
          <p:nvPr/>
        </p:nvSpPr>
        <p:spPr bwMode="auto">
          <a:xfrm>
            <a:off x="228600" y="2133600"/>
            <a:ext cx="8686800" cy="2362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Lock</a:t>
            </a:r>
            <a:r>
              <a:rPr lang="en-US" sz="2000" dirty="0" smtClean="0">
                <a:solidFill>
                  <a:schemeClr val="tx1"/>
                </a:solidFill>
                <a:latin typeface="+mn-lt"/>
                <a:cs typeface="Arial" pitchFamily="34" charset="0"/>
              </a:rPr>
              <a:t> and </a:t>
            </a:r>
            <a:r>
              <a:rPr lang="en-US" sz="2000" b="1" dirty="0" smtClean="0">
                <a:solidFill>
                  <a:schemeClr val="tx1"/>
                </a:solidFill>
                <a:latin typeface="Courier New" pitchFamily="49" charset="0"/>
                <a:cs typeface="Courier New" pitchFamily="49" charset="0"/>
              </a:rPr>
              <a:t>Unlock</a:t>
            </a:r>
            <a:r>
              <a:rPr lang="en-US" sz="2000" dirty="0" smtClean="0">
                <a:solidFill>
                  <a:schemeClr val="tx1"/>
                </a:solidFill>
                <a:latin typeface="+mn-lt"/>
                <a:cs typeface="Arial" pitchFamily="34" charset="0"/>
              </a:rPr>
              <a:t> lock the collection, respectively</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Get</a:t>
            </a:r>
            <a:r>
              <a:rPr lang="en-US" sz="2000" dirty="0" smtClean="0">
                <a:solidFill>
                  <a:schemeClr val="tx1"/>
                </a:solidFill>
                <a:latin typeface="+mn-lt"/>
                <a:cs typeface="Arial" pitchFamily="34" charset="0"/>
              </a:rPr>
              <a:t> returns the value of a collection item</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item can be referenced by string key or ordinal index</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Set</a:t>
            </a:r>
            <a:r>
              <a:rPr lang="en-US" sz="2000" dirty="0" smtClean="0">
                <a:solidFill>
                  <a:schemeClr val="tx1"/>
                </a:solidFill>
                <a:latin typeface="+mn-lt"/>
                <a:cs typeface="Arial" pitchFamily="34" charset="0"/>
              </a:rPr>
              <a:t> store a value corresponding to the specified key</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method is thread safe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Application </a:t>
            </a:r>
            <a:r>
              <a:rPr lang="en-US" sz="4000" dirty="0" smtClean="0">
                <a:latin typeface="Calibri" pitchFamily="34" charset="0"/>
                <a:cs typeface="Calibri" pitchFamily="34" charset="0"/>
              </a:rPr>
              <a:t>State (Best </a:t>
            </a:r>
            <a:r>
              <a:rPr lang="en-US" sz="4000" dirty="0">
                <a:latin typeface="Calibri" pitchFamily="34" charset="0"/>
                <a:cs typeface="Calibri" pitchFamily="34" charset="0"/>
              </a:rPr>
              <a:t>Practices)</a:t>
            </a:r>
          </a:p>
        </p:txBody>
      </p:sp>
      <p:sp>
        <p:nvSpPr>
          <p:cNvPr id="5" name="Text Box 2"/>
          <p:cNvSpPr txBox="1">
            <a:spLocks noChangeArrowheads="1"/>
          </p:cNvSpPr>
          <p:nvPr/>
        </p:nvSpPr>
        <p:spPr bwMode="auto">
          <a:xfrm>
            <a:off x="228600" y="1752600"/>
            <a:ext cx="8686800" cy="3352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Memory to store application state information is permanently allocated</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must write explicit code to release that memory</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So don’t try to persist too much application state information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smtClean="0">
                <a:solidFill>
                  <a:schemeClr val="tx1"/>
                </a:solidFill>
                <a:latin typeface="Courier New" pitchFamily="49" charset="0"/>
                <a:cs typeface="Courier New" pitchFamily="49" charset="0"/>
              </a:rPr>
              <a:t>Cache</a:t>
            </a:r>
            <a:r>
              <a:rPr lang="en-US" sz="2000" dirty="0" smtClean="0">
                <a:solidFill>
                  <a:schemeClr val="tx1"/>
                </a:solidFill>
                <a:latin typeface="+mn-lt"/>
                <a:cs typeface="Arial" pitchFamily="34" charset="0"/>
              </a:rPr>
              <a:t> object, discussed later, provides alternatives to storing application state information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Profile Properties</a:t>
            </a:r>
          </a:p>
        </p:txBody>
      </p:sp>
      <p:sp>
        <p:nvSpPr>
          <p:cNvPr id="32770" name="Text Box 2"/>
          <p:cNvSpPr txBox="1">
            <a:spLocks noChangeArrowheads="1"/>
          </p:cNvSpPr>
          <p:nvPr/>
        </p:nvSpPr>
        <p:spPr bwMode="auto">
          <a:xfrm>
            <a:off x="457141" y="1663700"/>
            <a:ext cx="8332099" cy="4654550"/>
          </a:xfrm>
          <a:prstGeom prst="rect">
            <a:avLst/>
          </a:prstGeom>
          <a:noFill/>
          <a:ln w="9525" cap="flat">
            <a:noFill/>
            <a:round/>
            <a:headEnd/>
            <a:tailEnd/>
          </a:ln>
          <a:effectLst/>
        </p:spPr>
        <p:txBody>
          <a:bodyPr lIns="90000" tIns="46800" rIns="90000" bIns="46800"/>
          <a:lstStyle/>
          <a:p>
            <a:pPr marL="341313" indent="-341313">
              <a:spcBef>
                <a:spcPts val="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sp>
        <p:nvSpPr>
          <p:cNvPr id="5" name="Text Box 2"/>
          <p:cNvSpPr txBox="1">
            <a:spLocks noChangeArrowheads="1"/>
          </p:cNvSpPr>
          <p:nvPr/>
        </p:nvSpPr>
        <p:spPr bwMode="auto">
          <a:xfrm>
            <a:off x="228600" y="2362200"/>
            <a:ext cx="8686800"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a way to permanently store user-specific data</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Data is saved to a programmer-defined data store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 takes quite a bit of programming</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whole thing is unique to windows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Profiles (Enabling)</a:t>
            </a:r>
          </a:p>
        </p:txBody>
      </p:sp>
      <p:sp>
        <p:nvSpPr>
          <p:cNvPr id="33794" name="Text Box 2"/>
          <p:cNvSpPr txBox="1">
            <a:spLocks noChangeArrowheads="1"/>
          </p:cNvSpPr>
          <p:nvPr/>
        </p:nvSpPr>
        <p:spPr bwMode="auto">
          <a:xfrm>
            <a:off x="457141" y="1933576"/>
            <a:ext cx="8332099" cy="4384675"/>
          </a:xfrm>
          <a:prstGeom prst="rect">
            <a:avLst/>
          </a:prstGeom>
          <a:noFill/>
          <a:ln w="9525" cap="flat">
            <a:noFill/>
            <a:round/>
            <a:headEnd/>
            <a:tailEnd/>
          </a:ln>
          <a:effectLst/>
        </p:spPr>
        <p:txBody>
          <a:bodyPr lIns="90000" tIns="46800" rIns="90000" bIns="46800"/>
          <a:lstStyle/>
          <a:p>
            <a:pPr marL="341313" indent="-341313">
              <a:spcBef>
                <a:spcPts val="800"/>
              </a:spcBef>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pic>
        <p:nvPicPr>
          <p:cNvPr id="33795" name="Picture 3"/>
          <p:cNvPicPr>
            <a:picLocks noChangeAspect="1" noChangeArrowheads="1"/>
          </p:cNvPicPr>
          <p:nvPr/>
        </p:nvPicPr>
        <p:blipFill>
          <a:blip r:embed="rId3"/>
          <a:stretch>
            <a:fillRect/>
          </a:stretch>
        </p:blipFill>
        <p:spPr bwMode="auto">
          <a:xfrm>
            <a:off x="1793875" y="2590800"/>
            <a:ext cx="5556250" cy="1905000"/>
          </a:xfrm>
          <a:prstGeom prst="rect">
            <a:avLst/>
          </a:prstGeom>
          <a:solidFill>
            <a:schemeClr val="accent2"/>
          </a:solidFill>
          <a:ln>
            <a:noFill/>
          </a:ln>
        </p:spPr>
      </p:pic>
      <p:pic>
        <p:nvPicPr>
          <p:cNvPr id="33796" name="Picture 4"/>
          <p:cNvPicPr>
            <a:picLocks noChangeAspect="1" noChangeArrowheads="1"/>
          </p:cNvPicPr>
          <p:nvPr/>
        </p:nvPicPr>
        <p:blipFill>
          <a:blip r:embed="rId4"/>
          <a:stretch>
            <a:fillRect/>
          </a:stretch>
        </p:blipFill>
        <p:spPr bwMode="auto">
          <a:xfrm>
            <a:off x="1259047" y="4397190"/>
            <a:ext cx="6625907" cy="632010"/>
          </a:xfrm>
          <a:prstGeom prst="rect">
            <a:avLst/>
          </a:prstGeom>
          <a:solidFill>
            <a:schemeClr val="accent2"/>
          </a:solidFill>
          <a:ln>
            <a:noFill/>
          </a:ln>
        </p:spPr>
      </p:pic>
      <p:sp>
        <p:nvSpPr>
          <p:cNvPr id="7" name="Text Box 2"/>
          <p:cNvSpPr txBox="1">
            <a:spLocks noChangeArrowheads="1"/>
          </p:cNvSpPr>
          <p:nvPr/>
        </p:nvSpPr>
        <p:spPr bwMode="auto">
          <a:xfrm>
            <a:off x="228600" y="1371600"/>
            <a:ext cx="8686800" cy="1066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err="1" smtClean="0">
                <a:solidFill>
                  <a:schemeClr val="tx1"/>
                </a:solidFill>
                <a:latin typeface="+mn-lt"/>
                <a:cs typeface="Arial" pitchFamily="34" charset="0"/>
              </a:rPr>
              <a:t>Web.config</a:t>
            </a:r>
            <a:r>
              <a:rPr lang="en-US" sz="2000" dirty="0" smtClean="0">
                <a:solidFill>
                  <a:schemeClr val="tx1"/>
                </a:solidFill>
                <a:latin typeface="+mn-lt"/>
                <a:cs typeface="Arial" pitchFamily="34" charset="0"/>
              </a:rPr>
              <a:t> must be modified to enable profiles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can then reference with code as follows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(Introduction)</a:t>
            </a:r>
          </a:p>
        </p:txBody>
      </p:sp>
      <p:sp>
        <p:nvSpPr>
          <p:cNvPr id="34818" name="Text Box 2"/>
          <p:cNvSpPr txBox="1">
            <a:spLocks noChangeArrowheads="1"/>
          </p:cNvSpPr>
          <p:nvPr/>
        </p:nvSpPr>
        <p:spPr bwMode="auto">
          <a:xfrm>
            <a:off x="457141" y="1423988"/>
            <a:ext cx="8332099" cy="4894262"/>
          </a:xfrm>
          <a:prstGeom prst="rect">
            <a:avLst/>
          </a:prstGeom>
          <a:noFill/>
          <a:ln w="9525" cap="flat">
            <a:noFill/>
            <a:round/>
            <a:headEnd/>
            <a:tailEnd/>
          </a:ln>
          <a:effectLst/>
        </p:spPr>
        <p:txBody>
          <a:bodyPr lIns="90000" tIns="46800" rIns="90000" bIns="46800"/>
          <a:lstStyle/>
          <a:p>
            <a:pPr marL="341313" indent="-341313">
              <a:spcBef>
                <a:spcPts val="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sp>
        <p:nvSpPr>
          <p:cNvPr id="5" name="Text Box 2"/>
          <p:cNvSpPr txBox="1">
            <a:spLocks noChangeArrowheads="1"/>
          </p:cNvSpPr>
          <p:nvPr/>
        </p:nvSpPr>
        <p:spPr bwMode="auto">
          <a:xfrm>
            <a:off x="228600" y="914400"/>
            <a:ext cx="8686800" cy="3276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 is used to preserve state for a user’s ‘session’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Session state works in Web farm or Web garden scenarios</a:t>
            </a:r>
          </a:p>
          <a:p>
            <a:pPr marL="741363" lvl="2" fontAlgn="auto">
              <a:lnSpc>
                <a:spcPct val="150000"/>
              </a:lnSpc>
              <a:spcAft>
                <a:spcPts val="0"/>
              </a:spcAft>
              <a:buFont typeface="Verdana"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Since the data is persisted in the page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Session data can be stored in databases such as SQL Server or Oracle making it persistent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very powerful and the features have been significantly enhanced in ASP 2.0</a:t>
            </a:r>
          </a:p>
        </p:txBody>
      </p:sp>
      <p:sp>
        <p:nvSpPr>
          <p:cNvPr id="6" name="Text Box 2"/>
          <p:cNvSpPr txBox="1">
            <a:spLocks noChangeArrowheads="1"/>
          </p:cNvSpPr>
          <p:nvPr/>
        </p:nvSpPr>
        <p:spPr bwMode="auto">
          <a:xfrm>
            <a:off x="228600" y="5372100"/>
            <a:ext cx="8686800" cy="1333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&lt;</a:t>
            </a:r>
            <a:r>
              <a:rPr lang="en-US" sz="2000" b="1" dirty="0" err="1" smtClean="0">
                <a:solidFill>
                  <a:schemeClr val="tx1"/>
                </a:solidFill>
                <a:latin typeface="Courier New" pitchFamily="49" charset="0"/>
                <a:cs typeface="Courier New" pitchFamily="49" charset="0"/>
              </a:rPr>
              <a:t>web.config</a:t>
            </a:r>
            <a:r>
              <a:rPr lang="en-US" sz="2000" dirty="0" smtClean="0">
                <a:solidFill>
                  <a:schemeClr val="tx1"/>
                </a:solidFill>
                <a:latin typeface="+mn-lt"/>
                <a:cs typeface="Arial" pitchFamily="34" charset="0"/>
              </a:rPr>
              <a:t>&gt; file contains a &lt;</a:t>
            </a:r>
            <a:r>
              <a:rPr lang="en-US" sz="2000" b="1" dirty="0" err="1" smtClean="0">
                <a:solidFill>
                  <a:schemeClr val="tx1"/>
                </a:solidFill>
                <a:latin typeface="Courier New" pitchFamily="49" charset="0"/>
                <a:cs typeface="Courier New" pitchFamily="49" charset="0"/>
              </a:rPr>
              <a:t>sessionState</a:t>
            </a:r>
            <a:r>
              <a:rPr lang="en-US" sz="2000" dirty="0" smtClean="0">
                <a:solidFill>
                  <a:schemeClr val="tx1"/>
                </a:solidFill>
                <a:latin typeface="+mn-lt"/>
                <a:cs typeface="Arial" pitchFamily="34" charset="0"/>
              </a:rPr>
              <a:t>&gt; section</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entries in this section configure the state client manager </a:t>
            </a:r>
          </a:p>
        </p:txBody>
      </p:sp>
      <p:sp>
        <p:nvSpPr>
          <p:cNvPr id="7" name="Rectangle 6"/>
          <p:cNvSpPr/>
          <p:nvPr/>
        </p:nvSpPr>
        <p:spPr>
          <a:xfrm>
            <a:off x="381000" y="4507468"/>
            <a:ext cx="2858026" cy="646331"/>
          </a:xfrm>
          <a:prstGeom prst="rect">
            <a:avLst/>
          </a:prstGeom>
        </p:spPr>
        <p:txBody>
          <a:bodyPr wrap="none">
            <a:spAutoFit/>
          </a:bodyPr>
          <a:lstStyle/>
          <a:p>
            <a:r>
              <a:rPr lang="en-US" sz="3600" dirty="0" smtClean="0">
                <a:solidFill>
                  <a:schemeClr val="tx2">
                    <a:lumMod val="60000"/>
                    <a:lumOff val="40000"/>
                  </a:schemeClr>
                </a:solidFill>
                <a:latin typeface="Calibri" pitchFamily="34" charset="0"/>
                <a:cs typeface="Calibri" pitchFamily="34" charset="0"/>
              </a:rPr>
              <a:t>Configuration:</a:t>
            </a:r>
            <a:endParaRPr lang="en-US" sz="3600" dirty="0">
              <a:solidFill>
                <a:schemeClr val="tx2">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0" y="0"/>
            <a:ext cx="9143999" cy="9144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err="1">
                <a:latin typeface="Calibri" pitchFamily="34" charset="0"/>
                <a:cs typeface="Calibri" pitchFamily="34" charset="0"/>
              </a:rPr>
              <a:t>Web.Config</a:t>
            </a:r>
            <a:r>
              <a:rPr lang="en-US" sz="4000" dirty="0">
                <a:latin typeface="Calibri" pitchFamily="34" charset="0"/>
                <a:cs typeface="Calibri" pitchFamily="34" charset="0"/>
              </a:rPr>
              <a:t> &lt;</a:t>
            </a:r>
            <a:r>
              <a:rPr lang="en-US" sz="4000" dirty="0" err="1">
                <a:latin typeface="Calibri" pitchFamily="34" charset="0"/>
                <a:cs typeface="Calibri" pitchFamily="34" charset="0"/>
              </a:rPr>
              <a:t>sessionState</a:t>
            </a:r>
            <a:r>
              <a:rPr lang="en-US" sz="4000" dirty="0">
                <a:latin typeface="Calibri" pitchFamily="34" charset="0"/>
                <a:cs typeface="Calibri" pitchFamily="34" charset="0"/>
              </a:rPr>
              <a:t>&gt;</a:t>
            </a:r>
          </a:p>
        </p:txBody>
      </p:sp>
      <p:sp>
        <p:nvSpPr>
          <p:cNvPr id="5" name="Text Box 2"/>
          <p:cNvSpPr txBox="1">
            <a:spLocks noChangeArrowheads="1"/>
          </p:cNvSpPr>
          <p:nvPr/>
        </p:nvSpPr>
        <p:spPr bwMode="auto">
          <a:xfrm>
            <a:off x="228600" y="1143000"/>
            <a:ext cx="8686800" cy="541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indent="-341313">
              <a:lnSpc>
                <a:spcPct val="150000"/>
              </a:lnSpc>
              <a:spcBef>
                <a:spcPts val="2400"/>
              </a:spcBef>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sessionState</a:t>
            </a:r>
            <a:r>
              <a:rPr lang="en-US" b="1" dirty="0" smtClean="0">
                <a:solidFill>
                  <a:srgbClr val="000000"/>
                </a:solidFill>
                <a:latin typeface="Courier New" pitchFamily="49" charset="0"/>
                <a:cs typeface="Courier New" pitchFamily="49" charset="0"/>
              </a:rPr>
              <a:t> mode="[</a:t>
            </a:r>
            <a:r>
              <a:rPr lang="en-US" b="1" dirty="0" err="1" smtClean="0">
                <a:solidFill>
                  <a:srgbClr val="000000"/>
                </a:solidFill>
                <a:latin typeface="Courier New" pitchFamily="49" charset="0"/>
                <a:cs typeface="Courier New" pitchFamily="49" charset="0"/>
              </a:rPr>
              <a:t>Off|InProc|StateServer|SQLServer|Custom</a:t>
            </a:r>
            <a:r>
              <a:rPr lang="en-US" b="1" dirty="0" smtClean="0">
                <a:solidFill>
                  <a:srgbClr val="000000"/>
                </a:solidFill>
                <a:latin typeface="Courier New" pitchFamily="49" charset="0"/>
                <a:cs typeface="Courier New" pitchFamily="49" charset="0"/>
              </a:rPr>
              <a:t>]" timeout="number of minutes" </a:t>
            </a:r>
            <a:r>
              <a:rPr lang="en-US" b="1" dirty="0" err="1" smtClean="0">
                <a:solidFill>
                  <a:srgbClr val="000000"/>
                </a:solidFill>
                <a:latin typeface="Courier New" pitchFamily="49" charset="0"/>
                <a:cs typeface="Courier New" pitchFamily="49" charset="0"/>
              </a:rPr>
              <a:t>cookieName</a:t>
            </a:r>
            <a:r>
              <a:rPr lang="en-US" b="1" dirty="0" smtClean="0">
                <a:solidFill>
                  <a:srgbClr val="000000"/>
                </a:solidFill>
                <a:latin typeface="Courier New" pitchFamily="49" charset="0"/>
                <a:cs typeface="Courier New" pitchFamily="49" charset="0"/>
              </a:rPr>
              <a:t>="session identifier cookie name" </a:t>
            </a:r>
            <a:r>
              <a:rPr lang="en-US" b="1" dirty="0" err="1" smtClean="0">
                <a:solidFill>
                  <a:srgbClr val="000000"/>
                </a:solidFill>
                <a:latin typeface="Courier New" pitchFamily="49" charset="0"/>
                <a:cs typeface="Courier New" pitchFamily="49" charset="0"/>
              </a:rPr>
              <a:t>cookieless</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true|false|AutoDetect|UseCookies|UseUri|UseDeviceProfile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regenerateExpiredSessionId</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True|False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sqlConnectionString</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sql</a:t>
            </a:r>
            <a:r>
              <a:rPr lang="en-US" b="1" dirty="0" smtClean="0">
                <a:solidFill>
                  <a:srgbClr val="000000"/>
                </a:solidFill>
                <a:latin typeface="Courier New" pitchFamily="49" charset="0"/>
                <a:cs typeface="Courier New" pitchFamily="49" charset="0"/>
              </a:rPr>
              <a:t> connection string" </a:t>
            </a:r>
            <a:r>
              <a:rPr lang="en-US" b="1" dirty="0" err="1" smtClean="0">
                <a:solidFill>
                  <a:srgbClr val="000000"/>
                </a:solidFill>
                <a:latin typeface="Courier New" pitchFamily="49" charset="0"/>
                <a:cs typeface="Courier New" pitchFamily="49" charset="0"/>
              </a:rPr>
              <a:t>sqlCommandTimeout</a:t>
            </a:r>
            <a:r>
              <a:rPr lang="en-US" b="1" dirty="0" smtClean="0">
                <a:solidFill>
                  <a:srgbClr val="000000"/>
                </a:solidFill>
                <a:latin typeface="Courier New" pitchFamily="49" charset="0"/>
                <a:cs typeface="Courier New" pitchFamily="49" charset="0"/>
              </a:rPr>
              <a:t>="number of seconds" </a:t>
            </a:r>
            <a:r>
              <a:rPr lang="en-US" b="1" dirty="0" err="1" smtClean="0">
                <a:solidFill>
                  <a:srgbClr val="000000"/>
                </a:solidFill>
                <a:latin typeface="Courier New" pitchFamily="49" charset="0"/>
                <a:cs typeface="Courier New" pitchFamily="49" charset="0"/>
              </a:rPr>
              <a:t>allowCustomSqlDatabase</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True|False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useHostingIdentity</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True|False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stateConnectionString</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tcpip</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server:port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stateNetworkTimeout</a:t>
            </a:r>
            <a:r>
              <a:rPr lang="en-US" b="1" dirty="0" smtClean="0">
                <a:solidFill>
                  <a:srgbClr val="000000"/>
                </a:solidFill>
                <a:latin typeface="Courier New" pitchFamily="49" charset="0"/>
                <a:cs typeface="Courier New" pitchFamily="49" charset="0"/>
              </a:rPr>
              <a:t>="number of seconds" </a:t>
            </a:r>
            <a:r>
              <a:rPr lang="en-US" b="1" dirty="0" err="1" smtClean="0">
                <a:solidFill>
                  <a:srgbClr val="000000"/>
                </a:solidFill>
                <a:latin typeface="Courier New" pitchFamily="49" charset="0"/>
                <a:cs typeface="Courier New" pitchFamily="49" charset="0"/>
              </a:rPr>
              <a:t>customProvider</a:t>
            </a:r>
            <a:r>
              <a:rPr lang="en-US" b="1" dirty="0" smtClean="0">
                <a:solidFill>
                  <a:srgbClr val="000000"/>
                </a:solidFill>
                <a:latin typeface="Courier New" pitchFamily="49" charset="0"/>
                <a:cs typeface="Courier New" pitchFamily="49" charset="0"/>
              </a:rPr>
              <a:t>="custom provider name"&gt; &lt;providers&gt;...&lt;/providers&gt; &lt;/</a:t>
            </a:r>
            <a:r>
              <a:rPr lang="en-US" b="1" dirty="0" err="1" smtClean="0">
                <a:solidFill>
                  <a:srgbClr val="000000"/>
                </a:solidFill>
                <a:latin typeface="Courier New" pitchFamily="49" charset="0"/>
                <a:cs typeface="Courier New" pitchFamily="49" charset="0"/>
              </a:rPr>
              <a:t>sessionState</a:t>
            </a:r>
            <a:r>
              <a:rPr lang="en-US" b="1" dirty="0" smtClean="0">
                <a:solidFill>
                  <a:srgbClr val="000000"/>
                </a:solidFill>
                <a:latin typeface="Courier New" pitchFamily="49" charset="0"/>
                <a:cs typeface="Courier New" pitchFamily="49" charset="0"/>
              </a:rPr>
              <a:t>&gt;</a:t>
            </a:r>
            <a:endParaRPr lang="en-US" b="1" dirty="0">
              <a:solidFill>
                <a:srgbClr val="000000"/>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a:t>
            </a:r>
            <a:r>
              <a:rPr lang="en-US" sz="4000" dirty="0" smtClean="0">
                <a:latin typeface="Calibri" pitchFamily="34" charset="0"/>
                <a:cs typeface="Calibri" pitchFamily="34" charset="0"/>
              </a:rPr>
              <a:t>Providers</a:t>
            </a:r>
            <a:endParaRPr lang="en-US" sz="4000" dirty="0">
              <a:latin typeface="Calibri" pitchFamily="34" charset="0"/>
              <a:cs typeface="Calibri" pitchFamily="34" charset="0"/>
            </a:endParaRPr>
          </a:p>
        </p:txBody>
      </p:sp>
      <p:sp>
        <p:nvSpPr>
          <p:cNvPr id="37890" name="Text Box 2"/>
          <p:cNvSpPr txBox="1">
            <a:spLocks noChangeArrowheads="1"/>
          </p:cNvSpPr>
          <p:nvPr/>
        </p:nvSpPr>
        <p:spPr bwMode="auto">
          <a:xfrm>
            <a:off x="457200" y="304800"/>
            <a:ext cx="8332099" cy="4684712"/>
          </a:xfrm>
          <a:prstGeom prst="rect">
            <a:avLst/>
          </a:prstGeom>
          <a:noFill/>
          <a:ln w="9525" cap="flat">
            <a:noFill/>
            <a:round/>
            <a:headEnd/>
            <a:tailEnd/>
          </a:ln>
          <a:effectLst/>
        </p:spPr>
        <p:txBody>
          <a:bodyPr lIns="90000" tIns="46800" rIns="90000" bIns="46800"/>
          <a:lstStyle/>
          <a:p>
            <a:pPr marL="341313" indent="-341313">
              <a:spcBef>
                <a:spcPts val="800"/>
              </a:spcBef>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pPr>
            <a:endParaRPr lang="en-US" dirty="0">
              <a:solidFill>
                <a:srgbClr val="000000"/>
              </a:solidFill>
              <a:ea typeface="Verdana" pitchFamily="32" charset="0"/>
              <a:cs typeface="Verdana" pitchFamily="32" charset="0"/>
            </a:endParaRPr>
          </a:p>
        </p:txBody>
      </p:sp>
      <p:sp>
        <p:nvSpPr>
          <p:cNvPr id="5" name="Text Box 2"/>
          <p:cNvSpPr txBox="1">
            <a:spLocks noChangeArrowheads="1"/>
          </p:cNvSpPr>
          <p:nvPr/>
        </p:nvSpPr>
        <p:spPr bwMode="auto">
          <a:xfrm>
            <a:off x="228600" y="1905000"/>
            <a:ext cx="8686800" cy="2438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Custom</a:t>
            </a:r>
            <a:r>
              <a:rPr lang="en-US" sz="2000" dirty="0" smtClean="0">
                <a:solidFill>
                  <a:schemeClr val="tx1"/>
                </a:solidFill>
                <a:latin typeface="+mn-lt"/>
                <a:cs typeface="Arial" pitchFamily="34" charset="0"/>
              </a:rPr>
              <a:t> – State information is saved in a custom data store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InProc</a:t>
            </a:r>
            <a:r>
              <a:rPr lang="en-US" sz="2000" dirty="0" smtClean="0">
                <a:solidFill>
                  <a:schemeClr val="tx1"/>
                </a:solidFill>
                <a:latin typeface="+mn-lt"/>
                <a:cs typeface="Arial" pitchFamily="34" charset="0"/>
              </a:rPr>
              <a:t> – State information is preserved in the ASP.NET worker process named (aspnet_wp.exe or w3wp.exe)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This is the default option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Off</a:t>
            </a:r>
            <a:r>
              <a:rPr lang="en-US" sz="2000" dirty="0" smtClean="0">
                <a:solidFill>
                  <a:schemeClr val="tx1"/>
                </a:solidFill>
                <a:latin typeface="+mn-lt"/>
                <a:cs typeface="Arial" pitchFamily="34" charset="0"/>
              </a:rPr>
              <a:t> – Session state is disabled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828800"/>
            <a:ext cx="8705850" cy="3877985"/>
          </a:xfrm>
          <a:prstGeom prst="rect">
            <a:avLst/>
          </a:prstGeom>
          <a:noFill/>
        </p:spPr>
        <p:txBody>
          <a:bodyPr wrap="square">
            <a:spAutoFit/>
          </a:bodyPr>
          <a:lstStyle/>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Implementing Client-Side State Management</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Hidden Fields</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View State </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Control State</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Cookies</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Query String</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Application State</a:t>
            </a:r>
          </a:p>
          <a:p>
            <a:pPr marL="231775" lvl="1" indent="-231775">
              <a:spcBef>
                <a:spcPts val="12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sz="2200" dirty="0" smtClean="0">
                <a:solidFill>
                  <a:schemeClr val="tx1"/>
                </a:solidFill>
                <a:latin typeface="Verdana" pitchFamily="34" charset="0"/>
                <a:ea typeface="Verdana" pitchFamily="34" charset="0"/>
                <a:cs typeface="Verdana" pitchFamily="34" charset="0"/>
              </a:rPr>
              <a:t>Session State</a:t>
            </a:r>
          </a:p>
        </p:txBody>
      </p:sp>
      <p:sp>
        <p:nvSpPr>
          <p:cNvPr id="16" name="TextBox 15"/>
          <p:cNvSpPr txBox="1"/>
          <p:nvPr/>
        </p:nvSpPr>
        <p:spPr>
          <a:xfrm>
            <a:off x="215900" y="1355725"/>
            <a:ext cx="8669338" cy="430887"/>
          </a:xfrm>
          <a:prstGeom prst="rect">
            <a:avLst/>
          </a:prstGeom>
          <a:noFill/>
        </p:spPr>
        <p:txBody>
          <a:bodyPr>
            <a:spAutoFit/>
          </a:bodyPr>
          <a:lstStyle/>
          <a:p>
            <a:pPr algn="l">
              <a:defRPr/>
            </a:pPr>
            <a:r>
              <a:rPr lang="en-US" sz="2200" b="0" dirty="0" smtClean="0">
                <a:solidFill>
                  <a:schemeClr val="tx1"/>
                </a:solidFill>
                <a:latin typeface="Verdana" pitchFamily="34" charset="0"/>
                <a:ea typeface="Verdana" pitchFamily="34" charset="0"/>
                <a:cs typeface="Verdana" pitchFamily="34" charset="0"/>
              </a:rPr>
              <a:t>By the end of this session, you will be able to understand:</a:t>
            </a:r>
            <a:endParaRPr lang="en-US" sz="2200" b="0" dirty="0">
              <a:solidFill>
                <a:schemeClr val="tx1"/>
              </a:solidFill>
              <a:latin typeface="Verdana" pitchFamily="34" charset="0"/>
              <a:ea typeface="Verdana" pitchFamily="34" charset="0"/>
              <a:cs typeface="Verdana" pitchFamily="34" charset="0"/>
            </a:endParaRPr>
          </a:p>
        </p:txBody>
      </p:sp>
      <p:sp>
        <p:nvSpPr>
          <p:cNvPr id="1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smtClean="0">
                <a:latin typeface="Calibri" pitchFamily="34" charset="0"/>
                <a:cs typeface="Calibri" pitchFamily="34" charset="0"/>
              </a:rPr>
              <a:t>Objective</a:t>
            </a:r>
            <a:endParaRPr lang="en-US" sz="4000" dirty="0">
              <a:latin typeface="Calibri" pitchFamily="34" charset="0"/>
              <a:cs typeface="Calibri"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a:t>
            </a:r>
            <a:r>
              <a:rPr lang="en-US" sz="4000" dirty="0" smtClean="0">
                <a:latin typeface="Calibri" pitchFamily="34" charset="0"/>
                <a:cs typeface="Calibri" pitchFamily="34" charset="0"/>
              </a:rPr>
              <a:t>Providers</a:t>
            </a:r>
            <a:endParaRPr lang="en-US" sz="4000" dirty="0">
              <a:latin typeface="Calibri" pitchFamily="34" charset="0"/>
              <a:cs typeface="Calibri" pitchFamily="34" charset="0"/>
            </a:endParaRPr>
          </a:p>
        </p:txBody>
      </p:sp>
      <p:sp>
        <p:nvSpPr>
          <p:cNvPr id="5" name="Text Box 2"/>
          <p:cNvSpPr txBox="1">
            <a:spLocks noChangeArrowheads="1"/>
          </p:cNvSpPr>
          <p:nvPr/>
        </p:nvSpPr>
        <p:spPr bwMode="auto">
          <a:xfrm>
            <a:off x="381000" y="838200"/>
            <a:ext cx="85344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SQLServer</a:t>
            </a:r>
            <a:r>
              <a:rPr lang="en-US" sz="2000" dirty="0" smtClean="0">
                <a:solidFill>
                  <a:schemeClr val="tx1"/>
                </a:solidFill>
                <a:latin typeface="+mn-lt"/>
                <a:cs typeface="Arial" pitchFamily="34" charset="0"/>
              </a:rPr>
              <a:t> – State data is serialized and stored in an SQL server instance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This might be a local or remote SQL Server instance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StateServer</a:t>
            </a:r>
            <a:r>
              <a:rPr lang="en-US" sz="2000" dirty="0" smtClean="0">
                <a:solidFill>
                  <a:schemeClr val="tx1"/>
                </a:solidFill>
                <a:latin typeface="+mn-lt"/>
                <a:cs typeface="Arial" pitchFamily="34" charset="0"/>
              </a:rPr>
              <a:t> – State information is stored in a separate state server process (aspnet_state.exe)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This process can be run locally or on another machine</a:t>
            </a:r>
          </a:p>
        </p:txBody>
      </p:sp>
      <p:sp>
        <p:nvSpPr>
          <p:cNvPr id="4" name="Text Box 2"/>
          <p:cNvSpPr txBox="1">
            <a:spLocks noChangeArrowheads="1"/>
          </p:cNvSpPr>
          <p:nvPr/>
        </p:nvSpPr>
        <p:spPr bwMode="auto">
          <a:xfrm>
            <a:off x="457200" y="3733800"/>
            <a:ext cx="8458200" cy="3048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Use an SQL server provider to ensure that session state is preserved</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Note that there is a performance hit here because the session information is not stored in the page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dirty="0" err="1" smtClean="0">
                <a:solidFill>
                  <a:schemeClr val="tx1"/>
                </a:solidFill>
                <a:latin typeface="+mn-lt"/>
                <a:cs typeface="Arial" pitchFamily="34" charset="0"/>
              </a:rPr>
              <a:t>InProc</a:t>
            </a:r>
            <a:r>
              <a:rPr lang="en-US" sz="2000" dirty="0" smtClean="0">
                <a:solidFill>
                  <a:schemeClr val="tx1"/>
                </a:solidFill>
                <a:latin typeface="+mn-lt"/>
                <a:cs typeface="Arial" pitchFamily="34" charset="0"/>
              </a:rPr>
              <a:t> provider is not perfect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ASP worker process might restart thereby affecting session state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Session State Identifiers</a:t>
            </a:r>
          </a:p>
        </p:txBody>
      </p:sp>
      <p:sp>
        <p:nvSpPr>
          <p:cNvPr id="5" name="Text Box 2"/>
          <p:cNvSpPr txBox="1">
            <a:spLocks noChangeArrowheads="1"/>
          </p:cNvSpPr>
          <p:nvPr/>
        </p:nvSpPr>
        <p:spPr bwMode="auto">
          <a:xfrm>
            <a:off x="228600" y="1524000"/>
            <a:ext cx="8686800" cy="3848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Browser sessions are identified with a unique identifier stored in the </a:t>
            </a:r>
            <a:r>
              <a:rPr lang="en-US" sz="2000" dirty="0" err="1" smtClean="0">
                <a:solidFill>
                  <a:schemeClr val="tx1"/>
                </a:solidFill>
                <a:latin typeface="+mn-lt"/>
                <a:cs typeface="Arial" pitchFamily="34" charset="0"/>
              </a:rPr>
              <a:t>SessionID</a:t>
            </a:r>
            <a:r>
              <a:rPr lang="en-US" sz="2000" dirty="0" smtClean="0">
                <a:solidFill>
                  <a:schemeClr val="tx1"/>
                </a:solidFill>
                <a:latin typeface="+mn-lt"/>
                <a:cs typeface="Arial" pitchFamily="34" charset="0"/>
              </a:rPr>
              <a:t> property</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dirty="0" err="1" smtClean="0">
                <a:solidFill>
                  <a:schemeClr val="tx1"/>
                </a:solidFill>
                <a:latin typeface="+mn-lt"/>
                <a:cs typeface="Arial" pitchFamily="34" charset="0"/>
              </a:rPr>
              <a:t>SessionID</a:t>
            </a:r>
            <a:r>
              <a:rPr lang="en-US" sz="2000" dirty="0" smtClean="0">
                <a:solidFill>
                  <a:schemeClr val="tx1"/>
                </a:solidFill>
                <a:latin typeface="+mn-lt"/>
                <a:cs typeface="Arial" pitchFamily="34" charset="0"/>
              </a:rPr>
              <a:t> is transmitted between the browser and server via</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 cookie if cookies are enabled</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URL if cookies are disabled</a:t>
            </a:r>
          </a:p>
          <a:p>
            <a:pPr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Set the </a:t>
            </a:r>
            <a:r>
              <a:rPr lang="en-US" sz="2000" dirty="0" err="1" smtClean="0">
                <a:solidFill>
                  <a:schemeClr val="tx1"/>
                </a:solidFill>
                <a:latin typeface="+mn-lt"/>
                <a:cs typeface="Arial" pitchFamily="34" charset="0"/>
              </a:rPr>
              <a:t>cookieless</a:t>
            </a:r>
            <a:r>
              <a:rPr lang="en-US" sz="2000" dirty="0" smtClean="0">
                <a:solidFill>
                  <a:schemeClr val="tx1"/>
                </a:solidFill>
                <a:latin typeface="+mn-lt"/>
                <a:cs typeface="Arial" pitchFamily="34" charset="0"/>
              </a:rPr>
              <a:t> attribute to true in the </a:t>
            </a:r>
            <a:r>
              <a:rPr lang="en-US" sz="2000" dirty="0" err="1" smtClean="0">
                <a:solidFill>
                  <a:schemeClr val="tx1"/>
                </a:solidFill>
                <a:latin typeface="+mn-lt"/>
                <a:cs typeface="Arial" pitchFamily="34" charset="0"/>
              </a:rPr>
              <a:t>sessionState</a:t>
            </a:r>
            <a:r>
              <a:rPr lang="en-US" sz="2000" dirty="0" smtClean="0">
                <a:solidFill>
                  <a:schemeClr val="tx1"/>
                </a:solidFill>
                <a:latin typeface="+mn-lt"/>
                <a:cs typeface="Arial" pitchFamily="34" charset="0"/>
              </a:rPr>
              <a:t> section of the </a:t>
            </a:r>
            <a:r>
              <a:rPr lang="en-US" sz="2000" dirty="0" err="1" smtClean="0">
                <a:solidFill>
                  <a:schemeClr val="tx1"/>
                </a:solidFill>
                <a:latin typeface="+mn-lt"/>
                <a:cs typeface="Arial" pitchFamily="34" charset="0"/>
              </a:rPr>
              <a:t>Web.config</a:t>
            </a:r>
            <a:r>
              <a:rPr lang="en-US" sz="2000" dirty="0" smtClean="0">
                <a:solidFill>
                  <a:schemeClr val="tx1"/>
                </a:solidFill>
                <a:latin typeface="+mn-lt"/>
                <a:cs typeface="Arial"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err="1">
                <a:latin typeface="Calibri" pitchFamily="34" charset="0"/>
                <a:cs typeface="Calibri" pitchFamily="34" charset="0"/>
              </a:rPr>
              <a:t>HttpSessionState</a:t>
            </a:r>
            <a:r>
              <a:rPr lang="en-US" sz="4000" dirty="0">
                <a:latin typeface="Calibri" pitchFamily="34" charset="0"/>
                <a:cs typeface="Calibri" pitchFamily="34" charset="0"/>
              </a:rPr>
              <a:t> (Members 1)</a:t>
            </a:r>
          </a:p>
        </p:txBody>
      </p:sp>
      <p:sp>
        <p:nvSpPr>
          <p:cNvPr id="5" name="Text Box 2"/>
          <p:cNvSpPr txBox="1">
            <a:spLocks noChangeArrowheads="1"/>
          </p:cNvSpPr>
          <p:nvPr/>
        </p:nvSpPr>
        <p:spPr bwMode="auto">
          <a:xfrm>
            <a:off x="228600" y="1676400"/>
            <a:ext cx="8686800" cy="3695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CookieMode</a:t>
            </a:r>
            <a:r>
              <a:rPr lang="en-US" sz="2000" dirty="0" smtClean="0">
                <a:solidFill>
                  <a:schemeClr val="tx1"/>
                </a:solidFill>
                <a:latin typeface="+mn-lt"/>
                <a:cs typeface="Arial" pitchFamily="34" charset="0"/>
              </a:rPr>
              <a:t> describes the application’s configuration for </a:t>
            </a:r>
            <a:r>
              <a:rPr lang="en-US" sz="2000" dirty="0" err="1" smtClean="0">
                <a:solidFill>
                  <a:schemeClr val="tx1"/>
                </a:solidFill>
                <a:latin typeface="+mn-lt"/>
                <a:cs typeface="Arial" pitchFamily="34" charset="0"/>
              </a:rPr>
              <a:t>cookieless</a:t>
            </a:r>
            <a:r>
              <a:rPr lang="en-US" sz="2000" dirty="0" smtClean="0">
                <a:solidFill>
                  <a:schemeClr val="tx1"/>
                </a:solidFill>
                <a:latin typeface="+mn-lt"/>
                <a:cs typeface="Arial" pitchFamily="34" charset="0"/>
              </a:rPr>
              <a:t> sessions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IsCookieless</a:t>
            </a:r>
            <a:r>
              <a:rPr lang="en-US" sz="2000" dirty="0" smtClean="0">
                <a:solidFill>
                  <a:schemeClr val="tx1"/>
                </a:solidFill>
                <a:latin typeface="+mn-lt"/>
                <a:cs typeface="Arial" pitchFamily="34" charset="0"/>
              </a:rPr>
              <a:t> is used to depict whether cookies are used to persist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IsNewSession</a:t>
            </a:r>
            <a:r>
              <a:rPr lang="en-US" sz="2000" dirty="0" smtClean="0">
                <a:solidFill>
                  <a:schemeClr val="tx1"/>
                </a:solidFill>
                <a:latin typeface="+mn-lt"/>
                <a:cs typeface="Arial" pitchFamily="34" charset="0"/>
              </a:rPr>
              <a:t> denotes whether the session was created with this request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mn-lt"/>
                <a:cs typeface="Arial" pitchFamily="34" charset="0"/>
              </a:rPr>
              <a:t>SessionID</a:t>
            </a:r>
            <a:r>
              <a:rPr lang="en-US" sz="2000" dirty="0" smtClean="0">
                <a:solidFill>
                  <a:schemeClr val="tx1"/>
                </a:solidFill>
                <a:latin typeface="+mn-lt"/>
                <a:cs typeface="Arial" pitchFamily="34" charset="0"/>
              </a:rPr>
              <a:t> gets the unique ID associated with this session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Mode</a:t>
            </a:r>
            <a:r>
              <a:rPr lang="en-US" sz="2000" dirty="0" smtClean="0">
                <a:solidFill>
                  <a:schemeClr val="tx1"/>
                </a:solidFill>
                <a:latin typeface="+mn-lt"/>
                <a:cs typeface="Arial" pitchFamily="34" charset="0"/>
              </a:rPr>
              <a:t> denotes the state client manager being used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err="1">
                <a:latin typeface="Calibri" pitchFamily="34" charset="0"/>
                <a:cs typeface="Calibri" pitchFamily="34" charset="0"/>
              </a:rPr>
              <a:t>HttpSessionState</a:t>
            </a:r>
            <a:r>
              <a:rPr lang="en-US" sz="4000" dirty="0">
                <a:latin typeface="Calibri" pitchFamily="34" charset="0"/>
                <a:cs typeface="Calibri" pitchFamily="34" charset="0"/>
              </a:rPr>
              <a:t> (Members 2)</a:t>
            </a:r>
          </a:p>
        </p:txBody>
      </p:sp>
      <p:sp>
        <p:nvSpPr>
          <p:cNvPr id="5" name="Text Box 2"/>
          <p:cNvSpPr txBox="1">
            <a:spLocks noChangeArrowheads="1"/>
          </p:cNvSpPr>
          <p:nvPr/>
        </p:nvSpPr>
        <p:spPr bwMode="auto">
          <a:xfrm>
            <a:off x="228600" y="2095500"/>
            <a:ext cx="8686800" cy="3086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Timeout</a:t>
            </a:r>
            <a:r>
              <a:rPr lang="en-US" sz="2000" dirty="0" smtClean="0">
                <a:solidFill>
                  <a:schemeClr val="tx1"/>
                </a:solidFill>
                <a:latin typeface="+mn-lt"/>
                <a:cs typeface="Arial" pitchFamily="34" charset="0"/>
              </a:rPr>
              <a:t> contains the number of minutes to preserve state between two requests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Abandon</a:t>
            </a:r>
            <a:r>
              <a:rPr lang="en-US" sz="2000" dirty="0" smtClean="0">
                <a:solidFill>
                  <a:schemeClr val="tx1"/>
                </a:solidFill>
                <a:latin typeface="+mn-lt"/>
                <a:cs typeface="Arial" pitchFamily="34" charset="0"/>
              </a:rPr>
              <a:t> sets an internal flag to cancel the current session</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Add</a:t>
            </a:r>
            <a:r>
              <a:rPr lang="en-US" sz="2000" dirty="0" smtClean="0">
                <a:solidFill>
                  <a:schemeClr val="tx1"/>
                </a:solidFill>
                <a:latin typeface="+mn-lt"/>
                <a:cs typeface="Arial" pitchFamily="34" charset="0"/>
              </a:rPr>
              <a:t> and </a:t>
            </a:r>
            <a:r>
              <a:rPr lang="en-US" sz="2000" b="1" dirty="0" smtClean="0">
                <a:solidFill>
                  <a:schemeClr val="tx1"/>
                </a:solidFill>
                <a:latin typeface="+mn-lt"/>
                <a:cs typeface="Arial" pitchFamily="34" charset="0"/>
              </a:rPr>
              <a:t>Remove</a:t>
            </a:r>
            <a:r>
              <a:rPr lang="en-US" sz="2000" dirty="0" smtClean="0">
                <a:solidFill>
                  <a:schemeClr val="tx1"/>
                </a:solidFill>
                <a:latin typeface="+mn-lt"/>
                <a:cs typeface="Arial" pitchFamily="34" charset="0"/>
              </a:rPr>
              <a:t> add or remove an item to the session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mn-lt"/>
                <a:cs typeface="Arial" pitchFamily="34" charset="0"/>
              </a:rPr>
              <a:t>Item</a:t>
            </a:r>
            <a:r>
              <a:rPr lang="en-US" sz="2000" dirty="0" smtClean="0">
                <a:solidFill>
                  <a:schemeClr val="tx1"/>
                </a:solidFill>
                <a:latin typeface="+mn-lt"/>
                <a:cs typeface="Arial" pitchFamily="34" charset="0"/>
              </a:rPr>
              <a:t> reads/writes a session state value </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can use a string key or ordinal index 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0"/>
            <a:ext cx="9144000" cy="7620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Introduction to State Management</a:t>
            </a:r>
          </a:p>
        </p:txBody>
      </p:sp>
      <p:sp>
        <p:nvSpPr>
          <p:cNvPr id="9218" name="Text Box 2"/>
          <p:cNvSpPr txBox="1">
            <a:spLocks noChangeArrowheads="1"/>
          </p:cNvSpPr>
          <p:nvPr/>
        </p:nvSpPr>
        <p:spPr bwMode="auto">
          <a:xfrm>
            <a:off x="304800" y="2057400"/>
            <a:ext cx="8686800" cy="24995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Remember that ASP.NET (and the Web) is stateless</a:t>
            </a:r>
          </a:p>
          <a:p>
            <a:pPr marL="457200" lvl="3"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The Web server does not keep track of past client requests</a:t>
            </a:r>
          </a:p>
          <a:p>
            <a:pPr marL="0"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Different technologies handle the issue of statement management differently</a:t>
            </a:r>
          </a:p>
          <a:p>
            <a:pPr marL="457200" lvl="3"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a:solidFill>
                  <a:schemeClr val="tx1"/>
                </a:solidFill>
                <a:latin typeface="+mn-lt"/>
                <a:cs typeface="Arial" pitchFamily="34" charset="0"/>
              </a:rPr>
              <a:t>ASP.NET is somewhat unique in this regard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Types of State Management</a:t>
            </a:r>
          </a:p>
        </p:txBody>
      </p:sp>
      <p:sp>
        <p:nvSpPr>
          <p:cNvPr id="5" name="Text Box 2"/>
          <p:cNvSpPr txBox="1">
            <a:spLocks noChangeArrowheads="1"/>
          </p:cNvSpPr>
          <p:nvPr/>
        </p:nvSpPr>
        <p:spPr bwMode="auto">
          <a:xfrm>
            <a:off x="228600" y="1493441"/>
            <a:ext cx="8686800" cy="14783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ASP.NET offers two categories of state management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Pure client-side statement management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Server-side state management</a:t>
            </a:r>
            <a:endParaRPr lang="en-US" sz="2000" dirty="0">
              <a:solidFill>
                <a:schemeClr val="tx1"/>
              </a:solidFill>
              <a:latin typeface="+mn-lt"/>
              <a:cs typeface="Arial" pitchFamily="34" charset="0"/>
            </a:endParaRPr>
          </a:p>
        </p:txBody>
      </p:sp>
      <p:sp>
        <p:nvSpPr>
          <p:cNvPr id="4" name="Text Box 2"/>
          <p:cNvSpPr txBox="1">
            <a:spLocks noChangeArrowheads="1"/>
          </p:cNvSpPr>
          <p:nvPr/>
        </p:nvSpPr>
        <p:spPr bwMode="auto">
          <a:xfrm>
            <a:off x="228600" y="3718521"/>
            <a:ext cx="8686800" cy="24536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Client state management consumes bandwidth and introduces security risks because sensitive data is passed back and forth with each page </a:t>
            </a:r>
            <a:r>
              <a:rPr lang="en-US" sz="2000" dirty="0" err="1" smtClean="0">
                <a:solidFill>
                  <a:schemeClr val="tx1"/>
                </a:solidFill>
                <a:latin typeface="+mn-lt"/>
                <a:cs typeface="Arial" pitchFamily="34" charset="0"/>
              </a:rPr>
              <a:t>postback</a:t>
            </a:r>
            <a:endParaRPr lang="en-US" sz="2000" dirty="0" smtClean="0">
              <a:solidFill>
                <a:schemeClr val="tx1"/>
              </a:solidFill>
              <a:latin typeface="+mn-lt"/>
              <a:cs typeface="Arial" pitchFamily="34" charset="0"/>
            </a:endParaRP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Preserving state on a server can overburden servers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We also must consider Web farms and Web gardens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State </a:t>
            </a:r>
            <a:r>
              <a:rPr lang="en-US" sz="4000" dirty="0" smtClean="0">
                <a:latin typeface="Calibri" pitchFamily="34" charset="0"/>
                <a:cs typeface="Calibri" pitchFamily="34" charset="0"/>
              </a:rPr>
              <a:t>Management (</a:t>
            </a:r>
            <a:r>
              <a:rPr lang="en-US" sz="4000" dirty="0" err="1" smtClean="0">
                <a:latin typeface="Calibri" pitchFamily="34" charset="0"/>
                <a:cs typeface="Calibri" pitchFamily="34" charset="0"/>
              </a:rPr>
              <a:t>ViewState</a:t>
            </a:r>
            <a:r>
              <a:rPr lang="en-US" sz="4000" dirty="0">
                <a:latin typeface="Calibri" pitchFamily="34" charset="0"/>
                <a:cs typeface="Calibri" pitchFamily="34" charset="0"/>
              </a:rPr>
              <a:t>)</a:t>
            </a:r>
          </a:p>
        </p:txBody>
      </p:sp>
      <p:sp>
        <p:nvSpPr>
          <p:cNvPr id="4" name="Text Box 2"/>
          <p:cNvSpPr txBox="1">
            <a:spLocks noChangeArrowheads="1"/>
          </p:cNvSpPr>
          <p:nvPr/>
        </p:nvSpPr>
        <p:spPr bwMode="auto">
          <a:xfrm>
            <a:off x="381000" y="914400"/>
            <a:ext cx="84582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err="1" smtClean="0">
                <a:solidFill>
                  <a:schemeClr val="tx1"/>
                </a:solidFill>
                <a:latin typeface="+mn-lt"/>
                <a:cs typeface="Arial" pitchFamily="34" charset="0"/>
              </a:rPr>
              <a:t>ViewState</a:t>
            </a:r>
            <a:r>
              <a:rPr lang="en-US" dirty="0" smtClean="0">
                <a:solidFill>
                  <a:schemeClr val="tx1"/>
                </a:solidFill>
                <a:latin typeface="+mn-lt"/>
                <a:cs typeface="Arial" pitchFamily="34" charset="0"/>
              </a:rPr>
              <a:t> works in a couple of different ways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It’s managed for you automatically via the ASP.NET infrastructure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Or you can take control yourself via the </a:t>
            </a:r>
            <a:r>
              <a:rPr lang="en-US" b="1" dirty="0" err="1" smtClean="0">
                <a:solidFill>
                  <a:schemeClr val="tx1"/>
                </a:solidFill>
                <a:latin typeface="+mn-lt"/>
                <a:cs typeface="Arial" pitchFamily="34" charset="0"/>
              </a:rPr>
              <a:t>ViewState</a:t>
            </a:r>
            <a:r>
              <a:rPr lang="en-US" dirty="0" smtClean="0">
                <a:solidFill>
                  <a:schemeClr val="tx1"/>
                </a:solidFill>
                <a:latin typeface="+mn-lt"/>
                <a:cs typeface="Arial" pitchFamily="34" charset="0"/>
              </a:rPr>
              <a:t> object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err="1" smtClean="0">
                <a:solidFill>
                  <a:schemeClr val="tx1"/>
                </a:solidFill>
                <a:latin typeface="+mn-lt"/>
                <a:cs typeface="Arial" pitchFamily="34" charset="0"/>
              </a:rPr>
              <a:t>ViewState</a:t>
            </a:r>
            <a:r>
              <a:rPr lang="en-US" dirty="0" smtClean="0">
                <a:solidFill>
                  <a:schemeClr val="tx1"/>
                </a:solidFill>
                <a:latin typeface="+mn-lt"/>
                <a:cs typeface="Arial" pitchFamily="34" charset="0"/>
              </a:rPr>
              <a:t> only provides state for a single page</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It Won’t work with cross page </a:t>
            </a:r>
            <a:r>
              <a:rPr lang="en-US" dirty="0" err="1" smtClean="0">
                <a:solidFill>
                  <a:schemeClr val="tx1"/>
                </a:solidFill>
                <a:latin typeface="+mn-lt"/>
                <a:cs typeface="Arial" pitchFamily="34" charset="0"/>
              </a:rPr>
              <a:t>postbacks</a:t>
            </a:r>
            <a:r>
              <a:rPr lang="en-US" dirty="0" smtClean="0">
                <a:solidFill>
                  <a:schemeClr val="tx1"/>
                </a:solidFill>
                <a:latin typeface="+mn-lt"/>
                <a:cs typeface="Arial" pitchFamily="34" charset="0"/>
              </a:rPr>
              <a:t> or other page transfers</a:t>
            </a:r>
          </a:p>
        </p:txBody>
      </p:sp>
      <p:sp>
        <p:nvSpPr>
          <p:cNvPr id="6" name="Text Box 2"/>
          <p:cNvSpPr txBox="1">
            <a:spLocks noChangeArrowheads="1"/>
          </p:cNvSpPr>
          <p:nvPr/>
        </p:nvSpPr>
        <p:spPr bwMode="auto">
          <a:xfrm>
            <a:off x="304800" y="38100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Just enable </a:t>
            </a:r>
            <a:r>
              <a:rPr lang="en-US" b="1" dirty="0" err="1" smtClean="0">
                <a:solidFill>
                  <a:schemeClr val="tx1"/>
                </a:solidFill>
                <a:latin typeface="Courier New" pitchFamily="49" charset="0"/>
                <a:cs typeface="Courier New" pitchFamily="49" charset="0"/>
              </a:rPr>
              <a:t>ViewState</a:t>
            </a:r>
            <a:r>
              <a:rPr lang="en-US" dirty="0" smtClean="0">
                <a:solidFill>
                  <a:schemeClr val="tx1"/>
                </a:solidFill>
                <a:latin typeface="+mn-lt"/>
                <a:cs typeface="Arial" pitchFamily="34" charset="0"/>
              </a:rPr>
              <a:t> and the corresponding control retains is value from one </a:t>
            </a:r>
            <a:r>
              <a:rPr lang="en-US" dirty="0" err="1" smtClean="0">
                <a:solidFill>
                  <a:schemeClr val="tx1"/>
                </a:solidFill>
                <a:latin typeface="+mn-lt"/>
                <a:cs typeface="Arial" pitchFamily="34" charset="0"/>
              </a:rPr>
              <a:t>postback</a:t>
            </a:r>
            <a:r>
              <a:rPr lang="en-US" dirty="0" smtClean="0">
                <a:solidFill>
                  <a:schemeClr val="tx1"/>
                </a:solidFill>
                <a:latin typeface="+mn-lt"/>
                <a:cs typeface="Arial" pitchFamily="34" charset="0"/>
              </a:rPr>
              <a:t> to the next</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This happens by default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While simple, it does add overhead in terms of page size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err="1" smtClean="0">
                <a:solidFill>
                  <a:schemeClr val="tx1"/>
                </a:solidFill>
                <a:latin typeface="Courier New" pitchFamily="49" charset="0"/>
                <a:cs typeface="Courier New" pitchFamily="49" charset="0"/>
              </a:rPr>
              <a:t>MaxPageStateFieldLength</a:t>
            </a:r>
            <a:r>
              <a:rPr lang="en-US" dirty="0" smtClean="0">
                <a:solidFill>
                  <a:schemeClr val="tx1"/>
                </a:solidFill>
                <a:latin typeface="+mn-lt"/>
                <a:cs typeface="Arial" pitchFamily="34" charset="0"/>
              </a:rPr>
              <a:t> controls max size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dirty="0" smtClean="0">
                <a:solidFill>
                  <a:schemeClr val="tx1"/>
                </a:solidFill>
                <a:latin typeface="+mn-lt"/>
                <a:cs typeface="Arial" pitchFamily="34" charset="0"/>
              </a:rPr>
              <a:t>You can disable </a:t>
            </a:r>
            <a:r>
              <a:rPr lang="en-US" b="1" dirty="0" err="1" smtClean="0">
                <a:solidFill>
                  <a:schemeClr val="tx1"/>
                </a:solidFill>
                <a:latin typeface="Courier New" pitchFamily="49" charset="0"/>
                <a:cs typeface="Courier New" pitchFamily="49" charset="0"/>
              </a:rPr>
              <a:t>ViewState</a:t>
            </a:r>
            <a:r>
              <a:rPr lang="en-US" dirty="0" smtClean="0">
                <a:solidFill>
                  <a:schemeClr val="tx1"/>
                </a:solidFill>
                <a:latin typeface="+mn-lt"/>
                <a:cs typeface="Arial" pitchFamily="34" charset="0"/>
              </a:rPr>
              <a:t> at the page level</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b="1" dirty="0" smtClean="0">
                <a:solidFill>
                  <a:schemeClr val="tx1"/>
                </a:solidFill>
                <a:latin typeface="Courier New" pitchFamily="49" charset="0"/>
                <a:cs typeface="Courier New" pitchFamily="49" charset="0"/>
              </a:rPr>
              <a:t>&lt;%@ Page </a:t>
            </a:r>
            <a:r>
              <a:rPr lang="en-US" b="1" dirty="0" err="1" smtClean="0">
                <a:solidFill>
                  <a:schemeClr val="tx1"/>
                </a:solidFill>
                <a:latin typeface="Courier New" pitchFamily="49" charset="0"/>
                <a:cs typeface="Courier New" pitchFamily="49" charset="0"/>
              </a:rPr>
              <a:t>EnableViewState</a:t>
            </a:r>
            <a:r>
              <a:rPr lang="en-US" b="1" dirty="0" smtClean="0">
                <a:solidFill>
                  <a:schemeClr val="tx1"/>
                </a:solidFill>
                <a:latin typeface="Courier New" pitchFamily="49" charset="0"/>
                <a:cs typeface="Courier New" pitchFamily="49" charset="0"/>
              </a:rPr>
              <a:t>=”false”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600" dirty="0">
                <a:latin typeface="Calibri" pitchFamily="34" charset="0"/>
                <a:cs typeface="Calibri" pitchFamily="34" charset="0"/>
              </a:rPr>
              <a:t>State </a:t>
            </a:r>
            <a:r>
              <a:rPr lang="en-US" sz="3600" dirty="0" smtClean="0">
                <a:latin typeface="Calibri" pitchFamily="34" charset="0"/>
                <a:cs typeface="Calibri" pitchFamily="34" charset="0"/>
              </a:rPr>
              <a:t>Management (</a:t>
            </a:r>
            <a:r>
              <a:rPr lang="en-US" sz="3600" dirty="0" err="1" smtClean="0">
                <a:latin typeface="Calibri" pitchFamily="34" charset="0"/>
                <a:cs typeface="Calibri" pitchFamily="34" charset="0"/>
              </a:rPr>
              <a:t>ViewState</a:t>
            </a:r>
            <a:r>
              <a:rPr lang="en-US" sz="3600" dirty="0" smtClean="0">
                <a:latin typeface="Calibri" pitchFamily="34" charset="0"/>
                <a:cs typeface="Calibri" pitchFamily="34" charset="0"/>
              </a:rPr>
              <a:t>) (</a:t>
            </a:r>
            <a:r>
              <a:rPr lang="en-US" sz="3600" dirty="0" err="1" smtClean="0">
                <a:latin typeface="Calibri" pitchFamily="34" charset="0"/>
                <a:cs typeface="Calibri" pitchFamily="34" charset="0"/>
              </a:rPr>
              <a:t>ControlState</a:t>
            </a:r>
            <a:r>
              <a:rPr lang="en-US" sz="3600" dirty="0" smtClean="0">
                <a:latin typeface="Calibri" pitchFamily="34" charset="0"/>
                <a:cs typeface="Calibri" pitchFamily="34" charset="0"/>
              </a:rPr>
              <a:t>) </a:t>
            </a:r>
            <a:endParaRPr lang="en-US" sz="3600" dirty="0">
              <a:latin typeface="Calibri" pitchFamily="34" charset="0"/>
              <a:cs typeface="Calibri" pitchFamily="34" charset="0"/>
            </a:endParaRPr>
          </a:p>
        </p:txBody>
      </p:sp>
      <p:sp>
        <p:nvSpPr>
          <p:cNvPr id="5" name="Text Box 2"/>
          <p:cNvSpPr txBox="1">
            <a:spLocks noChangeArrowheads="1"/>
          </p:cNvSpPr>
          <p:nvPr/>
        </p:nvSpPr>
        <p:spPr bwMode="auto">
          <a:xfrm>
            <a:off x="228600" y="990600"/>
            <a:ext cx="8686800" cy="19964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ViewState</a:t>
            </a:r>
            <a:r>
              <a:rPr lang="en-US" sz="2000" dirty="0" smtClean="0">
                <a:solidFill>
                  <a:schemeClr val="tx1"/>
                </a:solidFill>
                <a:latin typeface="+mn-lt"/>
                <a:cs typeface="Arial" pitchFamily="34" charset="0"/>
              </a:rPr>
              <a:t> can be set on the server up to the </a:t>
            </a:r>
            <a:r>
              <a:rPr lang="en-US" sz="2000" b="1" dirty="0" err="1" smtClean="0">
                <a:solidFill>
                  <a:schemeClr val="tx1"/>
                </a:solidFill>
                <a:latin typeface="Courier New" pitchFamily="49" charset="0"/>
                <a:cs typeface="Courier New" pitchFamily="49" charset="0"/>
              </a:rPr>
              <a:t>Page_PreRenderComplete</a:t>
            </a:r>
            <a:r>
              <a:rPr lang="en-US" sz="2000" dirty="0" smtClean="0">
                <a:solidFill>
                  <a:schemeClr val="tx1"/>
                </a:solidFill>
                <a:latin typeface="+mn-lt"/>
                <a:cs typeface="Arial" pitchFamily="34" charset="0"/>
              </a:rPr>
              <a:t> event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can save any serializable object to </a:t>
            </a:r>
            <a:r>
              <a:rPr lang="en-US" sz="2000" b="1" dirty="0" err="1" smtClean="0">
                <a:solidFill>
                  <a:schemeClr val="tx1"/>
                </a:solidFill>
                <a:latin typeface="Courier New" pitchFamily="49" charset="0"/>
                <a:cs typeface="Courier New" pitchFamily="49" charset="0"/>
              </a:rPr>
              <a:t>ViewState</a:t>
            </a:r>
            <a:endParaRPr lang="en-US" sz="2000" b="1" dirty="0" smtClean="0">
              <a:solidFill>
                <a:schemeClr val="tx1"/>
              </a:solidFill>
              <a:latin typeface="Courier New" pitchFamily="49" charset="0"/>
              <a:cs typeface="Courier New" pitchFamily="49" charset="0"/>
            </a:endParaRPr>
          </a:p>
          <a:p>
            <a:pPr marL="741363"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See example ViewState.aspx</a:t>
            </a:r>
          </a:p>
        </p:txBody>
      </p:sp>
      <p:sp>
        <p:nvSpPr>
          <p:cNvPr id="4" name="Text Box 2"/>
          <p:cNvSpPr txBox="1">
            <a:spLocks noChangeArrowheads="1"/>
          </p:cNvSpPr>
          <p:nvPr/>
        </p:nvSpPr>
        <p:spPr bwMode="auto">
          <a:xfrm>
            <a:off x="228600" y="3352800"/>
            <a:ext cx="8686800" cy="3276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err="1" smtClean="0">
                <a:solidFill>
                  <a:schemeClr val="tx1"/>
                </a:solidFill>
                <a:latin typeface="Courier New" pitchFamily="49" charset="0"/>
                <a:cs typeface="Courier New" pitchFamily="49" charset="0"/>
              </a:rPr>
              <a:t>ControlState</a:t>
            </a:r>
            <a:r>
              <a:rPr lang="en-US" sz="2000" dirty="0" smtClean="0">
                <a:solidFill>
                  <a:schemeClr val="tx1"/>
                </a:solidFill>
                <a:latin typeface="+mn-lt"/>
                <a:cs typeface="Arial" pitchFamily="34" charset="0"/>
              </a:rPr>
              <a:t> property allows you to persist information as serialized data</a:t>
            </a:r>
          </a:p>
          <a:p>
            <a:pPr marL="741363"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used with custom controls (</a:t>
            </a:r>
            <a:r>
              <a:rPr lang="en-US" sz="2000" dirty="0" err="1" smtClean="0">
                <a:solidFill>
                  <a:schemeClr val="tx1"/>
                </a:solidFill>
                <a:latin typeface="+mn-lt"/>
                <a:cs typeface="Arial" pitchFamily="34" charset="0"/>
              </a:rPr>
              <a:t>UserControl</a:t>
            </a:r>
            <a:r>
              <a:rPr lang="en-US" sz="2000" dirty="0" smtClean="0">
                <a:solidFill>
                  <a:schemeClr val="tx1"/>
                </a:solidFill>
                <a:latin typeface="+mn-lt"/>
                <a:cs typeface="Arial" pitchFamily="34" charset="0"/>
              </a:rPr>
              <a: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wiring is not automatic</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You must program the persisted data each round trip</a:t>
            </a:r>
          </a:p>
          <a:p>
            <a:pPr marL="741363" lvl="2"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a:t>
            </a:r>
            <a:r>
              <a:rPr lang="en-US" sz="2000" b="1" dirty="0" err="1" smtClean="0">
                <a:solidFill>
                  <a:schemeClr val="tx1"/>
                </a:solidFill>
                <a:latin typeface="Courier New" pitchFamily="49" charset="0"/>
                <a:cs typeface="Courier New" pitchFamily="49" charset="0"/>
              </a:rPr>
              <a:t>ControlState</a:t>
            </a:r>
            <a:r>
              <a:rPr lang="en-US" sz="2000" dirty="0" smtClean="0">
                <a:solidFill>
                  <a:schemeClr val="tx1"/>
                </a:solidFill>
                <a:latin typeface="+mn-lt"/>
                <a:cs typeface="Arial" pitchFamily="34" charset="0"/>
              </a:rPr>
              <a:t> data is stored in hidden fields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More later when we create a user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State </a:t>
            </a:r>
            <a:r>
              <a:rPr lang="en-US" sz="4000" dirty="0" smtClean="0">
                <a:latin typeface="Calibri" pitchFamily="34" charset="0"/>
                <a:cs typeface="Calibri" pitchFamily="34" charset="0"/>
              </a:rPr>
              <a:t>Management (Hidden </a:t>
            </a:r>
            <a:r>
              <a:rPr lang="en-US" sz="4000" dirty="0">
                <a:latin typeface="Calibri" pitchFamily="34" charset="0"/>
                <a:cs typeface="Calibri" pitchFamily="34" charset="0"/>
              </a:rPr>
              <a:t>Fields)</a:t>
            </a:r>
          </a:p>
        </p:txBody>
      </p:sp>
      <p:sp>
        <p:nvSpPr>
          <p:cNvPr id="5" name="Text Box 2"/>
          <p:cNvSpPr txBox="1">
            <a:spLocks noChangeArrowheads="1"/>
          </p:cNvSpPr>
          <p:nvPr/>
        </p:nvSpPr>
        <p:spPr bwMode="auto">
          <a:xfrm>
            <a:off x="228600" y="2057400"/>
            <a:ext cx="8686800" cy="2362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Use the </a:t>
            </a:r>
            <a:r>
              <a:rPr lang="en-US" sz="2000" dirty="0" err="1" smtClean="0">
                <a:solidFill>
                  <a:schemeClr val="tx1"/>
                </a:solidFill>
                <a:latin typeface="+mn-lt"/>
                <a:cs typeface="Arial" pitchFamily="34" charset="0"/>
              </a:rPr>
              <a:t>HiddenField</a:t>
            </a:r>
            <a:r>
              <a:rPr lang="en-US" sz="2000" dirty="0" smtClean="0">
                <a:solidFill>
                  <a:schemeClr val="tx1"/>
                </a:solidFill>
                <a:latin typeface="+mn-lt"/>
                <a:cs typeface="Arial" pitchFamily="34" charset="0"/>
              </a:rPr>
              <a:t> control to store persisted data</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The data is stored in the Value property</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simple and requires almost no server resources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It’s available from the </a:t>
            </a:r>
            <a:r>
              <a:rPr lang="en-US" sz="2000" dirty="0" err="1" smtClean="0">
                <a:solidFill>
                  <a:schemeClr val="tx1"/>
                </a:solidFill>
                <a:latin typeface="+mn-lt"/>
                <a:cs typeface="Arial" pitchFamily="34" charset="0"/>
              </a:rPr>
              <a:t>ToolBox</a:t>
            </a:r>
            <a:r>
              <a:rPr lang="en-US" sz="2000" dirty="0" smtClean="0">
                <a:solidFill>
                  <a:schemeClr val="tx1"/>
                </a:solidFill>
                <a:latin typeface="+mn-lt"/>
                <a:cs typeface="Arial" pitchFamily="34" charset="0"/>
              </a:rPr>
              <a:t> and works much like a text box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State </a:t>
            </a:r>
            <a:r>
              <a:rPr lang="en-US" sz="4000" dirty="0" smtClean="0">
                <a:latin typeface="Calibri" pitchFamily="34" charset="0"/>
                <a:cs typeface="Calibri" pitchFamily="34" charset="0"/>
              </a:rPr>
              <a:t>Management (Query </a:t>
            </a:r>
            <a:r>
              <a:rPr lang="en-US" sz="4000" dirty="0">
                <a:latin typeface="Calibri" pitchFamily="34" charset="0"/>
                <a:cs typeface="Calibri" pitchFamily="34" charset="0"/>
              </a:rPr>
              <a:t>Strings)</a:t>
            </a:r>
          </a:p>
        </p:txBody>
      </p:sp>
      <p:sp>
        <p:nvSpPr>
          <p:cNvPr id="5" name="Text Box 2"/>
          <p:cNvSpPr txBox="1">
            <a:spLocks noChangeArrowheads="1"/>
          </p:cNvSpPr>
          <p:nvPr/>
        </p:nvSpPr>
        <p:spPr bwMode="auto">
          <a:xfrm>
            <a:off x="228600" y="1066800"/>
            <a:ext cx="8686800" cy="1562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As you know, query strings are just strings appended to a URL</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All browsers support them and no server resources are required</a:t>
            </a:r>
          </a:p>
        </p:txBody>
      </p:sp>
      <p:sp>
        <p:nvSpPr>
          <p:cNvPr id="4" name="Text Box 2"/>
          <p:cNvSpPr txBox="1">
            <a:spLocks noChangeArrowheads="1"/>
          </p:cNvSpPr>
          <p:nvPr/>
        </p:nvSpPr>
        <p:spPr bwMode="auto">
          <a:xfrm>
            <a:off x="228600" y="34290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HttpContext.Current.Request.RawURL</a:t>
            </a:r>
            <a:r>
              <a:rPr lang="en-US" sz="2000" dirty="0" smtClean="0">
                <a:solidFill>
                  <a:schemeClr val="tx1"/>
                </a:solidFill>
                <a:latin typeface="+mn-lt"/>
                <a:cs typeface="Arial" pitchFamily="34" charset="0"/>
              </a:rPr>
              <a:t> gets a URL posted to the server</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Or just use </a:t>
            </a:r>
            <a:r>
              <a:rPr lang="en-US" sz="2000" b="1" dirty="0" err="1" smtClean="0">
                <a:solidFill>
                  <a:schemeClr val="tx1"/>
                </a:solidFill>
                <a:latin typeface="Courier New" pitchFamily="49" charset="0"/>
                <a:cs typeface="Courier New" pitchFamily="49" charset="0"/>
              </a:rPr>
              <a:t>Request.QueryString</a:t>
            </a:r>
            <a:endParaRPr lang="en-US" sz="2000" b="1" dirty="0" smtClean="0">
              <a:solidFill>
                <a:schemeClr val="tx1"/>
              </a:solidFill>
              <a:latin typeface="Courier New" pitchFamily="49" charset="0"/>
              <a:cs typeface="Courier New" pitchFamily="49" charset="0"/>
            </a:endParaRP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HttpUtility.ParseQueryString</a:t>
            </a:r>
            <a:r>
              <a:rPr lang="en-US" sz="2000" dirty="0" smtClean="0">
                <a:solidFill>
                  <a:schemeClr val="tx1"/>
                </a:solidFill>
                <a:latin typeface="+mn-lt"/>
                <a:cs typeface="Arial" pitchFamily="34" charset="0"/>
              </a:rPr>
              <a:t> breaks a query string into key / value pairs</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It returns a </a:t>
            </a:r>
            <a:r>
              <a:rPr lang="en-US" sz="2000" b="1" dirty="0" err="1" smtClean="0">
                <a:solidFill>
                  <a:schemeClr val="tx1"/>
                </a:solidFill>
                <a:latin typeface="Courier New" pitchFamily="49" charset="0"/>
                <a:cs typeface="Courier New" pitchFamily="49" charset="0"/>
              </a:rPr>
              <a:t>NameValueCollection</a:t>
            </a:r>
            <a:endParaRPr lang="en-US" sz="2000" b="1" dirty="0" smtClean="0">
              <a:solidFill>
                <a:schemeClr val="tx1"/>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0" y="0"/>
            <a:ext cx="9144000" cy="838200"/>
          </a:xfrm>
          <a:prstGeom prst="rect">
            <a:avLst/>
          </a:prstGeom>
          <a:solidFill>
            <a:srgbClr val="3388A9"/>
          </a:solidFill>
          <a:ln w="9525" cap="flat">
            <a:noFill/>
            <a:round/>
            <a:headEnd/>
            <a:tailEnd/>
          </a:ln>
          <a:effectLst/>
        </p:spPr>
        <p:txBody>
          <a:bodyPr lIns="90000" tIns="46800" rIns="90000" bIns="46800" anchor="ct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4000" dirty="0">
                <a:latin typeface="Calibri" pitchFamily="34" charset="0"/>
                <a:cs typeface="Calibri" pitchFamily="34" charset="0"/>
              </a:rPr>
              <a:t>Server State Management Options</a:t>
            </a:r>
          </a:p>
        </p:txBody>
      </p:sp>
      <p:sp>
        <p:nvSpPr>
          <p:cNvPr id="5" name="Text Box 2"/>
          <p:cNvSpPr txBox="1">
            <a:spLocks noChangeArrowheads="1"/>
          </p:cNvSpPr>
          <p:nvPr/>
        </p:nvSpPr>
        <p:spPr bwMode="auto">
          <a:xfrm>
            <a:off x="228600" y="1066800"/>
            <a:ext cx="8686800"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Application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Session state</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Profile properties</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Database support</a:t>
            </a:r>
          </a:p>
        </p:txBody>
      </p:sp>
      <p:sp>
        <p:nvSpPr>
          <p:cNvPr id="4" name="Text Box 2"/>
          <p:cNvSpPr txBox="1">
            <a:spLocks noChangeArrowheads="1"/>
          </p:cNvSpPr>
          <p:nvPr/>
        </p:nvSpPr>
        <p:spPr bwMode="auto">
          <a:xfrm>
            <a:off x="304800" y="3771900"/>
            <a:ext cx="8686800" cy="2857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HttpApplicationState</a:t>
            </a:r>
            <a:r>
              <a:rPr lang="en-US" sz="2000" dirty="0" smtClean="0">
                <a:solidFill>
                  <a:schemeClr val="tx1"/>
                </a:solidFill>
                <a:latin typeface="+mn-lt"/>
                <a:cs typeface="Arial" pitchFamily="34" charset="0"/>
              </a:rPr>
              <a:t>  applies to your entire application</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Application</a:t>
            </a:r>
            <a:r>
              <a:rPr lang="en-US" sz="2000" dirty="0" smtClean="0">
                <a:solidFill>
                  <a:schemeClr val="tx1"/>
                </a:solidFill>
                <a:latin typeface="+mn-lt"/>
                <a:cs typeface="Arial" pitchFamily="34" charset="0"/>
              </a:rPr>
              <a:t> object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err="1" smtClean="0">
                <a:solidFill>
                  <a:schemeClr val="tx1"/>
                </a:solidFill>
                <a:latin typeface="Courier New" pitchFamily="49" charset="0"/>
                <a:cs typeface="Courier New" pitchFamily="49" charset="0"/>
              </a:rPr>
              <a:t>HttpSessionState</a:t>
            </a:r>
            <a:r>
              <a:rPr lang="en-US" sz="2000" dirty="0" smtClean="0">
                <a:solidFill>
                  <a:schemeClr val="tx1"/>
                </a:solidFill>
                <a:latin typeface="+mn-lt"/>
                <a:cs typeface="Arial" pitchFamily="34" charset="0"/>
              </a:rPr>
              <a:t> applies to the interaction between a user’s browser session and your application</a:t>
            </a:r>
          </a:p>
          <a:p>
            <a:pPr marL="741363" lvl="1"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b="1" dirty="0" smtClean="0">
                <a:solidFill>
                  <a:schemeClr val="tx1"/>
                </a:solidFill>
                <a:latin typeface="Courier New" pitchFamily="49" charset="0"/>
                <a:cs typeface="Courier New" pitchFamily="49" charset="0"/>
              </a:rPr>
              <a:t>Session</a:t>
            </a:r>
            <a:r>
              <a:rPr lang="en-US" sz="2000" dirty="0" smtClean="0">
                <a:solidFill>
                  <a:schemeClr val="tx1"/>
                </a:solidFill>
                <a:latin typeface="+mn-lt"/>
                <a:cs typeface="Arial" pitchFamily="34" charset="0"/>
              </a:rPr>
              <a:t> object</a:t>
            </a:r>
          </a:p>
          <a:p>
            <a:pPr marL="341313" indent="-228600" fontAlgn="auto">
              <a:lnSpc>
                <a:spcPct val="150000"/>
              </a:lnSpc>
              <a:spcAft>
                <a:spcPts val="0"/>
              </a:spcAft>
              <a:buFont typeface="Times New Roman" pitchFamily="16"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 pos="10134600" algn="l"/>
                <a:tab pos="10858500" algn="l"/>
              </a:tabLst>
              <a:defRPr/>
            </a:pPr>
            <a:r>
              <a:rPr lang="en-US" sz="2000" dirty="0" smtClean="0">
                <a:solidFill>
                  <a:schemeClr val="tx1"/>
                </a:solidFill>
                <a:latin typeface="+mn-lt"/>
                <a:cs typeface="Arial" pitchFamily="34" charset="0"/>
              </a:rPr>
              <a:t>Page caching also relates to state management</a:t>
            </a:r>
          </a:p>
        </p:txBody>
      </p:sp>
      <p:sp>
        <p:nvSpPr>
          <p:cNvPr id="6" name="Rectangle 5"/>
          <p:cNvSpPr/>
          <p:nvPr/>
        </p:nvSpPr>
        <p:spPr>
          <a:xfrm>
            <a:off x="152400" y="2971800"/>
            <a:ext cx="4639603" cy="754694"/>
          </a:xfrm>
          <a:prstGeom prst="rect">
            <a:avLst/>
          </a:prstGeom>
        </p:spPr>
        <p:txBody>
          <a:bodyPr wrap="none">
            <a:spAutoFit/>
          </a:bodyP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pPr>
            <a:r>
              <a:rPr lang="en-US" sz="3200" dirty="0" smtClean="0">
                <a:solidFill>
                  <a:schemeClr val="tx2">
                    <a:lumMod val="60000"/>
                    <a:lumOff val="40000"/>
                  </a:schemeClr>
                </a:solidFill>
                <a:latin typeface="Calibri" pitchFamily="34" charset="0"/>
                <a:cs typeface="Calibri" pitchFamily="34" charset="0"/>
              </a:rPr>
              <a:t>Server State </a:t>
            </a:r>
            <a:r>
              <a:rPr lang="en-US" sz="3200" dirty="0" smtClean="0">
                <a:solidFill>
                  <a:schemeClr val="tx2">
                    <a:lumMod val="60000"/>
                    <a:lumOff val="40000"/>
                  </a:schemeClr>
                </a:solidFill>
                <a:latin typeface="Calibri" pitchFamily="34" charset="0"/>
                <a:cs typeface="Calibri" pitchFamily="34" charset="0"/>
              </a:rPr>
              <a:t>Management:</a:t>
            </a:r>
            <a:endParaRPr lang="en-US" sz="3200" dirty="0">
              <a:solidFill>
                <a:schemeClr val="tx2">
                  <a:lumMod val="60000"/>
                  <a:lumOff val="40000"/>
                </a:schemeClr>
              </a:solidFill>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1986</TotalTime>
  <Words>1420</Words>
  <PresentationFormat>On-screen Show (4:3)</PresentationFormat>
  <Paragraphs>183</Paragraphs>
  <Slides>23</Slides>
  <Notes>23</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MUNNA</cp:lastModifiedBy>
  <cp:revision>264</cp:revision>
  <cp:lastPrinted>1601-01-01T00:00:00Z</cp:lastPrinted>
  <dcterms:created xsi:type="dcterms:W3CDTF">2014-12-12T08:35:24Z</dcterms:created>
  <dcterms:modified xsi:type="dcterms:W3CDTF">2015-09-08T13:03:06Z</dcterms:modified>
</cp:coreProperties>
</file>