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6858000" cy="91440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88A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8" d="100"/>
          <a:sy n="68" d="100"/>
        </p:scale>
        <p:origin x="-1410"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ED9A1D41-3CBC-4D8D-97BC-21B3ACC1DE4E}"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5E4C95-2F83-4805-980E-581C9844CDE4}" type="slidenum">
              <a:rPr lang="en-US"/>
              <a:pPr/>
              <a:t>1</a:t>
            </a:fld>
            <a:endParaRPr lang="en-US"/>
          </a:p>
        </p:txBody>
      </p:sp>
      <p:sp>
        <p:nvSpPr>
          <p:cNvPr id="21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342EE5-9B7B-4AD2-A943-310A86E000BA}" type="slidenum">
              <a:rPr lang="en-US"/>
              <a:pPr/>
              <a:t>10</a:t>
            </a:fld>
            <a:endParaRPr lang="en-US"/>
          </a:p>
        </p:txBody>
      </p:sp>
      <p:sp>
        <p:nvSpPr>
          <p:cNvPr id="307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A765CB-AA6B-4AD3-8C17-9F79D6849AAE}" type="slidenum">
              <a:rPr lang="en-US"/>
              <a:pPr/>
              <a:t>11</a:t>
            </a:fld>
            <a:endParaRPr lang="en-US"/>
          </a:p>
        </p:txBody>
      </p:sp>
      <p:sp>
        <p:nvSpPr>
          <p:cNvPr id="317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1B842A-EE2A-4202-BF9D-3E55006FF00D}" type="slidenum">
              <a:rPr lang="en-US"/>
              <a:pPr/>
              <a:t>12</a:t>
            </a:fld>
            <a:endParaRPr lang="en-US"/>
          </a:p>
        </p:txBody>
      </p:sp>
      <p:sp>
        <p:nvSpPr>
          <p:cNvPr id="327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EEB6BA9-F4D0-4321-BF17-A5F0F27C5D0E}" type="slidenum">
              <a:rPr lang="en-US"/>
              <a:pPr/>
              <a:t>13</a:t>
            </a:fld>
            <a:endParaRPr lang="en-US"/>
          </a:p>
        </p:txBody>
      </p:sp>
      <p:sp>
        <p:nvSpPr>
          <p:cNvPr id="337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9E7DFB-0C30-4706-AE2B-568B023015C0}" type="slidenum">
              <a:rPr lang="en-US"/>
              <a:pPr/>
              <a:t>14</a:t>
            </a:fld>
            <a:endParaRPr lang="en-US"/>
          </a:p>
        </p:txBody>
      </p:sp>
      <p:sp>
        <p:nvSpPr>
          <p:cNvPr id="348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4C7EF61A-379A-44B6-A5BB-174FF8D2DACF}" type="slidenum">
              <a:rPr lang="en-US"/>
              <a:pPr/>
              <a:t>15</a:t>
            </a:fld>
            <a:endParaRPr lang="en-US"/>
          </a:p>
        </p:txBody>
      </p:sp>
      <p:sp>
        <p:nvSpPr>
          <p:cNvPr id="2150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4069A7-8FF4-4CCB-B789-12BDC34E45B8}" type="slidenum">
              <a:rPr lang="en-US">
                <a:solidFill>
                  <a:srgbClr val="000000"/>
                </a:solidFill>
                <a:latin typeface="+mn-lt" charset="0"/>
              </a:rPr>
              <a:pPr hangingPunct="1">
                <a:lnSpc>
                  <a:spcPct val="100000"/>
                </a:lnSpc>
                <a:tabLst>
                  <a:tab pos="723900" algn="l"/>
                  <a:tab pos="1447800" algn="l"/>
                  <a:tab pos="2171700" algn="l"/>
                  <a:tab pos="2895600" algn="l"/>
                </a:tabLst>
              </a:pPr>
              <a:t>15</a:t>
            </a:fld>
            <a:endParaRPr lang="en-US">
              <a:solidFill>
                <a:srgbClr val="000000"/>
              </a:solidFill>
              <a:latin typeface="+mn-lt" charset="0"/>
            </a:endParaRPr>
          </a:p>
        </p:txBody>
      </p:sp>
      <p:sp>
        <p:nvSpPr>
          <p:cNvPr id="2150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Provide the example code of @Master directive, Explain how layout, code and content can be reused. Also tell the alternate activity used for the same purpose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96E6348A-650D-400E-96E3-1547FB013CC3}" type="slidenum">
              <a:rPr lang="en-US"/>
              <a:pPr/>
              <a:t>16</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7E1E8F0-A315-4824-A186-2D486AC3005F}" type="slidenum">
              <a:rPr lang="en-US">
                <a:solidFill>
                  <a:srgbClr val="000000"/>
                </a:solidFill>
                <a:latin typeface="+mn-lt" charset="0"/>
              </a:rPr>
              <a:pPr hangingPunct="1">
                <a:lnSpc>
                  <a:spcPct val="100000"/>
                </a:lnSpc>
                <a:tabLst>
                  <a:tab pos="723900" algn="l"/>
                  <a:tab pos="1447800" algn="l"/>
                  <a:tab pos="2171700" algn="l"/>
                  <a:tab pos="2895600" algn="l"/>
                </a:tabLst>
              </a:pPr>
              <a:t>16</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Discuss the advantages with examale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B2BDADAF-CDB0-4FC4-92A5-A5A8169236CD}" type="slidenum">
              <a:rPr lang="en-US"/>
              <a:pPr/>
              <a:t>17</a:t>
            </a:fld>
            <a:endParaRPr lang="en-US"/>
          </a:p>
        </p:txBody>
      </p:sp>
      <p:sp>
        <p:nvSpPr>
          <p:cNvPr id="235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665F6E39-1C3B-4979-AB69-09A213E72569}" type="slidenum">
              <a:rPr lang="en-US">
                <a:solidFill>
                  <a:srgbClr val="000000"/>
                </a:solidFill>
                <a:latin typeface="+mn-lt" charset="0"/>
              </a:rPr>
              <a:pPr hangingPunct="1">
                <a:lnSpc>
                  <a:spcPct val="100000"/>
                </a:lnSpc>
                <a:tabLst>
                  <a:tab pos="723900" algn="l"/>
                  <a:tab pos="1447800" algn="l"/>
                  <a:tab pos="2171700" algn="l"/>
                  <a:tab pos="2895600" algn="l"/>
                </a:tabLst>
              </a:pPr>
              <a:t>17</a:t>
            </a:fld>
            <a:endParaRPr lang="en-US">
              <a:solidFill>
                <a:srgbClr val="000000"/>
              </a:solidFill>
              <a:latin typeface="+mn-lt" charset="0"/>
            </a:endParaRPr>
          </a:p>
        </p:txBody>
      </p:sp>
      <p:sp>
        <p:nvSpPr>
          <p:cNvPr id="235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the sequence, Define the role of ContentPlaceHoder with an example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6879F1BA-E352-4175-A55D-4CA60ACD9DD7}" type="slidenum">
              <a:rPr lang="en-US"/>
              <a:pPr/>
              <a:t>18</a:t>
            </a:fld>
            <a:endParaRPr lang="en-US"/>
          </a:p>
        </p:txBody>
      </p:sp>
      <p:sp>
        <p:nvSpPr>
          <p:cNvPr id="2457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5103B35-7B96-461F-8860-80A6710EE3A4}" type="slidenum">
              <a:rPr lang="en-US">
                <a:solidFill>
                  <a:srgbClr val="000000"/>
                </a:solidFill>
                <a:latin typeface="+mn-lt" charset="0"/>
              </a:rPr>
              <a:pPr hangingPunct="1">
                <a:lnSpc>
                  <a:spcPct val="100000"/>
                </a:lnSpc>
                <a:tabLst>
                  <a:tab pos="723900" algn="l"/>
                  <a:tab pos="1447800" algn="l"/>
                  <a:tab pos="2171700" algn="l"/>
                  <a:tab pos="2895600" algn="l"/>
                </a:tabLst>
              </a:pPr>
              <a:t>18</a:t>
            </a:fld>
            <a:endParaRPr lang="en-US">
              <a:solidFill>
                <a:srgbClr val="000000"/>
              </a:solidFill>
              <a:latin typeface="+mn-lt" charset="0"/>
            </a:endParaRPr>
          </a:p>
        </p:txBody>
      </p:sp>
      <p:sp>
        <p:nvSpPr>
          <p:cNvPr id="2457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9"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@page directive with example, explain the relationship between Content control and ContentPlaceholder Control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EC000399-BB48-42B5-8300-E6162EC6C73F}" type="slidenum">
              <a:rPr lang="en-US"/>
              <a:pPr/>
              <a:t>19</a:t>
            </a:fld>
            <a:endParaRPr lang="en-US"/>
          </a:p>
        </p:txBody>
      </p:sp>
      <p:sp>
        <p:nvSpPr>
          <p:cNvPr id="256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986DD826-0E73-4E41-95DE-9481909844D2}" type="slidenum">
              <a:rPr lang="en-US">
                <a:solidFill>
                  <a:srgbClr val="000000"/>
                </a:solidFill>
                <a:latin typeface="+mn-lt" charset="0"/>
              </a:rPr>
              <a:pPr hangingPunct="1">
                <a:lnSpc>
                  <a:spcPct val="100000"/>
                </a:lnSpc>
                <a:tabLst>
                  <a:tab pos="723900" algn="l"/>
                  <a:tab pos="1447800" algn="l"/>
                  <a:tab pos="2171700" algn="l"/>
                  <a:tab pos="2895600" algn="l"/>
                </a:tabLst>
              </a:pPr>
              <a:t>19</a:t>
            </a:fld>
            <a:endParaRPr lang="en-US">
              <a:solidFill>
                <a:srgbClr val="000000"/>
              </a:solidFill>
              <a:latin typeface="+mn-lt" charset="0"/>
            </a:endParaRPr>
          </a:p>
        </p:txBody>
      </p:sp>
      <p:sp>
        <p:nvSpPr>
          <p:cNvPr id="256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@page directive with example, explain the relationship between Content control and ContentPlaceholder Control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0F0024FF-2C00-473E-8B28-3F3652D3E965}" type="slidenum">
              <a:rPr lang="en-US"/>
              <a:pPr/>
              <a:t>2</a:t>
            </a:fld>
            <a:endParaRPr lang="en-US"/>
          </a:p>
        </p:txBody>
      </p:sp>
      <p:sp>
        <p:nvSpPr>
          <p:cNvPr id="2252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EF46655B-31B6-4D21-967F-D75F96280A18}" type="slidenum">
              <a:rPr lang="en-US">
                <a:solidFill>
                  <a:srgbClr val="000000"/>
                </a:solidFill>
                <a:latin typeface="+mn-lt" charset="0"/>
              </a:rPr>
              <a:pPr hangingPunct="1">
                <a:lnSpc>
                  <a:spcPct val="100000"/>
                </a:lnSpc>
                <a:tabLst>
                  <a:tab pos="723900" algn="l"/>
                  <a:tab pos="1447800" algn="l"/>
                  <a:tab pos="2171700" algn="l"/>
                  <a:tab pos="2895600" algn="l"/>
                </a:tabLst>
              </a:pPr>
              <a:t>2</a:t>
            </a:fld>
            <a:endParaRPr lang="en-US">
              <a:solidFill>
                <a:srgbClr val="000000"/>
              </a:solidFill>
              <a:latin typeface="+mn-lt" charset="0"/>
            </a:endParaRPr>
          </a:p>
        </p:txBody>
      </p:sp>
      <p:sp>
        <p:nvSpPr>
          <p:cNvPr id="2253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60ADD0B-7C90-46A8-92EB-534627B8A195}" type="slidenum">
              <a:rPr lang="en-US"/>
              <a:pPr/>
              <a:t>20</a:t>
            </a:fld>
            <a:endParaRPr lang="en-US"/>
          </a:p>
        </p:txBody>
      </p:sp>
      <p:sp>
        <p:nvSpPr>
          <p:cNvPr id="266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60ED7F1-84A9-46B9-89B3-4611C877F1BE}" type="slidenum">
              <a:rPr lang="en-US">
                <a:solidFill>
                  <a:srgbClr val="000000"/>
                </a:solidFill>
                <a:latin typeface="+mn-lt" charset="0"/>
              </a:rPr>
              <a:pPr hangingPunct="1">
                <a:lnSpc>
                  <a:spcPct val="100000"/>
                </a:lnSpc>
                <a:tabLst>
                  <a:tab pos="723900" algn="l"/>
                  <a:tab pos="1447800" algn="l"/>
                  <a:tab pos="2171700" algn="l"/>
                  <a:tab pos="2895600" algn="l"/>
                </a:tabLst>
              </a:pPr>
              <a:t>20</a:t>
            </a:fld>
            <a:endParaRPr lang="en-US">
              <a:solidFill>
                <a:srgbClr val="000000"/>
              </a:solidFill>
              <a:latin typeface="+mn-lt" charset="0"/>
            </a:endParaRPr>
          </a:p>
        </p:txBody>
      </p:sp>
      <p:sp>
        <p:nvSpPr>
          <p:cNvPr id="266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7" name="Text Box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lIns="90000" tIns="45000" rIns="90000" bIns="45000"/>
          <a:lstStyle/>
          <a:p>
            <a:pPr eaLnBrk="1" hangingPunct="1">
              <a:spcBef>
                <a:spcPct val="0"/>
              </a:spcBef>
              <a:tabLst>
                <a:tab pos="723900" algn="l"/>
                <a:tab pos="1447800" algn="l"/>
                <a:tab pos="2171700" algn="l"/>
                <a:tab pos="2895600" algn="l"/>
                <a:tab pos="3619500" algn="l"/>
                <a:tab pos="4343400" algn="l"/>
                <a:tab pos="5067300" algn="l"/>
              </a:tabLst>
            </a:pPr>
            <a:r>
              <a:rPr lang="en-US" sz="2000">
                <a:latin typeface="Arial" charset="0"/>
                <a:ea typeface="Microsoft YaHei" charset="-122"/>
              </a:rPr>
              <a:t>Explain with the example given in CG</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386C20F-A16F-40C7-9954-8BB6B70BC515}" type="slidenum">
              <a:rPr lang="en-US"/>
              <a:pPr/>
              <a:t>21</a:t>
            </a:fld>
            <a:endParaRPr lang="en-US"/>
          </a:p>
        </p:txBody>
      </p:sp>
      <p:sp>
        <p:nvSpPr>
          <p:cNvPr id="276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2246480E-502A-4797-B5C0-B6B95F6DE960}" type="slidenum">
              <a:rPr lang="en-US">
                <a:solidFill>
                  <a:srgbClr val="000000"/>
                </a:solidFill>
                <a:latin typeface="+mn-lt" charset="0"/>
              </a:rPr>
              <a:pPr hangingPunct="1">
                <a:lnSpc>
                  <a:spcPct val="100000"/>
                </a:lnSpc>
                <a:tabLst>
                  <a:tab pos="723900" algn="l"/>
                  <a:tab pos="1447800" algn="l"/>
                  <a:tab pos="2171700" algn="l"/>
                  <a:tab pos="2895600" algn="l"/>
                </a:tabLst>
              </a:pPr>
              <a:t>21</a:t>
            </a:fld>
            <a:endParaRPr lang="en-US">
              <a:solidFill>
                <a:srgbClr val="000000"/>
              </a:solidFill>
              <a:latin typeface="+mn-lt" charset="0"/>
            </a:endParaRPr>
          </a:p>
        </p:txBody>
      </p:sp>
      <p:sp>
        <p:nvSpPr>
          <p:cNvPr id="276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7E528CDB-172F-4D80-B248-17350473D085}" type="slidenum">
              <a:rPr lang="en-US"/>
              <a:pPr/>
              <a:t>22</a:t>
            </a:fld>
            <a:endParaRPr lang="en-US"/>
          </a:p>
        </p:txBody>
      </p:sp>
      <p:sp>
        <p:nvSpPr>
          <p:cNvPr id="2867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01AC93F9-7D2E-45EB-8EF8-5684BDE97A6A}" type="slidenum">
              <a:rPr lang="en-US">
                <a:solidFill>
                  <a:srgbClr val="000000"/>
                </a:solidFill>
                <a:latin typeface="+mn-lt" charset="0"/>
              </a:rPr>
              <a:pPr hangingPunct="1">
                <a:lnSpc>
                  <a:spcPct val="100000"/>
                </a:lnSpc>
                <a:tabLst>
                  <a:tab pos="723900" algn="l"/>
                  <a:tab pos="1447800" algn="l"/>
                  <a:tab pos="2171700" algn="l"/>
                  <a:tab pos="2895600" algn="l"/>
                </a:tabLst>
              </a:pPr>
              <a:t>22</a:t>
            </a:fld>
            <a:endParaRPr lang="en-US">
              <a:solidFill>
                <a:srgbClr val="000000"/>
              </a:solidFill>
              <a:latin typeface="+mn-lt" charset="0"/>
            </a:endParaRPr>
          </a:p>
        </p:txBody>
      </p:sp>
      <p:sp>
        <p:nvSpPr>
          <p:cNvPr id="2867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8586F55D-889E-4FFB-80A0-DF7530F024AB}" type="slidenum">
              <a:rPr lang="en-US"/>
              <a:pPr/>
              <a:t>23</a:t>
            </a:fld>
            <a:endParaRPr lang="en-US"/>
          </a:p>
        </p:txBody>
      </p:sp>
      <p:sp>
        <p:nvSpPr>
          <p:cNvPr id="296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73933563-27A0-4B54-80BC-D06E293041B4}" type="slidenum">
              <a:rPr lang="en-US">
                <a:solidFill>
                  <a:srgbClr val="000000"/>
                </a:solidFill>
                <a:latin typeface="+mn-lt" charset="0"/>
              </a:rPr>
              <a:pPr hangingPunct="1">
                <a:lnSpc>
                  <a:spcPct val="100000"/>
                </a:lnSpc>
                <a:tabLst>
                  <a:tab pos="723900" algn="l"/>
                  <a:tab pos="1447800" algn="l"/>
                  <a:tab pos="2171700" algn="l"/>
                  <a:tab pos="2895600" algn="l"/>
                </a:tabLst>
              </a:pPr>
              <a:t>23</a:t>
            </a:fld>
            <a:endParaRPr lang="en-US">
              <a:solidFill>
                <a:srgbClr val="000000"/>
              </a:solidFill>
              <a:latin typeface="+mn-lt" charset="0"/>
            </a:endParaRPr>
          </a:p>
        </p:txBody>
      </p:sp>
      <p:sp>
        <p:nvSpPr>
          <p:cNvPr id="296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F5FFF13D-1607-472B-8614-7A672A470DC1}" type="slidenum">
              <a:rPr lang="en-US"/>
              <a:pPr/>
              <a:t>24</a:t>
            </a:fld>
            <a:endParaRPr lang="en-US"/>
          </a:p>
        </p:txBody>
      </p:sp>
      <p:sp>
        <p:nvSpPr>
          <p:cNvPr id="307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5000" rIns="90000" bIns="45000"/>
          <a:lstStyle/>
          <a:p>
            <a:pPr hangingPunct="1">
              <a:lnSpc>
                <a:spcPct val="100000"/>
              </a:lnSpc>
              <a:tabLst>
                <a:tab pos="723900" algn="l"/>
                <a:tab pos="1447800" algn="l"/>
                <a:tab pos="2171700" algn="l"/>
                <a:tab pos="2895600" algn="l"/>
              </a:tabLst>
            </a:pPr>
            <a:fld id="{DF4B7D4B-587B-467B-926F-1FC97A3EE0FB}" type="slidenum">
              <a:rPr lang="en-US">
                <a:solidFill>
                  <a:srgbClr val="000000"/>
                </a:solidFill>
                <a:latin typeface="+mn-lt" charset="0"/>
              </a:rPr>
              <a:pPr hangingPunct="1">
                <a:lnSpc>
                  <a:spcPct val="100000"/>
                </a:lnSpc>
                <a:tabLst>
                  <a:tab pos="723900" algn="l"/>
                  <a:tab pos="1447800" algn="l"/>
                  <a:tab pos="2171700" algn="l"/>
                  <a:tab pos="2895600" algn="l"/>
                </a:tabLst>
              </a:pPr>
              <a:t>24</a:t>
            </a:fld>
            <a:endParaRPr lang="en-US">
              <a:solidFill>
                <a:srgbClr val="000000"/>
              </a:solidFill>
              <a:latin typeface="+mn-lt" charset="0"/>
            </a:endParaRPr>
          </a:p>
        </p:txBody>
      </p:sp>
      <p:sp>
        <p:nvSpPr>
          <p:cNvPr id="307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p:cNvSpPr txBox="1">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round/>
            <a:headEnd/>
            <a:tailEnd/>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en-US" sz="2000">
              <a:latin typeface="Arial" charset="0"/>
              <a:ea typeface="Microsoft YaHei"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B39A35-ABAF-4D6F-9F23-29CB4012CEB8}" type="slidenum">
              <a:rPr lang="en-US"/>
              <a:pPr/>
              <a:t>25</a:t>
            </a:fld>
            <a:endParaRPr lang="en-US"/>
          </a:p>
        </p:txBody>
      </p:sp>
      <p:sp>
        <p:nvSpPr>
          <p:cNvPr id="317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8CE514-A6EA-4B3A-8B5B-B53F5AF8648B}" type="slidenum">
              <a:rPr lang="en-US"/>
              <a:pPr/>
              <a:t>3</a:t>
            </a:fld>
            <a:endParaRPr lang="en-US"/>
          </a:p>
        </p:txBody>
      </p:sp>
      <p:sp>
        <p:nvSpPr>
          <p:cNvPr id="235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4471B2-03F3-4790-95D3-F598D4CBE033}" type="slidenum">
              <a:rPr lang="en-US"/>
              <a:pPr/>
              <a:t>4</a:t>
            </a:fld>
            <a:endParaRPr lang="en-US"/>
          </a:p>
        </p:txBody>
      </p:sp>
      <p:sp>
        <p:nvSpPr>
          <p:cNvPr id="245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58B64C-E2B2-4D7A-B3A7-E46853ADD022}" type="slidenum">
              <a:rPr lang="en-US"/>
              <a:pPr/>
              <a:t>5</a:t>
            </a:fld>
            <a:endParaRPr lang="en-US"/>
          </a:p>
        </p:txBody>
      </p:sp>
      <p:sp>
        <p:nvSpPr>
          <p:cNvPr id="256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1822EC-42C1-43A8-A1A3-1C75BB58F6F4}" type="slidenum">
              <a:rPr lang="en-US"/>
              <a:pPr/>
              <a:t>6</a:t>
            </a:fld>
            <a:endParaRPr lang="en-US"/>
          </a:p>
        </p:txBody>
      </p:sp>
      <p:sp>
        <p:nvSpPr>
          <p:cNvPr id="266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887B16-4122-4115-A4F7-116EDC120CBB}" type="slidenum">
              <a:rPr lang="en-US"/>
              <a:pPr/>
              <a:t>7</a:t>
            </a:fld>
            <a:endParaRPr lang="en-US"/>
          </a:p>
        </p:txBody>
      </p:sp>
      <p:sp>
        <p:nvSpPr>
          <p:cNvPr id="276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07C694-FB24-4391-9A17-949BB29EF4DA}" type="slidenum">
              <a:rPr lang="en-US"/>
              <a:pPr/>
              <a:t>8</a:t>
            </a:fld>
            <a:endParaRPr lang="en-US"/>
          </a:p>
        </p:txBody>
      </p:sp>
      <p:sp>
        <p:nvSpPr>
          <p:cNvPr id="286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3EF6430-9169-4A4E-99C0-5F1C19138207}" type="slidenum">
              <a:rPr lang="en-US"/>
              <a:pPr/>
              <a:t>9</a:t>
            </a:fld>
            <a:endParaRPr lang="en-US"/>
          </a:p>
        </p:txBody>
      </p:sp>
      <p:sp>
        <p:nvSpPr>
          <p:cNvPr id="296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4963"/>
            <a:ext cx="2055813" cy="4524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9800"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0675"/>
            <a:ext cx="2055813" cy="5808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19800" cy="5808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912813"/>
            <a:ext cx="8331200" cy="54038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912813"/>
            <a:ext cx="4089400" cy="54038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2813"/>
            <a:ext cx="8331200" cy="540385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20675"/>
            <a:ext cx="2082800" cy="59959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0675"/>
            <a:ext cx="6096000" cy="59959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title"/>
          </p:nvPr>
        </p:nvSpPr>
        <p:spPr bwMode="auto">
          <a:xfrm>
            <a:off x="685800" y="2130425"/>
            <a:ext cx="7770813" cy="1468438"/>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1036" name="Rectangle 12"/>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96" r:id="rId12"/>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1"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
        <p:nvSpPr>
          <p:cNvPr id="2062" name="Rectangle 14"/>
          <p:cNvSpPr>
            <a:spLocks noGrp="1" noChangeArrowheads="1"/>
          </p:cNvSpPr>
          <p:nvPr>
            <p:ph type="body" idx="1"/>
          </p:nvPr>
        </p:nvSpPr>
        <p:spPr bwMode="auto">
          <a:xfrm>
            <a:off x="457200" y="1604963"/>
            <a:ext cx="8228013"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85" name="Rectangle 13"/>
          <p:cNvSpPr>
            <a:spLocks noGrp="1" noChangeArrowheads="1"/>
          </p:cNvSpPr>
          <p:nvPr>
            <p:ph type="title"/>
          </p:nvPr>
        </p:nvSpPr>
        <p:spPr bwMode="auto">
          <a:xfrm>
            <a:off x="457200" y="320675"/>
            <a:ext cx="8224838" cy="425450"/>
          </a:xfrm>
          <a:prstGeom prst="rect">
            <a:avLst/>
          </a:prstGeom>
          <a:noFill/>
          <a:ln w="9360">
            <a:noFill/>
            <a:round/>
            <a:headEnd/>
            <a:tailEnd/>
          </a:ln>
          <a:effectLst/>
        </p:spPr>
        <p:txBody>
          <a:bodyPr vert="horz" wrap="square" lIns="90000" tIns="45000" rIns="90000" bIns="45000" numCol="1" anchor="t" anchorCtr="0" compatLnSpc="1">
            <a:prstTxWarp prst="textNoShape">
              <a:avLst/>
            </a:prstTxWarp>
          </a:bodyPr>
          <a:lstStyle/>
          <a:p>
            <a:pPr lvl="0"/>
            <a:r>
              <a:rPr lang="en-GB" smtClean="0"/>
              <a:t>Click to edit the title text formatClick to edit Master title style</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2pPr>
      <a:lvl3pPr marL="1143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3pPr>
      <a:lvl4pPr marL="1600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4pPr>
      <a:lvl5pPr marL="20574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5pPr>
      <a:lvl6pPr marL="25146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6pPr>
      <a:lvl7pPr marL="29718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7pPr>
      <a:lvl8pPr marL="34290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8pPr>
      <a:lvl9pPr marL="3886200" indent="-228600" algn="l" defTabSz="457200" rtl="0" fontAlgn="base">
        <a:lnSpc>
          <a:spcPct val="101000"/>
        </a:lnSpc>
        <a:spcBef>
          <a:spcPct val="0"/>
        </a:spcBef>
        <a:spcAft>
          <a:spcPct val="0"/>
        </a:spcAft>
        <a:buClr>
          <a:srgbClr val="000000"/>
        </a:buClr>
        <a:buSzPct val="100000"/>
        <a:buFont typeface="Times New Roman" pitchFamily="16" charset="0"/>
        <a:defRPr>
          <a:solidFill>
            <a:srgbClr val="000000"/>
          </a:solidFill>
          <a:latin typeface="Verdana" charset="0"/>
          <a:ea typeface="Verdana" charset="0"/>
          <a:cs typeface="Verdana" charset="0"/>
        </a:defRPr>
      </a:lvl9pPr>
    </p:titleStyle>
    <p:bodyStyle>
      <a:lvl1pPr marL="342900" indent="-342900" algn="l" defTabSz="457200" rtl="0" fontAlgn="base" hangingPunct="0">
        <a:lnSpc>
          <a:spcPct val="101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101000"/>
        </a:lnSpc>
        <a:spcBef>
          <a:spcPct val="0"/>
        </a:spcBef>
        <a:spcAft>
          <a:spcPts val="1138"/>
        </a:spcAft>
        <a:buClr>
          <a:srgbClr val="000000"/>
        </a:buClr>
        <a:buSzPct val="100000"/>
        <a:buFont typeface="Times New Roman" pitchFamily="16" charset="0"/>
        <a:defRPr sz="1400">
          <a:solidFill>
            <a:srgbClr val="000000"/>
          </a:solidFill>
          <a:latin typeface="+mn-lt"/>
          <a:ea typeface="+mn-ea"/>
          <a:cs typeface="+mn-cs"/>
        </a:defRPr>
      </a:lvl2pPr>
      <a:lvl3pPr marL="1143000" indent="-228600" algn="l" defTabSz="457200" rtl="0" fontAlgn="base" hangingPunct="0">
        <a:lnSpc>
          <a:spcPct val="101000"/>
        </a:lnSpc>
        <a:spcBef>
          <a:spcPct val="0"/>
        </a:spcBef>
        <a:spcAft>
          <a:spcPts val="850"/>
        </a:spcAft>
        <a:buClr>
          <a:srgbClr val="000000"/>
        </a:buClr>
        <a:buSzPct val="100000"/>
        <a:buFont typeface="Times New Roman" pitchFamily="16" charset="0"/>
        <a:defRPr sz="1200">
          <a:solidFill>
            <a:srgbClr val="000000"/>
          </a:solidFill>
          <a:latin typeface="+mn-lt"/>
          <a:ea typeface="+mn-ea"/>
          <a:cs typeface="+mn-cs"/>
        </a:defRPr>
      </a:lvl3pPr>
      <a:lvl4pPr marL="1600200" indent="-228600" algn="l" defTabSz="457200" rtl="0" fontAlgn="base" hangingPunct="0">
        <a:lnSpc>
          <a:spcPct val="101000"/>
        </a:lnSpc>
        <a:spcBef>
          <a:spcPct val="0"/>
        </a:spcBef>
        <a:spcAft>
          <a:spcPts val="575"/>
        </a:spcAft>
        <a:buClr>
          <a:srgbClr val="000000"/>
        </a:buClr>
        <a:buSzPct val="100000"/>
        <a:buFont typeface="Times New Roman" pitchFamily="16" charset="0"/>
        <a:defRPr sz="1000">
          <a:solidFill>
            <a:srgbClr val="000000"/>
          </a:solidFill>
          <a:latin typeface="+mn-lt"/>
          <a:ea typeface="+mn-ea"/>
          <a:cs typeface="+mn-cs"/>
        </a:defRPr>
      </a:lvl4pPr>
      <a:lvl5pPr marL="20574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101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57200" y="1828800"/>
            <a:ext cx="8432800" cy="3124200"/>
          </a:xfrm>
          <a:prstGeom prst="rect">
            <a:avLst/>
          </a:prstGeom>
          <a:solidFill>
            <a:srgbClr val="3388A9"/>
          </a:solidFill>
          <a:ln w="9525">
            <a:noFill/>
            <a:round/>
            <a:headEnd/>
            <a:tailEnd/>
          </a:ln>
          <a:effectLst/>
        </p:spPr>
        <p:txBody>
          <a:bodyPr lIns="90000" tIns="46800" rIns="90000" bIns="46800" anchor="ctr"/>
          <a:lstStyle/>
          <a:p>
            <a:pPr algn="ctr" hangingPunct="1">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Verdana" pitchFamily="34" charset="0"/>
                <a:cs typeface="Calibri" pitchFamily="34" charset="0"/>
              </a:rPr>
              <a:t>Course : Developing </a:t>
            </a:r>
            <a:r>
              <a:rPr lang="en-US" sz="4000" dirty="0">
                <a:solidFill>
                  <a:schemeClr val="bg1"/>
                </a:solidFill>
                <a:latin typeface="Calibri" pitchFamily="34" charset="0"/>
                <a:ea typeface="Verdana" pitchFamily="34" charset="0"/>
                <a:cs typeface="Calibri" pitchFamily="34" charset="0"/>
              </a:rPr>
              <a:t>web application using ADO.NET &amp; ASP.NET </a:t>
            </a:r>
          </a:p>
          <a:p>
            <a:pPr algn="ctr">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Calibri" pitchFamily="34" charset="0"/>
              <a:ea typeface="Calibri" pitchFamily="34" charset="0"/>
              <a:cs typeface="Calibri" pitchFamily="34" charset="0"/>
            </a:endParaRPr>
          </a:p>
          <a:p>
            <a:pPr algn="ctr">
              <a:lnSpc>
                <a:spcPct val="100000"/>
              </a:lnSpc>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Calibri" pitchFamily="34" charset="0"/>
                <a:ea typeface="Calibri" pitchFamily="34" charset="0"/>
                <a:cs typeface="Calibri" pitchFamily="34" charset="0"/>
              </a:rPr>
              <a:t>Session : Styles and Themes, Skins &amp; 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Themes</a:t>
            </a:r>
          </a:p>
        </p:txBody>
      </p:sp>
      <p:sp>
        <p:nvSpPr>
          <p:cNvPr id="5" name="Text Box 1"/>
          <p:cNvSpPr txBox="1">
            <a:spLocks noChangeArrowheads="1"/>
          </p:cNvSpPr>
          <p:nvPr/>
        </p:nvSpPr>
        <p:spPr bwMode="auto">
          <a:xfrm>
            <a:off x="228600" y="2571750"/>
            <a:ext cx="8686800" cy="2076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the way to define the formatting details for various controls and can be reused in multiple pages. Later, by applying minor changes on the themes, the complete appearance of website can be changed with maintaining consistency.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774700" indent="-665163"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Advantages of Themes</a:t>
            </a:r>
          </a:p>
        </p:txBody>
      </p:sp>
      <p:sp>
        <p:nvSpPr>
          <p:cNvPr id="5" name="Text Box 1"/>
          <p:cNvSpPr txBox="1">
            <a:spLocks noChangeArrowheads="1"/>
          </p:cNvSpPr>
          <p:nvPr/>
        </p:nvSpPr>
        <p:spPr bwMode="auto">
          <a:xfrm>
            <a:off x="228600" y="1790700"/>
            <a:ext cx="8686800" cy="37719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control based not Html Based.</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are implemented on the server side while in case of style sheets; client receives both page and </a:t>
            </a:r>
            <a:r>
              <a:rPr lang="en-US" sz="2000" dirty="0" err="1" smtClean="0">
                <a:latin typeface="Verdana" charset="0"/>
              </a:rPr>
              <a:t>css</a:t>
            </a:r>
            <a:r>
              <a:rPr lang="en-US" sz="2000" dirty="0" smtClean="0">
                <a:latin typeface="Verdana" charset="0"/>
              </a:rPr>
              <a:t> and combines them at client side.</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can be applied through configuration files.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Themes provide the flexibility to retain the </a:t>
            </a:r>
            <a:r>
              <a:rPr lang="en-US" sz="2000" dirty="0" err="1" smtClean="0">
                <a:latin typeface="Verdana" charset="0"/>
              </a:rPr>
              <a:t>css</a:t>
            </a:r>
            <a:r>
              <a:rPr lang="en-US" sz="2000" dirty="0" smtClean="0">
                <a:latin typeface="Verdana" charset="0"/>
              </a:rPr>
              <a:t> feature instead of blindly overriding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a Theme</a:t>
            </a:r>
          </a:p>
        </p:txBody>
      </p:sp>
      <p:sp>
        <p:nvSpPr>
          <p:cNvPr id="5" name="Text Box 1"/>
          <p:cNvSpPr txBox="1">
            <a:spLocks noChangeArrowheads="1"/>
          </p:cNvSpPr>
          <p:nvPr/>
        </p:nvSpPr>
        <p:spPr bwMode="auto">
          <a:xfrm>
            <a:off x="228600" y="2343150"/>
            <a:ext cx="8686800" cy="28384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Create a folder (with specific name) under </a:t>
            </a:r>
            <a:r>
              <a:rPr lang="en-US" sz="2000" dirty="0" err="1" smtClean="0">
                <a:latin typeface="Verdana" charset="0"/>
              </a:rPr>
              <a:t>App_Theme</a:t>
            </a:r>
            <a:r>
              <a:rPr lang="en-US" sz="2000" dirty="0" smtClean="0">
                <a:latin typeface="Verdana" charset="0"/>
              </a:rPr>
              <a:t> folder, which is under application main directory then add one or more skin files (text file with .skin extension) under the created theme folder. Application may contain many themes and all of them should be defined under different theme folders. But only one theme can be active on a page at a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Applying a Theme</a:t>
            </a:r>
          </a:p>
        </p:txBody>
      </p:sp>
      <p:sp>
        <p:nvSpPr>
          <p:cNvPr id="5" name="Text Box 1"/>
          <p:cNvSpPr txBox="1">
            <a:spLocks noChangeArrowheads="1"/>
          </p:cNvSpPr>
          <p:nvPr/>
        </p:nvSpPr>
        <p:spPr bwMode="auto">
          <a:xfrm>
            <a:off x="228600" y="2343150"/>
            <a:ext cx="8686800" cy="268605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apply the theme in a web page, you need to set the Theme attribute of the Page directive to the folder name for your theme.</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 (ASP.NET will automatically scan all the skin files in that theme.)</a:t>
            </a:r>
            <a:br>
              <a:rPr lang="en-US" sz="2000" dirty="0" smtClean="0">
                <a:latin typeface="Verdana" charset="0"/>
              </a:rPr>
            </a:br>
            <a:r>
              <a:rPr lang="en-US" sz="2000" b="1" dirty="0" smtClean="0">
                <a:latin typeface="Courier New" pitchFamily="49" charset="0"/>
                <a:cs typeface="Courier New" pitchFamily="49" charset="0"/>
              </a:rPr>
              <a:t>&lt;%@ Page Language="C#" </a:t>
            </a:r>
            <a:r>
              <a:rPr lang="en-US" sz="2000" b="1" dirty="0" err="1" smtClean="0">
                <a:latin typeface="Courier New" pitchFamily="49" charset="0"/>
                <a:cs typeface="Courier New" pitchFamily="49" charset="0"/>
              </a:rPr>
              <a:t>AutoEventWireup</a:t>
            </a:r>
            <a:r>
              <a:rPr lang="en-US" sz="2000" b="1" dirty="0" smtClean="0">
                <a:latin typeface="Courier New" pitchFamily="49" charset="0"/>
                <a:cs typeface="Courier New" pitchFamily="49" charset="0"/>
              </a:rPr>
              <a:t>="true" ... Theme="</a:t>
            </a:r>
            <a:r>
              <a:rPr lang="en-US" sz="2000" b="1" dirty="0" err="1" smtClean="0">
                <a:latin typeface="Courier New" pitchFamily="49" charset="0"/>
                <a:cs typeface="Courier New" pitchFamily="49" charset="0"/>
              </a:rPr>
              <a:t>MyTheme</a:t>
            </a:r>
            <a:r>
              <a:rPr lang="en-US" sz="2000" b="1" dirty="0" smtClean="0">
                <a:latin typeface="Courier New" pitchFamily="49" charset="0"/>
                <a:cs typeface="Courier New" pitchFamily="49" charset="0"/>
              </a:rPr>
              <a:t>" %&gt;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Creating Multiple Skin</a:t>
            </a:r>
          </a:p>
        </p:txBody>
      </p:sp>
      <p:sp>
        <p:nvSpPr>
          <p:cNvPr id="5" name="Text Box 1"/>
          <p:cNvSpPr txBox="1">
            <a:spLocks noChangeArrowheads="1"/>
          </p:cNvSpPr>
          <p:nvPr/>
        </p:nvSpPr>
        <p:spPr bwMode="auto">
          <a:xfrm>
            <a:off x="228600" y="1219200"/>
            <a:ext cx="8686800" cy="21717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If more than one theme is defined for the same control, ASP.NET gives build error. But the situation can be handled by supplying </a:t>
            </a:r>
            <a:r>
              <a:rPr lang="en-US" sz="1600" dirty="0" err="1" smtClean="0">
                <a:latin typeface="Verdana" charset="0"/>
              </a:rPr>
              <a:t>SkinID</a:t>
            </a:r>
            <a:r>
              <a:rPr lang="en-US" sz="1600" dirty="0" smtClean="0">
                <a:latin typeface="Verdana" charset="0"/>
              </a:rPr>
              <a:t> attribute to the conflicting themes for the same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="Orange" /&gt;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p:txBody>
      </p:sp>
      <p:sp>
        <p:nvSpPr>
          <p:cNvPr id="6" name="Text Box 1"/>
          <p:cNvSpPr txBox="1">
            <a:spLocks noChangeArrowheads="1"/>
          </p:cNvSpPr>
          <p:nvPr/>
        </p:nvSpPr>
        <p:spPr bwMode="auto">
          <a:xfrm>
            <a:off x="228600" y="3505200"/>
            <a:ext cx="8686800" cy="26670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Correspondingly, set the particular </a:t>
            </a:r>
            <a:r>
              <a:rPr lang="en-US" sz="1600" dirty="0" err="1" smtClean="0">
                <a:latin typeface="Verdana" charset="0"/>
              </a:rPr>
              <a:t>SkinId</a:t>
            </a:r>
            <a:r>
              <a:rPr lang="en-US" sz="1600" dirty="0" smtClean="0">
                <a:latin typeface="Verdana" charset="0"/>
              </a:rPr>
              <a:t> for the web control.</a:t>
            </a:r>
            <a:br>
              <a:rPr lang="en-US" sz="1600" dirty="0" smtClean="0">
                <a:latin typeface="Verdana" charset="0"/>
              </a:rPr>
            </a:br>
            <a:r>
              <a:rPr lang="en-US" sz="1600" b="1" dirty="0" smtClean="0">
                <a:latin typeface="Courier New" pitchFamily="49" charset="0"/>
                <a:cs typeface="Courier New" pitchFamily="49" charset="0"/>
              </a:rPr>
              <a:t>&lt;asp: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ID=" </a:t>
            </a:r>
            <a:r>
              <a:rPr lang="en-US" sz="1600" b="1" dirty="0" err="1" smtClean="0">
                <a:latin typeface="Courier New" pitchFamily="49" charset="0"/>
                <a:cs typeface="Courier New" pitchFamily="49" charset="0"/>
              </a:rPr>
              <a:t>TextBox</a:t>
            </a:r>
            <a:r>
              <a:rPr lang="en-US" sz="1600" b="1" dirty="0" smtClean="0">
                <a:latin typeface="Courier New" pitchFamily="49" charset="0"/>
                <a:cs typeface="Courier New" pitchFamily="49" charset="0"/>
              </a:rPr>
              <a:t> 1"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 /&gt;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1600" dirty="0" smtClean="0">
                <a:latin typeface="Verdana" charset="0"/>
              </a:rPr>
              <a:t>Note: It’s possible to use same </a:t>
            </a:r>
            <a:r>
              <a:rPr lang="en-US" sz="1600" dirty="0" err="1" smtClean="0">
                <a:latin typeface="Verdana" charset="0"/>
              </a:rPr>
              <a:t>skinID</a:t>
            </a:r>
            <a:r>
              <a:rPr lang="en-US" sz="1600" dirty="0" smtClean="0">
                <a:latin typeface="Verdana" charset="0"/>
              </a:rPr>
              <a:t> for several themes which are associated to different control.</a:t>
            </a:r>
            <a:br>
              <a:rPr lang="en-US" sz="1600" dirty="0" smtClean="0">
                <a:latin typeface="Verdana"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asp:TextBox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br>
              <a:rPr lang="en-US" sz="1600" b="1" dirty="0" smtClean="0">
                <a:latin typeface="Courier New" pitchFamily="49" charset="0"/>
                <a:cs typeface="Courier New" pitchFamily="49" charset="0"/>
              </a:rPr>
            </a:b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asp:ListBox</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runat</a:t>
            </a:r>
            <a:r>
              <a:rPr lang="en-US" sz="1600" b="1" dirty="0" smtClean="0">
                <a:latin typeface="Courier New" pitchFamily="49" charset="0"/>
                <a:cs typeface="Courier New" pitchFamily="49" charset="0"/>
              </a:rPr>
              <a:t>="server" </a:t>
            </a:r>
            <a:r>
              <a:rPr lang="en-US" sz="1600" b="1" dirty="0" err="1" smtClean="0">
                <a:latin typeface="Courier New" pitchFamily="49" charset="0"/>
                <a:cs typeface="Courier New" pitchFamily="49" charset="0"/>
              </a:rPr>
              <a:t>BackColor</a:t>
            </a:r>
            <a:r>
              <a:rPr lang="en-US" sz="1600" b="1" dirty="0" smtClean="0">
                <a:latin typeface="Courier New" pitchFamily="49" charset="0"/>
                <a:cs typeface="Courier New" pitchFamily="49" charset="0"/>
              </a:rPr>
              <a:t>="Red" </a:t>
            </a:r>
            <a:r>
              <a:rPr lang="en-US" sz="1600" b="1" dirty="0" err="1" smtClean="0">
                <a:latin typeface="Courier New" pitchFamily="49" charset="0"/>
                <a:cs typeface="Courier New" pitchFamily="49" charset="0"/>
              </a:rPr>
              <a:t>SkinID</a:t>
            </a:r>
            <a:r>
              <a:rPr lang="en-US" sz="1600" b="1" dirty="0" smtClean="0">
                <a:latin typeface="Courier New" pitchFamily="49" charset="0"/>
                <a:cs typeface="Courier New" pitchFamily="49" charset="0"/>
              </a:rPr>
              <a:t>="Dramatic"/&gt;</a:t>
            </a:r>
          </a:p>
          <a:p>
            <a:pPr>
              <a:lnSpc>
                <a:spcPct val="150000"/>
              </a:lnSpc>
              <a:spcBef>
                <a:spcPts val="800"/>
              </a:spcBef>
              <a:tabLst>
                <a:tab pos="344488" algn="l"/>
                <a:tab pos="1447800" algn="l"/>
                <a:tab pos="2171700" algn="l"/>
                <a:tab pos="2895600" algn="l"/>
                <a:tab pos="3619500" algn="l"/>
                <a:tab pos="4343400" algn="l"/>
                <a:tab pos="5067300" algn="l"/>
                <a:tab pos="5791200" algn="l"/>
                <a:tab pos="6515100" algn="l"/>
                <a:tab pos="7239000" algn="l"/>
                <a:tab pos="7962900" algn="l"/>
              </a:tabLst>
            </a:pPr>
            <a:endParaRPr lang="en-US" sz="1600" dirty="0" smtClean="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0"/>
            <a:ext cx="9144000" cy="918798"/>
          </a:xfrm>
          <a:prstGeom prst="rect">
            <a:avLst/>
          </a:prstGeom>
          <a:solidFill>
            <a:srgbClr val="3388A9"/>
          </a:solidFill>
          <a:ln w="9525">
            <a:noFill/>
            <a:round/>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Lst>
              <a:defRPr/>
            </a:pPr>
            <a:r>
              <a:rPr lang="en-US" sz="4000" dirty="0">
                <a:solidFill>
                  <a:schemeClr val="bg1"/>
                </a:solidFill>
                <a:latin typeface="Calibri" pitchFamily="34" charset="0"/>
                <a:ea typeface="+mn-ea"/>
                <a:cs typeface="Calibri" pitchFamily="34" charset="0"/>
              </a:rPr>
              <a:t>Working with Master Pages</a:t>
            </a:r>
          </a:p>
        </p:txBody>
      </p:sp>
      <p:sp>
        <p:nvSpPr>
          <p:cNvPr id="5" name="Rectangle 1"/>
          <p:cNvSpPr>
            <a:spLocks noChangeArrowheads="1"/>
          </p:cNvSpPr>
          <p:nvPr/>
        </p:nvSpPr>
        <p:spPr bwMode="auto">
          <a:xfrm>
            <a:off x="305594" y="1600202"/>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Are ASP.NET files similar to ASP.NET Web Forms.</a:t>
            </a:r>
          </a:p>
        </p:txBody>
      </p:sp>
      <p:sp>
        <p:nvSpPr>
          <p:cNvPr id="6" name="Rectangle 1"/>
          <p:cNvSpPr>
            <a:spLocks noChangeArrowheads="1"/>
          </p:cNvSpPr>
          <p:nvPr/>
        </p:nvSpPr>
        <p:spPr bwMode="auto">
          <a:xfrm>
            <a:off x="305594" y="2209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Define consistent, reusable layouts, code, and content that is typically used by more than one Web page in a Web application.</a:t>
            </a:r>
          </a:p>
        </p:txBody>
      </p:sp>
      <p:sp>
        <p:nvSpPr>
          <p:cNvPr id="7" name="Rectangle 1"/>
          <p:cNvSpPr>
            <a:spLocks noChangeArrowheads="1"/>
          </p:cNvSpPr>
          <p:nvPr/>
        </p:nvSpPr>
        <p:spPr bwMode="auto">
          <a:xfrm>
            <a:off x="305594" y="32004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Have a file extension of .master.</a:t>
            </a:r>
          </a:p>
        </p:txBody>
      </p:sp>
      <p:sp>
        <p:nvSpPr>
          <p:cNvPr id="8" name="Rectangle 1"/>
          <p:cNvSpPr>
            <a:spLocks noChangeArrowheads="1"/>
          </p:cNvSpPr>
          <p:nvPr/>
        </p:nvSpPr>
        <p:spPr bwMode="auto">
          <a:xfrm>
            <a:off x="305594" y="3810001"/>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Contain the @Master directive.</a:t>
            </a:r>
          </a:p>
        </p:txBody>
      </p:sp>
      <p:sp>
        <p:nvSpPr>
          <p:cNvPr id="9" name="Rectangle 1"/>
          <p:cNvSpPr>
            <a:spLocks noChangeArrowheads="1"/>
          </p:cNvSpPr>
          <p:nvPr/>
        </p:nvSpPr>
        <p:spPr bwMode="auto">
          <a:xfrm>
            <a:off x="305594" y="44196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Do not represent complete Web pages. The content and functionality is incorporated with other Web pages on the same Web site at run time.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904998"/>
            <a:ext cx="8532813" cy="259080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centralization of the common functionality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Make it easy to create one set of controls and code and apply the results to a set of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Provide fine-grained control over the layout of Web pages.</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Allow customization of master page from the individual content pages.</a:t>
            </a:r>
          </a:p>
        </p:txBody>
      </p:sp>
      <p:sp>
        <p:nvSpPr>
          <p:cNvPr id="6" name="Rectangle 1"/>
          <p:cNvSpPr>
            <a:spLocks noChangeArrowheads="1"/>
          </p:cNvSpPr>
          <p:nvPr/>
        </p:nvSpPr>
        <p:spPr bwMode="auto">
          <a:xfrm>
            <a:off x="305594" y="1447800"/>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Verdana" pitchFamily="34" charset="0"/>
                <a:cs typeface="Arial" charset="0"/>
              </a:rPr>
              <a:t>Advantages of using master pages: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918798"/>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Lst>
              <a:defRPr/>
            </a:pPr>
            <a:r>
              <a:rPr lang="en-US" sz="4000" dirty="0">
                <a:solidFill>
                  <a:schemeClr val="bg1"/>
                </a:solidFill>
                <a:latin typeface="Calibri" pitchFamily="34" charset="0"/>
                <a:ea typeface="+mn-ea"/>
                <a:cs typeface="Calibri" pitchFamily="34" charset="0"/>
              </a:rPr>
              <a:t>What Are Master Pages? </a:t>
            </a:r>
          </a:p>
        </p:txBody>
      </p:sp>
      <p:sp>
        <p:nvSpPr>
          <p:cNvPr id="5" name="Rectangle 1"/>
          <p:cNvSpPr>
            <a:spLocks noChangeArrowheads="1"/>
          </p:cNvSpPr>
          <p:nvPr/>
        </p:nvSpPr>
        <p:spPr bwMode="auto">
          <a:xfrm>
            <a:off x="305594"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ASP.NET includes a handler that prevents master pages from being served directly to a browser.</a:t>
            </a:r>
          </a:p>
        </p:txBody>
      </p:sp>
      <p:sp>
        <p:nvSpPr>
          <p:cNvPr id="7" name="Rectangle 1"/>
          <p:cNvSpPr>
            <a:spLocks noChangeArrowheads="1"/>
          </p:cNvSpPr>
          <p:nvPr/>
        </p:nvSpPr>
        <p:spPr bwMode="auto">
          <a:xfrm>
            <a:off x="305594" y="29718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Fetches the master page referenced by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Merges the content from the master page with that of the requested Web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Sends the merged results to the browser.</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5594" y="2514601"/>
            <a:ext cx="8532813" cy="4571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cs typeface="Arial" charset="0"/>
              </a:rPr>
              <a:t>When a Web page references a master page, ASP.NET:</a:t>
            </a:r>
            <a:endParaRPr lang="en-US" dirty="0">
              <a:latin typeface="Verdana" pitchFamily="34"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Designing a Master Page:</a:t>
            </a:r>
          </a:p>
        </p:txBody>
      </p:sp>
      <p:sp>
        <p:nvSpPr>
          <p:cNvPr id="5" name="Rectangle 1"/>
          <p:cNvSpPr>
            <a:spLocks noChangeArrowheads="1"/>
          </p:cNvSpPr>
          <p:nvPr/>
        </p:nvSpPr>
        <p:spPr bwMode="auto">
          <a:xfrm>
            <a:off x="304800" y="14478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Master page typically includes one or more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identified by their ID attributes.</a:t>
            </a:r>
          </a:p>
        </p:txBody>
      </p:sp>
      <p:sp>
        <p:nvSpPr>
          <p:cNvPr id="6" name="Rectangle 1"/>
          <p:cNvSpPr>
            <a:spLocks noChangeArrowheads="1"/>
          </p:cNvSpPr>
          <p:nvPr/>
        </p:nvSpPr>
        <p:spPr bwMode="auto">
          <a:xfrm>
            <a:off x="304800" y="24384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provides a location where content from referencing pages will be merged at run time.</a:t>
            </a:r>
          </a:p>
        </p:txBody>
      </p:sp>
      <p:sp>
        <p:nvSpPr>
          <p:cNvPr id="7" name="Rectangle 1"/>
          <p:cNvSpPr>
            <a:spLocks noChangeArrowheads="1"/>
          </p:cNvSpPr>
          <p:nvPr/>
        </p:nvSpPr>
        <p:spPr bwMode="auto">
          <a:xfrm>
            <a:off x="304800" y="3429000"/>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HTML markup, HTML controls, and Web server controls (outside the </a:t>
            </a:r>
            <a:r>
              <a:rPr lang="en-US" b="1" dirty="0" err="1" smtClean="0">
                <a:latin typeface="Courier New" pitchFamily="49" charset="0"/>
                <a:ea typeface="+mn-ea"/>
                <a:cs typeface="Courier New" pitchFamily="49" charset="0"/>
              </a:rPr>
              <a:t>ContentPlaceHolder </a:t>
            </a:r>
            <a:r>
              <a:rPr lang="en-US" dirty="0" smtClean="0">
                <a:latin typeface="Verdana" pitchFamily="34" charset="0"/>
                <a:ea typeface="+mn-ea"/>
                <a:cs typeface="Arial" charset="0"/>
              </a:rPr>
              <a:t>control) can also be added to the page.</a:t>
            </a:r>
          </a:p>
        </p:txBody>
      </p:sp>
      <p:sp>
        <p:nvSpPr>
          <p:cNvPr id="8" name="Rectangle 1"/>
          <p:cNvSpPr>
            <a:spLocks noChangeArrowheads="1"/>
          </p:cNvSpPr>
          <p:nvPr/>
        </p:nvSpPr>
        <p:spPr bwMode="auto">
          <a:xfrm>
            <a:off x="304800" y="4419599"/>
            <a:ext cx="8532813" cy="533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1" indent="0" hangingPunct="1">
              <a:lnSpc>
                <a:spcPct val="150000"/>
              </a:lnSpc>
              <a:spcBef>
                <a:spcPts val="363"/>
              </a:spcBef>
              <a:buSzPct val="111000"/>
              <a:tabLst>
                <a:tab pos="1447800" algn="l"/>
                <a:tab pos="2171700" algn="l"/>
                <a:tab pos="2895600" algn="l"/>
                <a:tab pos="3619500" algn="l"/>
                <a:tab pos="4343400" algn="l"/>
                <a:tab pos="5067300" algn="l"/>
                <a:tab pos="5791200" algn="l"/>
                <a:tab pos="6515100" algn="l"/>
                <a:tab pos="7239000" algn="l"/>
                <a:tab pos="7962900" algn="l"/>
              </a:tabLst>
            </a:pPr>
            <a:r>
              <a:rPr lang="en-US" dirty="0" smtClean="0">
                <a:latin typeface="Verdana" pitchFamily="34" charset="0"/>
                <a:ea typeface="+mn-ea"/>
                <a:cs typeface="Arial" charset="0"/>
              </a:rPr>
              <a:t>Any server-side code can also be added to the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marL="342900" indent="-341313"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Content Pages:</a:t>
            </a:r>
          </a:p>
        </p:txBody>
      </p:sp>
      <p:sp>
        <p:nvSpPr>
          <p:cNvPr id="5" name="Rectangle 1"/>
          <p:cNvSpPr>
            <a:spLocks noChangeArrowheads="1"/>
          </p:cNvSpPr>
          <p:nvPr/>
        </p:nvSpPr>
        <p:spPr bwMode="auto">
          <a:xfrm>
            <a:off x="304800" y="14478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for consistent layout, reusable code, reusable content, and controls.</a:t>
            </a:r>
          </a:p>
        </p:txBody>
      </p:sp>
      <p:sp>
        <p:nvSpPr>
          <p:cNvPr id="6" name="Rectangle 1"/>
          <p:cNvSpPr>
            <a:spLocks noChangeArrowheads="1"/>
          </p:cNvSpPr>
          <p:nvPr/>
        </p:nvSpPr>
        <p:spPr bwMode="auto">
          <a:xfrm>
            <a:off x="304800" y="24384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Enable you to create specific content that is included at run time with the generic content from a master page.</a:t>
            </a:r>
          </a:p>
        </p:txBody>
      </p:sp>
      <p:sp>
        <p:nvSpPr>
          <p:cNvPr id="7" name="Rectangle 1"/>
          <p:cNvSpPr>
            <a:spLocks noChangeArrowheads="1"/>
          </p:cNvSpPr>
          <p:nvPr/>
        </p:nvSpPr>
        <p:spPr bwMode="auto">
          <a:xfrm>
            <a:off x="304800" y="3429001"/>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Reference a master page by including a </a:t>
            </a:r>
            <a:r>
              <a:rPr lang="en-US" b="1" dirty="0" err="1" smtClean="0">
                <a:latin typeface="Courier New" pitchFamily="49" charset="0"/>
                <a:ea typeface="+mn-ea"/>
                <a:cs typeface="Courier New" pitchFamily="49" charset="0"/>
              </a:rPr>
              <a:t>MasterPageFile</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attribute in the </a:t>
            </a:r>
            <a:r>
              <a:rPr lang="en-US" b="1" dirty="0" smtClean="0">
                <a:latin typeface="Courier New" pitchFamily="49" charset="0"/>
                <a:ea typeface="+mn-ea"/>
                <a:cs typeface="Courier New" pitchFamily="49" charset="0"/>
              </a:rPr>
              <a:t>@Page </a:t>
            </a:r>
            <a:r>
              <a:rPr lang="en-US" dirty="0" smtClean="0">
                <a:latin typeface="Verdana" pitchFamily="34" charset="0"/>
                <a:ea typeface="+mn-ea"/>
                <a:cs typeface="Arial" charset="0"/>
              </a:rPr>
              <a:t>directive. </a:t>
            </a:r>
          </a:p>
        </p:txBody>
      </p:sp>
      <p:sp>
        <p:nvSpPr>
          <p:cNvPr id="8" name="Rectangle 1"/>
          <p:cNvSpPr>
            <a:spLocks noChangeArrowheads="1"/>
          </p:cNvSpPr>
          <p:nvPr/>
        </p:nvSpPr>
        <p:spPr bwMode="auto">
          <a:xfrm>
            <a:off x="304800" y="4419601"/>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Contain page-specific content in Content controls. These Content controls are merged at run time with corresponding </a:t>
            </a:r>
            <a:r>
              <a:rPr lang="en-US" b="1" dirty="0" err="1" smtClean="0">
                <a:latin typeface="Courier New" pitchFamily="49" charset="0"/>
                <a:ea typeface="+mn-ea"/>
                <a:cs typeface="Courier New" pitchFamily="49" charset="0"/>
              </a:rPr>
              <a:t>ContentPlaceholder</a:t>
            </a:r>
            <a:r>
              <a:rPr lang="en-US" b="1" dirty="0" smtClean="0">
                <a:latin typeface="Courier New" pitchFamily="49" charset="0"/>
                <a:ea typeface="+mn-ea"/>
                <a:cs typeface="Courier New" pitchFamily="49" charset="0"/>
              </a:rPr>
              <a:t> </a:t>
            </a:r>
            <a:r>
              <a:rPr lang="en-US" dirty="0" smtClean="0">
                <a:latin typeface="Verdana" pitchFamily="34" charset="0"/>
                <a:ea typeface="+mn-ea"/>
                <a:cs typeface="Arial" charset="0"/>
              </a:rPr>
              <a:t>controls on the referenced master page.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1811953"/>
            <a:ext cx="8705850" cy="4893647"/>
          </a:xfrm>
          <a:prstGeom prst="rect">
            <a:avLst/>
          </a:prstGeom>
          <a:noFill/>
        </p:spPr>
        <p:txBody>
          <a:bodyPr wrap="square">
            <a:spAutoFit/>
          </a:bodyPr>
          <a:lstStyle/>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inline styles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embedded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Using an external style sheet</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Working with themes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a theme </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Applying a theme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Creating multiple skins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master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The concept of a content page</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Nested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master pages</a:t>
            </a:r>
          </a:p>
          <a:p>
            <a:pPr marL="231775" lvl="1" indent="-231775">
              <a:lnSpc>
                <a:spcPct val="100000"/>
              </a:lnSpc>
              <a:spcBef>
                <a:spcPts val="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defRPr/>
            </a:pPr>
            <a:r>
              <a:rPr lang="en-US" sz="2400" dirty="0" smtClean="0">
                <a:latin typeface="Verdana" pitchFamily="34" charset="0"/>
                <a:ea typeface="Verdana" pitchFamily="34" charset="0"/>
                <a:cs typeface="Verdana" pitchFamily="34" charset="0"/>
              </a:rPr>
              <a:t>Design nested master pages</a:t>
            </a:r>
          </a:p>
        </p:txBody>
      </p:sp>
      <p:sp>
        <p:nvSpPr>
          <p:cNvPr id="16" name="TextBox 15"/>
          <p:cNvSpPr txBox="1"/>
          <p:nvPr/>
        </p:nvSpPr>
        <p:spPr>
          <a:xfrm>
            <a:off x="228600" y="1066800"/>
            <a:ext cx="8669338" cy="779316"/>
          </a:xfrm>
          <a:prstGeom prst="rect">
            <a:avLst/>
          </a:prstGeom>
          <a:noFill/>
        </p:spPr>
        <p:txBody>
          <a:bodyPr wrap="square">
            <a:spAutoFit/>
          </a:bodyPr>
          <a:lstStyle/>
          <a:p>
            <a:pPr algn="l">
              <a:defRPr/>
            </a:pPr>
            <a:r>
              <a:rPr lang="en-US" sz="2400" b="0" dirty="0" smtClean="0">
                <a:latin typeface="Verdana" pitchFamily="34" charset="0"/>
                <a:ea typeface="Verdana" pitchFamily="34" charset="0"/>
                <a:cs typeface="Verdana" pitchFamily="34" charset="0"/>
              </a:rPr>
              <a:t>By the end of this session, you will be able to understand:</a:t>
            </a:r>
            <a:endParaRPr lang="en-US" sz="2400" b="0" dirty="0">
              <a:latin typeface="Verdana" pitchFamily="34" charset="0"/>
              <a:ea typeface="Verdana" pitchFamily="34" charset="0"/>
              <a:cs typeface="Verdana" pitchFamily="34" charset="0"/>
            </a:endParaRPr>
          </a:p>
        </p:txBody>
      </p:sp>
      <p:sp>
        <p:nvSpPr>
          <p:cNvPr id="17" name="Rectangle 16"/>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Objective</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04800" y="1066800"/>
            <a:ext cx="8532813" cy="1295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When a master page references another master page, the referencing page is known as a child master, and the referenced page is called the parent master.</a:t>
            </a:r>
          </a:p>
        </p:txBody>
      </p:sp>
      <p:sp>
        <p:nvSpPr>
          <p:cNvPr id="5" name="Rectangle 1"/>
          <p:cNvSpPr>
            <a:spLocks noChangeArrowheads="1"/>
          </p:cNvSpPr>
          <p:nvPr/>
        </p:nvSpPr>
        <p:spPr bwMode="auto">
          <a:xfrm>
            <a:off x="304800" y="24383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child master page references a parent master page by including the </a:t>
            </a:r>
            <a:r>
              <a:rPr lang="en-US" dirty="0" err="1" smtClean="0">
                <a:latin typeface="Verdana" pitchFamily="34" charset="0"/>
                <a:ea typeface="+mn-ea"/>
                <a:cs typeface="Arial" charset="0"/>
              </a:rPr>
              <a:t>MasterPageFile</a:t>
            </a:r>
            <a:r>
              <a:rPr lang="en-US" dirty="0" smtClean="0">
                <a:latin typeface="Verdana" pitchFamily="34" charset="0"/>
                <a:ea typeface="+mn-ea"/>
                <a:cs typeface="Arial" charset="0"/>
              </a:rPr>
              <a:t> attribute in the @Master directive.</a:t>
            </a:r>
            <a:endParaRPr lang="en-US" dirty="0" err="1" smtClean="0">
              <a:latin typeface="Verdana" pitchFamily="34" charset="0"/>
              <a:ea typeface="+mn-ea"/>
              <a:cs typeface="Arial" charset="0"/>
            </a:endParaRPr>
          </a:p>
        </p:txBody>
      </p:sp>
      <p:sp>
        <p:nvSpPr>
          <p:cNvPr id="6" name="Rectangle 1"/>
          <p:cNvSpPr>
            <a:spLocks noChangeArrowheads="1"/>
          </p:cNvSpPr>
          <p:nvPr/>
        </p:nvSpPr>
        <p:spPr bwMode="auto">
          <a:xfrm>
            <a:off x="304800" y="34289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A nested master page can include additional content within its Content controls.</a:t>
            </a:r>
            <a:endParaRPr lang="en-US" dirty="0" err="1" smtClean="0">
              <a:latin typeface="Verdana" pitchFamily="34" charset="0"/>
              <a:ea typeface="+mn-ea"/>
              <a:cs typeface="Arial" charset="0"/>
            </a:endParaRPr>
          </a:p>
        </p:txBody>
      </p:sp>
      <p:sp>
        <p:nvSpPr>
          <p:cNvPr id="7" name="Rectangle 1"/>
          <p:cNvSpPr>
            <a:spLocks noChangeArrowheads="1"/>
          </p:cNvSpPr>
          <p:nvPr/>
        </p:nvSpPr>
        <p:spPr bwMode="auto">
          <a:xfrm>
            <a:off x="304800" y="44195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These Content controls correspond to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on the parent master.</a:t>
            </a:r>
            <a:endParaRPr lang="en-US" dirty="0" err="1" smtClean="0">
              <a:latin typeface="Verdana" pitchFamily="34" charset="0"/>
              <a:ea typeface="+mn-ea"/>
              <a:cs typeface="Arial" charset="0"/>
            </a:endParaRPr>
          </a:p>
        </p:txBody>
      </p:sp>
      <p:sp>
        <p:nvSpPr>
          <p:cNvPr id="8" name="Rectangle 1"/>
          <p:cNvSpPr>
            <a:spLocks noChangeArrowheads="1"/>
          </p:cNvSpPr>
          <p:nvPr/>
        </p:nvSpPr>
        <p:spPr bwMode="auto">
          <a:xfrm>
            <a:off x="304800" y="5410199"/>
            <a:ext cx="8532813" cy="9143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3" indent="0"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Verdana" pitchFamily="34" charset="0"/>
                <a:ea typeface="+mn-ea"/>
                <a:cs typeface="Arial" charset="0"/>
              </a:rPr>
              <a:t>Child master pages typically contain their own </a:t>
            </a:r>
            <a:r>
              <a:rPr lang="en-US" dirty="0" err="1" smtClean="0">
                <a:latin typeface="Verdana" pitchFamily="34" charset="0"/>
                <a:ea typeface="+mn-ea"/>
                <a:cs typeface="Arial" charset="0"/>
              </a:rPr>
              <a:t>ContentPlaceHolder</a:t>
            </a:r>
            <a:r>
              <a:rPr lang="en-US" dirty="0" smtClean="0">
                <a:latin typeface="Verdana" pitchFamily="34" charset="0"/>
                <a:ea typeface="+mn-ea"/>
                <a:cs typeface="Arial" charset="0"/>
              </a:rPr>
              <a:t> controls that will be used by content pages.</a:t>
            </a:r>
            <a:endParaRPr lang="en-US" dirty="0" err="1" smtClean="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304800" y="1600201"/>
            <a:ext cx="8532813" cy="914399"/>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marL="0" lvl="2" indent="0" hangingPunct="1">
              <a:lnSpc>
                <a:spcPct val="150000"/>
              </a:lnSpc>
              <a:spcAft>
                <a:spcPts val="0"/>
              </a:spcAft>
              <a:buClr>
                <a:srgbClr val="292929"/>
              </a:buCl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To create a nested master page, the following three files may be created</a:t>
            </a:r>
            <a:r>
              <a:rPr lang="en-US" dirty="0" smtClean="0">
                <a:latin typeface="Verdana" pitchFamily="34" charset="0"/>
                <a:ea typeface="+mn-ea"/>
                <a:cs typeface="Arial" charset="0"/>
              </a:rPr>
              <a:t>:</a:t>
            </a:r>
            <a:endParaRPr lang="en-US" dirty="0">
              <a:latin typeface="Verdana" pitchFamily="34" charset="0"/>
              <a:ea typeface="+mn-ea"/>
              <a:cs typeface="Arial" charset="0"/>
            </a:endParaRPr>
          </a:p>
        </p:txBody>
      </p:sp>
      <p:sp>
        <p:nvSpPr>
          <p:cNvPr id="13314" name="Rectangle 2"/>
          <p:cNvSpPr>
            <a:spLocks noChangeArrowheads="1"/>
          </p:cNvSpPr>
          <p:nvPr/>
        </p:nvSpPr>
        <p:spPr bwMode="auto">
          <a:xfrm>
            <a:off x="0" y="1"/>
            <a:ext cx="9144000" cy="1321985"/>
          </a:xfrm>
          <a:prstGeom prst="rect">
            <a:avLst/>
          </a:prstGeom>
          <a:solidFill>
            <a:srgbClr val="3388A9"/>
          </a:solidFill>
          <a:ln w="9360">
            <a:noFill/>
            <a:miter lim="800000"/>
            <a:headEnd/>
            <a:tailEnd/>
          </a:ln>
          <a:effectLst/>
        </p:spPr>
        <p:txBody>
          <a:bodyPr wrap="square" lIns="90000" tIns="45000" rIns="90000" bIns="4500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Lst>
              <a:defRPr/>
            </a:pPr>
            <a:r>
              <a:rPr lang="en-US" sz="4000" dirty="0" smtClean="0">
                <a:solidFill>
                  <a:schemeClr val="bg1"/>
                </a:solidFill>
                <a:latin typeface="Calibri" pitchFamily="34" charset="0"/>
                <a:ea typeface="+mn-ea"/>
                <a:cs typeface="Calibri" pitchFamily="34" charset="0"/>
              </a:rPr>
              <a:t>Creating Nested Pages: To Create </a:t>
            </a:r>
            <a:r>
              <a:rPr lang="en-US" sz="4000" dirty="0">
                <a:solidFill>
                  <a:schemeClr val="bg1"/>
                </a:solidFill>
                <a:latin typeface="Calibri" pitchFamily="34" charset="0"/>
                <a:ea typeface="+mn-ea"/>
                <a:cs typeface="Calibri" pitchFamily="34" charset="0"/>
              </a:rPr>
              <a:t>Nested Master Pages</a:t>
            </a:r>
          </a:p>
        </p:txBody>
      </p:sp>
      <p:sp>
        <p:nvSpPr>
          <p:cNvPr id="5" name="Rectangle 1"/>
          <p:cNvSpPr>
            <a:spLocks noChangeArrowheads="1"/>
          </p:cNvSpPr>
          <p:nvPr/>
        </p:nvSpPr>
        <p:spPr bwMode="auto">
          <a:xfrm>
            <a:off x="304800" y="2514600"/>
            <a:ext cx="8532813"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smtClean="0">
                <a:latin typeface="Verdana" pitchFamily="34" charset="0"/>
                <a:ea typeface="+mn-ea"/>
                <a:cs typeface="Arial" charset="0"/>
              </a:rPr>
              <a:t>Parent.master</a:t>
            </a:r>
            <a:r>
              <a:rPr lang="en-US" dirty="0">
                <a:latin typeface="Verdana" pitchFamily="34" charset="0"/>
                <a:ea typeface="+mn-ea"/>
                <a:cs typeface="Arial" charset="0"/>
              </a:rPr>
              <a:t>: Acts as a parent master file.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err="1">
                <a:latin typeface="Verdana" pitchFamily="34" charset="0"/>
                <a:ea typeface="+mn-ea"/>
                <a:cs typeface="Arial" charset="0"/>
              </a:rPr>
              <a:t>Child.master</a:t>
            </a:r>
            <a:r>
              <a:rPr lang="en-US" dirty="0">
                <a:latin typeface="Verdana" pitchFamily="34" charset="0"/>
                <a:ea typeface="+mn-ea"/>
                <a:cs typeface="Arial" charset="0"/>
              </a:rPr>
              <a:t>: Acts as a child master file that references the </a:t>
            </a:r>
            <a:r>
              <a:rPr lang="en-US" dirty="0" err="1">
                <a:latin typeface="Verdana" pitchFamily="34" charset="0"/>
                <a:ea typeface="+mn-ea"/>
                <a:cs typeface="Arial" charset="0"/>
              </a:rPr>
              <a:t>Parent.master</a:t>
            </a:r>
            <a:r>
              <a:rPr lang="en-US" dirty="0">
                <a:latin typeface="Verdana" pitchFamily="34" charset="0"/>
                <a:ea typeface="+mn-ea"/>
                <a:cs typeface="Arial" charset="0"/>
              </a:rPr>
              <a:t> page.</a:t>
            </a:r>
          </a:p>
          <a:p>
            <a:pPr marL="803275" lvl="3" indent="-346075" hangingPunct="1">
              <a:lnSpc>
                <a:spcPct val="150000"/>
              </a:lnSpc>
              <a:spcAft>
                <a:spcPts val="0"/>
              </a:spcAft>
              <a:buClr>
                <a:srgbClr val="292929"/>
              </a:buClr>
              <a:buSzPct val="111000"/>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a:latin typeface="Verdana" pitchFamily="34" charset="0"/>
                <a:ea typeface="+mn-ea"/>
                <a:cs typeface="Arial" charset="0"/>
              </a:rPr>
              <a:t>Child.aspx: Acts as a child file that references the </a:t>
            </a:r>
            <a:r>
              <a:rPr lang="en-US" dirty="0" err="1">
                <a:latin typeface="Verdana" pitchFamily="34" charset="0"/>
                <a:ea typeface="+mn-ea"/>
                <a:cs typeface="Arial" charset="0"/>
              </a:rPr>
              <a:t>Child.master</a:t>
            </a:r>
            <a:r>
              <a:rPr lang="en-US" dirty="0">
                <a:latin typeface="Verdana" pitchFamily="34" charset="0"/>
                <a:ea typeface="+mn-ea"/>
                <a:cs typeface="Arial" charset="0"/>
              </a:rPr>
              <a:t> </a:t>
            </a:r>
            <a:r>
              <a:rPr lang="en-US" dirty="0" smtClean="0">
                <a:latin typeface="Verdana" pitchFamily="34" charset="0"/>
                <a:ea typeface="+mn-ea"/>
                <a:cs typeface="Arial" charset="0"/>
              </a:rPr>
              <a:t>page.</a:t>
            </a:r>
            <a:endParaRPr lang="en-US" dirty="0">
              <a:latin typeface="Verdana" pitchFamily="34" charset="0"/>
              <a:ea typeface="+mn-ea"/>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66700" y="1600200"/>
            <a:ext cx="8610600" cy="4494213"/>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Master Language="C#"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	</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&lt;/BODY&gt;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&lt;/HTML&gt;</a:t>
            </a:r>
          </a:p>
        </p:txBody>
      </p:sp>
      <p:sp>
        <p:nvSpPr>
          <p:cNvPr id="4" name="Rectangle 3"/>
          <p:cNvSpPr/>
          <p:nvPr/>
        </p:nvSpPr>
        <p:spPr>
          <a:xfrm>
            <a:off x="0" y="0"/>
            <a:ext cx="9144000" cy="920252"/>
          </a:xfrm>
          <a:prstGeom prst="rect">
            <a:avLst/>
          </a:prstGeom>
          <a:solidFill>
            <a:srgbClr val="3388A9"/>
          </a:solidFill>
          <a:ln w="9525">
            <a:noFill/>
            <a:miter lim="800000"/>
            <a:headEnd/>
            <a:tailEnd/>
          </a:ln>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Parent.master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1447800"/>
            <a:ext cx="8686800" cy="4572000"/>
          </a:xfrm>
          <a:prstGeom prst="rect">
            <a:avLst/>
          </a:prstGeom>
          <a:noFill/>
          <a:ln w="12700">
            <a:solidFill>
              <a:schemeClr val="accent2"/>
            </a:solidFill>
            <a:miter lim="800000"/>
            <a:headEnd/>
            <a:tailEnd/>
          </a:ln>
          <a:effectLst/>
        </p:spPr>
        <p:txBody>
          <a:bodyPr lIns="90000" tIns="45000" rIns="90000" bIns="45000"/>
          <a:lstStyle/>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 Master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Parent.master</a:t>
            </a:r>
            <a:r>
              <a:rPr lang="en-US" b="1" dirty="0">
                <a:solidFill>
                  <a:srgbClr val="000000"/>
                </a:solidFill>
                <a:latin typeface="Courier New" pitchFamily="49" charset="0"/>
                <a:cs typeface="Courier New" pitchFamily="49" charset="0"/>
              </a:rPr>
              <a:t>"%&gt;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id="Content1“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MainContent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 "</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asp:ContentPlaceHolder</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 /&gt;</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-----------Some Tags------------</a:t>
            </a:r>
          </a:p>
          <a:p>
            <a:pPr hangingPunct="1">
              <a:lnSpc>
                <a:spcPct val="100000"/>
              </a:lnSpc>
              <a:spcBef>
                <a:spcPts val="1200"/>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	&lt;/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err="1" smtClean="0">
                <a:solidFill>
                  <a:schemeClr val="bg1"/>
                </a:solidFill>
                <a:latin typeface="Calibri" pitchFamily="34" charset="0"/>
                <a:ea typeface="+mn-ea"/>
                <a:cs typeface="Calibri" pitchFamily="34" charset="0"/>
              </a:rPr>
              <a:t>Child.master</a:t>
            </a:r>
            <a:r>
              <a:rPr lang="en-US" sz="4000" dirty="0" smtClean="0">
                <a:solidFill>
                  <a:schemeClr val="bg1"/>
                </a:solidFill>
                <a:latin typeface="Calibri" pitchFamily="34" charset="0"/>
                <a:ea typeface="+mn-ea"/>
                <a:cs typeface="Calibri" pitchFamily="34" charset="0"/>
              </a:rPr>
              <a:t>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28600" y="1600200"/>
            <a:ext cx="8686800" cy="4267200"/>
          </a:xfrm>
          <a:prstGeom prst="rect">
            <a:avLst/>
          </a:prstGeom>
          <a:noFill/>
          <a:ln w="12700">
            <a:solidFill>
              <a:schemeClr val="accent2"/>
            </a:solidFill>
            <a:miter lim="800000"/>
            <a:headEnd/>
            <a:tailEnd/>
          </a:ln>
          <a:effectLst/>
        </p:spPr>
        <p:txBody>
          <a:bodyPr lIns="90000" tIns="45000" rIns="90000" bIns="45000"/>
          <a:lstStyle/>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smtClean="0">
                <a:solidFill>
                  <a:srgbClr val="000000"/>
                </a:solidFill>
                <a:latin typeface="Courier New" pitchFamily="49" charset="0"/>
                <a:cs typeface="Courier New" pitchFamily="49" charset="0"/>
              </a:rPr>
              <a:t>&lt;%@ </a:t>
            </a:r>
            <a:r>
              <a:rPr lang="en-US" b="1" dirty="0">
                <a:solidFill>
                  <a:srgbClr val="000000"/>
                </a:solidFill>
                <a:latin typeface="Courier New" pitchFamily="49" charset="0"/>
                <a:cs typeface="Courier New" pitchFamily="49" charset="0"/>
              </a:rPr>
              <a:t>Page Language="C#“ </a:t>
            </a:r>
            <a:r>
              <a:rPr lang="en-US" b="1" dirty="0" err="1">
                <a:solidFill>
                  <a:srgbClr val="000000"/>
                </a:solidFill>
                <a:latin typeface="Courier New" pitchFamily="49" charset="0"/>
                <a:cs typeface="Courier New" pitchFamily="49" charset="0"/>
              </a:rPr>
              <a:t>MasterPageFile</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Child.Master</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pageContent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 id="</a:t>
            </a:r>
            <a:r>
              <a:rPr lang="en-US" b="1" dirty="0" err="1">
                <a:solidFill>
                  <a:srgbClr val="000000"/>
                </a:solidFill>
                <a:latin typeface="Courier New" pitchFamily="49" charset="0"/>
                <a:cs typeface="Courier New" pitchFamily="49" charset="0"/>
              </a:rPr>
              <a:t>footerContent</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ContentPlaceholderID</a:t>
            </a:r>
            <a:r>
              <a:rPr lang="en-US" b="1" dirty="0">
                <a:solidFill>
                  <a:srgbClr val="000000"/>
                </a:solidFill>
                <a:latin typeface="Courier New" pitchFamily="49" charset="0"/>
                <a:cs typeface="Courier New" pitchFamily="49" charset="0"/>
              </a:rPr>
              <a:t>="</a:t>
            </a:r>
            <a:r>
              <a:rPr lang="en-US" b="1" dirty="0" err="1">
                <a:solidFill>
                  <a:srgbClr val="000000"/>
                </a:solidFill>
                <a:latin typeface="Courier New" pitchFamily="49" charset="0"/>
                <a:cs typeface="Courier New" pitchFamily="49" charset="0"/>
              </a:rPr>
              <a:t>ChildFooter</a:t>
            </a:r>
            <a:r>
              <a:rPr lang="en-US" b="1" dirty="0">
                <a:solidFill>
                  <a:srgbClr val="000000"/>
                </a:solidFill>
                <a:latin typeface="Courier New" pitchFamily="49" charset="0"/>
                <a:cs typeface="Courier New" pitchFamily="49" charset="0"/>
              </a:rPr>
              <a:t>" </a:t>
            </a:r>
            <a:r>
              <a:rPr lang="en-US" b="1" dirty="0" err="1">
                <a:solidFill>
                  <a:srgbClr val="000000"/>
                </a:solidFill>
                <a:latin typeface="Courier New" pitchFamily="49" charset="0"/>
                <a:cs typeface="Courier New" pitchFamily="49" charset="0"/>
              </a:rPr>
              <a:t>runat</a:t>
            </a:r>
            <a:r>
              <a:rPr lang="en-US" b="1" dirty="0">
                <a:solidFill>
                  <a:srgbClr val="000000"/>
                </a:solidFill>
                <a:latin typeface="Courier New" pitchFamily="49" charset="0"/>
                <a:cs typeface="Courier New" pitchFamily="49" charset="0"/>
              </a:rPr>
              <a:t>=server&gt;</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----------Some Tags---------</a:t>
            </a:r>
          </a:p>
          <a:p>
            <a:pPr hangingPunct="1">
              <a:lnSpc>
                <a:spcPct val="150000"/>
              </a:lnSpc>
              <a:spcBef>
                <a:spcPts val="363"/>
              </a:spcBef>
              <a:tabLst>
                <a:tab pos="723900" algn="l"/>
                <a:tab pos="1447800" algn="l"/>
                <a:tab pos="2171700" algn="l"/>
                <a:tab pos="2895600" algn="l"/>
                <a:tab pos="3619500" algn="l"/>
                <a:tab pos="4343400" algn="l"/>
                <a:tab pos="5067300" algn="l"/>
                <a:tab pos="5791200" algn="l"/>
                <a:tab pos="6515100" algn="l"/>
                <a:tab pos="7239000" algn="l"/>
              </a:tabLst>
            </a:pPr>
            <a:r>
              <a:rPr lang="en-US" b="1" dirty="0">
                <a:solidFill>
                  <a:srgbClr val="000000"/>
                </a:solidFill>
                <a:latin typeface="Courier New" pitchFamily="49" charset="0"/>
                <a:cs typeface="Courier New" pitchFamily="49" charset="0"/>
              </a:rPr>
              <a:t>&lt;/</a:t>
            </a:r>
            <a:r>
              <a:rPr lang="en-US" b="1" dirty="0" err="1">
                <a:solidFill>
                  <a:srgbClr val="000000"/>
                </a:solidFill>
                <a:latin typeface="Courier New" pitchFamily="49" charset="0"/>
                <a:cs typeface="Courier New" pitchFamily="49" charset="0"/>
              </a:rPr>
              <a:t>asp:Content</a:t>
            </a:r>
            <a:r>
              <a:rPr lang="en-US" b="1" dirty="0">
                <a:solidFill>
                  <a:srgbClr val="000000"/>
                </a:solidFill>
                <a:latin typeface="Courier New" pitchFamily="49" charset="0"/>
                <a:cs typeface="Courier New" pitchFamily="49" charset="0"/>
              </a:rPr>
              <a:t>&gt;</a:t>
            </a: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Child.aspx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04800" y="1066800"/>
            <a:ext cx="8382000" cy="556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6075" lvl="2" indent="-346075" hangingPunct="1">
              <a:lnSpc>
                <a:spcPct val="150000"/>
              </a:lnSpc>
              <a:spcAft>
                <a:spcPts val="0"/>
              </a:spcAft>
              <a:buClr>
                <a:srgbClr val="292929"/>
              </a:buClr>
              <a:buSzPct val="111000"/>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In this session, you learned that:</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ASP.NET files with the .master extension.</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define consistent, reusable layouts, code and content for multiple Web pages.</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pages are not sent to the browser directly.</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Master page elements are merged with referencing Web pages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Merged content is sent to the browser.</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are Web pages that reference a master page.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Content pages include their own page-specific content that is merged with the master page at run time.</a:t>
            </a:r>
          </a:p>
          <a:p>
            <a:pPr marL="346075" lvl="2" indent="-346075" hangingPunct="1">
              <a:lnSpc>
                <a:spcPct val="150000"/>
              </a:lnSpc>
              <a:spcAft>
                <a:spcPts val="0"/>
              </a:spcAft>
              <a:buClr>
                <a:srgbClr val="292929"/>
              </a:buClr>
              <a:buSzPct val="125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a:latin typeface="Verdana" pitchFamily="34" charset="0"/>
                <a:ea typeface="+mn-ea"/>
                <a:cs typeface="Arial" charset="0"/>
              </a:rPr>
              <a:t>A master page can reference another master page.</a:t>
            </a:r>
          </a:p>
        </p:txBody>
      </p:sp>
      <p:sp>
        <p:nvSpPr>
          <p:cNvPr id="3" name="Rectangle 2"/>
          <p:cNvSpPr/>
          <p:nvPr/>
        </p:nvSpPr>
        <p:spPr>
          <a:xfrm>
            <a:off x="0" y="0"/>
            <a:ext cx="9144000" cy="920252"/>
          </a:xfrm>
          <a:prstGeom prst="rect">
            <a:avLst/>
          </a:prstGeom>
          <a:solidFill>
            <a:srgbClr val="3388A9"/>
          </a:solidFill>
        </p:spPr>
        <p:txBody>
          <a:bodyPr wrap="square">
            <a:spAutoFit/>
          </a:bodyPr>
          <a:lstStyle/>
          <a:p>
            <a:pPr algn="ctr" hangingPunct="1">
              <a:lnSpc>
                <a:spcPct val="150000"/>
              </a:lnSpc>
              <a:tabLst>
                <a:tab pos="723900" algn="l"/>
                <a:tab pos="1447800" algn="l"/>
                <a:tab pos="2171700" algn="l"/>
                <a:tab pos="2895600" algn="l"/>
                <a:tab pos="3619500" algn="l"/>
                <a:tab pos="4343400" algn="l"/>
                <a:tab pos="5067300" algn="l"/>
                <a:tab pos="5791200" algn="l"/>
                <a:tab pos="6515100" algn="l"/>
                <a:tab pos="7239000" algn="l"/>
              </a:tabLst>
              <a:defRPr/>
            </a:pPr>
            <a:r>
              <a:rPr lang="en-US" sz="4000" dirty="0" smtClean="0">
                <a:solidFill>
                  <a:schemeClr val="bg1"/>
                </a:solidFill>
                <a:latin typeface="Calibri" pitchFamily="34" charset="0"/>
                <a:ea typeface="+mn-ea"/>
                <a:cs typeface="Calibri" pitchFamily="34" charset="0"/>
              </a:rPr>
              <a:t>Summary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228600" y="13716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Cascading </a:t>
            </a:r>
            <a:r>
              <a:rPr lang="en-US" dirty="0">
                <a:latin typeface="+mn-lt"/>
                <a:cs typeface="Arial" pitchFamily="34" charset="0"/>
              </a:rPr>
              <a:t>style sheets (CSS) contain style rules that are applied to elements in a webpage. These styles define how elements are displayed and where they are positioned on the page. Visual Studio provides tools that you can use to work with CSS</a:t>
            </a:r>
            <a:r>
              <a:rPr lang="en-US" dirty="0" smtClean="0">
                <a:latin typeface="+mn-lt"/>
                <a:cs typeface="Arial" pitchFamily="34" charset="0"/>
              </a:rPr>
              <a:t>.</a:t>
            </a:r>
            <a:endParaRPr lang="en-US" dirty="0">
              <a:latin typeface="+mn-lt"/>
              <a:cs typeface="Arial" pitchFamily="34" charset="0"/>
            </a:endParaRPr>
          </a:p>
        </p:txBody>
      </p:sp>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7" name="Text Box 1"/>
          <p:cNvSpPr txBox="1">
            <a:spLocks noChangeArrowheads="1"/>
          </p:cNvSpPr>
          <p:nvPr/>
        </p:nvSpPr>
        <p:spPr bwMode="auto">
          <a:xfrm>
            <a:off x="228600" y="3276600"/>
            <a:ext cx="8686800" cy="20574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When you edit </a:t>
            </a:r>
            <a:r>
              <a:rPr lang="en-US" dirty="0" err="1" smtClean="0">
                <a:latin typeface="+mn-lt"/>
                <a:cs typeface="Arial" pitchFamily="34" charset="0"/>
              </a:rPr>
              <a:t>webpages</a:t>
            </a:r>
            <a:r>
              <a:rPr lang="en-US" dirty="0" smtClean="0">
                <a:latin typeface="+mn-lt"/>
                <a:cs typeface="Arial" pitchFamily="34" charset="0"/>
              </a:rPr>
              <a:t>, you can create style rules in three places: inline, inside a &lt;style&gt; section in a webpage, or inside an external style sheet. You can see padding and margins applied to page elements by using visual aids. You can also position elements by using the positioning tools.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Working with Styles:</a:t>
            </a:r>
          </a:p>
        </p:txBody>
      </p:sp>
      <p:sp>
        <p:nvSpPr>
          <p:cNvPr id="5" name="Text Box 1"/>
          <p:cNvSpPr txBox="1">
            <a:spLocks noChangeArrowheads="1"/>
          </p:cNvSpPr>
          <p:nvPr/>
        </p:nvSpPr>
        <p:spPr bwMode="auto">
          <a:xfrm>
            <a:off x="228600" y="1524000"/>
            <a:ext cx="8686800" cy="1371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To link a cascading style sheet to an ASP.NET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Design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anywhere on the Web page.</a:t>
            </a:r>
          </a:p>
        </p:txBody>
      </p:sp>
      <p:sp>
        <p:nvSpPr>
          <p:cNvPr id="6" name="Text Box 1"/>
          <p:cNvSpPr txBox="1">
            <a:spLocks noChangeArrowheads="1"/>
          </p:cNvSpPr>
          <p:nvPr/>
        </p:nvSpPr>
        <p:spPr bwMode="auto">
          <a:xfrm>
            <a:off x="228600" y="3810000"/>
            <a:ext cx="8686800" cy="2209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In Source view, from Solution Explorer, drag the style sheet file (.</a:t>
            </a:r>
            <a:r>
              <a:rPr lang="en-US" dirty="0" err="1" smtClean="0">
                <a:latin typeface="+mn-lt"/>
                <a:cs typeface="Arial" pitchFamily="34" charset="0"/>
              </a:rPr>
              <a:t>css</a:t>
            </a:r>
            <a:r>
              <a:rPr lang="en-US" dirty="0" smtClean="0">
                <a:latin typeface="+mn-lt"/>
                <a:cs typeface="Arial" pitchFamily="34" charset="0"/>
              </a:rPr>
              <a:t> file) and drop it within the &lt;head&gt;&lt;/head&gt; tags on the Web page.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latin typeface="+mn-lt"/>
                <a:cs typeface="Arial" pitchFamily="34" charset="0"/>
              </a:rPr>
              <a:t>A new link element is inserted inside the &lt;head&gt; tags, which might look like the following code example.</a:t>
            </a:r>
          </a:p>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b="1" dirty="0" smtClean="0">
                <a:latin typeface="Courier New" pitchFamily="49" charset="0"/>
                <a:cs typeface="Courier New" pitchFamily="49" charset="0"/>
              </a:rPr>
              <a:t>&lt;link </a:t>
            </a:r>
            <a:r>
              <a:rPr lang="en-US" b="1" dirty="0" err="1" smtClean="0">
                <a:latin typeface="Courier New" pitchFamily="49" charset="0"/>
                <a:cs typeface="Courier New" pitchFamily="49" charset="0"/>
              </a:rPr>
              <a:t>href</a:t>
            </a:r>
            <a:r>
              <a:rPr lang="en-US" b="1" dirty="0" smtClean="0">
                <a:latin typeface="Courier New" pitchFamily="49" charset="0"/>
                <a:cs typeface="Courier New" pitchFamily="49" charset="0"/>
              </a:rPr>
              <a:t>="MyStyles.css" </a:t>
            </a:r>
            <a:r>
              <a:rPr lang="en-US" b="1" dirty="0" err="1" smtClean="0">
                <a:latin typeface="Courier New" pitchFamily="49" charset="0"/>
                <a:cs typeface="Courier New" pitchFamily="49" charset="0"/>
              </a:rPr>
              <a:t>rel</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stylesheet</a:t>
            </a:r>
            <a:r>
              <a:rPr lang="en-US" b="1" dirty="0" smtClean="0">
                <a:latin typeface="Courier New" pitchFamily="49" charset="0"/>
                <a:cs typeface="Courier New" pitchFamily="49" charset="0"/>
              </a:rPr>
              <a:t>" type="text/</a:t>
            </a:r>
            <a:r>
              <a:rPr lang="en-US" b="1" dirty="0" err="1" smtClean="0">
                <a:latin typeface="Courier New" pitchFamily="49" charset="0"/>
                <a:cs typeface="Courier New" pitchFamily="49" charset="0"/>
              </a:rPr>
              <a:t>css</a:t>
            </a:r>
            <a:r>
              <a:rPr lang="en-US" b="1" dirty="0" smtClean="0">
                <a:latin typeface="Courier New" pitchFamily="49" charset="0"/>
                <a:cs typeface="Courier New" pitchFamily="49" charset="0"/>
              </a:rPr>
              <a:t>" /&gt;</a:t>
            </a:r>
          </a:p>
        </p:txBody>
      </p:sp>
      <p:sp>
        <p:nvSpPr>
          <p:cNvPr id="7" name="Rectangle 6"/>
          <p:cNvSpPr/>
          <p:nvPr/>
        </p:nvSpPr>
        <p:spPr>
          <a:xfrm>
            <a:off x="3886200" y="3124200"/>
            <a:ext cx="1371600" cy="4572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marL="0" lvl="2" algn="ctr"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dirty="0" smtClean="0">
                <a:ea typeface="Microsoft YaHei" charset="-122"/>
                <a:cs typeface="Arial" pitchFamily="34" charset="0"/>
              </a:rPr>
              <a:t>—or—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Inline Styles</a:t>
            </a:r>
          </a:p>
        </p:txBody>
      </p:sp>
      <p:sp>
        <p:nvSpPr>
          <p:cNvPr id="5" name="Rectangle 4"/>
          <p:cNvSpPr/>
          <p:nvPr/>
        </p:nvSpPr>
        <p:spPr bwMode="auto">
          <a:xfrm>
            <a:off x="228600" y="1554481"/>
            <a:ext cx="8705850" cy="914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lnSpc>
                <a:spcPct val="15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Style property is used to set or return an inline CSS style to a control.</a:t>
            </a:r>
          </a:p>
        </p:txBody>
      </p:sp>
      <p:sp>
        <p:nvSpPr>
          <p:cNvPr id="7" name="Text Box 1"/>
          <p:cNvSpPr txBox="1">
            <a:spLocks noChangeArrowheads="1"/>
          </p:cNvSpPr>
          <p:nvPr/>
        </p:nvSpPr>
        <p:spPr bwMode="auto">
          <a:xfrm>
            <a:off x="228600" y="3230880"/>
            <a:ext cx="8686800" cy="6858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Courier New" pitchFamily="49" charset="0"/>
                <a:cs typeface="Courier New" pitchFamily="49" charset="0"/>
              </a:rPr>
              <a:t>&lt;</a:t>
            </a:r>
            <a:r>
              <a:rPr lang="en-US" sz="2000" b="1" dirty="0" err="1" smtClean="0">
                <a:solidFill>
                  <a:srgbClr val="000000"/>
                </a:solidFill>
                <a:latin typeface="Courier New" pitchFamily="49" charset="0"/>
                <a:cs typeface="Courier New" pitchFamily="49" charset="0"/>
              </a:rPr>
              <a:t>asp:</a:t>
            </a:r>
            <a:r>
              <a:rPr lang="en-US" sz="2000" b="1" i="1" dirty="0" err="1" smtClean="0">
                <a:solidFill>
                  <a:srgbClr val="000000"/>
                </a:solidFill>
                <a:latin typeface="Courier New" pitchFamily="49" charset="0"/>
                <a:cs typeface="Courier New" pitchFamily="49" charset="0"/>
              </a:rPr>
              <a:t>webcontrol</a:t>
            </a:r>
            <a:r>
              <a:rPr lang="en-US" sz="2000" b="1" dirty="0" smtClean="0">
                <a:solidFill>
                  <a:srgbClr val="000000"/>
                </a:solidFill>
                <a:latin typeface="Courier New" pitchFamily="49" charset="0"/>
                <a:cs typeface="Courier New" pitchFamily="49" charset="0"/>
              </a:rPr>
              <a:t> id="</a:t>
            </a:r>
            <a:r>
              <a:rPr lang="en-US" sz="2000" b="1" i="1" dirty="0" smtClean="0">
                <a:solidFill>
                  <a:srgbClr val="000000"/>
                </a:solidFill>
                <a:latin typeface="Courier New" pitchFamily="49" charset="0"/>
                <a:cs typeface="Courier New" pitchFamily="49" charset="0"/>
              </a:rPr>
              <a:t>id</a:t>
            </a:r>
            <a:r>
              <a:rPr lang="en-US" sz="2000" b="1" dirty="0" smtClean="0">
                <a:solidFill>
                  <a:srgbClr val="000000"/>
                </a:solidFill>
                <a:latin typeface="Courier New" pitchFamily="49" charset="0"/>
                <a:cs typeface="Courier New" pitchFamily="49" charset="0"/>
              </a:rPr>
              <a:t>" Style=</a:t>
            </a:r>
            <a:r>
              <a:rPr lang="en-US" sz="2000" b="1" i="1" dirty="0" smtClean="0">
                <a:solidFill>
                  <a:srgbClr val="000000"/>
                </a:solidFill>
                <a:latin typeface="Courier New" pitchFamily="49" charset="0"/>
                <a:cs typeface="Courier New" pitchFamily="49" charset="0"/>
              </a:rPr>
              <a:t>"style"</a:t>
            </a:r>
            <a:r>
              <a:rPr lang="en-US" sz="2000" b="1" dirty="0" smtClean="0">
                <a:solidFill>
                  <a:srgbClr val="000000"/>
                </a:solidFill>
                <a:latin typeface="Courier New" pitchFamily="49" charset="0"/>
                <a:cs typeface="Courier New" pitchFamily="49" charset="0"/>
              </a:rPr>
              <a:t> </a:t>
            </a:r>
            <a:r>
              <a:rPr lang="en-US" sz="2000" b="1" dirty="0" err="1" smtClean="0">
                <a:solidFill>
                  <a:srgbClr val="000000"/>
                </a:solidFill>
                <a:latin typeface="Courier New" pitchFamily="49" charset="0"/>
                <a:cs typeface="Courier New" pitchFamily="49" charset="0"/>
              </a:rPr>
              <a:t>runat</a:t>
            </a:r>
            <a:r>
              <a:rPr lang="en-US" sz="2000" b="1" dirty="0" smtClean="0">
                <a:solidFill>
                  <a:srgbClr val="000000"/>
                </a:solidFill>
                <a:latin typeface="Courier New" pitchFamily="49" charset="0"/>
                <a:cs typeface="Courier New" pitchFamily="49" charset="0"/>
              </a:rPr>
              <a:t>="server"</a:t>
            </a:r>
            <a:r>
              <a:rPr lang="en-US" sz="2000" b="1" i="1" dirty="0" smtClean="0">
                <a:solidFill>
                  <a:srgbClr val="000000"/>
                </a:solidFill>
                <a:latin typeface="Courier New" pitchFamily="49" charset="0"/>
                <a:cs typeface="Courier New" pitchFamily="49" charset="0"/>
              </a:rPr>
              <a:t> /&gt;</a:t>
            </a:r>
            <a:endParaRPr lang="en-US" sz="2000" b="1" i="1" dirty="0">
              <a:solidFill>
                <a:srgbClr val="000000"/>
              </a:solidFill>
              <a:latin typeface="Courier New" pitchFamily="49" charset="0"/>
              <a:cs typeface="Courier New" pitchFamily="49" charset="0"/>
            </a:endParaRPr>
          </a:p>
        </p:txBody>
      </p:sp>
      <p:sp>
        <p:nvSpPr>
          <p:cNvPr id="6" name="Text Box 1"/>
          <p:cNvSpPr txBox="1">
            <a:spLocks noChangeArrowheads="1"/>
          </p:cNvSpPr>
          <p:nvPr/>
        </p:nvSpPr>
        <p:spPr bwMode="auto">
          <a:xfrm>
            <a:off x="228600" y="2621280"/>
            <a:ext cx="1295400" cy="533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b="1" dirty="0" smtClean="0">
                <a:solidFill>
                  <a:srgbClr val="000000"/>
                </a:solidFill>
                <a:latin typeface="Verdana" charset="0"/>
              </a:rPr>
              <a:t>Syntax</a:t>
            </a:r>
            <a:endParaRPr lang="en-US" sz="2000" b="1" dirty="0">
              <a:solidFill>
                <a:srgbClr val="000000"/>
              </a:solidFill>
              <a:latin typeface="Verdana" charset="0"/>
            </a:endParaRPr>
          </a:p>
        </p:txBody>
      </p:sp>
      <p:graphicFrame>
        <p:nvGraphicFramePr>
          <p:cNvPr id="8" name="Table 7"/>
          <p:cNvGraphicFramePr>
            <a:graphicFrameLocks noGrp="1"/>
          </p:cNvGraphicFramePr>
          <p:nvPr/>
        </p:nvGraphicFramePr>
        <p:xfrm>
          <a:off x="266700" y="4373880"/>
          <a:ext cx="8610600" cy="1417320"/>
        </p:xfrm>
        <a:graphic>
          <a:graphicData uri="http://schemas.openxmlformats.org/drawingml/2006/table">
            <a:tbl>
              <a:tblPr firstRow="1" bandRow="1">
                <a:tableStyleId>{5C22544A-7EE6-4342-B048-85BDC9FD1C3A}</a:tableStyleId>
              </a:tblPr>
              <a:tblGrid>
                <a:gridCol w="2919631"/>
                <a:gridCol w="5690969"/>
              </a:tblGrid>
              <a:tr h="370840">
                <a:tc>
                  <a:txBody>
                    <a:bodyPr/>
                    <a:lstStyle/>
                    <a:p>
                      <a:pPr algn="ctr">
                        <a:lnSpc>
                          <a:spcPct val="150000"/>
                        </a:lnSpc>
                      </a:pPr>
                      <a:r>
                        <a:rPr lang="en-US" sz="1800" b="1" dirty="0" smtClean="0">
                          <a:solidFill>
                            <a:srgbClr val="000000"/>
                          </a:solidFill>
                          <a:latin typeface="Verdana" charset="0"/>
                        </a:rPr>
                        <a:t>Attribute </a:t>
                      </a:r>
                      <a:endParaRPr lang="en-US" dirty="0"/>
                    </a:p>
                  </a:txBody>
                  <a:tcPr/>
                </a:tc>
                <a:tc>
                  <a:txBody>
                    <a:bodyPr/>
                    <a:lstStyle/>
                    <a:p>
                      <a:pPr algn="ctr">
                        <a:lnSpc>
                          <a:spcPct val="150000"/>
                        </a:lnSpc>
                      </a:pPr>
                      <a:r>
                        <a:rPr lang="en-US" sz="1800" b="1" dirty="0" smtClean="0">
                          <a:solidFill>
                            <a:srgbClr val="000000"/>
                          </a:solidFill>
                          <a:latin typeface="Verdana" charset="0"/>
                        </a:rPr>
                        <a:t>Description</a:t>
                      </a:r>
                      <a:endParaRPr lang="en-US" dirty="0"/>
                    </a:p>
                  </a:txBody>
                  <a:tcPr/>
                </a:tc>
              </a:tr>
              <a:tr h="370840">
                <a:tc>
                  <a:txBody>
                    <a:bodyPr/>
                    <a:lstStyle/>
                    <a:p>
                      <a:pPr algn="l">
                        <a:lnSpc>
                          <a:spcPct val="150000"/>
                        </a:lnSpc>
                      </a:pPr>
                      <a:r>
                        <a:rPr lang="en-US" sz="1800" dirty="0" smtClean="0">
                          <a:solidFill>
                            <a:srgbClr val="000000"/>
                          </a:solidFill>
                          <a:latin typeface="Verdana" charset="0"/>
                        </a:rPr>
                        <a:t>Style </a:t>
                      </a:r>
                      <a:endParaRPr lang="en-US" dirty="0"/>
                    </a:p>
                  </a:txBody>
                  <a:tcPr/>
                </a:tc>
                <a:tc>
                  <a:txBody>
                    <a:bodyPr/>
                    <a:lstStyle/>
                    <a:p>
                      <a:pPr algn="l">
                        <a:lnSpc>
                          <a:spcPct val="150000"/>
                        </a:lnSpc>
                      </a:pPr>
                      <a:r>
                        <a:rPr lang="en-US" sz="1800" dirty="0" smtClean="0">
                          <a:solidFill>
                            <a:srgbClr val="000000"/>
                          </a:solidFill>
                          <a:latin typeface="Verdana" charset="0"/>
                        </a:rPr>
                        <a:t>A String specifying CSS style for inline style sheet</a:t>
                      </a:r>
                      <a:endParaRPr lang="en-US" dirty="0"/>
                    </a:p>
                  </a:txBody>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Example</a:t>
            </a:r>
          </a:p>
        </p:txBody>
      </p:sp>
      <p:grpSp>
        <p:nvGrpSpPr>
          <p:cNvPr id="7" name="Group 6"/>
          <p:cNvGrpSpPr/>
          <p:nvPr/>
        </p:nvGrpSpPr>
        <p:grpSpPr>
          <a:xfrm>
            <a:off x="228600" y="2286001"/>
            <a:ext cx="8705850" cy="2285999"/>
            <a:chOff x="228600" y="1371601"/>
            <a:chExt cx="8705850" cy="2285999"/>
          </a:xfrm>
        </p:grpSpPr>
        <p:sp>
          <p:nvSpPr>
            <p:cNvPr id="6" name="Text Box 1"/>
            <p:cNvSpPr txBox="1">
              <a:spLocks noChangeArrowheads="1"/>
            </p:cNvSpPr>
            <p:nvPr/>
          </p:nvSpPr>
          <p:spPr bwMode="auto">
            <a:xfrm>
              <a:off x="228600" y="1905000"/>
              <a:ext cx="8686800" cy="17526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b="1" dirty="0" smtClean="0">
                  <a:solidFill>
                    <a:srgbClr val="000000"/>
                  </a:solidFill>
                  <a:latin typeface="Courier New" pitchFamily="49" charset="0"/>
                  <a:cs typeface="Courier New" pitchFamily="49" charset="0"/>
                </a:rPr>
                <a:t>&lt;form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a:t>
              </a:r>
              <a:r>
                <a:rPr lang="en-US" b="1" dirty="0" err="1" smtClean="0">
                  <a:solidFill>
                    <a:srgbClr val="000000"/>
                  </a:solidFill>
                  <a:latin typeface="Courier New" pitchFamily="49" charset="0"/>
                  <a:cs typeface="Courier New" pitchFamily="49" charset="0"/>
                </a:rPr>
                <a:t>asp:Button</a:t>
              </a:r>
              <a:r>
                <a:rPr lang="en-US" b="1" dirty="0" smtClean="0">
                  <a:solidFill>
                    <a:srgbClr val="000000"/>
                  </a:solidFill>
                  <a:latin typeface="Courier New" pitchFamily="49" charset="0"/>
                  <a:cs typeface="Courier New" pitchFamily="49" charset="0"/>
                </a:rPr>
                <a:t> id="Button" Text="Submit" </a:t>
              </a:r>
              <a:r>
                <a:rPr lang="en-US" b="1" dirty="0" err="1" smtClean="0">
                  <a:solidFill>
                    <a:srgbClr val="000000"/>
                  </a:solidFill>
                  <a:latin typeface="Courier New" pitchFamily="49" charset="0"/>
                  <a:cs typeface="Courier New" pitchFamily="49" charset="0"/>
                </a:rPr>
                <a:t>runat</a:t>
              </a:r>
              <a:r>
                <a:rPr lang="en-US" b="1" dirty="0" smtClean="0">
                  <a:solidFill>
                    <a:srgbClr val="000000"/>
                  </a:solidFill>
                  <a:latin typeface="Courier New" pitchFamily="49" charset="0"/>
                  <a:cs typeface="Courier New" pitchFamily="49" charset="0"/>
                </a:rPr>
                <a:t>="server"</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Style="font: 12pt Verdana;font-weight:700;color:orange;" /&gt;</a:t>
              </a:r>
              <a:br>
                <a:rPr lang="en-US" b="1" dirty="0" smtClean="0">
                  <a:solidFill>
                    <a:srgbClr val="000000"/>
                  </a:solidFill>
                  <a:latin typeface="Courier New" pitchFamily="49" charset="0"/>
                  <a:cs typeface="Courier New" pitchFamily="49" charset="0"/>
                </a:rPr>
              </a:br>
              <a:r>
                <a:rPr lang="en-US" b="1" dirty="0" smtClean="0">
                  <a:solidFill>
                    <a:srgbClr val="000000"/>
                  </a:solidFill>
                  <a:latin typeface="Courier New" pitchFamily="49" charset="0"/>
                  <a:cs typeface="Courier New" pitchFamily="49" charset="0"/>
                </a:rPr>
                <a:t>&lt;/form&gt;</a:t>
              </a:r>
            </a:p>
            <a:p>
              <a:pPr>
                <a:lnSpc>
                  <a:spcPct val="15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1" dirty="0">
                <a:solidFill>
                  <a:srgbClr val="000000"/>
                </a:solidFill>
                <a:latin typeface="Courier New" pitchFamily="49" charset="0"/>
                <a:cs typeface="Courier New" pitchFamily="49" charset="0"/>
              </a:endParaRPr>
            </a:p>
          </p:txBody>
        </p:sp>
        <p:sp>
          <p:nvSpPr>
            <p:cNvPr id="5" name="Rectangle 4"/>
            <p:cNvSpPr/>
            <p:nvPr/>
          </p:nvSpPr>
          <p:spPr bwMode="auto">
            <a:xfrm>
              <a:off x="228600" y="1371601"/>
              <a:ext cx="8705850" cy="533399"/>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774700" indent="-665163" fontAlgn="auto">
                <a:lnSpc>
                  <a:spcPct val="100000"/>
                </a:lnSpc>
                <a:spcAft>
                  <a:spcPts val="0"/>
                </a:spcAft>
                <a:tabLst>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t>The following example sets the CSS style of a button control:</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4000" dirty="0" smtClean="0">
                <a:solidFill>
                  <a:schemeClr val="bg1"/>
                </a:solidFill>
                <a:latin typeface="Calibri" pitchFamily="34" charset="0"/>
                <a:ea typeface="+mn-ea"/>
                <a:cs typeface="Calibri" pitchFamily="34" charset="0"/>
              </a:rPr>
              <a:t>Using Embedding Style Sheet</a:t>
            </a:r>
          </a:p>
        </p:txBody>
      </p:sp>
      <p:sp>
        <p:nvSpPr>
          <p:cNvPr id="5" name="Text Box 1"/>
          <p:cNvSpPr txBox="1">
            <a:spLocks noChangeArrowheads="1"/>
          </p:cNvSpPr>
          <p:nvPr/>
        </p:nvSpPr>
        <p:spPr bwMode="auto">
          <a:xfrm>
            <a:off x="228600" y="2552700"/>
            <a:ext cx="8686800" cy="23241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0" lvl="2" fontAlgn="auto">
              <a:lnSpc>
                <a:spcPct val="150000"/>
              </a:lnSpc>
              <a:spcAft>
                <a:spcPts val="0"/>
              </a:spcAft>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ASP.NET embeds the Themes style sheet at the bottom of the header list. While using Master Pages which can have a header content section or adding additional CSS or style tags to the header, the Themes style sheet will always end up on the bottom of the header list.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920252"/>
          </a:xfrm>
          <a:prstGeom prst="rect">
            <a:avLst/>
          </a:prstGeom>
          <a:solidFill>
            <a:srgbClr val="3388A9"/>
          </a:solidFill>
        </p:spPr>
        <p:txBody>
          <a:bodyPr wrap="square">
            <a:spAutoFit/>
          </a:bodyPr>
          <a:lstStyle/>
          <a:p>
            <a:pPr algn="ctr">
              <a:lnSpc>
                <a:spcPct val="15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dirty="0" smtClean="0">
                <a:solidFill>
                  <a:schemeClr val="bg1"/>
                </a:solidFill>
                <a:latin typeface="Calibri" pitchFamily="34" charset="0"/>
                <a:ea typeface="+mn-ea"/>
                <a:cs typeface="Calibri" pitchFamily="34" charset="0"/>
              </a:rPr>
              <a:t>Using External Style Sheet</a:t>
            </a:r>
          </a:p>
        </p:txBody>
      </p:sp>
      <p:sp>
        <p:nvSpPr>
          <p:cNvPr id="5" name="Text Box 1"/>
          <p:cNvSpPr txBox="1">
            <a:spLocks noChangeArrowheads="1"/>
          </p:cNvSpPr>
          <p:nvPr/>
        </p:nvSpPr>
        <p:spPr bwMode="auto">
          <a:xfrm>
            <a:off x="228600" y="2109786"/>
            <a:ext cx="8686800" cy="2919413"/>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An external cascading style sheet (CSS) contains CSS style attributes that can be applied to multiple Web pages.</a:t>
            </a:r>
          </a:p>
          <a:p>
            <a:pPr marL="344488" lvl="2" indent="-344488" fontAlgn="auto">
              <a:lnSpc>
                <a:spcPct val="150000"/>
              </a:lnSpc>
              <a:spcAft>
                <a:spcPts val="0"/>
              </a:spcAft>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To add an external style sheet to a Web site project:</a:t>
            </a:r>
          </a:p>
          <a:p>
            <a:pPr marL="801688" lvl="3" indent="-344488" fontAlgn="auto">
              <a:lnSpc>
                <a:spcPct val="150000"/>
              </a:lnSpc>
              <a:spcAft>
                <a:spcPts val="0"/>
              </a:spcAft>
              <a:buFont typeface="Verdana"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000" dirty="0" smtClean="0">
                <a:latin typeface="+mn-lt"/>
                <a:cs typeface="Arial" pitchFamily="34" charset="0"/>
              </a:rPr>
              <a:t>In Solution Explorer, right-click the name of the Web site project to which you want to add a style sheet, and then click Add New Item.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228600" y="1409700"/>
            <a:ext cx="8686800" cy="438150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lstStyle/>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Under </a:t>
            </a:r>
            <a:r>
              <a:rPr lang="en-US" sz="2000" b="1" dirty="0" smtClean="0">
                <a:latin typeface="Verdana" charset="0"/>
              </a:rPr>
              <a:t>Visual Studio installed templates</a:t>
            </a:r>
            <a:r>
              <a:rPr lang="en-US" sz="2000" dirty="0" smtClean="0">
                <a:latin typeface="Verdana" charset="0"/>
              </a:rPr>
              <a:t>, click </a:t>
            </a:r>
            <a:r>
              <a:rPr lang="en-US" sz="2000" b="1" dirty="0" smtClean="0">
                <a:latin typeface="Verdana" charset="0"/>
              </a:rPr>
              <a:t>Style Sheet</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Name</a:t>
            </a:r>
            <a:r>
              <a:rPr lang="en-US" sz="2000" dirty="0" smtClean="0">
                <a:latin typeface="Verdana" charset="0"/>
              </a:rPr>
              <a:t> box, type a name for the external style sheet and then click </a:t>
            </a:r>
            <a:r>
              <a:rPr lang="en-US" sz="2000" b="1" dirty="0" smtClean="0">
                <a:latin typeface="Verdana" charset="0"/>
              </a:rPr>
              <a:t>Add</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To add style rules to an external style sheet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On the </a:t>
            </a:r>
            <a:r>
              <a:rPr lang="en-US" sz="2000" b="1" dirty="0" smtClean="0">
                <a:latin typeface="Verdana" charset="0"/>
              </a:rPr>
              <a:t>Styles</a:t>
            </a:r>
            <a:r>
              <a:rPr lang="en-US" sz="2000" dirty="0" smtClean="0">
                <a:latin typeface="Verdana" charset="0"/>
              </a:rPr>
              <a:t> menu, click </a:t>
            </a:r>
            <a:r>
              <a:rPr lang="en-US" sz="2000" b="1" dirty="0" smtClean="0">
                <a:latin typeface="Verdana" charset="0"/>
              </a:rPr>
              <a:t>Add Style Rule</a:t>
            </a:r>
            <a:r>
              <a:rPr lang="en-US" sz="2000" dirty="0" smtClean="0">
                <a:latin typeface="Verdana" charset="0"/>
              </a:rPr>
              <a:t>.</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The </a:t>
            </a:r>
            <a:r>
              <a:rPr lang="en-US" sz="2000" b="1" dirty="0" smtClean="0">
                <a:latin typeface="Verdana" charset="0"/>
              </a:rPr>
              <a:t>Add Style Rule</a:t>
            </a:r>
            <a:r>
              <a:rPr lang="en-US" sz="2000" dirty="0" smtClean="0">
                <a:latin typeface="Verdana" charset="0"/>
              </a:rPr>
              <a:t> dialog box appears.</a:t>
            </a:r>
          </a:p>
          <a:p>
            <a:pPr marL="344488" indent="-344488">
              <a:lnSpc>
                <a:spcPct val="150000"/>
              </a:lnSpc>
              <a:spcBef>
                <a:spcPts val="800"/>
              </a:spcBef>
              <a:buFont typeface="Wingdings" pitchFamily="2" charset="2"/>
              <a:buChar char="ü"/>
              <a:tabLst>
                <a:tab pos="344488" algn="l"/>
                <a:tab pos="1447800" algn="l"/>
                <a:tab pos="2171700" algn="l"/>
                <a:tab pos="2895600" algn="l"/>
                <a:tab pos="3619500" algn="l"/>
                <a:tab pos="4343400" algn="l"/>
                <a:tab pos="5067300" algn="l"/>
                <a:tab pos="5791200" algn="l"/>
                <a:tab pos="6515100" algn="l"/>
                <a:tab pos="7239000" algn="l"/>
                <a:tab pos="7962900" algn="l"/>
              </a:tabLst>
            </a:pPr>
            <a:r>
              <a:rPr lang="en-US" sz="2000" dirty="0" smtClean="0">
                <a:latin typeface="Verdana" charset="0"/>
              </a:rPr>
              <a:t>In the </a:t>
            </a:r>
            <a:r>
              <a:rPr lang="en-US" sz="2000" b="1" dirty="0" smtClean="0">
                <a:latin typeface="Verdana" charset="0"/>
              </a:rPr>
              <a:t>Add Style Rule</a:t>
            </a:r>
            <a:r>
              <a:rPr lang="en-US" sz="2000" dirty="0" smtClean="0">
                <a:latin typeface="Verdana" charset="0"/>
              </a:rPr>
              <a:t> dialog box, select one of the following CSS selectors and then click </a:t>
            </a:r>
            <a:r>
              <a:rPr lang="en-US" sz="2000" b="1" dirty="0" smtClean="0">
                <a:latin typeface="Verdana" charset="0"/>
              </a:rPr>
              <a:t>OK</a:t>
            </a:r>
            <a:r>
              <a:rPr lang="en-US" sz="2000" dirty="0" smtClean="0">
                <a:latin typeface="Verdana" charset="0"/>
              </a:rPr>
              <a:t>:</a:t>
            </a:r>
            <a:endParaRPr lang="en-US" sz="2000" dirty="0">
              <a:latin typeface="Verdana"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1438</Words>
  <PresentationFormat>On-screen Show (4:3)</PresentationFormat>
  <Paragraphs>185</Paragraphs>
  <Slides>25</Slides>
  <Notes>25</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dc:creator>
  <cp:lastModifiedBy>Praveen</cp:lastModifiedBy>
  <cp:revision>22</cp:revision>
  <cp:lastPrinted>1601-01-01T00:00:00Z</cp:lastPrinted>
  <dcterms:created xsi:type="dcterms:W3CDTF">1601-01-01T00:00:00Z</dcterms:created>
  <dcterms:modified xsi:type="dcterms:W3CDTF">2015-09-08T11:37:48Z</dcterms:modified>
</cp:coreProperties>
</file>