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2" r:id="rId23"/>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13235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41C5017-5634-409C-AE33-F446F7787FEF}"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0F48A4-3C4D-4111-9811-65B3F3067323}" type="slidenum">
              <a:rPr lang="en-US"/>
              <a:pPr/>
              <a:t>1</a:t>
            </a:fld>
            <a:endParaRPr lang="en-US"/>
          </a:p>
        </p:txBody>
      </p:sp>
      <p:sp>
        <p:nvSpPr>
          <p:cNvPr id="12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883C82-5903-4DEA-BEDC-6FE5966BBF01}" type="slidenum">
              <a:rPr lang="en-US"/>
              <a:pPr/>
              <a:t>10</a:t>
            </a:fld>
            <a:endParaRPr lang="en-US"/>
          </a:p>
        </p:txBody>
      </p:sp>
      <p:sp>
        <p:nvSpPr>
          <p:cNvPr id="204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56CA06-9308-4EA5-ADCC-73A986D3C454}" type="slidenum">
              <a:rPr lang="en-US"/>
              <a:pPr/>
              <a:t>11</a:t>
            </a:fld>
            <a:endParaRPr lang="en-US"/>
          </a:p>
        </p:txBody>
      </p:sp>
      <p:sp>
        <p:nvSpPr>
          <p:cNvPr id="215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EBA8AD-F8F9-4622-9192-9B49569B7CE1}" type="slidenum">
              <a:rPr lang="en-US"/>
              <a:pPr/>
              <a:t>12</a:t>
            </a:fld>
            <a:endParaRPr lang="en-US"/>
          </a:p>
        </p:txBody>
      </p:sp>
      <p:sp>
        <p:nvSpPr>
          <p:cNvPr id="225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19308E-4FC2-4A4C-9FDB-AA3027398180}" type="slidenum">
              <a:rPr lang="en-US"/>
              <a:pPr/>
              <a:t>13</a:t>
            </a:fld>
            <a:endParaRPr lang="en-US"/>
          </a:p>
        </p:txBody>
      </p:sp>
      <p:sp>
        <p:nvSpPr>
          <p:cNvPr id="235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837297-BDA8-47AD-93EE-D1F5CD34F76F}" type="slidenum">
              <a:rPr lang="en-US"/>
              <a:pPr/>
              <a:t>14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D4A0B95-9AB5-4ADD-A5F7-6DDAB135C7C8}" type="slidenum">
              <a:rPr lang="en-US"/>
              <a:pPr/>
              <a:t>15</a:t>
            </a:fld>
            <a:endParaRPr lang="en-US"/>
          </a:p>
        </p:txBody>
      </p:sp>
      <p:sp>
        <p:nvSpPr>
          <p:cNvPr id="13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25EF56E-F0E9-45D6-AC3C-C6D89149A603}" type="slidenum">
              <a:rPr lang="en-US"/>
              <a:pPr/>
              <a:t>16</a:t>
            </a:fld>
            <a:endParaRPr lang="en-US"/>
          </a:p>
        </p:txBody>
      </p:sp>
      <p:sp>
        <p:nvSpPr>
          <p:cNvPr id="143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1AD05835-F2CE-42BA-ACEB-BD3CEC9D6F5B}" type="slidenum">
              <a:rPr lang="en-US">
                <a:solidFill>
                  <a:srgbClr val="000000"/>
                </a:solidFill>
                <a:latin typeface="+mn-lt" charset="0"/>
              </a:rPr>
              <a:pPr hangingPunct="1">
                <a:lnSpc>
                  <a:spcPct val="100000"/>
                </a:lnSpc>
                <a:tabLst>
                  <a:tab pos="723900" algn="l"/>
                  <a:tab pos="1447800" algn="l"/>
                  <a:tab pos="2171700" algn="l"/>
                  <a:tab pos="2895600" algn="l"/>
                </a:tabLst>
              </a:pPr>
              <a:t>16</a:t>
            </a:fld>
            <a:endParaRPr lang="en-US">
              <a:solidFill>
                <a:srgbClr val="000000"/>
              </a:solidFill>
              <a:latin typeface="+mn-lt" charset="0"/>
            </a:endParaRPr>
          </a:p>
        </p:txBody>
      </p:sp>
      <p:sp>
        <p:nvSpPr>
          <p:cNvPr id="143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646FD2-1945-4E76-8677-1546BC43C240}" type="slidenum">
              <a:rPr lang="en-US"/>
              <a:pPr/>
              <a:t>17</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7AC830-3DD5-44CF-A0FB-E4AB75A726F5}" type="slidenum">
              <a:rPr lang="en-US"/>
              <a:pPr/>
              <a:t>18</a:t>
            </a:fld>
            <a:endParaRPr lang="en-US"/>
          </a:p>
        </p:txBody>
      </p:sp>
      <p:sp>
        <p:nvSpPr>
          <p:cNvPr id="174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1B3561-1B85-4277-B9FA-CC2636DA0CDA}" type="slidenum">
              <a:rPr lang="en-US"/>
              <a:pPr/>
              <a:t>19</a:t>
            </a:fld>
            <a:endParaRPr lang="en-US"/>
          </a:p>
        </p:txBody>
      </p:sp>
      <p:sp>
        <p:nvSpPr>
          <p:cNvPr id="184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5364626-6FAF-4EBB-B13C-1016C6EEBBFA}" type="slidenum">
              <a:rPr lang="en-US"/>
              <a:pPr/>
              <a:t>2</a:t>
            </a:fld>
            <a:endParaRPr lang="en-US"/>
          </a:p>
        </p:txBody>
      </p:sp>
      <p:sp>
        <p:nvSpPr>
          <p:cNvPr id="133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B9372D8-F4BA-4BC7-A6A0-C5562657E151}"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133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EE2FEB-DC24-4569-966B-7E0949155F42}" type="slidenum">
              <a:rPr lang="en-US"/>
              <a:pPr/>
              <a:t>20</a:t>
            </a:fld>
            <a:endParaRPr lang="en-US"/>
          </a:p>
        </p:txBody>
      </p:sp>
      <p:sp>
        <p:nvSpPr>
          <p:cNvPr id="15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AE4A8-4943-4978-95BA-1BC7A0C72439}" type="slidenum">
              <a:rPr lang="en-US"/>
              <a:pPr/>
              <a:t>3</a:t>
            </a:fld>
            <a:endParaRPr lang="en-US"/>
          </a:p>
        </p:txBody>
      </p:sp>
      <p:sp>
        <p:nvSpPr>
          <p:cNvPr id="143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BFDDD5-CDD4-417A-AD15-7788AB64CAE4}" type="slidenum">
              <a:rPr lang="en-US"/>
              <a:pPr/>
              <a:t>4</a:t>
            </a:fld>
            <a:endParaRPr lang="en-US"/>
          </a:p>
        </p:txBody>
      </p:sp>
      <p:sp>
        <p:nvSpPr>
          <p:cNvPr id="153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CBB54B3-4029-4E70-95CF-C65FF93B7CC1}" type="slidenum">
              <a:rPr lang="en-US"/>
              <a:pPr/>
              <a:t>5</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F78242-707D-407D-ACD3-A3B9AAD6E39E}" type="slidenum">
              <a:rPr lang="en-US"/>
              <a:pPr/>
              <a:t>6</a:t>
            </a:fld>
            <a:endParaRPr lang="en-US"/>
          </a:p>
        </p:txBody>
      </p:sp>
      <p:sp>
        <p:nvSpPr>
          <p:cNvPr id="163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F714357-46B9-466F-A86B-6F2A003FCD1B}" type="slidenum">
              <a:rPr lang="en-US"/>
              <a:pPr/>
              <a:t>7</a:t>
            </a:fld>
            <a:endParaRPr lang="en-US"/>
          </a:p>
        </p:txBody>
      </p:sp>
      <p:sp>
        <p:nvSpPr>
          <p:cNvPr id="174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300E4A2-A1AB-4F37-A761-1923AD2CEA26}" type="slidenum">
              <a:rPr lang="en-US">
                <a:solidFill>
                  <a:srgbClr val="000000"/>
                </a:solidFill>
                <a:latin typeface="+mn-lt" charset="0"/>
              </a:rPr>
              <a:pPr hangingPunct="1">
                <a:lnSpc>
                  <a:spcPct val="100000"/>
                </a:lnSpc>
                <a:tabLst>
                  <a:tab pos="723900" algn="l"/>
                  <a:tab pos="1447800" algn="l"/>
                  <a:tab pos="2171700" algn="l"/>
                  <a:tab pos="2895600" algn="l"/>
                </a:tabLst>
              </a:pPr>
              <a:t>7</a:t>
            </a:fld>
            <a:endParaRPr lang="en-US">
              <a:solidFill>
                <a:srgbClr val="000000"/>
              </a:solidFill>
              <a:latin typeface="+mn-lt" charset="0"/>
            </a:endParaRPr>
          </a:p>
        </p:txBody>
      </p:sp>
      <p:sp>
        <p:nvSpPr>
          <p:cNvPr id="174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98E41DB-6D2C-4315-8112-D7150CD55E1D}" type="slidenum">
              <a:rPr lang="en-US"/>
              <a:pPr/>
              <a:t>8</a:t>
            </a:fld>
            <a:endParaRPr lang="en-US"/>
          </a:p>
        </p:txBody>
      </p:sp>
      <p:sp>
        <p:nvSpPr>
          <p:cNvPr id="184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85EF28F-6F49-4FD5-A50E-5E105A5D65E7}" type="slidenum">
              <a:rPr lang="en-US"/>
              <a:pPr/>
              <a:t>9</a:t>
            </a:fld>
            <a:endParaRPr lang="en-US"/>
          </a:p>
        </p:txBody>
      </p:sp>
      <p:sp>
        <p:nvSpPr>
          <p:cNvPr id="194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2057400" y="1600200"/>
            <a:ext cx="1600200" cy="304800"/>
          </a:xfrm>
          <a:prstGeom prst="rect">
            <a:avLst/>
          </a:prstGeom>
          <a:solidFill>
            <a:srgbClr val="FFFFFF"/>
          </a:solidFill>
          <a:ln w="9360">
            <a:noFill/>
            <a:round/>
            <a:headEnd/>
            <a:tailEnd/>
          </a:ln>
          <a:effectLst/>
        </p:spPr>
        <p:txBody>
          <a:bodyPr wrap="none" lIns="90000" tIns="46800" rIns="90000" bIns="46800" anchor="ctr"/>
          <a:lstStyle/>
          <a:p>
            <a:pPr algn="ctr" rtl="0" fontAlgn="base" hangingPunct="1">
              <a:lnSpc>
                <a:spcPct val="100000"/>
              </a:lnSpc>
              <a:spcBef>
                <a:spcPct val="0"/>
              </a:spcBef>
              <a:spcAft>
                <a:spcPct val="0"/>
              </a:spcAft>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1000" b="1" kern="1200" dirty="0">
                <a:solidFill>
                  <a:schemeClr val="tx1"/>
                </a:solidFill>
                <a:latin typeface="Verdana" pitchFamily="34" charset="0"/>
                <a:ea typeface="Calibri" pitchFamily="34" charset="0"/>
                <a:cs typeface="Times New Roman" pitchFamily="18" charset="0"/>
              </a:rPr>
              <a:t>Color Templates</a:t>
            </a:r>
          </a:p>
        </p:txBody>
      </p:sp>
      <p:sp>
        <p:nvSpPr>
          <p:cNvPr id="1028" name="Rectangle 4"/>
          <p:cNvSpPr>
            <a:spLocks noChangeArrowheads="1"/>
          </p:cNvSpPr>
          <p:nvPr/>
        </p:nvSpPr>
        <p:spPr bwMode="auto">
          <a:xfrm>
            <a:off x="-2057400" y="1905000"/>
            <a:ext cx="1600200" cy="533400"/>
          </a:xfrm>
          <a:prstGeom prst="rect">
            <a:avLst/>
          </a:prstGeom>
          <a:solidFill>
            <a:srgbClr val="FDD9B1"/>
          </a:solidFill>
          <a:ln w="9360">
            <a:noFill/>
            <a:round/>
            <a:headEnd/>
            <a:tailEnd/>
          </a:ln>
          <a:effectLst/>
        </p:spPr>
        <p:txBody>
          <a:bodyPr wrap="none" anchor="ctr"/>
          <a:lstStyle/>
          <a:p>
            <a:endParaRPr lang="en-US"/>
          </a:p>
        </p:txBody>
      </p:sp>
      <p:sp>
        <p:nvSpPr>
          <p:cNvPr id="1029" name="Rectangle 5"/>
          <p:cNvSpPr>
            <a:spLocks noChangeArrowheads="1"/>
          </p:cNvSpPr>
          <p:nvPr/>
        </p:nvSpPr>
        <p:spPr bwMode="auto">
          <a:xfrm>
            <a:off x="-2057400" y="2438400"/>
            <a:ext cx="1600200" cy="533400"/>
          </a:xfrm>
          <a:prstGeom prst="rect">
            <a:avLst/>
          </a:prstGeom>
          <a:solidFill>
            <a:srgbClr val="95D519"/>
          </a:solidFill>
          <a:ln w="9360">
            <a:noFill/>
            <a:round/>
            <a:headEnd/>
            <a:tailEnd/>
          </a:ln>
          <a:effectLst/>
        </p:spPr>
        <p:txBody>
          <a:bodyPr wrap="none" anchor="ctr"/>
          <a:lstStyle/>
          <a:p>
            <a:endParaRPr lang="en-US"/>
          </a:p>
        </p:txBody>
      </p:sp>
      <p:sp>
        <p:nvSpPr>
          <p:cNvPr id="1030" name="Rectangle 6"/>
          <p:cNvSpPr>
            <a:spLocks noChangeArrowheads="1"/>
          </p:cNvSpPr>
          <p:nvPr/>
        </p:nvSpPr>
        <p:spPr bwMode="auto">
          <a:xfrm>
            <a:off x="-2057400" y="2971800"/>
            <a:ext cx="1600200" cy="533400"/>
          </a:xfrm>
          <a:prstGeom prst="rect">
            <a:avLst/>
          </a:prstGeom>
          <a:solidFill>
            <a:srgbClr val="8F992D"/>
          </a:solidFill>
          <a:ln w="9360">
            <a:noFill/>
            <a:round/>
            <a:headEnd/>
            <a:tailEnd/>
          </a:ln>
          <a:effectLst/>
        </p:spPr>
        <p:txBody>
          <a:bodyPr wrap="none" anchor="ctr"/>
          <a:lstStyle/>
          <a:p>
            <a:endParaRPr lang="en-US"/>
          </a:p>
        </p:txBody>
      </p:sp>
      <p:sp>
        <p:nvSpPr>
          <p:cNvPr id="1031" name="Rectangle 7"/>
          <p:cNvSpPr>
            <a:spLocks noChangeArrowheads="1"/>
          </p:cNvSpPr>
          <p:nvPr/>
        </p:nvSpPr>
        <p:spPr bwMode="auto">
          <a:xfrm>
            <a:off x="-2057400" y="3505200"/>
            <a:ext cx="1600200" cy="533400"/>
          </a:xfrm>
          <a:prstGeom prst="rect">
            <a:avLst/>
          </a:prstGeom>
          <a:solidFill>
            <a:srgbClr val="F99523"/>
          </a:solidFill>
          <a:ln w="9360">
            <a:noFill/>
            <a:round/>
            <a:headEnd/>
            <a:tailEnd/>
          </a:ln>
          <a:effectLst/>
        </p:spPr>
        <p:txBody>
          <a:bodyPr wrap="none" anchor="ctr"/>
          <a:lstStyle/>
          <a:p>
            <a:endParaRPr lang="en-US"/>
          </a:p>
        </p:txBody>
      </p:sp>
      <p:sp>
        <p:nvSpPr>
          <p:cNvPr id="1032" name="Rectangle 8"/>
          <p:cNvSpPr>
            <a:spLocks noChangeArrowheads="1"/>
          </p:cNvSpPr>
          <p:nvPr/>
        </p:nvSpPr>
        <p:spPr bwMode="auto">
          <a:xfrm>
            <a:off x="-2057400" y="4038600"/>
            <a:ext cx="1600200" cy="533400"/>
          </a:xfrm>
          <a:prstGeom prst="rect">
            <a:avLst/>
          </a:prstGeom>
          <a:solidFill>
            <a:srgbClr val="0051CC"/>
          </a:solidFill>
          <a:ln w="9360">
            <a:noFill/>
            <a:round/>
            <a:headEnd/>
            <a:tailEnd/>
          </a:ln>
          <a:effectLst/>
        </p:spPr>
        <p:txBody>
          <a:bodyPr wrap="none" anchor="ctr"/>
          <a:lstStyle/>
          <a:p>
            <a:endParaRPr lang="en-US"/>
          </a:p>
        </p:txBody>
      </p:sp>
      <p:sp>
        <p:nvSpPr>
          <p:cNvPr id="1033" name="Rectangle 9"/>
          <p:cNvSpPr>
            <a:spLocks noChangeArrowheads="1"/>
          </p:cNvSpPr>
          <p:nvPr/>
        </p:nvSpPr>
        <p:spPr bwMode="auto">
          <a:xfrm>
            <a:off x="-2057400" y="4572000"/>
            <a:ext cx="1600200" cy="533400"/>
          </a:xfrm>
          <a:prstGeom prst="rect">
            <a:avLst/>
          </a:prstGeom>
          <a:solidFill>
            <a:srgbClr val="800080"/>
          </a:solidFill>
          <a:ln w="25560">
            <a:solidFill>
              <a:srgbClr val="8F992D"/>
            </a:solidFill>
            <a:miter lim="800000"/>
            <a:headEnd/>
            <a:tailEnd/>
          </a:ln>
          <a:effectLst/>
        </p:spPr>
        <p:txBody>
          <a:bodyPr wrap="none" anchor="ctr"/>
          <a:lstStyle/>
          <a:p>
            <a:endParaRPr lang="en-US"/>
          </a:p>
        </p:txBody>
      </p:sp>
      <p:sp>
        <p:nvSpPr>
          <p:cNvPr id="1034" name="Rectangle 10"/>
          <p:cNvSpPr>
            <a:spLocks noChangeArrowheads="1"/>
          </p:cNvSpPr>
          <p:nvPr/>
        </p:nvSpPr>
        <p:spPr bwMode="auto">
          <a:xfrm>
            <a:off x="-2057400" y="5105400"/>
            <a:ext cx="1600200" cy="533400"/>
          </a:xfrm>
          <a:prstGeom prst="rect">
            <a:avLst/>
          </a:prstGeom>
          <a:solidFill>
            <a:srgbClr val="E90505"/>
          </a:solidFill>
          <a:ln w="9360">
            <a:noFill/>
            <a:round/>
            <a:headEnd/>
            <a:tailEnd/>
          </a:ln>
          <a:effectLst/>
        </p:spPr>
        <p:txBody>
          <a:bodyPr wrap="none" anchor="ctr"/>
          <a:lstStyle/>
          <a:p>
            <a:endParaRPr lang="en-US"/>
          </a:p>
        </p:txBody>
      </p:sp>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1" name="Rectangle 3"/>
          <p:cNvSpPr>
            <a:spLocks noChangeArrowheads="1"/>
          </p:cNvSpPr>
          <p:nvPr/>
        </p:nvSpPr>
        <p:spPr bwMode="auto">
          <a:xfrm>
            <a:off x="-2057400" y="1600200"/>
            <a:ext cx="1600200" cy="304800"/>
          </a:xfrm>
          <a:prstGeom prst="rect">
            <a:avLst/>
          </a:prstGeom>
          <a:solidFill>
            <a:srgbClr val="FFFFFF"/>
          </a:solidFill>
          <a:ln w="9360">
            <a:noFill/>
            <a:round/>
            <a:headEnd/>
            <a:tailEnd/>
          </a:ln>
          <a:effectLst/>
        </p:spPr>
        <p:txBody>
          <a:bodyPr wrap="none" lIns="90000" tIns="46800" rIns="90000" bIns="46800" anchor="ctr"/>
          <a:lstStyle/>
          <a:p>
            <a:pPr algn="ctr" rtl="0" fontAlgn="base" hangingPunct="1">
              <a:lnSpc>
                <a:spcPct val="100000"/>
              </a:lnSpc>
              <a:spcBef>
                <a:spcPct val="0"/>
              </a:spcBef>
              <a:spcAft>
                <a:spcPct val="0"/>
              </a:spcAft>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1000" b="1" kern="1200" dirty="0">
                <a:solidFill>
                  <a:schemeClr val="tx1"/>
                </a:solidFill>
                <a:latin typeface="Verdana" pitchFamily="34" charset="0"/>
                <a:ea typeface="Calibri" pitchFamily="34" charset="0"/>
                <a:cs typeface="Times New Roman" pitchFamily="18" charset="0"/>
              </a:rPr>
              <a:t>Color Templates</a:t>
            </a:r>
          </a:p>
        </p:txBody>
      </p:sp>
      <p:sp>
        <p:nvSpPr>
          <p:cNvPr id="2052" name="Rectangle 4"/>
          <p:cNvSpPr>
            <a:spLocks noChangeArrowheads="1"/>
          </p:cNvSpPr>
          <p:nvPr/>
        </p:nvSpPr>
        <p:spPr bwMode="auto">
          <a:xfrm>
            <a:off x="-2057400" y="1905000"/>
            <a:ext cx="1600200" cy="533400"/>
          </a:xfrm>
          <a:prstGeom prst="rect">
            <a:avLst/>
          </a:prstGeom>
          <a:solidFill>
            <a:srgbClr val="FDD9B1"/>
          </a:solidFill>
          <a:ln w="9360">
            <a:noFill/>
            <a:round/>
            <a:headEnd/>
            <a:tailEnd/>
          </a:ln>
          <a:effectLst/>
        </p:spPr>
        <p:txBody>
          <a:bodyPr wrap="none" anchor="ctr"/>
          <a:lstStyle/>
          <a:p>
            <a:endParaRPr lang="en-US"/>
          </a:p>
        </p:txBody>
      </p:sp>
      <p:sp>
        <p:nvSpPr>
          <p:cNvPr id="2053" name="Rectangle 5"/>
          <p:cNvSpPr>
            <a:spLocks noChangeArrowheads="1"/>
          </p:cNvSpPr>
          <p:nvPr/>
        </p:nvSpPr>
        <p:spPr bwMode="auto">
          <a:xfrm>
            <a:off x="-2057400" y="2438400"/>
            <a:ext cx="1600200" cy="533400"/>
          </a:xfrm>
          <a:prstGeom prst="rect">
            <a:avLst/>
          </a:prstGeom>
          <a:solidFill>
            <a:srgbClr val="95D519"/>
          </a:solidFill>
          <a:ln w="9360">
            <a:noFill/>
            <a:round/>
            <a:headEnd/>
            <a:tailEnd/>
          </a:ln>
          <a:effectLst/>
        </p:spPr>
        <p:txBody>
          <a:bodyPr wrap="none" anchor="ctr"/>
          <a:lstStyle/>
          <a:p>
            <a:endParaRPr lang="en-US"/>
          </a:p>
        </p:txBody>
      </p:sp>
      <p:sp>
        <p:nvSpPr>
          <p:cNvPr id="2054" name="Rectangle 6"/>
          <p:cNvSpPr>
            <a:spLocks noChangeArrowheads="1"/>
          </p:cNvSpPr>
          <p:nvPr/>
        </p:nvSpPr>
        <p:spPr bwMode="auto">
          <a:xfrm>
            <a:off x="-2057400" y="2971800"/>
            <a:ext cx="1600200" cy="533400"/>
          </a:xfrm>
          <a:prstGeom prst="rect">
            <a:avLst/>
          </a:prstGeom>
          <a:solidFill>
            <a:srgbClr val="8F992D"/>
          </a:solidFill>
          <a:ln w="9360">
            <a:noFill/>
            <a:round/>
            <a:headEnd/>
            <a:tailEnd/>
          </a:ln>
          <a:effectLst/>
        </p:spPr>
        <p:txBody>
          <a:bodyPr wrap="none" anchor="ctr"/>
          <a:lstStyle/>
          <a:p>
            <a:endParaRPr lang="en-US"/>
          </a:p>
        </p:txBody>
      </p:sp>
      <p:sp>
        <p:nvSpPr>
          <p:cNvPr id="2055" name="Rectangle 7"/>
          <p:cNvSpPr>
            <a:spLocks noChangeArrowheads="1"/>
          </p:cNvSpPr>
          <p:nvPr/>
        </p:nvSpPr>
        <p:spPr bwMode="auto">
          <a:xfrm>
            <a:off x="-2057400" y="3505200"/>
            <a:ext cx="1600200" cy="533400"/>
          </a:xfrm>
          <a:prstGeom prst="rect">
            <a:avLst/>
          </a:prstGeom>
          <a:solidFill>
            <a:srgbClr val="F99523"/>
          </a:solidFill>
          <a:ln w="9360">
            <a:noFill/>
            <a:round/>
            <a:headEnd/>
            <a:tailEnd/>
          </a:ln>
          <a:effectLst/>
        </p:spPr>
        <p:txBody>
          <a:bodyPr wrap="none" anchor="ctr"/>
          <a:lstStyle/>
          <a:p>
            <a:endParaRPr lang="en-US"/>
          </a:p>
        </p:txBody>
      </p:sp>
      <p:sp>
        <p:nvSpPr>
          <p:cNvPr id="2056" name="Rectangle 8"/>
          <p:cNvSpPr>
            <a:spLocks noChangeArrowheads="1"/>
          </p:cNvSpPr>
          <p:nvPr/>
        </p:nvSpPr>
        <p:spPr bwMode="auto">
          <a:xfrm>
            <a:off x="-2057400" y="4038600"/>
            <a:ext cx="1600200" cy="533400"/>
          </a:xfrm>
          <a:prstGeom prst="rect">
            <a:avLst/>
          </a:prstGeom>
          <a:solidFill>
            <a:srgbClr val="0051CC"/>
          </a:solidFill>
          <a:ln w="9360">
            <a:noFill/>
            <a:round/>
            <a:headEnd/>
            <a:tailEnd/>
          </a:ln>
          <a:effectLst/>
        </p:spPr>
        <p:txBody>
          <a:bodyPr wrap="none" anchor="ctr"/>
          <a:lstStyle/>
          <a:p>
            <a:endParaRPr lang="en-US"/>
          </a:p>
        </p:txBody>
      </p:sp>
      <p:sp>
        <p:nvSpPr>
          <p:cNvPr id="2057" name="Rectangle 9"/>
          <p:cNvSpPr>
            <a:spLocks noChangeArrowheads="1"/>
          </p:cNvSpPr>
          <p:nvPr/>
        </p:nvSpPr>
        <p:spPr bwMode="auto">
          <a:xfrm>
            <a:off x="-2057400" y="4572000"/>
            <a:ext cx="1600200" cy="533400"/>
          </a:xfrm>
          <a:prstGeom prst="rect">
            <a:avLst/>
          </a:prstGeom>
          <a:solidFill>
            <a:srgbClr val="800080"/>
          </a:solidFill>
          <a:ln w="25560">
            <a:solidFill>
              <a:srgbClr val="8F992D"/>
            </a:solidFill>
            <a:miter lim="800000"/>
            <a:headEnd/>
            <a:tailEnd/>
          </a:ln>
          <a:effectLst/>
        </p:spPr>
        <p:txBody>
          <a:bodyPr wrap="none" anchor="ctr"/>
          <a:lstStyle/>
          <a:p>
            <a:endParaRPr lang="en-US"/>
          </a:p>
        </p:txBody>
      </p:sp>
      <p:sp>
        <p:nvSpPr>
          <p:cNvPr id="2058" name="Rectangle 10"/>
          <p:cNvSpPr>
            <a:spLocks noChangeArrowheads="1"/>
          </p:cNvSpPr>
          <p:nvPr/>
        </p:nvSpPr>
        <p:spPr bwMode="auto">
          <a:xfrm>
            <a:off x="-2057400" y="5105400"/>
            <a:ext cx="1600200" cy="533400"/>
          </a:xfrm>
          <a:prstGeom prst="rect">
            <a:avLst/>
          </a:prstGeom>
          <a:solidFill>
            <a:srgbClr val="E90505"/>
          </a:solidFill>
          <a:ln w="9360">
            <a:noFill/>
            <a:round/>
            <a:headEnd/>
            <a:tailEnd/>
          </a:ln>
          <a:effectLst/>
        </p:spPr>
        <p:txBody>
          <a:bodyPr wrap="none" anchor="ctr"/>
          <a:lstStyle/>
          <a:p>
            <a:endParaRPr lang="en-US"/>
          </a:p>
        </p:txBody>
      </p:sp>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dirty="0" smtClean="0"/>
              <a:t>Click to edit the title text </a:t>
            </a:r>
            <a:r>
              <a:rPr lang="en-GB" dirty="0" err="1" smtClean="0"/>
              <a:t>formatClick</a:t>
            </a:r>
            <a:r>
              <a:rPr lang="en-GB" dirty="0" smtClean="0"/>
              <a:t>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6" name="Rectangle 15"/>
          <p:cNvSpPr/>
          <p:nvPr userDrawn="1"/>
        </p:nvSpPr>
        <p:spPr>
          <a:xfrm>
            <a:off x="0" y="39469"/>
            <a:ext cx="9144000" cy="576696"/>
          </a:xfrm>
          <a:prstGeom prst="rect">
            <a:avLst/>
          </a:prstGeom>
        </p:spPr>
        <p:txBody>
          <a:bodyPr wrap="square" anchor="ctr">
            <a:spAutoFit/>
          </a:bodyPr>
          <a:lstStyle/>
          <a:p>
            <a:pPr algn="l">
              <a:lnSpc>
                <a:spcPct val="150000"/>
              </a:lnSpc>
            </a:pPr>
            <a:r>
              <a:rPr lang="en-US" sz="2400" b="1" dirty="0" smtClean="0">
                <a:solidFill>
                  <a:schemeClr val="bg1"/>
                </a:solidFill>
                <a:latin typeface="Verdana" pitchFamily="34" charset="0"/>
                <a:ea typeface="MS Gothic" charset="-128"/>
                <a:cs typeface="Arial" charset="0"/>
              </a:rPr>
              <a:t>Introduction </a:t>
            </a:r>
            <a:endParaRPr lang="en-US" sz="2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762000"/>
          </a:xfrm>
          <a:prstGeom prst="rect">
            <a:avLst/>
          </a:prstGeom>
          <a:solidFill>
            <a:schemeClr val="accent1">
              <a:lumMod val="75000"/>
            </a:schemeClr>
          </a:solidFill>
          <a:ln w="9360">
            <a:noFill/>
            <a:round/>
            <a:headEnd/>
            <a:tailEnd/>
          </a:ln>
          <a:effectLst/>
        </p:spPr>
        <p:txBody>
          <a:bodyPr wrap="none" anchor="ctr"/>
          <a:lstStyle/>
          <a:p>
            <a:endParaRPr lang="en-US" dirty="0">
              <a:solidFill>
                <a:schemeClr val="bg1"/>
              </a:solidFill>
            </a:endParaRPr>
          </a:p>
        </p:txBody>
      </p:sp>
      <p:sp>
        <p:nvSpPr>
          <p:cNvPr id="3075" name="Rectangle 3"/>
          <p:cNvSpPr>
            <a:spLocks noChangeArrowheads="1"/>
          </p:cNvSpPr>
          <p:nvPr/>
        </p:nvSpPr>
        <p:spPr bwMode="auto">
          <a:xfrm>
            <a:off x="-2057400" y="1600200"/>
            <a:ext cx="1600200" cy="304800"/>
          </a:xfrm>
          <a:prstGeom prst="rect">
            <a:avLst/>
          </a:prstGeom>
          <a:solidFill>
            <a:srgbClr val="FFFFFF"/>
          </a:solidFill>
          <a:ln w="9360">
            <a:noFill/>
            <a:round/>
            <a:headEnd/>
            <a:tailEnd/>
          </a:ln>
          <a:effectLst/>
        </p:spPr>
        <p:txBody>
          <a:bodyPr wrap="none" lIns="90000" tIns="46800" rIns="90000" bIns="46800" anchor="ctr"/>
          <a:lstStyle/>
          <a:p>
            <a:pPr algn="ctr" rtl="0" fontAlgn="base" hangingPunct="1">
              <a:lnSpc>
                <a:spcPct val="100000"/>
              </a:lnSpc>
              <a:spcBef>
                <a:spcPct val="0"/>
              </a:spcBef>
              <a:spcAft>
                <a:spcPct val="0"/>
              </a:spcAft>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1000" b="1" kern="1200" dirty="0">
                <a:solidFill>
                  <a:schemeClr val="tx1"/>
                </a:solidFill>
                <a:latin typeface="Verdana" pitchFamily="34" charset="0"/>
                <a:ea typeface="Calibri" pitchFamily="34" charset="0"/>
                <a:cs typeface="Times New Roman" pitchFamily="18" charset="0"/>
              </a:rPr>
              <a:t>Color Templates</a:t>
            </a:r>
          </a:p>
        </p:txBody>
      </p:sp>
      <p:sp>
        <p:nvSpPr>
          <p:cNvPr id="3076" name="Rectangle 4"/>
          <p:cNvSpPr>
            <a:spLocks noChangeArrowheads="1"/>
          </p:cNvSpPr>
          <p:nvPr/>
        </p:nvSpPr>
        <p:spPr bwMode="auto">
          <a:xfrm>
            <a:off x="-2057400" y="1905000"/>
            <a:ext cx="1600200" cy="533400"/>
          </a:xfrm>
          <a:prstGeom prst="rect">
            <a:avLst/>
          </a:prstGeom>
          <a:solidFill>
            <a:srgbClr val="FDD9B1"/>
          </a:solidFill>
          <a:ln w="9360">
            <a:noFill/>
            <a:round/>
            <a:headEnd/>
            <a:tailEnd/>
          </a:ln>
          <a:effectLst/>
        </p:spPr>
        <p:txBody>
          <a:bodyPr wrap="none" anchor="ctr"/>
          <a:lstStyle/>
          <a:p>
            <a:endParaRPr lang="en-US"/>
          </a:p>
        </p:txBody>
      </p:sp>
      <p:sp>
        <p:nvSpPr>
          <p:cNvPr id="3077" name="Rectangle 5"/>
          <p:cNvSpPr>
            <a:spLocks noChangeArrowheads="1"/>
          </p:cNvSpPr>
          <p:nvPr/>
        </p:nvSpPr>
        <p:spPr bwMode="auto">
          <a:xfrm>
            <a:off x="-2057400" y="2438400"/>
            <a:ext cx="1600200" cy="533400"/>
          </a:xfrm>
          <a:prstGeom prst="rect">
            <a:avLst/>
          </a:prstGeom>
          <a:solidFill>
            <a:srgbClr val="95D519"/>
          </a:solidFill>
          <a:ln w="9360">
            <a:noFill/>
            <a:round/>
            <a:headEnd/>
            <a:tailEnd/>
          </a:ln>
          <a:effectLst/>
        </p:spPr>
        <p:txBody>
          <a:bodyPr wrap="none" anchor="ctr"/>
          <a:lstStyle/>
          <a:p>
            <a:endParaRPr lang="en-US"/>
          </a:p>
        </p:txBody>
      </p:sp>
      <p:sp>
        <p:nvSpPr>
          <p:cNvPr id="3078" name="Rectangle 6"/>
          <p:cNvSpPr>
            <a:spLocks noChangeArrowheads="1"/>
          </p:cNvSpPr>
          <p:nvPr/>
        </p:nvSpPr>
        <p:spPr bwMode="auto">
          <a:xfrm>
            <a:off x="-2057400" y="2971800"/>
            <a:ext cx="1600200" cy="533400"/>
          </a:xfrm>
          <a:prstGeom prst="rect">
            <a:avLst/>
          </a:prstGeom>
          <a:solidFill>
            <a:srgbClr val="8F992D"/>
          </a:solidFill>
          <a:ln w="9360">
            <a:noFill/>
            <a:round/>
            <a:headEnd/>
            <a:tailEnd/>
          </a:ln>
          <a:effectLst/>
        </p:spPr>
        <p:txBody>
          <a:bodyPr wrap="none" anchor="ctr"/>
          <a:lstStyle/>
          <a:p>
            <a:endParaRPr lang="en-US"/>
          </a:p>
        </p:txBody>
      </p:sp>
      <p:sp>
        <p:nvSpPr>
          <p:cNvPr id="3079" name="Rectangle 7"/>
          <p:cNvSpPr>
            <a:spLocks noChangeArrowheads="1"/>
          </p:cNvSpPr>
          <p:nvPr/>
        </p:nvSpPr>
        <p:spPr bwMode="auto">
          <a:xfrm>
            <a:off x="-2057400" y="3505200"/>
            <a:ext cx="1600200" cy="533400"/>
          </a:xfrm>
          <a:prstGeom prst="rect">
            <a:avLst/>
          </a:prstGeom>
          <a:solidFill>
            <a:srgbClr val="F99523"/>
          </a:solidFill>
          <a:ln w="9360">
            <a:noFill/>
            <a:round/>
            <a:headEnd/>
            <a:tailEnd/>
          </a:ln>
          <a:effectLst/>
        </p:spPr>
        <p:txBody>
          <a:bodyPr wrap="none" anchor="ctr"/>
          <a:lstStyle/>
          <a:p>
            <a:endParaRPr lang="en-US"/>
          </a:p>
        </p:txBody>
      </p:sp>
      <p:sp>
        <p:nvSpPr>
          <p:cNvPr id="3080" name="Rectangle 8"/>
          <p:cNvSpPr>
            <a:spLocks noChangeArrowheads="1"/>
          </p:cNvSpPr>
          <p:nvPr/>
        </p:nvSpPr>
        <p:spPr bwMode="auto">
          <a:xfrm>
            <a:off x="-2057400" y="4038600"/>
            <a:ext cx="1600200" cy="533400"/>
          </a:xfrm>
          <a:prstGeom prst="rect">
            <a:avLst/>
          </a:prstGeom>
          <a:solidFill>
            <a:srgbClr val="0051CC"/>
          </a:solidFill>
          <a:ln w="9360">
            <a:noFill/>
            <a:round/>
            <a:headEnd/>
            <a:tailEnd/>
          </a:ln>
          <a:effectLst/>
        </p:spPr>
        <p:txBody>
          <a:bodyPr wrap="none" anchor="ctr"/>
          <a:lstStyle/>
          <a:p>
            <a:endParaRPr lang="en-US"/>
          </a:p>
        </p:txBody>
      </p:sp>
      <p:sp>
        <p:nvSpPr>
          <p:cNvPr id="3081" name="Rectangle 9"/>
          <p:cNvSpPr>
            <a:spLocks noChangeArrowheads="1"/>
          </p:cNvSpPr>
          <p:nvPr/>
        </p:nvSpPr>
        <p:spPr bwMode="auto">
          <a:xfrm>
            <a:off x="-2057400" y="4572000"/>
            <a:ext cx="1600200" cy="533400"/>
          </a:xfrm>
          <a:prstGeom prst="rect">
            <a:avLst/>
          </a:prstGeom>
          <a:solidFill>
            <a:srgbClr val="800080"/>
          </a:solidFill>
          <a:ln w="25560">
            <a:solidFill>
              <a:srgbClr val="8F992D"/>
            </a:solidFill>
            <a:miter lim="800000"/>
            <a:headEnd/>
            <a:tailEnd/>
          </a:ln>
          <a:effectLst/>
        </p:spPr>
        <p:txBody>
          <a:bodyPr wrap="none" anchor="ctr"/>
          <a:lstStyle/>
          <a:p>
            <a:endParaRPr lang="en-US"/>
          </a:p>
        </p:txBody>
      </p:sp>
      <p:sp>
        <p:nvSpPr>
          <p:cNvPr id="3082" name="Rectangle 10"/>
          <p:cNvSpPr>
            <a:spLocks noChangeArrowheads="1"/>
          </p:cNvSpPr>
          <p:nvPr/>
        </p:nvSpPr>
        <p:spPr bwMode="auto">
          <a:xfrm>
            <a:off x="-2057400" y="5105400"/>
            <a:ext cx="1600200" cy="533400"/>
          </a:xfrm>
          <a:prstGeom prst="rect">
            <a:avLst/>
          </a:prstGeom>
          <a:solidFill>
            <a:srgbClr val="E90505"/>
          </a:solidFill>
          <a:ln w="9360">
            <a:no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97"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391319" y="1524000"/>
            <a:ext cx="8432800" cy="2667000"/>
          </a:xfrm>
          <a:prstGeom prst="rect">
            <a:avLst/>
          </a:prstGeom>
          <a:solidFill>
            <a:schemeClr val="accent1">
              <a:lumMod val="75000"/>
            </a:schemeClr>
          </a:solidFill>
          <a:ln w="9525">
            <a:noFill/>
            <a:round/>
            <a:headEnd/>
            <a:tailEnd/>
          </a:ln>
          <a:effectLst/>
        </p:spPr>
        <p:txBody>
          <a:bodyPr lIns="90000" tIns="46800" rIns="90000" bIns="46800" anchor="ctr"/>
          <a:lstStyle/>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3600" dirty="0" smtClean="0">
                <a:solidFill>
                  <a:schemeClr val="bg1"/>
                </a:solidFill>
                <a:latin typeface="Verdana" pitchFamily="34" charset="0"/>
                <a:ea typeface="MS Gothic" charset="-128"/>
                <a:cs typeface="Arial" charset="0"/>
              </a:rPr>
              <a:t>Session: Introduction </a:t>
            </a:r>
            <a:r>
              <a:rPr lang="en-US" sz="3600" dirty="0" err="1" smtClean="0">
                <a:solidFill>
                  <a:schemeClr val="bg1"/>
                </a:solidFill>
                <a:latin typeface="Verdana" pitchFamily="34" charset="0"/>
                <a:ea typeface="MS Gothic" charset="-128"/>
                <a:cs typeface="Arial" charset="0"/>
              </a:rPr>
              <a:t>Linq</a:t>
            </a:r>
            <a:r>
              <a:rPr lang="en-US" sz="3600" dirty="0" smtClean="0">
                <a:solidFill>
                  <a:schemeClr val="bg1"/>
                </a:solidFill>
                <a:latin typeface="Verdana" pitchFamily="34" charset="0"/>
                <a:ea typeface="MS Gothic" charset="-128"/>
                <a:cs typeface="Arial" charset="0"/>
              </a:rPr>
              <a:t> </a:t>
            </a:r>
            <a:endParaRPr lang="en-US" sz="3600" dirty="0">
              <a:solidFill>
                <a:schemeClr val="bg1"/>
              </a:solidFill>
              <a:latin typeface="Verdana" pitchFamily="34" charset="0"/>
              <a:ea typeface="MS Gothic" charset="-128"/>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to Arrays</a:t>
            </a:r>
          </a:p>
        </p:txBody>
      </p:sp>
      <p:sp>
        <p:nvSpPr>
          <p:cNvPr id="5" name="Rectangle 3"/>
          <p:cNvSpPr>
            <a:spLocks noChangeArrowheads="1"/>
          </p:cNvSpPr>
          <p:nvPr/>
        </p:nvSpPr>
        <p:spPr bwMode="gray">
          <a:xfrm>
            <a:off x="263684" y="1447800"/>
            <a:ext cx="8616633"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A LINQ expression produces a list of values and the resulting list can be stored in a variable created in a from clause. If you want, you can store the result of the LINQ expression in a specific (or external) variable. To support this, </a:t>
            </a:r>
            <a:r>
              <a:rPr lang="en-US" dirty="0" err="1" smtClean="0">
                <a:latin typeface="Verdana" pitchFamily="34" charset="0"/>
                <a:ea typeface="Verdana" pitchFamily="34" charset="0"/>
                <a:cs typeface="Verdana" pitchFamily="34" charset="0"/>
              </a:rPr>
              <a:t>theIEnumerable</a:t>
            </a:r>
            <a:r>
              <a:rPr lang="en-US" dirty="0" smtClean="0">
                <a:latin typeface="Verdana" pitchFamily="34" charset="0"/>
                <a:ea typeface="Verdana" pitchFamily="34" charset="0"/>
                <a:cs typeface="Verdana" pitchFamily="34" charset="0"/>
              </a:rPr>
              <a:t> interface provides the </a:t>
            </a:r>
            <a:r>
              <a:rPr lang="en-US" dirty="0" err="1" smtClean="0">
                <a:latin typeface="Verdana" pitchFamily="34" charset="0"/>
                <a:ea typeface="Verdana" pitchFamily="34" charset="0"/>
                <a:cs typeface="Verdana" pitchFamily="34" charset="0"/>
              </a:rPr>
              <a:t>ToArray</a:t>
            </a:r>
            <a:r>
              <a:rPr lang="en-US" dirty="0" smtClean="0">
                <a:latin typeface="Verdana" pitchFamily="34" charset="0"/>
                <a:ea typeface="Verdana" pitchFamily="34" charset="0"/>
                <a:cs typeface="Verdana" pitchFamily="34" charset="0"/>
              </a:rPr>
              <a:t>() and the </a:t>
            </a:r>
            <a:r>
              <a:rPr lang="en-US" dirty="0" err="1" smtClean="0">
                <a:latin typeface="Verdana" pitchFamily="34" charset="0"/>
                <a:ea typeface="Verdana" pitchFamily="34" charset="0"/>
                <a:cs typeface="Verdana" pitchFamily="34" charset="0"/>
              </a:rPr>
              <a:t>ToList</a:t>
            </a:r>
            <a:r>
              <a:rPr lang="en-US" dirty="0" smtClean="0">
                <a:latin typeface="Verdana" pitchFamily="34" charset="0"/>
                <a:ea typeface="Verdana" pitchFamily="34" charset="0"/>
                <a:cs typeface="Verdana" pitchFamily="34" charset="0"/>
              </a:rPr>
              <a:t>() methods. </a:t>
            </a:r>
          </a:p>
        </p:txBody>
      </p:sp>
      <p:sp>
        <p:nvSpPr>
          <p:cNvPr id="7" name="Rectangle 3"/>
          <p:cNvSpPr>
            <a:spLocks noChangeArrowheads="1"/>
          </p:cNvSpPr>
          <p:nvPr/>
        </p:nvSpPr>
        <p:spPr bwMode="gray">
          <a:xfrm>
            <a:off x="228600" y="4267200"/>
            <a:ext cx="8616633" cy="1066800"/>
          </a:xfrm>
          <a:prstGeom prst="rect">
            <a:avLst/>
          </a:prstGeom>
          <a:gradFill rotWithShape="1">
            <a:gsLst>
              <a:gs pos="0">
                <a:srgbClr val="FFFFFF"/>
              </a:gs>
              <a:gs pos="100000">
                <a:srgbClr val="EAEAEA"/>
              </a:gs>
            </a:gsLst>
            <a:lin ang="5400000" scaled="1"/>
          </a:gradFill>
          <a:ln w="12700">
            <a:solidFill>
              <a:schemeClr val="accent2"/>
            </a:solidFill>
            <a:miter lim="800000"/>
            <a:headEnd/>
            <a:tailEnd/>
          </a:ln>
          <a:effectLst/>
        </p:spPr>
        <p:txBody>
          <a:bodyPr anchor="ct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1" dirty="0" smtClean="0">
                <a:latin typeface="Courier New" pitchFamily="49" charset="0"/>
                <a:ea typeface="Verdana" pitchFamily="34" charset="0"/>
                <a:cs typeface="Courier New" pitchFamily="49" charset="0"/>
              </a:rPr>
              <a:t>	public static </a:t>
            </a:r>
            <a:r>
              <a:rPr lang="en-US" b="1" dirty="0" err="1" smtClean="0">
                <a:latin typeface="Courier New" pitchFamily="49" charset="0"/>
                <a:ea typeface="Verdana" pitchFamily="34" charset="0"/>
                <a:cs typeface="Courier New" pitchFamily="49" charset="0"/>
              </a:rPr>
              <a:t>TSource</a:t>
            </a:r>
            <a:r>
              <a:rPr lang="en-US" b="1" dirty="0" smtClean="0">
                <a:latin typeface="Courier New" pitchFamily="49" charset="0"/>
                <a:ea typeface="Verdana" pitchFamily="34" charset="0"/>
                <a:cs typeface="Courier New" pitchFamily="49" charset="0"/>
              </a:rPr>
              <a:t>[] </a:t>
            </a:r>
            <a:r>
              <a:rPr lang="en-US" b="1" dirty="0" err="1" smtClean="0">
                <a:latin typeface="Courier New" pitchFamily="49" charset="0"/>
                <a:ea typeface="Verdana" pitchFamily="34" charset="0"/>
                <a:cs typeface="Courier New" pitchFamily="49" charset="0"/>
              </a:rPr>
              <a:t>ToArray</a:t>
            </a:r>
            <a:r>
              <a:rPr lang="en-US" b="1" dirty="0" smtClean="0">
                <a:latin typeface="Courier New" pitchFamily="49" charset="0"/>
                <a:ea typeface="Verdana" pitchFamily="34" charset="0"/>
                <a:cs typeface="Courier New" pitchFamily="49" charset="0"/>
              </a:rPr>
              <a:t>&lt;</a:t>
            </a:r>
            <a:r>
              <a:rPr lang="en-US" b="1" dirty="0" err="1" smtClean="0">
                <a:latin typeface="Courier New" pitchFamily="49" charset="0"/>
                <a:ea typeface="Verdana" pitchFamily="34" charset="0"/>
                <a:cs typeface="Courier New" pitchFamily="49" charset="0"/>
              </a:rPr>
              <a:t>TSource</a:t>
            </a:r>
            <a:r>
              <a:rPr lang="en-US" b="1" dirty="0" smtClean="0">
                <a:latin typeface="Courier New" pitchFamily="49" charset="0"/>
                <a:ea typeface="Verdana" pitchFamily="34" charset="0"/>
                <a:cs typeface="Courier New" pitchFamily="49" charset="0"/>
              </a:rPr>
              <a:t>&gt;(</a:t>
            </a:r>
          </a:p>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1" dirty="0" smtClean="0">
                <a:latin typeface="Courier New" pitchFamily="49" charset="0"/>
                <a:ea typeface="Verdana" pitchFamily="34" charset="0"/>
                <a:cs typeface="Courier New" pitchFamily="49" charset="0"/>
              </a:rPr>
              <a:t>	this </a:t>
            </a:r>
            <a:r>
              <a:rPr lang="en-US" b="1" dirty="0" err="1" smtClean="0">
                <a:latin typeface="Courier New" pitchFamily="49" charset="0"/>
                <a:ea typeface="Verdana" pitchFamily="34" charset="0"/>
                <a:cs typeface="Courier New" pitchFamily="49" charset="0"/>
              </a:rPr>
              <a:t>IEnumerable</a:t>
            </a:r>
            <a:r>
              <a:rPr lang="en-US" b="1" dirty="0" smtClean="0">
                <a:latin typeface="Courier New" pitchFamily="49" charset="0"/>
                <a:ea typeface="Verdana" pitchFamily="34" charset="0"/>
                <a:cs typeface="Courier New" pitchFamily="49" charset="0"/>
              </a:rPr>
              <a:t>&lt;</a:t>
            </a:r>
            <a:r>
              <a:rPr lang="en-US" b="1" dirty="0" err="1" smtClean="0">
                <a:latin typeface="Courier New" pitchFamily="49" charset="0"/>
                <a:ea typeface="Verdana" pitchFamily="34" charset="0"/>
                <a:cs typeface="Courier New" pitchFamily="49" charset="0"/>
              </a:rPr>
              <a:t>TSource</a:t>
            </a:r>
            <a:r>
              <a:rPr lang="en-US" b="1" dirty="0" smtClean="0">
                <a:latin typeface="Courier New" pitchFamily="49" charset="0"/>
                <a:ea typeface="Verdana" pitchFamily="34" charset="0"/>
                <a:cs typeface="Courier New" pitchFamily="49" charset="0"/>
              </a:rPr>
              <a:t>&gt; source;)</a:t>
            </a:r>
            <a:endParaRPr lang="en-US" b="1" dirty="0">
              <a:latin typeface="Courier New" pitchFamily="49" charset="0"/>
              <a:ea typeface="Verdana" pitchFamily="34" charset="0"/>
              <a:cs typeface="Courier New" pitchFamily="49" charset="0"/>
            </a:endParaRPr>
          </a:p>
        </p:txBody>
      </p:sp>
      <p:sp>
        <p:nvSpPr>
          <p:cNvPr id="6" name="Rectangle 3"/>
          <p:cNvSpPr>
            <a:spLocks noChangeArrowheads="1"/>
          </p:cNvSpPr>
          <p:nvPr/>
        </p:nvSpPr>
        <p:spPr bwMode="gray">
          <a:xfrm>
            <a:off x="228601" y="3733800"/>
            <a:ext cx="4876800"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solidFill>
                  <a:schemeClr val="bg1"/>
                </a:solidFill>
                <a:latin typeface="Verdana" charset="0"/>
              </a:rPr>
              <a:t>The syntax of the </a:t>
            </a:r>
            <a:r>
              <a:rPr lang="en-US" b="1" dirty="0" err="1" smtClean="0">
                <a:solidFill>
                  <a:schemeClr val="bg1"/>
                </a:solidFill>
                <a:latin typeface="Verdana" charset="0"/>
              </a:rPr>
              <a:t>ToArray</a:t>
            </a:r>
            <a:r>
              <a:rPr lang="en-US" b="1" dirty="0" smtClean="0">
                <a:solidFill>
                  <a:schemeClr val="bg1"/>
                </a:solidFill>
                <a:latin typeface="Verdana" charset="0"/>
              </a:rPr>
              <a:t>()</a:t>
            </a:r>
            <a:r>
              <a:rPr lang="en-US" dirty="0" smtClean="0">
                <a:solidFill>
                  <a:schemeClr val="bg1"/>
                </a:solidFill>
                <a:latin typeface="Verdana" charset="0"/>
              </a:rPr>
              <a:t> method is:</a:t>
            </a:r>
            <a:endParaRPr lang="en-US" dirty="0">
              <a:solidFill>
                <a:schemeClr val="bg1"/>
              </a:solidFill>
              <a:latin typeface="Verdana"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66700" y="3200400"/>
            <a:ext cx="8610600" cy="3200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They </a:t>
            </a:r>
            <a:r>
              <a:rPr lang="en-US" dirty="0">
                <a:latin typeface="Verdana" pitchFamily="34" charset="0"/>
                <a:ea typeface="Verdana" pitchFamily="34" charset="0"/>
                <a:cs typeface="Verdana" pitchFamily="34" charset="0"/>
              </a:rPr>
              <a:t>are more concise and readable, especially when filtering multiple conditions.</a:t>
            </a:r>
          </a:p>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a:latin typeface="Verdana" pitchFamily="34" charset="0"/>
                <a:ea typeface="Verdana" pitchFamily="34" charset="0"/>
                <a:cs typeface="Verdana" pitchFamily="34" charset="0"/>
              </a:rPr>
              <a:t>They provide powerful filtering, ordering, and grouping capabilities with a minimum of application code.</a:t>
            </a:r>
          </a:p>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a:latin typeface="Verdana" pitchFamily="34" charset="0"/>
                <a:ea typeface="Verdana" pitchFamily="34" charset="0"/>
                <a:cs typeface="Verdana" pitchFamily="34" charset="0"/>
              </a:rPr>
              <a:t>They can be ported to other data sources with little or no modification.</a:t>
            </a:r>
          </a:p>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a:latin typeface="Verdana" pitchFamily="34" charset="0"/>
                <a:ea typeface="Verdana" pitchFamily="34" charset="0"/>
                <a:cs typeface="Verdana" pitchFamily="34" charset="0"/>
              </a:rPr>
              <a:t>In general, the more complex the operation you want to perform on the data, the more benefit you will realize by using LINQ instead of traditional iteration techniques.</a:t>
            </a:r>
          </a:p>
        </p:txBody>
      </p:sp>
      <p:sp>
        <p:nvSpPr>
          <p:cNvPr id="4" name="Rectangle 3"/>
          <p:cNvSpPr/>
          <p:nvPr/>
        </p:nvSpPr>
        <p:spPr>
          <a:xfrm>
            <a:off x="0" y="76200"/>
            <a:ext cx="9144000" cy="491738"/>
          </a:xfrm>
          <a:prstGeom prst="rect">
            <a:avLst/>
          </a:prstGeom>
        </p:spPr>
        <p:txBody>
          <a:bodyPr wrap="square">
            <a:spAutoFit/>
          </a:bodyPr>
          <a:lstStyle/>
          <a:p>
            <a:pPr>
              <a:lnSpc>
                <a:spcPct val="150000"/>
              </a:lnSpc>
              <a:tabLst>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b="1" dirty="0" smtClean="0">
                <a:solidFill>
                  <a:schemeClr val="bg1"/>
                </a:solidFill>
                <a:latin typeface="Verdana" pitchFamily="34" charset="0"/>
                <a:ea typeface="+mn-ea"/>
                <a:cs typeface="Arial" charset="0"/>
              </a:rPr>
              <a:t>LINQ to Object</a:t>
            </a:r>
          </a:p>
        </p:txBody>
      </p:sp>
      <p:sp>
        <p:nvSpPr>
          <p:cNvPr id="5" name="Rectangle 3"/>
          <p:cNvSpPr>
            <a:spLocks noChangeArrowheads="1"/>
          </p:cNvSpPr>
          <p:nvPr/>
        </p:nvSpPr>
        <p:spPr bwMode="gray">
          <a:xfrm>
            <a:off x="263684" y="1295400"/>
            <a:ext cx="8616633"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In a basic sense, LINQ to Objects represents a new approach to collections. In the old way, you had to write complex for each loops that specified how to retrieve data from a collection. In the LINQ approach, you write declarative code that describes what you want to retrieve. In addition, LINQ queries offer three main advantages over traditional for each loops: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5"/>
                                        </p:tgtEl>
                                        <p:attrNameLst>
                                          <p:attrName>style.visibility</p:attrName>
                                        </p:attrNameLst>
                                      </p:cBhvr>
                                      <p:to>
                                        <p:strVal val="visible"/>
                                      </p:to>
                                    </p:set>
                                    <p:anim calcmode="lin" valueType="num">
                                      <p:cBhvr additive="base">
                                        <p:cTn id="13" dur="500" fill="hold"/>
                                        <p:tgtEl>
                                          <p:spTgt spid="11265"/>
                                        </p:tgtEl>
                                        <p:attrNameLst>
                                          <p:attrName>ppt_x</p:attrName>
                                        </p:attrNameLst>
                                      </p:cBhvr>
                                      <p:tavLst>
                                        <p:tav tm="0">
                                          <p:val>
                                            <p:strVal val="0-#ppt_w/2"/>
                                          </p:val>
                                        </p:tav>
                                        <p:tav tm="100000">
                                          <p:val>
                                            <p:strVal val="#ppt_x"/>
                                          </p:val>
                                        </p:tav>
                                      </p:tavLst>
                                    </p:anim>
                                    <p:anim calcmode="lin" valueType="num">
                                      <p:cBhvr additive="base">
                                        <p:cTn id="14" dur="500" fill="hold"/>
                                        <p:tgtEl>
                                          <p:spTgt spid="11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b="1" dirty="0" smtClean="0">
                <a:solidFill>
                  <a:schemeClr val="bg1"/>
                </a:solidFill>
                <a:latin typeface="Verdana" pitchFamily="34" charset="0"/>
                <a:ea typeface="+mn-ea"/>
                <a:cs typeface="Arial" charset="0"/>
              </a:rPr>
              <a:t>LINQ to Data Set</a:t>
            </a:r>
          </a:p>
        </p:txBody>
      </p:sp>
      <p:sp>
        <p:nvSpPr>
          <p:cNvPr id="5" name="Rectangle 3"/>
          <p:cNvSpPr>
            <a:spLocks noChangeArrowheads="1"/>
          </p:cNvSpPr>
          <p:nvPr/>
        </p:nvSpPr>
        <p:spPr bwMode="gray">
          <a:xfrm>
            <a:off x="263684" y="3657600"/>
            <a:ext cx="8616633"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Bef>
                <a:spcPts val="600"/>
              </a:spcBef>
              <a:spcAft>
                <a:spcPts val="60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A common technique used to lower the number of requests on a database is to use the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for caching in the middle-tier. For example, consider a data-driven ASP.NET Web application. Often, a significant portion of the application data does not change frequently and is common across sessions or users. This data can be kept in memory on the Web server, which reduces the number of requests against the database and speeds up the user’s interactions. </a:t>
            </a:r>
          </a:p>
        </p:txBody>
      </p:sp>
      <p:sp>
        <p:nvSpPr>
          <p:cNvPr id="6" name="Rectangle 3"/>
          <p:cNvSpPr>
            <a:spLocks noChangeArrowheads="1"/>
          </p:cNvSpPr>
          <p:nvPr/>
        </p:nvSpPr>
        <p:spPr bwMode="gray">
          <a:xfrm>
            <a:off x="263684" y="1447800"/>
            <a:ext cx="8616633"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Bef>
                <a:spcPts val="600"/>
              </a:spcBef>
              <a:spcAft>
                <a:spcPts val="60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The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is one of the more widely used components of ADO.NET. It is a key element of the disconnected programming model that ADO.NET is based on, and it enables you to explicitly cache data from different data sources. For the presentation tier, the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is tightly integrated with GUI controls for data-binding. For the middle-tier, it provides a cache that preserves the relational shape of data, and includes fast simple query and hierarchy navigation services.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to XML</a:t>
            </a:r>
          </a:p>
        </p:txBody>
      </p:sp>
      <p:sp>
        <p:nvSpPr>
          <p:cNvPr id="5" name="Text Box 1"/>
          <p:cNvSpPr txBox="1">
            <a:spLocks noChangeArrowheads="1"/>
          </p:cNvSpPr>
          <p:nvPr/>
        </p:nvSpPr>
        <p:spPr bwMode="auto">
          <a:xfrm>
            <a:off x="253206" y="2743200"/>
            <a:ext cx="8637588"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XML can make a great storage medium for smaller, less sensitive data. LINQ to XML in ASP.NET 3.5 to add data to an external XML file, and also display the data on the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53206" y="1371600"/>
            <a:ext cx="8637588"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LINQ </a:t>
            </a:r>
            <a:r>
              <a:rPr lang="en-US" dirty="0">
                <a:latin typeface="Verdana" pitchFamily="34" charset="0"/>
                <a:ea typeface="Verdana" pitchFamily="34" charset="0"/>
                <a:cs typeface="Verdana" pitchFamily="34" charset="0"/>
              </a:rPr>
              <a:t>to SQL is a component of .NET Framework version 3.5 that provides a run-time infrastructure for managing relational data as objects. </a:t>
            </a:r>
          </a:p>
        </p:txBody>
      </p:sp>
      <p:sp>
        <p:nvSpPr>
          <p:cNvPr id="4" name="Rectangle 3"/>
          <p:cNvSpPr/>
          <p:nvPr/>
        </p:nvSpPr>
        <p:spPr>
          <a:xfrm>
            <a:off x="0" y="152400"/>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to SQL</a:t>
            </a:r>
          </a:p>
        </p:txBody>
      </p:sp>
      <p:sp>
        <p:nvSpPr>
          <p:cNvPr id="5" name="Rectangle 3"/>
          <p:cNvSpPr>
            <a:spLocks noChangeArrowheads="1"/>
          </p:cNvSpPr>
          <p:nvPr/>
        </p:nvSpPr>
        <p:spPr bwMode="gray">
          <a:xfrm>
            <a:off x="263684" y="2819400"/>
            <a:ext cx="8616633" cy="3048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defRPr/>
            </a:pPr>
            <a:r>
              <a:rPr lang="en-US" dirty="0" smtClean="0">
                <a:latin typeface="Verdana" pitchFamily="34" charset="0"/>
                <a:ea typeface="Verdana" pitchFamily="34" charset="0"/>
                <a:cs typeface="Verdana" pitchFamily="34" charset="0"/>
              </a:rPr>
              <a:t>In LINQ to SQL, the data model of a relational database is mapped to an object model expressed in the programming language of the developer. When the application runs, LINQ to SQL translates into SQL the language-integrated queries in the object model and sends them to the database for execution. When the database returns the results, LINQ to SQL translates them back to objects that can be worked  with in own programming language.</a:t>
            </a:r>
            <a:endParaRPr lang="en-GB" dirty="0">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2590800"/>
            <a:ext cx="8432800" cy="1752600"/>
          </a:xfrm>
          <a:prstGeom prst="rect">
            <a:avLst/>
          </a:prstGeom>
          <a:solidFill>
            <a:schemeClr val="accent1">
              <a:lumMod val="50000"/>
            </a:schemeClr>
          </a:solidFill>
          <a:ln w="9525">
            <a:noFill/>
            <a:round/>
            <a:headEnd/>
            <a:tailEnd/>
          </a:ln>
          <a:effectLst/>
        </p:spPr>
        <p:txBody>
          <a:bodyPr lIns="90000" tIns="46800" rIns="90000" bIns="46800" anchor="ctr"/>
          <a:lstStyle/>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3200" dirty="0" smtClean="0">
                <a:solidFill>
                  <a:schemeClr val="bg1"/>
                </a:solidFill>
                <a:latin typeface="Verdana" pitchFamily="34" charset="0"/>
                <a:ea typeface="MS Gothic" charset="-128"/>
                <a:cs typeface="Arial" charset="0"/>
              </a:rPr>
              <a:t>Session: XML &amp; SQL Data Source</a:t>
            </a:r>
            <a:endParaRPr lang="en-US" sz="3200" dirty="0">
              <a:solidFill>
                <a:schemeClr val="bg1"/>
              </a:solidFill>
              <a:latin typeface="Verdana" pitchFamily="34" charset="0"/>
              <a:ea typeface="MS Gothic" charset="-128"/>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05000"/>
            <a:ext cx="8705850" cy="952825"/>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err="1" smtClean="0">
                <a:solidFill>
                  <a:schemeClr val="accent1">
                    <a:lumMod val="50000"/>
                  </a:schemeClr>
                </a:solidFill>
                <a:latin typeface="Verdana" pitchFamily="34" charset="0"/>
                <a:ea typeface="Verdana" pitchFamily="34" charset="0"/>
                <a:cs typeface="Verdana" pitchFamily="34" charset="0"/>
              </a:rPr>
              <a:t>Linq</a:t>
            </a:r>
            <a:r>
              <a:rPr lang="en-US" sz="2200" dirty="0" smtClean="0">
                <a:solidFill>
                  <a:schemeClr val="accent1">
                    <a:lumMod val="50000"/>
                  </a:schemeClr>
                </a:solidFill>
                <a:latin typeface="Verdana" pitchFamily="34" charset="0"/>
                <a:ea typeface="Verdana" pitchFamily="34" charset="0"/>
                <a:cs typeface="Verdana" pitchFamily="34" charset="0"/>
              </a:rPr>
              <a:t> to XML</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err="1" smtClean="0">
                <a:solidFill>
                  <a:schemeClr val="accent1">
                    <a:lumMod val="50000"/>
                  </a:schemeClr>
                </a:solidFill>
                <a:latin typeface="Verdana" pitchFamily="34" charset="0"/>
                <a:ea typeface="Verdana" pitchFamily="34" charset="0"/>
                <a:cs typeface="Verdana" pitchFamily="34" charset="0"/>
              </a:rPr>
              <a:t>Linq</a:t>
            </a:r>
            <a:r>
              <a:rPr lang="en-US" sz="2200" dirty="0" smtClean="0">
                <a:solidFill>
                  <a:schemeClr val="accent1">
                    <a:lumMod val="50000"/>
                  </a:schemeClr>
                </a:solidFill>
                <a:latin typeface="Verdana" pitchFamily="34" charset="0"/>
                <a:ea typeface="Verdana" pitchFamily="34" charset="0"/>
                <a:cs typeface="Verdana" pitchFamily="34" charset="0"/>
              </a:rPr>
              <a:t> to SQL</a:t>
            </a:r>
          </a:p>
        </p:txBody>
      </p:sp>
      <p:sp>
        <p:nvSpPr>
          <p:cNvPr id="16" name="TextBox 15"/>
          <p:cNvSpPr txBox="1"/>
          <p:nvPr/>
        </p:nvSpPr>
        <p:spPr>
          <a:xfrm>
            <a:off x="215900" y="1355725"/>
            <a:ext cx="8669338" cy="407163"/>
          </a:xfrm>
          <a:prstGeom prst="rect">
            <a:avLst/>
          </a:prstGeom>
          <a:noFill/>
        </p:spPr>
        <p:txBody>
          <a:bodyPr>
            <a:spAutoFit/>
          </a:bodyPr>
          <a:lstStyle/>
          <a:p>
            <a:pPr algn="l">
              <a:defRPr/>
            </a:pPr>
            <a:r>
              <a:rPr lang="en-US" sz="2200" b="0" dirty="0" smtClean="0">
                <a:solidFill>
                  <a:schemeClr val="accent1">
                    <a:lumMod val="50000"/>
                  </a:schemeClr>
                </a:solidFill>
                <a:latin typeface="Verdana" pitchFamily="34" charset="0"/>
                <a:ea typeface="Verdana" pitchFamily="34" charset="0"/>
                <a:cs typeface="Verdana" pitchFamily="34" charset="0"/>
              </a:rPr>
              <a:t>By the end of this session, you will be able to understand:</a:t>
            </a:r>
            <a:endParaRPr lang="en-US" sz="2200" b="0" dirty="0">
              <a:solidFill>
                <a:schemeClr val="accent1">
                  <a:lumMod val="50000"/>
                </a:schemeClr>
              </a:solidFill>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left)">
                                      <p:cBhvr>
                                        <p:cTn id="11" dur="500"/>
                                        <p:tgtEl>
                                          <p:spTgt spid="1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85750" y="1447800"/>
            <a:ext cx="8610600"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Traditionally, queries against data are expressed as simple strings without type checking at compile time or IntelliSense support. Furthermore, you have to learn a different query language for each type of data source: SQL databases, XML documents, various Web services, and so on.</a:t>
            </a:r>
          </a:p>
        </p:txBody>
      </p:sp>
      <p:sp>
        <p:nvSpPr>
          <p:cNvPr id="5" name="Rectangle 4"/>
          <p:cNvSpPr/>
          <p:nvPr/>
        </p:nvSpPr>
        <p:spPr bwMode="auto">
          <a:xfrm>
            <a:off x="285750" y="3657600"/>
            <a:ext cx="8610600"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LINQ makes a query a first-class language construct in C# and Visual Basic..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5602"/>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TO XML</a:t>
            </a:r>
          </a:p>
        </p:txBody>
      </p:sp>
      <p:sp>
        <p:nvSpPr>
          <p:cNvPr id="5" name="Rectangle 4"/>
          <p:cNvSpPr/>
          <p:nvPr/>
        </p:nvSpPr>
        <p:spPr bwMode="auto">
          <a:xfrm>
            <a:off x="266700" y="2781300"/>
            <a:ext cx="8610600" cy="129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XML can make a great storage medium for smaller, less sensitive data. LINQ to XML in ASP.NET 3.5 to add data to an external XML file, and also display the data on the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5602"/>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TO SQL</a:t>
            </a:r>
          </a:p>
        </p:txBody>
      </p:sp>
      <p:sp>
        <p:nvSpPr>
          <p:cNvPr id="5" name="Rectangle 4"/>
          <p:cNvSpPr/>
          <p:nvPr/>
        </p:nvSpPr>
        <p:spPr bwMode="auto">
          <a:xfrm>
            <a:off x="266700" y="2895600"/>
            <a:ext cx="8610600"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 In LINQ to SQL, the data model of a relational database is mapped to an object model expressed in the programming language of the developer. When the application runs, LINQ to SQL translates into SQL the language-integrated queries in the object model and sends them to the database for execution. When the database returns the results, LINQ to SQL translates them back to objects that can be worked  with in own programming language.</a:t>
            </a:r>
          </a:p>
        </p:txBody>
      </p:sp>
      <p:sp>
        <p:nvSpPr>
          <p:cNvPr id="6" name="Rectangle 5"/>
          <p:cNvSpPr/>
          <p:nvPr/>
        </p:nvSpPr>
        <p:spPr bwMode="auto">
          <a:xfrm>
            <a:off x="266700" y="1524000"/>
            <a:ext cx="8610600" cy="129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LINQ to SQL is a component of .NET Framework version 3.5 that provides a run-time infrastructure for managing relational data as objects.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ChangeArrowheads="1"/>
          </p:cNvSpPr>
          <p:nvPr/>
        </p:nvSpPr>
        <p:spPr bwMode="auto">
          <a:xfrm>
            <a:off x="0" y="0"/>
            <a:ext cx="9144000" cy="914400"/>
          </a:xfrm>
          <a:prstGeom prst="rect">
            <a:avLst/>
          </a:prstGeom>
          <a:solidFill>
            <a:schemeClr val="accent1">
              <a:lumMod val="75000"/>
            </a:schemeClr>
          </a:solidFill>
          <a:ln w="9525">
            <a:noFill/>
            <a:round/>
            <a:headEnd/>
            <a:tailEnd/>
          </a:ln>
          <a:effectLst/>
        </p:spPr>
        <p:txBody>
          <a:bodyPr lIns="90000" tIns="46800" rIns="90000" bIns="46800" anchor="ctr"/>
          <a:lstStyle/>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3600" dirty="0" smtClean="0">
                <a:solidFill>
                  <a:schemeClr val="bg1"/>
                </a:solidFill>
                <a:latin typeface="Verdana" pitchFamily="34" charset="0"/>
                <a:ea typeface="MS Gothic" charset="-128"/>
                <a:cs typeface="Arial" charset="0"/>
              </a:rPr>
              <a:t>Objective </a:t>
            </a:r>
            <a:endParaRPr lang="en-US" sz="3600" dirty="0">
              <a:solidFill>
                <a:schemeClr val="bg1"/>
              </a:solidFill>
              <a:latin typeface="Verdana" pitchFamily="34" charset="0"/>
              <a:ea typeface="MS Gothic" charset="-128"/>
              <a:cs typeface="Arial" charset="0"/>
            </a:endParaRPr>
          </a:p>
        </p:txBody>
      </p:sp>
      <p:sp>
        <p:nvSpPr>
          <p:cNvPr id="15" name="TextBox 14"/>
          <p:cNvSpPr txBox="1"/>
          <p:nvPr/>
        </p:nvSpPr>
        <p:spPr>
          <a:xfrm>
            <a:off x="215900" y="2159113"/>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solidFill>
                  <a:schemeClr val="accent1">
                    <a:lumMod val="50000"/>
                  </a:schemeClr>
                </a:solidFill>
                <a:latin typeface="Verdana" pitchFamily="34" charset="0"/>
                <a:ea typeface="Verdana" pitchFamily="34" charset="0"/>
                <a:cs typeface="Verdana" pitchFamily="34" charset="0"/>
              </a:rPr>
              <a:t>Identifying the Basics of LINQ</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solidFill>
                  <a:schemeClr val="accent1">
                    <a:lumMod val="50000"/>
                  </a:schemeClr>
                </a:solidFill>
                <a:latin typeface="Verdana" pitchFamily="34" charset="0"/>
                <a:ea typeface="Verdana" pitchFamily="34" charset="0"/>
                <a:cs typeface="Verdana" pitchFamily="34" charset="0"/>
              </a:rPr>
              <a:t>Understanding the LINQ Query</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solidFill>
                  <a:schemeClr val="accent1">
                    <a:lumMod val="50000"/>
                  </a:schemeClr>
                </a:solidFill>
                <a:latin typeface="Verdana" pitchFamily="34" charset="0"/>
                <a:ea typeface="Verdana" pitchFamily="34" charset="0"/>
                <a:cs typeface="Verdana" pitchFamily="34" charset="0"/>
              </a:rPr>
              <a:t>Accessing Data from Disparate Data Sources   </a:t>
            </a:r>
          </a:p>
        </p:txBody>
      </p:sp>
      <p:sp>
        <p:nvSpPr>
          <p:cNvPr id="16" name="TextBox 15"/>
          <p:cNvSpPr txBox="1"/>
          <p:nvPr/>
        </p:nvSpPr>
        <p:spPr>
          <a:xfrm>
            <a:off x="215900" y="1397000"/>
            <a:ext cx="8669338" cy="407163"/>
          </a:xfrm>
          <a:prstGeom prst="rect">
            <a:avLst/>
          </a:prstGeom>
          <a:noFill/>
        </p:spPr>
        <p:txBody>
          <a:bodyPr>
            <a:spAutoFit/>
          </a:bodyPr>
          <a:lstStyle/>
          <a:p>
            <a:pPr algn="l">
              <a:defRPr/>
            </a:pPr>
            <a:r>
              <a:rPr lang="en-US" sz="2200" b="0" dirty="0" smtClean="0">
                <a:solidFill>
                  <a:schemeClr val="accent1">
                    <a:lumMod val="50000"/>
                  </a:schemeClr>
                </a:solidFill>
                <a:latin typeface="Verdana" pitchFamily="34" charset="0"/>
                <a:ea typeface="Verdana" pitchFamily="34" charset="0"/>
                <a:cs typeface="Verdana" pitchFamily="34" charset="0"/>
              </a:rPr>
              <a:t>By the end of this session, you will be able to understand:</a:t>
            </a:r>
            <a:endParaRPr lang="en-US" sz="2200" b="0" dirty="0">
              <a:solidFill>
                <a:schemeClr val="accent1">
                  <a:lumMod val="50000"/>
                </a:schemeClr>
              </a:solidFill>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left)">
                                      <p:cBhvr>
                                        <p:cTn id="11" dur="500"/>
                                        <p:tgtEl>
                                          <p:spTgt spid="1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left)">
                                      <p:cBhvr>
                                        <p:cTn id="19"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Summary</a:t>
            </a:r>
          </a:p>
        </p:txBody>
      </p:sp>
      <p:sp>
        <p:nvSpPr>
          <p:cNvPr id="6" name="TextBox 5"/>
          <p:cNvSpPr txBox="1"/>
          <p:nvPr/>
        </p:nvSpPr>
        <p:spPr>
          <a:xfrm>
            <a:off x="152400" y="9906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solidFill>
                  <a:schemeClr val="accent1">
                    <a:lumMod val="50000"/>
                  </a:schemeClr>
                </a:solidFill>
                <a:latin typeface="Verdana" pitchFamily="34" charset="0"/>
                <a:ea typeface="Verdana" pitchFamily="34" charset="0"/>
                <a:cs typeface="Verdana" pitchFamily="34" charset="0"/>
              </a:rPr>
              <a:t>Identifying the Basics of LINQ</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solidFill>
                  <a:schemeClr val="accent1">
                    <a:lumMod val="50000"/>
                  </a:schemeClr>
                </a:solidFill>
                <a:latin typeface="Verdana" pitchFamily="34" charset="0"/>
                <a:ea typeface="Verdana" pitchFamily="34" charset="0"/>
                <a:cs typeface="Verdana" pitchFamily="34" charset="0"/>
              </a:rPr>
              <a:t>Understanding the LINQ Query</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solidFill>
                  <a:schemeClr val="accent1">
                    <a:lumMod val="50000"/>
                  </a:schemeClr>
                </a:solidFill>
                <a:latin typeface="Verdana" pitchFamily="34" charset="0"/>
                <a:ea typeface="Verdana" pitchFamily="34" charset="0"/>
                <a:cs typeface="Verdana" pitchFamily="34" charset="0"/>
              </a:rPr>
              <a:t>Accessing Data from Disparate Data Sources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gray">
          <a:xfrm>
            <a:off x="263684" y="1707991"/>
            <a:ext cx="8616633" cy="34420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Language-Integrated Query (LINQ) is a set of features introduced in Visual Studio 2008 that extends powerful query capabilities to the language syntax of C# and Visual Basic. LINQ introduces standard, easily-learned patterns for querying and updating data, and the technology can be extended to support potentially any kind of data store. Visual Studio includes LINQ provider assemblies that enable the use of LINQ with .NET Framework collections, SQL Server databases, ADO.NET Datasets, and XML documents.</a:t>
            </a:r>
          </a:p>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dirty="0" smtClean="0">
              <a:latin typeface="Verdana" pitchFamily="34" charset="0"/>
              <a:ea typeface="Verdana" pitchFamily="34" charset="0"/>
              <a:cs typeface="Verdana" pitchFamily="34" charset="0"/>
            </a:endParaRPr>
          </a:p>
        </p:txBody>
      </p:sp>
      <p:sp>
        <p:nvSpPr>
          <p:cNvPr id="3" name="TextBox 2"/>
          <p:cNvSpPr txBox="1"/>
          <p:nvPr/>
        </p:nvSpPr>
        <p:spPr>
          <a:xfrm>
            <a:off x="228600" y="116516"/>
            <a:ext cx="5181600" cy="493084"/>
          </a:xfrm>
          <a:prstGeom prst="rect">
            <a:avLst/>
          </a:prstGeom>
          <a:noFill/>
        </p:spPr>
        <p:txBody>
          <a:bodyPr wrap="square" rtlCol="0">
            <a:spAutoFit/>
          </a:bodyPr>
          <a:lstStyle/>
          <a:p>
            <a:r>
              <a:rPr lang="en-US" sz="2800" b="1" dirty="0" smtClean="0">
                <a:solidFill>
                  <a:schemeClr val="bg1"/>
                </a:solidFill>
              </a:rPr>
              <a:t>Introduction to </a:t>
            </a:r>
            <a:r>
              <a:rPr lang="en-US" sz="2800" b="1" dirty="0" err="1" smtClean="0">
                <a:solidFill>
                  <a:schemeClr val="bg1"/>
                </a:solidFill>
              </a:rPr>
              <a:t>Linq</a:t>
            </a:r>
            <a:endParaRPr lang="en-US" sz="2800" b="1"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gray">
          <a:xfrm>
            <a:off x="263684" y="1219200"/>
            <a:ext cx="8616633" cy="4648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solidFill>
                  <a:srgbClr val="000000"/>
                </a:solidFill>
                <a:latin typeface="Verdana" charset="0"/>
              </a:rPr>
              <a:t>Example for LINQ Query Method Where() Sets</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solidFill>
                  <a:srgbClr val="000000"/>
                </a:solidFill>
                <a:latin typeface="Verdana" charset="0"/>
              </a:rPr>
              <a:t>In LINQ to Objects (in-memory collection), LINQ query methods would be used as anonymous method, like Where():</a:t>
            </a:r>
          </a:p>
          <a:p>
            <a:pPr algn="ct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public static </a:t>
            </a:r>
            <a:r>
              <a:rPr lang="en-US" b="1" dirty="0" err="1" smtClean="0">
                <a:solidFill>
                  <a:srgbClr val="000000"/>
                </a:solidFill>
                <a:latin typeface="Courier New" pitchFamily="49" charset="0"/>
                <a:cs typeface="Courier New" pitchFamily="49" charset="0"/>
              </a:rPr>
              <a:t>IEnumerable</a:t>
            </a: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&gt; Where&lt;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&gt;( this </a:t>
            </a:r>
            <a:r>
              <a:rPr lang="en-US" b="1" dirty="0" err="1" smtClean="0">
                <a:solidFill>
                  <a:srgbClr val="000000"/>
                </a:solidFill>
                <a:latin typeface="Courier New" pitchFamily="49" charset="0"/>
                <a:cs typeface="Courier New" pitchFamily="49" charset="0"/>
              </a:rPr>
              <a:t>IEnumerable</a:t>
            </a: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&gt; source, </a:t>
            </a:r>
            <a:r>
              <a:rPr lang="en-US" b="1" dirty="0" err="1" smtClean="0">
                <a:solidFill>
                  <a:srgbClr val="000000"/>
                </a:solidFill>
                <a:latin typeface="Courier New" pitchFamily="49" charset="0"/>
                <a:cs typeface="Courier New" pitchFamily="49" charset="0"/>
              </a:rPr>
              <a:t>Func</a:t>
            </a: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bool</a:t>
            </a:r>
            <a:r>
              <a:rPr lang="en-US" b="1" dirty="0" smtClean="0">
                <a:solidFill>
                  <a:srgbClr val="000000"/>
                </a:solidFill>
                <a:latin typeface="Courier New" pitchFamily="49" charset="0"/>
                <a:cs typeface="Courier New" pitchFamily="49" charset="0"/>
              </a:rPr>
              <a:t>&gt; predicate)</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solidFill>
                  <a:srgbClr val="000000"/>
                </a:solidFill>
                <a:latin typeface="Verdana" charset="0"/>
              </a:rPr>
              <a:t>While in LINQ to SQL (out-memory collection), mostly LINQ query methods would be used as expression tree, like Where():</a:t>
            </a:r>
          </a:p>
          <a:p>
            <a:pPr algn="ct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public static </a:t>
            </a:r>
            <a:r>
              <a:rPr lang="en-US" b="1" dirty="0" err="1" smtClean="0">
                <a:solidFill>
                  <a:srgbClr val="000000"/>
                </a:solidFill>
                <a:latin typeface="Courier New" pitchFamily="49" charset="0"/>
                <a:cs typeface="Courier New" pitchFamily="49" charset="0"/>
              </a:rPr>
              <a:t>IQueryable</a:t>
            </a: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&gt; Where&lt;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&gt;( this </a:t>
            </a:r>
            <a:r>
              <a:rPr lang="en-US" b="1" dirty="0" err="1" smtClean="0">
                <a:solidFill>
                  <a:srgbClr val="000000"/>
                </a:solidFill>
                <a:latin typeface="Courier New" pitchFamily="49" charset="0"/>
                <a:cs typeface="Courier New" pitchFamily="49" charset="0"/>
              </a:rPr>
              <a:t>IQueryable</a:t>
            </a: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&gt; source, Expression&lt;</a:t>
            </a:r>
            <a:r>
              <a:rPr lang="en-US" b="1" dirty="0" err="1" smtClean="0">
                <a:solidFill>
                  <a:srgbClr val="000000"/>
                </a:solidFill>
                <a:latin typeface="Courier New" pitchFamily="49" charset="0"/>
                <a:cs typeface="Courier New" pitchFamily="49" charset="0"/>
              </a:rPr>
              <a:t>Func</a:t>
            </a: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Tsource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bool</a:t>
            </a:r>
            <a:r>
              <a:rPr lang="en-US" b="1" dirty="0" smtClean="0">
                <a:solidFill>
                  <a:srgbClr val="000000"/>
                </a:solidFill>
                <a:latin typeface="Courier New" pitchFamily="49" charset="0"/>
                <a:cs typeface="Courier New" pitchFamily="49" charset="0"/>
              </a:rPr>
              <a:t>&gt;&gt; predicate) </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solidFill>
                <a:srgbClr val="000000"/>
              </a:solidFill>
              <a:latin typeface="Verdana" charset="0"/>
            </a:endParaRPr>
          </a:p>
        </p:txBody>
      </p:sp>
      <p:sp>
        <p:nvSpPr>
          <p:cNvPr id="5" name="Rectangle 4"/>
          <p:cNvSpPr/>
          <p:nvPr/>
        </p:nvSpPr>
        <p:spPr bwMode="auto">
          <a:xfrm>
            <a:off x="457200" y="2781300"/>
            <a:ext cx="8229600" cy="8382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Microsoft YaHei" charset="-122"/>
            </a:endParaRPr>
          </a:p>
        </p:txBody>
      </p:sp>
      <p:sp>
        <p:nvSpPr>
          <p:cNvPr id="6" name="Rectangle 5"/>
          <p:cNvSpPr/>
          <p:nvPr/>
        </p:nvSpPr>
        <p:spPr bwMode="auto">
          <a:xfrm>
            <a:off x="457200" y="4533900"/>
            <a:ext cx="8229600" cy="12192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Microsoft YaHei" charset="-122"/>
            </a:endParaRPr>
          </a:p>
        </p:txBody>
      </p:sp>
      <p:sp>
        <p:nvSpPr>
          <p:cNvPr id="7" name="Rectangle 6"/>
          <p:cNvSpPr/>
          <p:nvPr/>
        </p:nvSpPr>
        <p:spPr>
          <a:xfrm>
            <a:off x="152400" y="183432"/>
            <a:ext cx="4648200" cy="349968"/>
          </a:xfrm>
          <a:prstGeom prst="rect">
            <a:avLst/>
          </a:prstGeom>
        </p:spPr>
        <p:txBody>
          <a:bodyPr wrap="square">
            <a:spAutoFit/>
          </a:bodyPr>
          <a:lstStyle/>
          <a:p>
            <a:r>
              <a:rPr lang="en-US" b="1" dirty="0" smtClean="0">
                <a:solidFill>
                  <a:schemeClr val="bg1"/>
                </a:solidFill>
                <a:latin typeface="Verdana" charset="0"/>
              </a:rPr>
              <a:t>Example for LINQ Query Method</a:t>
            </a:r>
            <a:endParaRPr lang="en-US" b="1" dirty="0">
              <a:solidFill>
                <a:schemeClr val="bg1"/>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gray">
          <a:xfrm>
            <a:off x="263684" y="2377996"/>
            <a:ext cx="8616633" cy="21020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standard query operators are executed based on the value they return. The query methods that return a singleton value (like Average, Sum, Min, Max etc.) then execute immediately. The query methods that return a sequence or collection defer the query execution. The query methods can be chained together in one query.</a:t>
            </a:r>
          </a:p>
        </p:txBody>
      </p:sp>
      <p:sp>
        <p:nvSpPr>
          <p:cNvPr id="4" name="Rectangle 3"/>
          <p:cNvSpPr/>
          <p:nvPr/>
        </p:nvSpPr>
        <p:spPr>
          <a:xfrm>
            <a:off x="0" y="117862"/>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Query Method Execution</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30200" y="2038350"/>
            <a:ext cx="8432800" cy="2609850"/>
          </a:xfrm>
          <a:prstGeom prst="rect">
            <a:avLst/>
          </a:prstGeom>
          <a:solidFill>
            <a:schemeClr val="accent1">
              <a:lumMod val="75000"/>
            </a:schemeClr>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2000" b="1" dirty="0" smtClean="0">
                <a:solidFill>
                  <a:schemeClr val="bg1"/>
                </a:solidFill>
                <a:latin typeface="Verdana" pitchFamily="34" charset="0"/>
                <a:ea typeface="+mn-ea"/>
                <a:cs typeface="Arial" charset="0"/>
              </a:rPr>
              <a:t> </a:t>
            </a:r>
            <a:endParaRPr lang="en-US" sz="2000" b="1" dirty="0">
              <a:solidFill>
                <a:schemeClr val="bg1"/>
              </a:solidFill>
              <a:latin typeface="Verdana" pitchFamily="34" charset="0"/>
              <a:ea typeface="+mn-ea"/>
              <a:cs typeface="Arial" charset="0"/>
            </a:endParaRP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3600" b="1" dirty="0" smtClean="0">
                <a:solidFill>
                  <a:schemeClr val="bg1"/>
                </a:solidFill>
                <a:latin typeface="Verdana" pitchFamily="34" charset="0"/>
                <a:ea typeface="MS Gothic" charset="-128"/>
                <a:cs typeface="Arial" charset="0"/>
              </a:rPr>
              <a:t>Session: </a:t>
            </a:r>
            <a:r>
              <a:rPr lang="en-US" sz="3600" b="1" dirty="0" err="1" smtClean="0">
                <a:solidFill>
                  <a:schemeClr val="bg1"/>
                </a:solidFill>
                <a:latin typeface="Verdana" pitchFamily="34" charset="0"/>
                <a:ea typeface="MS Gothic" charset="-128"/>
                <a:cs typeface="Arial" charset="0"/>
              </a:rPr>
              <a:t>Linq</a:t>
            </a:r>
            <a:r>
              <a:rPr lang="en-US" sz="3600" b="1" dirty="0" smtClean="0">
                <a:solidFill>
                  <a:schemeClr val="bg1"/>
                </a:solidFill>
                <a:latin typeface="Verdana" pitchFamily="34" charset="0"/>
                <a:ea typeface="MS Gothic" charset="-128"/>
                <a:cs typeface="Arial" charset="0"/>
              </a:rPr>
              <a:t> Operators</a:t>
            </a:r>
            <a:endParaRPr lang="en-US" sz="3600" b="1" dirty="0">
              <a:solidFill>
                <a:schemeClr val="bg1"/>
              </a:solidFill>
              <a:latin typeface="Verdana" pitchFamily="34" charset="0"/>
              <a:ea typeface="MS Gothic" charset="-128"/>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05000"/>
            <a:ext cx="8705850" cy="3681136"/>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Linq Operators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Deferred Execution</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Linq to Collection</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Linq to Object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Linq to DataSet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Linq to XML</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smtClean="0">
                <a:solidFill>
                  <a:schemeClr val="accent1">
                    <a:lumMod val="50000"/>
                  </a:schemeClr>
                </a:solidFill>
                <a:latin typeface="Verdana" pitchFamily="34" charset="0"/>
                <a:ea typeface="Verdana" pitchFamily="34" charset="0"/>
                <a:cs typeface="Verdana" pitchFamily="34" charset="0"/>
              </a:rPr>
              <a:t>Linq SQL  </a:t>
            </a:r>
            <a:endParaRPr lang="en-US" sz="2200" dirty="0" smtClean="0">
              <a:solidFill>
                <a:schemeClr val="accent1">
                  <a:lumMod val="50000"/>
                </a:schemeClr>
              </a:solidFill>
              <a:latin typeface="Verdana" pitchFamily="34" charset="0"/>
              <a:ea typeface="Verdana" pitchFamily="34" charset="0"/>
              <a:cs typeface="Verdana" pitchFamily="34" charset="0"/>
            </a:endParaRPr>
          </a:p>
        </p:txBody>
      </p:sp>
      <p:sp>
        <p:nvSpPr>
          <p:cNvPr id="16" name="TextBox 15"/>
          <p:cNvSpPr txBox="1"/>
          <p:nvPr/>
        </p:nvSpPr>
        <p:spPr>
          <a:xfrm>
            <a:off x="215900" y="1441450"/>
            <a:ext cx="8669338" cy="407163"/>
          </a:xfrm>
          <a:prstGeom prst="rect">
            <a:avLst/>
          </a:prstGeom>
          <a:noFill/>
        </p:spPr>
        <p:txBody>
          <a:bodyPr>
            <a:spAutoFit/>
          </a:bodyPr>
          <a:lstStyle/>
          <a:p>
            <a:pPr algn="l">
              <a:defRPr/>
            </a:pPr>
            <a:r>
              <a:rPr lang="en-US" sz="2200" b="0" dirty="0" smtClean="0">
                <a:solidFill>
                  <a:schemeClr val="accent1">
                    <a:lumMod val="50000"/>
                  </a:schemeClr>
                </a:solidFill>
                <a:latin typeface="Verdana" pitchFamily="34" charset="0"/>
                <a:ea typeface="Verdana" pitchFamily="34" charset="0"/>
                <a:cs typeface="Verdana" pitchFamily="34" charset="0"/>
              </a:rPr>
              <a:t>By the end of this session, you will be able to understand:</a:t>
            </a:r>
            <a:endParaRPr lang="en-US" sz="2200" b="0" dirty="0">
              <a:solidFill>
                <a:schemeClr val="accent1">
                  <a:lumMod val="50000"/>
                </a:schemeClr>
              </a:solidFill>
              <a:latin typeface="Verdana" pitchFamily="34" charset="0"/>
              <a:ea typeface="Verdana" pitchFamily="34" charset="0"/>
              <a:cs typeface="Verdana" pitchFamily="34" charset="0"/>
            </a:endParaRPr>
          </a:p>
        </p:txBody>
      </p:sp>
      <p:sp>
        <p:nvSpPr>
          <p:cNvPr id="17" name="Rectangle 16"/>
          <p:cNvSpPr/>
          <p:nvPr/>
        </p:nvSpPr>
        <p:spPr>
          <a:xfrm>
            <a:off x="0" y="76200"/>
            <a:ext cx="9144000" cy="491738"/>
          </a:xfrm>
          <a:prstGeom prst="rect">
            <a:avLst/>
          </a:prstGeom>
        </p:spPr>
        <p:txBody>
          <a:bodyPr wrap="square">
            <a:spAutoFit/>
          </a:bodyPr>
          <a:lstStyle/>
          <a:p>
            <a:pPr marL="231775" indent="-231775">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Operators</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left)">
                                      <p:cBhvr>
                                        <p:cTn id="11" dur="500"/>
                                        <p:tgtEl>
                                          <p:spTgt spid="1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left)">
                                      <p:cBhvr>
                                        <p:cTn id="19" dur="500"/>
                                        <p:tgtEl>
                                          <p:spTgt spid="15">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wipe(left)">
                                      <p:cBhvr>
                                        <p:cTn id="23" dur="500"/>
                                        <p:tgtEl>
                                          <p:spTgt spid="15">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Effect transition="in" filter="wipe(left)">
                                      <p:cBhvr>
                                        <p:cTn id="31" dur="500"/>
                                        <p:tgtEl>
                                          <p:spTgt spid="15">
                                            <p:txEl>
                                              <p:pRg st="5" end="5"/>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Effect transition="in" filter="wipe(left)">
                                      <p:cBhvr>
                                        <p:cTn id="35"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491738"/>
          </a:xfrm>
          <a:prstGeom prst="rect">
            <a:avLst/>
          </a:prstGeom>
        </p:spPr>
        <p:txBody>
          <a:bodyPr wrap="square">
            <a:spAutoFit/>
          </a:bodyPr>
          <a:lstStyle/>
          <a:p>
            <a:pPr marL="231775" indent="-231775">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LINQ Operators</a:t>
            </a:r>
          </a:p>
        </p:txBody>
      </p:sp>
      <p:sp>
        <p:nvSpPr>
          <p:cNvPr id="5" name="Rectangle 3"/>
          <p:cNvSpPr>
            <a:spLocks noChangeArrowheads="1"/>
          </p:cNvSpPr>
          <p:nvPr/>
        </p:nvSpPr>
        <p:spPr bwMode="gray">
          <a:xfrm>
            <a:off x="263684" y="1447800"/>
            <a:ext cx="8616633"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LINQ is an acronym for Language Integrated Query, which is descriptive for where it's used and what it does. The Language Integrated part means that LINQ is part of programming language syntax. </a:t>
            </a:r>
          </a:p>
        </p:txBody>
      </p:sp>
      <p:sp>
        <p:nvSpPr>
          <p:cNvPr id="6" name="Rectangle 3"/>
          <p:cNvSpPr>
            <a:spLocks noChangeArrowheads="1"/>
          </p:cNvSpPr>
          <p:nvPr/>
        </p:nvSpPr>
        <p:spPr bwMode="gray">
          <a:xfrm>
            <a:off x="263684" y="2895600"/>
            <a:ext cx="8616633" cy="2514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In particular, both C# and VB are languages that ship with .NET and have LINQ capabilities. Another programming language that supports LINQ is Delphi Prism. The other part of the definition, Query, explains what LINQ does; LINQ is used for querying data. Another way to describe LINQ is that it is programming language syntax that is used to query data.</a:t>
            </a:r>
            <a:endParaRPr lang="en-US" dirty="0" err="1" smtClean="0">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491738"/>
          </a:xfrm>
          <a:prstGeom prst="rect">
            <a:avLst/>
          </a:prstGeom>
        </p:spPr>
        <p:txBody>
          <a:bodyPr wrap="square">
            <a:spAutoFit/>
          </a:bodyPr>
          <a:lstStyle/>
          <a:p>
            <a:pP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bg1"/>
                </a:solidFill>
                <a:latin typeface="Verdana" pitchFamily="34" charset="0"/>
                <a:ea typeface="+mn-ea"/>
                <a:cs typeface="Arial" charset="0"/>
              </a:rPr>
              <a:t>Deferred Execution</a:t>
            </a:r>
          </a:p>
        </p:txBody>
      </p:sp>
      <p:sp>
        <p:nvSpPr>
          <p:cNvPr id="6" name="Rectangle 3"/>
          <p:cNvSpPr>
            <a:spLocks noChangeArrowheads="1"/>
          </p:cNvSpPr>
          <p:nvPr/>
        </p:nvSpPr>
        <p:spPr bwMode="gray">
          <a:xfrm>
            <a:off x="263684" y="1447800"/>
            <a:ext cx="8616633"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latin typeface="Verdana" pitchFamily="34" charset="0"/>
                <a:ea typeface="Verdana" pitchFamily="34" charset="0"/>
                <a:cs typeface="Verdana" pitchFamily="34" charset="0"/>
              </a:rPr>
              <a:t>In case of differed execution, a query is not executed at the point of its declaration. It is executed when the Query variable is iterated by using loop like as for, for each.</a:t>
            </a:r>
          </a:p>
        </p:txBody>
      </p:sp>
      <p:sp>
        <p:nvSpPr>
          <p:cNvPr id="7" name="Rectangle 3"/>
          <p:cNvSpPr>
            <a:spLocks noChangeArrowheads="1"/>
          </p:cNvSpPr>
          <p:nvPr/>
        </p:nvSpPr>
        <p:spPr bwMode="gray">
          <a:xfrm>
            <a:off x="263684" y="2895600"/>
            <a:ext cx="8616633" cy="2362200"/>
          </a:xfrm>
          <a:prstGeom prst="rect">
            <a:avLst/>
          </a:prstGeom>
          <a:gradFill rotWithShape="1">
            <a:gsLst>
              <a:gs pos="0">
                <a:srgbClr val="FFFFFF"/>
              </a:gs>
              <a:gs pos="100000">
                <a:srgbClr val="EAEAEA"/>
              </a:gs>
            </a:gsLst>
            <a:lin ang="5400000" scaled="1"/>
          </a:gradFill>
          <a:ln w="12700">
            <a:solidFill>
              <a:schemeClr val="accent2"/>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err="1" smtClean="0">
                <a:solidFill>
                  <a:srgbClr val="000000"/>
                </a:solidFill>
                <a:latin typeface="Courier New" pitchFamily="49" charset="0"/>
                <a:cs typeface="Courier New" pitchFamily="49" charset="0"/>
              </a:rPr>
              <a:t>DataContext</a:t>
            </a:r>
            <a:r>
              <a:rPr lang="en-US" b="1" dirty="0" smtClean="0">
                <a:solidFill>
                  <a:srgbClr val="000000"/>
                </a:solidFill>
                <a:latin typeface="Courier New" pitchFamily="49" charset="0"/>
                <a:cs typeface="Courier New" pitchFamily="49" charset="0"/>
              </a:rPr>
              <a:t> context = new </a:t>
            </a:r>
            <a:r>
              <a:rPr lang="en-US" b="1" dirty="0" err="1" smtClean="0">
                <a:solidFill>
                  <a:srgbClr val="000000"/>
                </a:solidFill>
                <a:latin typeface="Courier New" pitchFamily="49" charset="0"/>
                <a:cs typeface="Courier New" pitchFamily="49" charset="0"/>
              </a:rPr>
              <a:t>DataContext</a:t>
            </a:r>
            <a:r>
              <a:rPr lang="en-US" b="1" dirty="0" smtClean="0">
                <a:solidFill>
                  <a:srgbClr val="000000"/>
                </a:solidFill>
                <a:latin typeface="Courier New" pitchFamily="49" charset="0"/>
                <a:cs typeface="Courier New" pitchFamily="49" charset="0"/>
              </a:rPr>
              <a:t>();</a:t>
            </a: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var query = from customer in </a:t>
            </a:r>
            <a:r>
              <a:rPr lang="en-US" b="1" dirty="0" err="1" smtClean="0">
                <a:solidFill>
                  <a:srgbClr val="000000"/>
                </a:solidFill>
                <a:latin typeface="Courier New" pitchFamily="49" charset="0"/>
                <a:cs typeface="Courier New" pitchFamily="49" charset="0"/>
              </a:rPr>
              <a:t>context.Customers</a:t>
            </a:r>
            <a:r>
              <a:rPr lang="en-US" b="1" dirty="0" smtClean="0">
                <a:solidFill>
                  <a:srgbClr val="000000"/>
                </a:solidFill>
                <a:latin typeface="Courier New" pitchFamily="49" charset="0"/>
                <a:cs typeface="Courier New" pitchFamily="49" charset="0"/>
              </a:rPr>
              <a:t> where </a:t>
            </a:r>
            <a:r>
              <a:rPr lang="en-US" b="1" dirty="0" err="1" smtClean="0">
                <a:solidFill>
                  <a:srgbClr val="000000"/>
                </a:solidFill>
                <a:latin typeface="Courier New" pitchFamily="49" charset="0"/>
                <a:cs typeface="Courier New" pitchFamily="49" charset="0"/>
              </a:rPr>
              <a:t>customer.City</a:t>
            </a:r>
            <a:r>
              <a:rPr lang="en-US" b="1" dirty="0" smtClean="0">
                <a:solidFill>
                  <a:srgbClr val="000000"/>
                </a:solidFill>
                <a:latin typeface="Courier New" pitchFamily="49" charset="0"/>
                <a:cs typeface="Courier New" pitchFamily="49" charset="0"/>
              </a:rPr>
              <a:t> == "Delhi" select customer; </a:t>
            </a:r>
            <a:r>
              <a:rPr lang="en-US" b="1" i="1" dirty="0" smtClean="0">
                <a:solidFill>
                  <a:srgbClr val="000000"/>
                </a:solidFill>
                <a:latin typeface="Courier New" pitchFamily="49" charset="0"/>
                <a:cs typeface="Courier New" pitchFamily="49" charset="0"/>
              </a:rPr>
              <a:t>// Query does not execute here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foreach</a:t>
            </a:r>
            <a:r>
              <a:rPr lang="en-US" b="1" dirty="0" smtClean="0">
                <a:solidFill>
                  <a:srgbClr val="000000"/>
                </a:solidFill>
                <a:latin typeface="Courier New" pitchFamily="49" charset="0"/>
                <a:cs typeface="Courier New" pitchFamily="49" charset="0"/>
              </a:rPr>
              <a:t> (var Customer in query) </a:t>
            </a:r>
            <a:r>
              <a:rPr lang="en-US" b="1" i="1" dirty="0" smtClean="0">
                <a:solidFill>
                  <a:srgbClr val="000000"/>
                </a:solidFill>
                <a:latin typeface="Courier New" pitchFamily="49" charset="0"/>
                <a:cs typeface="Courier New" pitchFamily="49" charset="0"/>
              </a:rPr>
              <a:t>// Query executes here</a:t>
            </a:r>
            <a:r>
              <a:rPr lang="en-US" b="1" dirty="0" smtClean="0">
                <a:solidFill>
                  <a:srgbClr val="000000"/>
                </a:solidFill>
                <a:latin typeface="Courier New" pitchFamily="49" charset="0"/>
                <a:cs typeface="Courier New" pitchFamily="49" charset="0"/>
              </a:rPr>
              <a:t> { </a:t>
            </a:r>
            <a:r>
              <a:rPr lang="en-US" b="1" dirty="0" err="1" smtClean="0">
                <a:solidFill>
                  <a:srgbClr val="000000"/>
                </a:solidFill>
                <a:latin typeface="Courier New" pitchFamily="49" charset="0"/>
                <a:cs typeface="Courier New" pitchFamily="49" charset="0"/>
              </a:rPr>
              <a:t>Console.WriteLine</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Customer.Name</a:t>
            </a:r>
            <a:r>
              <a:rPr lang="en-US" b="1" dirty="0" smtClean="0">
                <a:solidFill>
                  <a:srgbClr val="000000"/>
                </a:solidFill>
                <a:latin typeface="Courier New" pitchFamily="49" charset="0"/>
                <a:cs typeface="Courier New" pitchFamily="49" charset="0"/>
              </a:rPr>
              <a:t>); }</a:t>
            </a:r>
            <a:endParaRPr lang="en-US" b="1" dirty="0">
              <a:solidFill>
                <a:srgbClr val="000000"/>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795</Words>
  <PresentationFormat>On-screen Show (4:3)</PresentationFormat>
  <Paragraphs>91</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MUNNA</cp:lastModifiedBy>
  <cp:revision>12</cp:revision>
  <cp:lastPrinted>1601-01-01T00:00:00Z</cp:lastPrinted>
  <dcterms:created xsi:type="dcterms:W3CDTF">1601-01-01T00:00:00Z</dcterms:created>
  <dcterms:modified xsi:type="dcterms:W3CDTF">2015-09-08T13:07:27Z</dcterms:modified>
</cp:coreProperties>
</file>