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3" r:id="rId2"/>
  </p:sldMasterIdLst>
  <p:notesMasterIdLst>
    <p:notesMasterId r:id="rId25"/>
  </p:notesMasterIdLst>
  <p:sldIdLst>
    <p:sldId id="257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50" r:id="rId11"/>
    <p:sldId id="351" r:id="rId12"/>
    <p:sldId id="352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-1680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F7941D-5F1F-4E5F-9583-FF2FAC15BF38}" type="datetimeFigureOut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6BD1C54-8D64-4B46-B982-8EAAF0BAC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6D82822-BE0A-4A41-9BFE-A0EE4C4CE677}" type="slidenum">
              <a:rPr lang="en-US" sz="800" b="1" smtClean="0">
                <a:solidFill>
                  <a:srgbClr val="000000"/>
                </a:solidFill>
                <a:latin typeface="Arial" charset="0"/>
              </a:rPr>
              <a:pPr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 sz="800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531" name="Text Box 1"/>
          <p:cNvSpPr>
            <a:spLocks noGrp="1" noChangeArrowheads="1"/>
          </p:cNvSpPr>
          <p:nvPr>
            <p:ph type="body"/>
          </p:nvPr>
        </p:nvSpPr>
        <p:spPr bwMode="auto">
          <a:xfrm>
            <a:off x="792163" y="4240213"/>
            <a:ext cx="5384800" cy="47212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" indent="-111125" eaLnBrk="1" hangingPunct="1">
              <a:spcBef>
                <a:spcPts val="375"/>
              </a:spcBef>
              <a:tabLst>
                <a:tab pos="114300" algn="l"/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</a:pPr>
            <a:r>
              <a:rPr lang="en-US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1520" tIns="50760" rIns="101520" bIns="50760" anchor="b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7C7CDCD-56E5-4C42-8FEE-B8140F1C6056}" type="slidenum">
              <a:rPr lang="en-US" sz="800">
                <a:solidFill>
                  <a:srgbClr val="000000"/>
                </a:solidFill>
                <a:latin typeface="Arial" charset="0"/>
              </a:rPr>
              <a:pPr eaLnBrk="1" hangingPunct="1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n-US" sz="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533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 bwMode="auto">
          <a:xfrm>
            <a:off x="760413" y="317500"/>
            <a:ext cx="4929187" cy="36972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320687"/>
            <a:ext cx="2082800" cy="5997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20687"/>
            <a:ext cx="6097588" cy="5997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2820"/>
            <a:ext cx="4089400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912820"/>
            <a:ext cx="4090988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320687"/>
            <a:ext cx="2082800" cy="5997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20687"/>
            <a:ext cx="6097588" cy="5997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2820"/>
            <a:ext cx="4089400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912820"/>
            <a:ext cx="4090988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20675"/>
            <a:ext cx="8226029" cy="427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title text format</a:t>
            </a:r>
          </a:p>
        </p:txBody>
      </p:sp>
      <p:sp>
        <p:nvSpPr>
          <p:cNvPr id="1037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2814"/>
            <a:ext cx="8333185" cy="5405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4"/>
            <a:r>
              <a:rPr lang="en-US" smtClean="0"/>
              <a:t>Sixth Outline Level</a:t>
            </a:r>
          </a:p>
          <a:p>
            <a:pPr lvl="4"/>
            <a:r>
              <a:rPr lang="en-US" smtClean="0"/>
              <a:t>Seventh Outline Level</a:t>
            </a:r>
          </a:p>
          <a:p>
            <a:pPr lvl="4"/>
            <a:r>
              <a:rPr lang="en-US" smtClean="0"/>
              <a:t>Eighth Outline Level</a:t>
            </a:r>
          </a:p>
          <a:p>
            <a:pPr lvl="4"/>
            <a:r>
              <a:rPr 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0" r:id="rId1"/>
    <p:sldLayoutId id="2147484571" r:id="rId2"/>
    <p:sldLayoutId id="2147484572" r:id="rId3"/>
    <p:sldLayoutId id="2147484573" r:id="rId4"/>
    <p:sldLayoutId id="2147484574" r:id="rId5"/>
    <p:sldLayoutId id="2147484575" r:id="rId6"/>
    <p:sldLayoutId id="2147484576" r:id="rId7"/>
    <p:sldLayoutId id="2147484577" r:id="rId8"/>
    <p:sldLayoutId id="2147484578" r:id="rId9"/>
    <p:sldLayoutId id="2147484579" r:id="rId10"/>
    <p:sldLayoutId id="214748458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 b="1">
          <a:solidFill>
            <a:srgbClr val="000000"/>
          </a:solidFill>
          <a:latin typeface="Verdana" pitchFamily="32" charset="0"/>
          <a:ea typeface="Verdana" pitchFamily="32" charset="0"/>
          <a:cs typeface="Verdana" pitchFamily="32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 b="1">
          <a:solidFill>
            <a:srgbClr val="000000"/>
          </a:solidFill>
          <a:latin typeface="Verdana" pitchFamily="32" charset="0"/>
          <a:ea typeface="Verdana" pitchFamily="32" charset="0"/>
          <a:cs typeface="Verdana" pitchFamily="32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 b="1">
          <a:solidFill>
            <a:srgbClr val="000000"/>
          </a:solidFill>
          <a:latin typeface="Verdana" pitchFamily="32" charset="0"/>
          <a:ea typeface="Verdana" pitchFamily="32" charset="0"/>
          <a:cs typeface="Verdana" pitchFamily="32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 b="1">
          <a:solidFill>
            <a:srgbClr val="000000"/>
          </a:solidFill>
          <a:latin typeface="Verdana" pitchFamily="32" charset="0"/>
          <a:ea typeface="Verdana" pitchFamily="32" charset="0"/>
          <a:cs typeface="Verdana" pitchFamily="32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>
          <a:solidFill>
            <a:srgbClr val="000000"/>
          </a:solidFill>
          <a:latin typeface="Verdana" pitchFamily="32" charset="0"/>
          <a:ea typeface="Verdana" pitchFamily="32" charset="0"/>
          <a:cs typeface="Verdana" pitchFamily="32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>
          <a:solidFill>
            <a:srgbClr val="000000"/>
          </a:solidFill>
          <a:latin typeface="Verdana" pitchFamily="32" charset="0"/>
          <a:ea typeface="Verdana" pitchFamily="32" charset="0"/>
          <a:cs typeface="Verdana" pitchFamily="32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>
          <a:solidFill>
            <a:srgbClr val="000000"/>
          </a:solidFill>
          <a:latin typeface="Verdana" pitchFamily="32" charset="0"/>
          <a:ea typeface="Verdana" pitchFamily="32" charset="0"/>
          <a:cs typeface="Verdana" pitchFamily="32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>
          <a:solidFill>
            <a:srgbClr val="000000"/>
          </a:solidFill>
          <a:latin typeface="Verdana" pitchFamily="32" charset="0"/>
          <a:ea typeface="Verdana" pitchFamily="32" charset="0"/>
          <a:cs typeface="Verdana" pitchFamily="32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1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1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1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20675"/>
            <a:ext cx="8226029" cy="427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title text format</a:t>
            </a:r>
          </a:p>
        </p:txBody>
      </p:sp>
      <p:sp>
        <p:nvSpPr>
          <p:cNvPr id="3087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2814"/>
            <a:ext cx="8333185" cy="5405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4"/>
            <a:r>
              <a:rPr lang="en-US" smtClean="0"/>
              <a:t>Sixth Outline Level</a:t>
            </a:r>
          </a:p>
          <a:p>
            <a:pPr lvl="4"/>
            <a:r>
              <a:rPr lang="en-US" smtClean="0"/>
              <a:t>Seventh Outline Level</a:t>
            </a:r>
          </a:p>
          <a:p>
            <a:pPr lvl="4"/>
            <a:r>
              <a:rPr lang="en-US" smtClean="0"/>
              <a:t>Eighth Outline Level</a:t>
            </a:r>
          </a:p>
          <a:p>
            <a:pPr lvl="4"/>
            <a:r>
              <a:rPr 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  <p:sldLayoutId id="2147484604" r:id="rId12"/>
    <p:sldLayoutId id="2147484605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 b="1">
          <a:solidFill>
            <a:srgbClr val="000000"/>
          </a:solidFill>
          <a:latin typeface="Verdana" pitchFamily="32" charset="0"/>
          <a:ea typeface="Verdana" pitchFamily="32" charset="0"/>
          <a:cs typeface="Verdana" pitchFamily="32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 b="1">
          <a:solidFill>
            <a:srgbClr val="000000"/>
          </a:solidFill>
          <a:latin typeface="Verdana" pitchFamily="32" charset="0"/>
          <a:ea typeface="Verdana" pitchFamily="32" charset="0"/>
          <a:cs typeface="Verdana" pitchFamily="32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 b="1">
          <a:solidFill>
            <a:srgbClr val="000000"/>
          </a:solidFill>
          <a:latin typeface="Verdana" pitchFamily="32" charset="0"/>
          <a:ea typeface="Verdana" pitchFamily="32" charset="0"/>
          <a:cs typeface="Verdana" pitchFamily="32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 b="1">
          <a:solidFill>
            <a:srgbClr val="000000"/>
          </a:solidFill>
          <a:latin typeface="Verdana" pitchFamily="32" charset="0"/>
          <a:ea typeface="Verdana" pitchFamily="32" charset="0"/>
          <a:cs typeface="Verdana" pitchFamily="32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>
          <a:solidFill>
            <a:srgbClr val="000000"/>
          </a:solidFill>
          <a:latin typeface="Verdana" pitchFamily="32" charset="0"/>
          <a:ea typeface="Verdana" pitchFamily="32" charset="0"/>
          <a:cs typeface="Verdana" pitchFamily="32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>
          <a:solidFill>
            <a:srgbClr val="000000"/>
          </a:solidFill>
          <a:latin typeface="Verdana" pitchFamily="32" charset="0"/>
          <a:ea typeface="Verdana" pitchFamily="32" charset="0"/>
          <a:cs typeface="Verdana" pitchFamily="32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>
          <a:solidFill>
            <a:srgbClr val="000000"/>
          </a:solidFill>
          <a:latin typeface="Verdana" pitchFamily="32" charset="0"/>
          <a:ea typeface="Verdana" pitchFamily="32" charset="0"/>
          <a:cs typeface="Verdana" pitchFamily="32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>
          <a:solidFill>
            <a:srgbClr val="000000"/>
          </a:solidFill>
          <a:latin typeface="Verdana" pitchFamily="32" charset="0"/>
          <a:ea typeface="Verdana" pitchFamily="32" charset="0"/>
          <a:cs typeface="Verdana" pitchFamily="32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1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1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1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392907" y="2089205"/>
            <a:ext cx="8465344" cy="2779712"/>
          </a:xfrm>
          <a:prstGeom prst="rect">
            <a:avLst/>
          </a:prstGeom>
          <a:solidFill>
            <a:srgbClr val="3388A9"/>
          </a:solidFill>
          <a:ln>
            <a:noFill/>
          </a:ln>
          <a:extLst/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5000"/>
              <a:buFont typeface="Times New Roman" pitchFamily="16" charset="0"/>
              <a:buNone/>
              <a:defRPr/>
            </a:pPr>
            <a:r>
              <a:rPr lang="en-US" sz="4000" b="0" dirty="0" smtClean="0">
                <a:latin typeface="Calibri" pitchFamily="34" charset="0"/>
                <a:ea typeface="+mn-ea"/>
                <a:cs typeface="Calibri" pitchFamily="34" charset="0"/>
              </a:rPr>
              <a:t>Course : Advanced ASP.NET and WCF</a:t>
            </a:r>
            <a:endParaRPr lang="en-US" sz="4000" b="0" dirty="0">
              <a:latin typeface="Calibri" pitchFamily="34" charset="0"/>
              <a:ea typeface="+mn-ea"/>
              <a:cs typeface="Calibri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5000"/>
              <a:defRPr/>
            </a:pPr>
            <a:endParaRPr lang="en-US" sz="4000" b="0" dirty="0" smtClean="0">
              <a:latin typeface="Calibri" pitchFamily="34" charset="0"/>
              <a:ea typeface="+mn-ea"/>
              <a:cs typeface="Calibri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5000"/>
              <a:defRPr/>
            </a:pPr>
            <a:r>
              <a:rPr lang="en-US" sz="4000" b="0" dirty="0" smtClean="0">
                <a:latin typeface="Calibri" pitchFamily="34" charset="0"/>
                <a:ea typeface="+mn-ea"/>
                <a:cs typeface="Calibri" pitchFamily="34" charset="0"/>
              </a:rPr>
              <a:t>Session : Web Services</a:t>
            </a:r>
            <a:endParaRPr lang="en-US" sz="4000" b="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819807"/>
          </a:xfrm>
          <a:solidFill>
            <a:srgbClr val="3388A9"/>
          </a:solidFill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4000" b="0" kern="12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The Web Service Model (cont)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350" y="1754188"/>
            <a:ext cx="7173301" cy="4564062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buFont typeface="Wingdings" pitchFamily="2" charset="2"/>
              <a:buNone/>
            </a:pP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buFont typeface="Wingdings" pitchFamily="2" charset="2"/>
              <a:buNone/>
            </a:pP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buFont typeface="Wingdings" pitchFamily="2" charset="2"/>
              <a:buNone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		   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1. publish                 			2. find</a:t>
            </a:r>
          </a:p>
          <a:p>
            <a:pPr algn="ctr">
              <a:buFont typeface="Wingdings" pitchFamily="2" charset="2"/>
              <a:buNone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        3. bind/invoke</a:t>
            </a: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3256793" y="2578101"/>
            <a:ext cx="2376488" cy="1368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2400" dirty="0"/>
              <a:t>Web Service</a:t>
            </a:r>
          </a:p>
          <a:p>
            <a:pPr algn="ctr"/>
            <a:r>
              <a:rPr lang="en-AU" sz="2400" dirty="0"/>
              <a:t>Registry </a:t>
            </a: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898656" y="4737100"/>
            <a:ext cx="2215877" cy="1296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2400" dirty="0" smtClean="0"/>
              <a:t> Web </a:t>
            </a:r>
            <a:r>
              <a:rPr lang="en-AU" sz="2400" dirty="0"/>
              <a:t>Service </a:t>
            </a:r>
          </a:p>
          <a:p>
            <a:pPr algn="ctr"/>
            <a:r>
              <a:rPr lang="en-AU" sz="2400" dirty="0"/>
              <a:t>Provider</a:t>
            </a:r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5777962" y="4881563"/>
            <a:ext cx="2183646" cy="12239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2400" dirty="0" smtClean="0"/>
              <a:t>  Web </a:t>
            </a:r>
            <a:r>
              <a:rPr lang="en-AU" sz="2400" dirty="0"/>
              <a:t>Service </a:t>
            </a:r>
          </a:p>
          <a:p>
            <a:pPr algn="ctr"/>
            <a:r>
              <a:rPr lang="en-AU" sz="2400" dirty="0"/>
              <a:t>Client</a:t>
            </a:r>
          </a:p>
        </p:txBody>
      </p:sp>
      <p:sp>
        <p:nvSpPr>
          <p:cNvPr id="16391" name="Line 7" descr="ssss"/>
          <p:cNvSpPr>
            <a:spLocks noChangeShapeType="1"/>
          </p:cNvSpPr>
          <p:nvPr/>
        </p:nvSpPr>
        <p:spPr bwMode="auto">
          <a:xfrm flipV="1">
            <a:off x="2393014" y="3729038"/>
            <a:ext cx="1226344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algn="ctr"/>
            <a:endParaRPr lang="en-US" sz="2400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5419583" y="3657601"/>
            <a:ext cx="1078706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algn="ctr"/>
            <a:endParaRPr lang="en-US" sz="2400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>
            <a:off x="3114532" y="5529263"/>
            <a:ext cx="26634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algn="ctr"/>
            <a:endParaRPr lang="en-US" sz="240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63684" y="1416316"/>
            <a:ext cx="8616633" cy="83815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The Web Services model follows the </a:t>
            </a:r>
            <a:r>
              <a:rPr lang="en-US" sz="2000" i="1" dirty="0" smtClean="0"/>
              <a:t>publish</a:t>
            </a:r>
            <a:r>
              <a:rPr lang="en-US" sz="2000" dirty="0" smtClean="0"/>
              <a:t>, </a:t>
            </a:r>
            <a:r>
              <a:rPr lang="en-US" sz="2000" i="1" dirty="0" smtClean="0"/>
              <a:t>find</a:t>
            </a:r>
            <a:r>
              <a:rPr lang="en-US" sz="2000" dirty="0" smtClean="0"/>
              <a:t>, and </a:t>
            </a:r>
            <a:r>
              <a:rPr lang="en-US" sz="2000" i="1" dirty="0" smtClean="0"/>
              <a:t>bind</a:t>
            </a:r>
            <a:r>
              <a:rPr lang="en-US" sz="2000" dirty="0" smtClean="0"/>
              <a:t> paradigm.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04041"/>
          </a:xfrm>
          <a:solidFill>
            <a:srgbClr val="3388A9"/>
          </a:solidFill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4000" b="0" kern="12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XML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63684" y="1416316"/>
            <a:ext cx="8616633" cy="288766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XML stands for </a:t>
            </a:r>
            <a:r>
              <a:rPr lang="en-US" sz="2000" dirty="0" err="1" smtClean="0"/>
              <a:t>EXtensible</a:t>
            </a:r>
            <a:r>
              <a:rPr lang="en-US" sz="2000" dirty="0" smtClean="0"/>
              <a:t> Markup Language.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XML is a markup language much like HTML.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XML was designed to describe data.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XML tags are not predefined. You must define your own tags.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The prefect choice for enabling cross-platform data communication in Web Services.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88276"/>
          </a:xfrm>
          <a:solidFill>
            <a:srgbClr val="3388A9"/>
          </a:solidFill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4000" b="0" kern="12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XML </a:t>
            </a:r>
            <a:r>
              <a:rPr lang="en-US" sz="4000" b="0" kern="1200" dirty="0" err="1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vs</a:t>
            </a:r>
            <a:r>
              <a:rPr lang="en-US" sz="4000" b="0" kern="12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 HTML</a:t>
            </a:r>
          </a:p>
        </p:txBody>
      </p:sp>
      <p:graphicFrame>
        <p:nvGraphicFramePr>
          <p:cNvPr id="32791" name="Group 23"/>
          <p:cNvGraphicFramePr>
            <a:graphicFrameLocks noGrp="1"/>
          </p:cNvGraphicFramePr>
          <p:nvPr>
            <p:ph sz="half" idx="4294967295"/>
          </p:nvPr>
        </p:nvGraphicFramePr>
        <p:xfrm>
          <a:off x="2123090" y="2169066"/>
          <a:ext cx="4945117" cy="2078420"/>
        </p:xfrm>
        <a:graphic>
          <a:graphicData uri="http://schemas.openxmlformats.org/drawingml/2006/table">
            <a:tbl>
              <a:tblPr rtl="1"/>
              <a:tblGrid>
                <a:gridCol w="4945117"/>
              </a:tblGrid>
              <a:tr h="2078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John Doe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Backroads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Lane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New York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045935435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John.doe@gmail.com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87332" y="1416316"/>
            <a:ext cx="8616633" cy="44403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lvl="1">
              <a:lnSpc>
                <a:spcPct val="150000"/>
              </a:lnSpc>
            </a:pPr>
            <a:r>
              <a:rPr lang="en-US" sz="2000" dirty="0" smtClean="0"/>
              <a:t>This will be displayed as: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87332" y="4537879"/>
            <a:ext cx="8616633" cy="191021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HTML specifies how the document is to be displayed, and not what information is contained in the document.</a:t>
            </a: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Hard for machine to extract the embedded information. Relatively easy for human.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"/>
            <a:ext cx="9144000" cy="819807"/>
          </a:xfrm>
          <a:solidFill>
            <a:srgbClr val="3388A9"/>
          </a:solidFill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4000" b="0" kern="12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XML </a:t>
            </a:r>
            <a:r>
              <a:rPr lang="en-US" sz="4000" b="0" kern="1200" dirty="0" err="1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vs</a:t>
            </a:r>
            <a:r>
              <a:rPr lang="en-US" sz="4000" b="0" kern="12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 HTML</a:t>
            </a:r>
          </a:p>
        </p:txBody>
      </p:sp>
      <p:graphicFrame>
        <p:nvGraphicFramePr>
          <p:cNvPr id="18450" name="Group 18"/>
          <p:cNvGraphicFramePr>
            <a:graphicFrameLocks noGrp="1"/>
          </p:cNvGraphicFramePr>
          <p:nvPr>
            <p:ph sz="half" idx="4294967295"/>
          </p:nvPr>
        </p:nvGraphicFramePr>
        <p:xfrm>
          <a:off x="479535" y="1810132"/>
          <a:ext cx="8153400" cy="2670175"/>
        </p:xfrm>
        <a:graphic>
          <a:graphicData uri="http://schemas.openxmlformats.org/drawingml/2006/table">
            <a:tbl>
              <a:tblPr rtl="1"/>
              <a:tblGrid>
                <a:gridCol w="8153400"/>
              </a:tblGrid>
              <a:tr h="267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&lt;?xml version=1.0?&gt;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&lt;contact&gt;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&lt;name&gt;John Doe&lt;/name&gt;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&lt;address&gt;2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Backroads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Lane&lt;/address&gt;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&lt;country&gt;New York&lt;/country&gt;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&lt;phone&gt;045935435&lt;/phone&gt;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&lt;email&gt;john.doe@gmail.com&lt;/email&gt;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&lt;/contact&gt;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47919" y="1116769"/>
            <a:ext cx="8616633" cy="44403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lvl="1">
              <a:lnSpc>
                <a:spcPct val="150000"/>
              </a:lnSpc>
            </a:pPr>
            <a:r>
              <a:rPr lang="en-US" sz="2000" dirty="0" smtClean="0"/>
              <a:t>Now look at the following: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79450" y="4569422"/>
            <a:ext cx="8616633" cy="186290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lvl="1" indent="-342900">
              <a:lnSpc>
                <a:spcPct val="150000"/>
              </a:lnSpc>
            </a:pPr>
            <a:r>
              <a:rPr lang="en-US" sz="2000" dirty="0" smtClean="0"/>
              <a:t>In this case:</a:t>
            </a:r>
          </a:p>
          <a:p>
            <a:pPr marL="342900" lvl="1" indent="-342900">
              <a:lnSpc>
                <a:spcPct val="150000"/>
              </a:lnSpc>
              <a:buFont typeface="Verdana" pitchFamily="34" charset="0"/>
              <a:buChar char="−"/>
            </a:pPr>
            <a:r>
              <a:rPr lang="en-US" sz="2000" dirty="0" smtClean="0"/>
              <a:t>The information contained is being marked, but not for displaying. </a:t>
            </a:r>
          </a:p>
          <a:p>
            <a:pPr marL="342900" lvl="1" indent="-342900">
              <a:lnSpc>
                <a:spcPct val="150000"/>
              </a:lnSpc>
              <a:buFont typeface="Verdana" pitchFamily="34" charset="0"/>
              <a:buChar char="−"/>
            </a:pPr>
            <a:r>
              <a:rPr lang="en-US" sz="2000" dirty="0" smtClean="0"/>
              <a:t>Readable by both human and machines.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0"/>
            <a:ext cx="9144000" cy="805218"/>
          </a:xfrm>
          <a:prstGeom prst="rect">
            <a:avLst/>
          </a:prstGeom>
          <a:solidFill>
            <a:srgbClr val="3388A9"/>
          </a:solidFill>
        </p:spPr>
        <p:txBody>
          <a:bodyPr/>
          <a:lstStyle/>
          <a:p>
            <a:pPr marL="0" marR="0" lvl="0" indent="0" algn="ctr" defTabSz="449263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Step By Step – Creating a Web Service 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gray">
          <a:xfrm>
            <a:off x="263684" y="1460313"/>
            <a:ext cx="8616633" cy="90075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In this Step I will create a new Web Service and write a Simple Program that uses it.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263684" y="2511190"/>
            <a:ext cx="8616633" cy="90075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The program will perform various operations on an array.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63684" y="3548420"/>
            <a:ext cx="8616633" cy="90075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The client program will be a simple dialog box that activates those operations.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7872" y="2445221"/>
            <a:ext cx="7315200" cy="381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/>
        </p:nvSpPr>
        <p:spPr bwMode="gray">
          <a:xfrm>
            <a:off x="267156" y="1337481"/>
            <a:ext cx="8616633" cy="90075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Create a new Visual C# project with the name </a:t>
            </a:r>
            <a:r>
              <a:rPr lang="en-US" sz="2000" dirty="0" err="1" smtClean="0"/>
              <a:t>RemoteArray</a:t>
            </a:r>
            <a:r>
              <a:rPr lang="en-US" sz="2000" dirty="0" smtClean="0"/>
              <a:t>. The following screen appears.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873457"/>
          </a:xfrm>
          <a:prstGeom prst="rect">
            <a:avLst/>
          </a:prstGeom>
          <a:solidFill>
            <a:srgbClr val="3388A9"/>
          </a:solidFill>
        </p:spPr>
        <p:txBody>
          <a:bodyPr/>
          <a:lstStyle/>
          <a:p>
            <a:pPr marL="0" marR="0" lvl="0" indent="0" algn="ctr" defTabSz="449263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Step By Step – Creating a Web Service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228600" y="2538485"/>
          <a:ext cx="8534400" cy="625404"/>
        </p:xfrm>
        <a:graphic>
          <a:graphicData uri="http://schemas.openxmlformats.org/presentationml/2006/ole">
            <p:oleObj spid="_x0000_s1026" name="Bitmap Image" r:id="rId3" imgW="9488224" imgH="428798" progId="PBrush">
              <p:embed/>
            </p:oleObj>
          </a:graphicData>
        </a:graphic>
      </p:graphicFrame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4419600" y="3196988"/>
            <a:ext cx="457200" cy="990600"/>
          </a:xfrm>
          <a:prstGeom prst="upArrow">
            <a:avLst>
              <a:gd name="adj1" fmla="val 50000"/>
              <a:gd name="adj2" fmla="val 54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267156" y="1661111"/>
            <a:ext cx="8616633" cy="56165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 dirty="0" smtClean="0"/>
              <a:t>To see the code Press on the following hyperlink.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3388A9"/>
          </a:solidFill>
        </p:spPr>
        <p:txBody>
          <a:bodyPr/>
          <a:lstStyle/>
          <a:p>
            <a:pPr marL="0" marR="0" lvl="0" indent="0" algn="ctr" defTabSz="449263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Step By Step – Creating a Web Service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gray">
          <a:xfrm>
            <a:off x="253509" y="2370789"/>
            <a:ext cx="8616633" cy="56165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lvl="2" indent="-190500">
              <a:lnSpc>
                <a:spcPct val="150000"/>
              </a:lnSpc>
              <a:spcAft>
                <a:spcPts val="0"/>
              </a:spcAft>
              <a:buClr>
                <a:srgbClr val="292929"/>
              </a:buClr>
              <a:defRPr/>
            </a:pPr>
            <a:r>
              <a:rPr lang="en-US" sz="2000" dirty="0" smtClean="0"/>
              <a:t>Right Click on the References folder and choose add Reference.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gray">
          <a:xfrm>
            <a:off x="267156" y="3012233"/>
            <a:ext cx="8616633" cy="56165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lvl="2" indent="-190500">
              <a:lnSpc>
                <a:spcPct val="150000"/>
              </a:lnSpc>
              <a:spcAft>
                <a:spcPts val="0"/>
              </a:spcAft>
              <a:buClr>
                <a:srgbClr val="292929"/>
              </a:buClr>
              <a:defRPr/>
            </a:pPr>
            <a:r>
              <a:rPr lang="en-US" sz="2000" dirty="0" smtClean="0"/>
              <a:t>Insert the </a:t>
            </a:r>
            <a:r>
              <a:rPr lang="en-US" sz="2000" dirty="0" err="1" smtClean="0"/>
              <a:t>System.Windows.Forms.dll</a:t>
            </a:r>
            <a:r>
              <a:rPr lang="en-US" sz="2000" dirty="0" smtClean="0"/>
              <a:t> option in to this folder.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791570"/>
          </a:xfrm>
          <a:prstGeom prst="rect">
            <a:avLst/>
          </a:prstGeom>
          <a:solidFill>
            <a:srgbClr val="3388A9"/>
          </a:solidFill>
        </p:spPr>
        <p:txBody>
          <a:bodyPr/>
          <a:lstStyle/>
          <a:p>
            <a:pPr marL="0" marR="0" lvl="0" indent="0" algn="ctr" defTabSz="449263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Step By Step – Creating a Web Service 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824417" y="1473959"/>
          <a:ext cx="7284059" cy="4656968"/>
        </p:xfrm>
        <a:graphic>
          <a:graphicData uri="http://schemas.openxmlformats.org/presentationml/2006/ole">
            <p:oleObj spid="_x0000_s2050" name="Bitmap Image" r:id="rId3" imgW="5006774" imgH="4168501" progId="PBrush">
              <p:embed/>
            </p:oleObj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9157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Step By Step – Creating a Web Service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762000" y="1495208"/>
          <a:ext cx="7620000" cy="4529137"/>
        </p:xfrm>
        <a:graphic>
          <a:graphicData uri="http://schemas.openxmlformats.org/presentationml/2006/ole">
            <p:oleObj spid="_x0000_s3074" name="Bitmap Image" r:id="rId3" imgW="4998095" imgH="4138019" progId="PBrush">
              <p:embed/>
            </p:oleObj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0"/>
            <a:ext cx="9144000" cy="791570"/>
          </a:xfrm>
          <a:prstGeom prst="rect">
            <a:avLst/>
          </a:prstGeom>
          <a:solidFill>
            <a:srgbClr val="3388A9"/>
          </a:solidFill>
        </p:spPr>
        <p:txBody>
          <a:bodyPr/>
          <a:lstStyle/>
          <a:p>
            <a:pPr marL="0" marR="0" lvl="0" indent="0" algn="ctr" defTabSz="449263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Step By Step – Creating a Web Service 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5572"/>
          </a:xfrm>
          <a:solidFill>
            <a:srgbClr val="3388A9"/>
          </a:solidFill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4000" b="0" kern="12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Web Service definition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63684" y="1510982"/>
            <a:ext cx="8616633" cy="146870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lvl="2" indent="-190500">
              <a:lnSpc>
                <a:spcPct val="150000"/>
              </a:lnSpc>
              <a:spcAft>
                <a:spcPts val="0"/>
              </a:spcAft>
              <a:buClr>
                <a:srgbClr val="292929"/>
              </a:buClr>
              <a:buFont typeface="Wingdings" pitchFamily="2" charset="2"/>
              <a:buNone/>
              <a:defRPr/>
            </a:pPr>
            <a:r>
              <a:rPr lang="en-US" sz="2000" dirty="0" smtClean="0"/>
              <a:t>A simple definition:</a:t>
            </a:r>
          </a:p>
          <a:p>
            <a:pPr marL="914400" lvl="4">
              <a:lnSpc>
                <a:spcPct val="150000"/>
              </a:lnSpc>
              <a:spcAft>
                <a:spcPts val="0"/>
              </a:spcAft>
              <a:buClr>
                <a:srgbClr val="292929"/>
              </a:buClr>
              <a:buFont typeface="Wingdings" pitchFamily="2" charset="2"/>
              <a:buNone/>
              <a:defRPr/>
            </a:pPr>
            <a:r>
              <a:rPr lang="en-US" sz="2000" i="1" dirty="0" smtClean="0"/>
              <a:t>“a Web Service is an application component accessible over open protocols”.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796914" y="2003211"/>
          <a:ext cx="7557116" cy="4434053"/>
        </p:xfrm>
        <a:graphic>
          <a:graphicData uri="http://schemas.openxmlformats.org/presentationml/2006/ole">
            <p:oleObj spid="_x0000_s4098" name="Bitmap Image" r:id="rId3" imgW="9380952" imgH="5504762" progId="PBrush">
              <p:embed/>
            </p:oleObj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gray">
          <a:xfrm>
            <a:off x="267156" y="1319911"/>
            <a:ext cx="8616633" cy="56165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lvl="2" indent="-190500">
              <a:lnSpc>
                <a:spcPct val="150000"/>
              </a:lnSpc>
              <a:spcAft>
                <a:spcPts val="0"/>
              </a:spcAft>
              <a:buClr>
                <a:srgbClr val="292929"/>
              </a:buClr>
              <a:defRPr/>
            </a:pPr>
            <a:r>
              <a:rPr lang="en-US" sz="2000" dirty="0" smtClean="0"/>
              <a:t>Insert the following code to the .</a:t>
            </a:r>
            <a:r>
              <a:rPr lang="en-US" sz="2000" dirty="0" err="1" smtClean="0"/>
              <a:t>asmx</a:t>
            </a:r>
            <a:r>
              <a:rPr lang="en-US" sz="2000" dirty="0" smtClean="0"/>
              <a:t> file you’ve created.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941696"/>
          </a:xfrm>
          <a:prstGeom prst="rect">
            <a:avLst/>
          </a:prstGeom>
          <a:solidFill>
            <a:srgbClr val="3388A9"/>
          </a:solidFill>
        </p:spPr>
        <p:txBody>
          <a:bodyPr/>
          <a:lstStyle/>
          <a:p>
            <a:pPr marL="0" marR="0" lvl="0" indent="0" algn="ctr" defTabSz="449263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Step By Step – Creating a Web Service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90500" y="1372690"/>
          <a:ext cx="8763000" cy="4845050"/>
        </p:xfrm>
        <a:graphic>
          <a:graphicData uri="http://schemas.openxmlformats.org/presentationml/2006/ole">
            <p:oleObj spid="_x0000_s5122" name="Bitmap Image" r:id="rId3" imgW="9438095" imgH="5219048" progId="PBrush">
              <p:embed/>
            </p:oleObj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0"/>
            <a:ext cx="9144000" cy="791570"/>
          </a:xfrm>
          <a:prstGeom prst="rect">
            <a:avLst/>
          </a:prstGeom>
          <a:solidFill>
            <a:srgbClr val="3388A9"/>
          </a:solidFill>
        </p:spPr>
        <p:txBody>
          <a:bodyPr/>
          <a:lstStyle/>
          <a:p>
            <a:pPr marL="0" marR="0" lvl="0" indent="0" algn="ctr" defTabSz="449263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Step By Step – Creating a Web Service 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093" y="1972096"/>
            <a:ext cx="8636758" cy="44114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/>
        </p:nvSpPr>
        <p:spPr bwMode="gray">
          <a:xfrm>
            <a:off x="267156" y="1319911"/>
            <a:ext cx="8616633" cy="5616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b="1" dirty="0" smtClean="0"/>
              <a:t>Press Ctrl +F5 to Run the Web service.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3388A9"/>
          </a:solidFill>
        </p:spPr>
        <p:txBody>
          <a:bodyPr/>
          <a:lstStyle/>
          <a:p>
            <a:pPr marL="0" marR="0" lvl="0" indent="0" algn="ctr" defTabSz="449263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Step By Step – Creating a Web Service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88276"/>
          </a:xfrm>
          <a:solidFill>
            <a:srgbClr val="3388A9"/>
          </a:solidFill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4000" b="0" kern="12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History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32153" y="1069548"/>
            <a:ext cx="8616633" cy="145293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  <a:buClr>
                <a:srgbClr val="292929"/>
              </a:buClr>
              <a:defRPr/>
            </a:pPr>
            <a:r>
              <a:rPr lang="en-US" sz="2000" dirty="0" smtClean="0"/>
              <a:t>Web services evolved from previous technologies that served the same purpose such as RPC, ORPC (DCOM, CORBA and JAVA RMI).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79449" y="2835286"/>
            <a:ext cx="8616633" cy="5070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609600" indent="-609600">
              <a:lnSpc>
                <a:spcPct val="150000"/>
              </a:lnSpc>
              <a:spcAft>
                <a:spcPts val="0"/>
              </a:spcAft>
              <a:buClr>
                <a:srgbClr val="292929"/>
              </a:buClr>
              <a:defRPr/>
            </a:pPr>
            <a:r>
              <a:rPr lang="en-US" b="1" dirty="0" smtClean="0"/>
              <a:t>Web Services were intended to solve three main problems: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79449" y="3371297"/>
            <a:ext cx="8616633" cy="14214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990600" lvl="1" indent="-533400">
              <a:lnSpc>
                <a:spcPct val="150000"/>
              </a:lnSpc>
              <a:spcAft>
                <a:spcPts val="0"/>
              </a:spcAft>
              <a:buClr>
                <a:srgbClr val="292929"/>
              </a:buClr>
              <a:buFont typeface="Verdana" pitchFamily="34" charset="0"/>
              <a:buChar char="−"/>
              <a:defRPr/>
            </a:pPr>
            <a:r>
              <a:rPr lang="en-US" sz="2000" dirty="0" smtClean="0"/>
              <a:t>Interoperability</a:t>
            </a:r>
          </a:p>
          <a:p>
            <a:pPr marL="990600" lvl="1" indent="-533400">
              <a:lnSpc>
                <a:spcPct val="150000"/>
              </a:lnSpc>
              <a:spcAft>
                <a:spcPts val="0"/>
              </a:spcAft>
              <a:buClr>
                <a:srgbClr val="292929"/>
              </a:buClr>
              <a:buFont typeface="Verdana" pitchFamily="34" charset="0"/>
              <a:buChar char="−"/>
              <a:defRPr/>
            </a:pPr>
            <a:r>
              <a:rPr lang="en-US" sz="2000" dirty="0" smtClean="0"/>
              <a:t>Firewall traversal</a:t>
            </a:r>
          </a:p>
          <a:p>
            <a:pPr marL="990600" lvl="1" indent="-533400">
              <a:lnSpc>
                <a:spcPct val="150000"/>
              </a:lnSpc>
              <a:spcAft>
                <a:spcPts val="0"/>
              </a:spcAft>
              <a:buClr>
                <a:srgbClr val="292929"/>
              </a:buClr>
              <a:buFont typeface="Verdana" pitchFamily="34" charset="0"/>
              <a:buChar char="−"/>
              <a:defRPr/>
            </a:pPr>
            <a:r>
              <a:rPr lang="en-US" sz="2000" dirty="0" smtClean="0"/>
              <a:t>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756745"/>
          </a:xfrm>
          <a:solidFill>
            <a:srgbClr val="3388A9"/>
          </a:solidFill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4000" b="0" kern="12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Interoperability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63684" y="1258732"/>
            <a:ext cx="8616633" cy="148446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  <a:buClr>
                <a:srgbClr val="292929"/>
              </a:buClr>
              <a:defRPr/>
            </a:pPr>
            <a:r>
              <a:rPr lang="en-US" sz="2000" dirty="0" smtClean="0"/>
              <a:t>Earlier distributed systems suffered from interoperability issues because each vendor implemented its own on-wire format for distributed object messaging.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63684" y="2866828"/>
            <a:ext cx="8616633" cy="91690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  <a:buClr>
                <a:srgbClr val="292929"/>
              </a:buClr>
              <a:defRPr/>
            </a:pPr>
            <a:r>
              <a:rPr lang="en-AU" sz="2000" dirty="0" smtClean="0"/>
              <a:t>Development of DCOM apps strictly bound to Windows Operating system.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63684" y="3907350"/>
            <a:ext cx="8616633" cy="57006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  <a:buClr>
                <a:srgbClr val="292929"/>
              </a:buClr>
              <a:defRPr/>
            </a:pPr>
            <a:r>
              <a:rPr lang="en-AU" sz="2000" dirty="0" smtClean="0"/>
              <a:t>Development of RMI bound to Java programming language.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2510"/>
          </a:xfrm>
          <a:solidFill>
            <a:srgbClr val="3388A9"/>
          </a:solidFill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4000" b="0" kern="12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Firewall traversal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63684" y="1447918"/>
            <a:ext cx="8616633" cy="146870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  <a:buClr>
                <a:srgbClr val="292929"/>
              </a:buClr>
              <a:defRPr/>
            </a:pPr>
            <a:r>
              <a:rPr lang="en-US" sz="2000" dirty="0" smtClean="0"/>
              <a:t>Collaboration across corporations was an issue because distributed systems such as CORBA and DCOM used non-standard ports.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79449" y="3055991"/>
            <a:ext cx="8616633" cy="150024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  <a:buClr>
                <a:srgbClr val="292929"/>
              </a:buClr>
              <a:defRPr/>
            </a:pPr>
            <a:r>
              <a:rPr lang="en-US" sz="2000" dirty="0" smtClean="0"/>
              <a:t>Web Services use HTTP as a transport protocol and most of the firewalls allow access though port 80 (HTTP), leading to easier and dynamic collaboration.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756745"/>
          </a:xfrm>
          <a:solidFill>
            <a:srgbClr val="3388A9"/>
          </a:solidFill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4000" b="0" kern="12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Complexity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63684" y="1337492"/>
            <a:ext cx="8616633" cy="57006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  <a:buClr>
                <a:srgbClr val="292929"/>
              </a:buClr>
              <a:defRPr/>
            </a:pPr>
            <a:r>
              <a:rPr lang="en-US" sz="2000" dirty="0" smtClean="0"/>
              <a:t>Web Services is a developer-friendly service system.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63684" y="2015408"/>
            <a:ext cx="8616633" cy="93274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  <a:buClr>
                <a:srgbClr val="292929"/>
              </a:buClr>
              <a:defRPr/>
            </a:pPr>
            <a:r>
              <a:rPr lang="en-US" sz="2000" dirty="0" smtClean="0"/>
              <a:t>Most of the above-mentioned technologies such as RMI, COM, and CORBA involve a whole learning curve.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63684" y="3008635"/>
            <a:ext cx="8616633" cy="99580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  <a:buClr>
                <a:srgbClr val="292929"/>
              </a:buClr>
              <a:defRPr/>
            </a:pPr>
            <a:r>
              <a:rPr lang="en-US" sz="2000" dirty="0" smtClean="0"/>
              <a:t>New technologies and languages have to be learnt to implement these services.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40979"/>
          </a:xfrm>
          <a:solidFill>
            <a:srgbClr val="3388A9"/>
          </a:solidFill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4000" b="0" kern="12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Web Service definition revisited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63684" y="1384738"/>
            <a:ext cx="8616633" cy="332915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  <a:buClr>
                <a:srgbClr val="292929"/>
              </a:buClr>
              <a:defRPr/>
            </a:pPr>
            <a:r>
              <a:rPr lang="en-US" sz="2000" dirty="0" smtClean="0"/>
              <a:t>A more precise definition:</a:t>
            </a:r>
          </a:p>
          <a:p>
            <a:pPr marL="800100" lvl="1" indent="-342900">
              <a:lnSpc>
                <a:spcPct val="150000"/>
              </a:lnSpc>
              <a:spcAft>
                <a:spcPts val="0"/>
              </a:spcAft>
              <a:buClr>
                <a:srgbClr val="292929"/>
              </a:buClr>
              <a:buFont typeface="Verdana" pitchFamily="34" charset="0"/>
              <a:buChar char="−"/>
              <a:defRPr/>
            </a:pPr>
            <a:r>
              <a:rPr lang="en-US" sz="2000" dirty="0" smtClean="0"/>
              <a:t>an application component that: </a:t>
            </a:r>
          </a:p>
          <a:p>
            <a:pPr marL="1257300" lvl="2" indent="-342900">
              <a:lnSpc>
                <a:spcPct val="150000"/>
              </a:lnSpc>
              <a:spcAft>
                <a:spcPts val="0"/>
              </a:spcAft>
              <a:buClr>
                <a:srgbClr val="292929"/>
              </a:buClr>
              <a:buFont typeface="Arial" pitchFamily="34" charset="0"/>
              <a:buChar char="•"/>
              <a:defRPr/>
            </a:pPr>
            <a:r>
              <a:rPr lang="en-US" sz="2000" dirty="0" smtClean="0"/>
              <a:t>Communicates via open protocols (HTTP, SMTP, etc.) </a:t>
            </a:r>
          </a:p>
          <a:p>
            <a:pPr marL="1257300" lvl="2" indent="-342900">
              <a:lnSpc>
                <a:spcPct val="150000"/>
              </a:lnSpc>
              <a:spcAft>
                <a:spcPts val="0"/>
              </a:spcAft>
              <a:buClr>
                <a:srgbClr val="292929"/>
              </a:buClr>
              <a:buFont typeface="Arial" pitchFamily="34" charset="0"/>
              <a:buChar char="•"/>
              <a:defRPr/>
            </a:pPr>
            <a:r>
              <a:rPr lang="en-US" sz="2000" dirty="0" smtClean="0"/>
              <a:t>Processes XML messages framed using SOAP </a:t>
            </a:r>
          </a:p>
          <a:p>
            <a:pPr marL="1257300" lvl="2" indent="-342900">
              <a:lnSpc>
                <a:spcPct val="150000"/>
              </a:lnSpc>
              <a:spcAft>
                <a:spcPts val="0"/>
              </a:spcAft>
              <a:buClr>
                <a:srgbClr val="292929"/>
              </a:buClr>
              <a:buFont typeface="Arial" pitchFamily="34" charset="0"/>
              <a:buChar char="•"/>
              <a:defRPr/>
            </a:pPr>
            <a:r>
              <a:rPr lang="en-US" sz="2000" dirty="0" smtClean="0"/>
              <a:t>Describes its messages using XML Schema </a:t>
            </a:r>
          </a:p>
          <a:p>
            <a:pPr marL="1257300" lvl="2" indent="-342900">
              <a:lnSpc>
                <a:spcPct val="150000"/>
              </a:lnSpc>
              <a:spcAft>
                <a:spcPts val="0"/>
              </a:spcAft>
              <a:buClr>
                <a:srgbClr val="292929"/>
              </a:buClr>
              <a:buFont typeface="Arial" pitchFamily="34" charset="0"/>
              <a:buChar char="•"/>
              <a:defRPr/>
            </a:pPr>
            <a:r>
              <a:rPr lang="en-US" sz="2000" dirty="0" smtClean="0"/>
              <a:t>Provides an endpoint description using WSDL </a:t>
            </a:r>
          </a:p>
          <a:p>
            <a:pPr marL="1257300" lvl="2" indent="-342900">
              <a:lnSpc>
                <a:spcPct val="150000"/>
              </a:lnSpc>
              <a:spcAft>
                <a:spcPts val="0"/>
              </a:spcAft>
              <a:buClr>
                <a:srgbClr val="292929"/>
              </a:buClr>
              <a:buFont typeface="Arial" pitchFamily="34" charset="0"/>
              <a:buChar char="•"/>
              <a:defRPr/>
            </a:pPr>
            <a:r>
              <a:rPr lang="en-US" sz="2000" dirty="0" smtClean="0"/>
              <a:t>Can be discovered using UDDI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5572"/>
          </a:xfrm>
          <a:solidFill>
            <a:srgbClr val="3388A9"/>
          </a:solidFill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4000" b="0" kern="12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Web Services Components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63684" y="1290172"/>
            <a:ext cx="8616633" cy="90123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  <a:buClr>
                <a:srgbClr val="292929"/>
              </a:buClr>
              <a:defRPr/>
            </a:pPr>
            <a:r>
              <a:rPr lang="en-US" sz="2000" b="1" dirty="0" smtClean="0"/>
              <a:t>XML – </a:t>
            </a:r>
            <a:r>
              <a:rPr lang="en-US" sz="2000" dirty="0" err="1" smtClean="0"/>
              <a:t>eXtensible</a:t>
            </a:r>
            <a:r>
              <a:rPr lang="en-US" sz="2000" dirty="0" smtClean="0"/>
              <a:t> Markup Language – A uniform data representation and exchange mechanism.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63684" y="2283400"/>
            <a:ext cx="8616633" cy="93276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  <a:buClr>
                <a:srgbClr val="292929"/>
              </a:buClr>
              <a:defRPr/>
            </a:pPr>
            <a:r>
              <a:rPr lang="en-US" sz="2000" b="1" dirty="0" smtClean="0"/>
              <a:t>SOAP – </a:t>
            </a:r>
            <a:r>
              <a:rPr lang="en-US" sz="2000" dirty="0" smtClean="0"/>
              <a:t>Simple Object Access Protocol – A standard way for communication.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63684" y="3260861"/>
            <a:ext cx="8616633" cy="142149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  <a:buClr>
                <a:srgbClr val="292929"/>
              </a:buClr>
              <a:defRPr/>
            </a:pPr>
            <a:r>
              <a:rPr lang="en-US" sz="2000" b="1" dirty="0" smtClean="0"/>
              <a:t>UDDI – </a:t>
            </a:r>
            <a:r>
              <a:rPr lang="en-US" sz="2000" dirty="0" smtClean="0"/>
              <a:t>Universal Description, Discovery and Integration specification – A mechanism to register and locate WS based application.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79449" y="4821647"/>
            <a:ext cx="8616633" cy="99582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  <a:buClr>
                <a:srgbClr val="292929"/>
              </a:buClr>
              <a:defRPr/>
            </a:pPr>
            <a:r>
              <a:rPr lang="en-US" sz="2000" b="1" dirty="0" smtClean="0"/>
              <a:t>WSDL – </a:t>
            </a:r>
            <a:r>
              <a:rPr lang="en-US" sz="2000" dirty="0" smtClean="0"/>
              <a:t>Web Services Description Language – A standard meta language to described the services offered.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756745"/>
          </a:xfrm>
          <a:solidFill>
            <a:srgbClr val="3388A9"/>
          </a:solidFill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4000" b="0" kern="12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The Web Service Model	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63684" y="4238319"/>
            <a:ext cx="8616633" cy="153185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800100" lvl="1" indent="-342900">
              <a:lnSpc>
                <a:spcPct val="150000"/>
              </a:lnSpc>
              <a:buFont typeface="Verdana" pitchFamily="34" charset="0"/>
              <a:buChar char="−"/>
            </a:pPr>
            <a:r>
              <a:rPr lang="en-US" sz="2000" dirty="0" smtClean="0"/>
              <a:t>Publish operations</a:t>
            </a:r>
          </a:p>
          <a:p>
            <a:pPr marL="800100" lvl="1" indent="-342900">
              <a:lnSpc>
                <a:spcPct val="150000"/>
              </a:lnSpc>
              <a:buFont typeface="Verdana" pitchFamily="34" charset="0"/>
              <a:buChar char="−"/>
            </a:pPr>
            <a:r>
              <a:rPr lang="en-US" sz="2000" dirty="0" smtClean="0"/>
              <a:t>Find operation</a:t>
            </a:r>
          </a:p>
          <a:p>
            <a:pPr marL="800100" lvl="1" indent="-342900">
              <a:lnSpc>
                <a:spcPct val="150000"/>
              </a:lnSpc>
              <a:buFont typeface="Verdana" pitchFamily="34" charset="0"/>
              <a:buChar char="−"/>
            </a:pPr>
            <a:r>
              <a:rPr lang="en-US" sz="2000" dirty="0" smtClean="0"/>
              <a:t>Bind operations.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63684" y="3749604"/>
            <a:ext cx="8616633" cy="53862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interactions involve the: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63684" y="2220341"/>
            <a:ext cx="8616633" cy="135843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800100" lvl="1" indent="-342900">
              <a:lnSpc>
                <a:spcPct val="150000"/>
              </a:lnSpc>
              <a:buFont typeface="Verdana" pitchFamily="34" charset="0"/>
              <a:buChar char="−"/>
            </a:pPr>
            <a:r>
              <a:rPr lang="en-US" sz="2000" dirty="0" smtClean="0"/>
              <a:t>Service provider</a:t>
            </a:r>
          </a:p>
          <a:p>
            <a:pPr marL="800100" lvl="1" indent="-342900">
              <a:lnSpc>
                <a:spcPct val="150000"/>
              </a:lnSpc>
              <a:buFont typeface="Verdana" pitchFamily="34" charset="0"/>
              <a:buChar char="−"/>
            </a:pPr>
            <a:r>
              <a:rPr lang="en-US" sz="2000" dirty="0" smtClean="0"/>
              <a:t>Service registry</a:t>
            </a:r>
          </a:p>
          <a:p>
            <a:pPr marL="800100" lvl="1" indent="-342900">
              <a:lnSpc>
                <a:spcPct val="150000"/>
              </a:lnSpc>
              <a:buFont typeface="Verdana" pitchFamily="34" charset="0"/>
              <a:buChar char="−"/>
            </a:pPr>
            <a:r>
              <a:rPr lang="en-US" sz="2000" dirty="0" smtClean="0"/>
              <a:t>Service requestor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63684" y="1416300"/>
            <a:ext cx="8616633" cy="86968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Web Services architecture is based upon the interactions between three roles: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2019</TotalTime>
  <Words>746</Words>
  <Application>Microsoft Office PowerPoint</Application>
  <PresentationFormat>On-screen Show (4:3)</PresentationFormat>
  <Paragraphs>110</Paragraphs>
  <Slides>22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1_Office Theme</vt:lpstr>
      <vt:lpstr>7_Office Theme</vt:lpstr>
      <vt:lpstr>Bitmap Image</vt:lpstr>
      <vt:lpstr>Slide 1</vt:lpstr>
      <vt:lpstr>Web Service definition</vt:lpstr>
      <vt:lpstr>History</vt:lpstr>
      <vt:lpstr>Interoperability</vt:lpstr>
      <vt:lpstr>Firewall traversal</vt:lpstr>
      <vt:lpstr>Complexity</vt:lpstr>
      <vt:lpstr>Web Service definition revisited</vt:lpstr>
      <vt:lpstr>Web Services Components</vt:lpstr>
      <vt:lpstr>The Web Service Model </vt:lpstr>
      <vt:lpstr>The Web Service Model (cont)</vt:lpstr>
      <vt:lpstr>XML</vt:lpstr>
      <vt:lpstr>XML vs HTML</vt:lpstr>
      <vt:lpstr>XML vs HTML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bca</dc:creator>
  <cp:lastModifiedBy>MUNNA</cp:lastModifiedBy>
  <cp:revision>264</cp:revision>
  <dcterms:created xsi:type="dcterms:W3CDTF">2014-12-12T08:35:24Z</dcterms:created>
  <dcterms:modified xsi:type="dcterms:W3CDTF">2015-09-08T12:26:48Z</dcterms:modified>
</cp:coreProperties>
</file>