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3" r:id="rId2"/>
  </p:sldMasterIdLst>
  <p:notesMasterIdLst>
    <p:notesMasterId r:id="rId14"/>
  </p:notesMasterIdLst>
  <p:sldIdLst>
    <p:sldId id="257" r:id="rId3"/>
    <p:sldId id="260" r:id="rId4"/>
    <p:sldId id="353" r:id="rId5"/>
    <p:sldId id="366" r:id="rId6"/>
    <p:sldId id="358" r:id="rId7"/>
    <p:sldId id="359" r:id="rId8"/>
    <p:sldId id="360" r:id="rId9"/>
    <p:sldId id="361" r:id="rId10"/>
    <p:sldId id="363" r:id="rId11"/>
    <p:sldId id="364" r:id="rId12"/>
    <p:sldId id="365"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88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1410"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BADE8125-BF02-4176-8066-CCADBB5380F6}" type="datetimeFigureOut">
              <a:rPr lang="en-US"/>
              <a:pPr>
                <a:defRPr/>
              </a:pPr>
              <a:t>9/5/2015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FDAD9069-75CC-4785-BF00-9D3708964BC9}" type="slidenum">
              <a:rPr lang="en-US"/>
              <a:pPr>
                <a:defRPr/>
              </a:pPr>
              <a:t>‹#›</a:t>
            </a:fld>
            <a:endParaRPr lang="en-US"/>
          </a:p>
        </p:txBody>
      </p:sp>
    </p:spTree>
    <p:extLst>
      <p:ext uri="{BB962C8B-B14F-4D97-AF65-F5344CB8AC3E}">
        <p14:creationId xmlns:p14="http://schemas.microsoft.com/office/powerpoint/2010/main" val="3839497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5318C020-C731-4E29-A577-0AE517CCAA9D}"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19459"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19460"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D953EA6-507F-4C8A-87DE-64D773461C52}"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19461"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4FB0EC27-64F1-4CFA-AD0D-0184CA8B3856}" type="slidenum">
              <a:rPr lang="en-US" smtClean="0"/>
              <a:pPr/>
              <a:t>10</a:t>
            </a:fld>
            <a:endParaRPr lang="en-US" smtClean="0"/>
          </a:p>
        </p:txBody>
      </p:sp>
      <p:sp>
        <p:nvSpPr>
          <p:cNvPr id="2867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45904D1D-2A65-49FF-9423-48BA59A5F119}" type="slidenum">
              <a:rPr lang="en-US" smtClean="0"/>
              <a:pPr/>
              <a:t>11</a:t>
            </a:fld>
            <a:endParaRPr lang="en-US" smtClean="0"/>
          </a:p>
        </p:txBody>
      </p:sp>
      <p:sp>
        <p:nvSpPr>
          <p:cNvPr id="2969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5"/>
          <p:cNvSpPr>
            <a:spLocks noGrp="1" noChangeArrowheads="1"/>
          </p:cNvSpPr>
          <p:nvPr>
            <p:ph type="sldNum" sz="quarter" idx="5"/>
          </p:nvPr>
        </p:nvSpPr>
        <p:spPr bwMode="auto">
          <a:noFill/>
          <a:ln>
            <a:miter lim="800000"/>
            <a:headEnd/>
            <a:tailEnd/>
          </a:ln>
        </p:spPr>
        <p:txBody>
          <a:bodyPr/>
          <a:lstStyle/>
          <a:p>
            <a:fld id="{FFB8ABE2-D4D5-490B-A6EA-3A05C0E8D15E}" type="slidenum">
              <a:rPr lang="en-US" smtClean="0">
                <a:latin typeface="Times New Roman" pitchFamily="18" charset="0"/>
              </a:rPr>
              <a:pPr/>
              <a:t>2</a:t>
            </a:fld>
            <a:endParaRPr lang="en-US" smtClean="0">
              <a:latin typeface="Times New Roman" pitchFamily="18" charset="0"/>
            </a:endParaRPr>
          </a:p>
        </p:txBody>
      </p:sp>
      <p:sp>
        <p:nvSpPr>
          <p:cNvPr id="20483"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0484"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FE0E8E89-1344-4CD0-8EF7-81795CE67CBF}" type="slidenum">
              <a:rPr lang="en-US" smtClean="0"/>
              <a:pPr/>
              <a:t>3</a:t>
            </a:fld>
            <a:endParaRPr lang="en-US" smtClean="0"/>
          </a:p>
        </p:txBody>
      </p:sp>
      <p:sp>
        <p:nvSpPr>
          <p:cNvPr id="2150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a:lstStyle/>
          <a:p>
            <a:fld id="{0D0CC3A9-FA46-488A-8672-F09668E5EEBA}" type="slidenum">
              <a:rPr lang="en-US" smtClean="0"/>
              <a:pPr/>
              <a:t>4</a:t>
            </a:fld>
            <a:endParaRPr lang="en-US" smtClean="0"/>
          </a:p>
        </p:txBody>
      </p:sp>
      <p:sp>
        <p:nvSpPr>
          <p:cNvPr id="2253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ln>
            <a:miter lim="800000"/>
            <a:headEnd/>
            <a:tailEnd/>
          </a:ln>
        </p:spPr>
        <p:txBody>
          <a:bodyPr/>
          <a:lstStyle/>
          <a:p>
            <a:fld id="{86DEF041-ED10-41EE-AB21-5DB25B0B4DD6}" type="slidenum">
              <a:rPr lang="en-US" smtClean="0"/>
              <a:pPr/>
              <a:t>5</a:t>
            </a:fld>
            <a:endParaRPr lang="en-US" smtClean="0"/>
          </a:p>
        </p:txBody>
      </p:sp>
      <p:sp>
        <p:nvSpPr>
          <p:cNvPr id="2355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23A5308A-AA77-4FED-A8B7-DD2C64A2886D}" type="slidenum">
              <a:rPr lang="en-US" smtClean="0"/>
              <a:pPr/>
              <a:t>6</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6C72B2DB-D26B-4ED4-A6A6-C977507468A4}" type="slidenum">
              <a:rPr lang="en-US" smtClean="0"/>
              <a:pPr/>
              <a:t>7</a:t>
            </a:fld>
            <a:endParaRPr lang="en-US" smtClean="0"/>
          </a:p>
        </p:txBody>
      </p:sp>
      <p:sp>
        <p:nvSpPr>
          <p:cNvPr id="2560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D04D5708-4CE6-4C65-94EF-4CE445A7C5CE}" type="slidenum">
              <a:rPr lang="en-US" smtClean="0"/>
              <a:pPr/>
              <a:t>8</a:t>
            </a:fld>
            <a:endParaRPr lang="en-US" smtClean="0"/>
          </a:p>
        </p:txBody>
      </p:sp>
      <p:sp>
        <p:nvSpPr>
          <p:cNvPr id="2662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a:lstStyle/>
          <a:p>
            <a:fld id="{7C18C0DE-2327-40DF-BEB5-DDA733BE82C2}" type="slidenum">
              <a:rPr lang="en-US" smtClean="0"/>
              <a:pPr/>
              <a:t>9</a:t>
            </a:fld>
            <a:endParaRPr lang="en-US" smtClean="0"/>
          </a:p>
        </p:txBody>
      </p:sp>
      <p:sp>
        <p:nvSpPr>
          <p:cNvPr id="2765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6"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 id="2147484337"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83294" y="2116710"/>
            <a:ext cx="8474869" cy="2250577"/>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b="0" dirty="0" smtClean="0">
                <a:latin typeface="Calibri" pitchFamily="34" charset="0"/>
                <a:ea typeface="+mn-ea"/>
                <a:cs typeface="Calibri" pitchFamily="34" charset="0"/>
              </a:rPr>
              <a:t>COURSE : Advanced </a:t>
            </a:r>
            <a:r>
              <a:rPr lang="en-US" sz="4000" b="0" smtClean="0">
                <a:latin typeface="Calibri" pitchFamily="34" charset="0"/>
                <a:ea typeface="+mn-ea"/>
                <a:cs typeface="Calibri" pitchFamily="34" charset="0"/>
              </a:rPr>
              <a:t>ASP.NET </a:t>
            </a:r>
            <a:endParaRPr lang="en-US" sz="4000" b="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endParaRPr lang="en-US" sz="4000" b="0" dirty="0" smtClean="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b="0" dirty="0" smtClean="0">
                <a:latin typeface="Calibri" pitchFamily="34" charset="0"/>
                <a:ea typeface="+mn-ea"/>
                <a:cs typeface="Calibri" pitchFamily="34" charset="0"/>
              </a:rPr>
              <a:t>Session :  </a:t>
            </a:r>
            <a:r>
              <a:rPr lang="en-US" sz="4000" b="0" dirty="0" err="1" smtClean="0">
                <a:latin typeface="Calibri" pitchFamily="34" charset="0"/>
                <a:ea typeface="+mn-ea"/>
                <a:cs typeface="Calibri" pitchFamily="34" charset="0"/>
              </a:rPr>
              <a:t>Asp.Net</a:t>
            </a:r>
            <a:r>
              <a:rPr lang="en-US" sz="4000" b="0" dirty="0" smtClean="0">
                <a:latin typeface="Calibri" pitchFamily="34" charset="0"/>
                <a:ea typeface="+mn-ea"/>
                <a:cs typeface="Calibri" pitchFamily="34" charset="0"/>
              </a:rPr>
              <a:t> Ajax</a:t>
            </a:r>
            <a:endParaRPr lang="en-US" sz="4000" b="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
            <a:ext cx="9143999" cy="846161"/>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AJAX tool kit</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4" y="1403635"/>
            <a:ext cx="8705850" cy="93013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The ASP.NET AJAX Control Toolkit is an open-source project built on top of the Microsoft ASP.NET AJAX framework. </a:t>
            </a:r>
          </a:p>
        </p:txBody>
      </p:sp>
      <p:sp>
        <p:nvSpPr>
          <p:cNvPr id="6" name="Rectangle 10"/>
          <p:cNvSpPr>
            <a:spLocks noChangeArrowheads="1"/>
          </p:cNvSpPr>
          <p:nvPr/>
        </p:nvSpPr>
        <p:spPr bwMode="gray">
          <a:xfrm>
            <a:off x="219074" y="2470235"/>
            <a:ext cx="8705850" cy="90075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The AJAX Control Toolkit contains more than 30 controls that enable you to easily create rich, interactive web pages. </a:t>
            </a:r>
          </a:p>
        </p:txBody>
      </p:sp>
      <p:sp>
        <p:nvSpPr>
          <p:cNvPr id="7" name="Rectangle 10"/>
          <p:cNvSpPr>
            <a:spLocks noChangeArrowheads="1"/>
          </p:cNvSpPr>
          <p:nvPr/>
        </p:nvSpPr>
        <p:spPr bwMode="gray">
          <a:xfrm>
            <a:off x="219074" y="3507475"/>
            <a:ext cx="8705850" cy="133747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To install Ajax Control Toolkit, run the following command in the </a:t>
            </a:r>
            <a:r>
              <a:rPr lang="en-IN" b="1" dirty="0" smtClean="0"/>
              <a:t>Package Manager Console</a:t>
            </a:r>
          </a:p>
          <a:p>
            <a:pPr marL="342900" lvl="1" indent="-342900" algn="ctr">
              <a:lnSpc>
                <a:spcPct val="150000"/>
              </a:lnSpc>
              <a:spcBef>
                <a:spcPts val="300"/>
              </a:spcBef>
              <a:spcAft>
                <a:spcPts val="300"/>
              </a:spcAft>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b="1" dirty="0" smtClean="0">
                <a:latin typeface="Courier New" pitchFamily="49" charset="0"/>
                <a:cs typeface="Courier New" pitchFamily="49" charset="0"/>
              </a:rPr>
              <a:t>PM&gt; Install-Package </a:t>
            </a:r>
            <a:r>
              <a:rPr lang="en-IN" b="1" dirty="0" err="1" smtClean="0">
                <a:latin typeface="Courier New" pitchFamily="49" charset="0"/>
                <a:cs typeface="Courier New" pitchFamily="49" charset="0"/>
              </a:rPr>
              <a:t>AjaxControlToolkit</a:t>
            </a:r>
            <a:endParaRPr lang="en-US" altLang="zh-CN"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 y="0"/>
            <a:ext cx="9143999" cy="791570"/>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Impersonation</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4" y="1990500"/>
            <a:ext cx="8705850" cy="2677034"/>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34963" lvl="1" indent="-334963">
              <a:lnSpc>
                <a:spcPct val="150000"/>
              </a:lnSpc>
              <a:spcBef>
                <a:spcPts val="300"/>
              </a:spcBef>
              <a:spcAft>
                <a:spcPts val="300"/>
              </a:spcAft>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smtClean="0"/>
              <a:t>Application scalability is reduced because database connections cannot be effectively pooled.</a:t>
            </a:r>
          </a:p>
          <a:p>
            <a:pPr marL="334963" lvl="1" indent="-334963">
              <a:lnSpc>
                <a:spcPct val="150000"/>
              </a:lnSpc>
              <a:spcBef>
                <a:spcPts val="300"/>
              </a:spcBef>
              <a:spcAft>
                <a:spcPts val="300"/>
              </a:spcAft>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smtClean="0"/>
              <a:t>Administration effort increases as ACLs on back-end resources need to be configured for individual users.</a:t>
            </a:r>
          </a:p>
          <a:p>
            <a:pPr marL="334963" lvl="1" indent="-334963">
              <a:lnSpc>
                <a:spcPct val="150000"/>
              </a:lnSpc>
              <a:spcBef>
                <a:spcPts val="300"/>
              </a:spcBef>
              <a:spcAft>
                <a:spcPts val="300"/>
              </a:spcAft>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smtClean="0"/>
              <a:t>Delegation requires Kerberos authentication and a suitably configured Windows 2000 / Windows Server 2003 environment.</a:t>
            </a:r>
            <a:endParaRPr lang="en-US" altLang="zh-CN" dirty="0" smtClean="0"/>
          </a:p>
        </p:txBody>
      </p:sp>
      <p:sp>
        <p:nvSpPr>
          <p:cNvPr id="6" name="Rectangle 5"/>
          <p:cNvSpPr/>
          <p:nvPr/>
        </p:nvSpPr>
        <p:spPr bwMode="auto">
          <a:xfrm>
            <a:off x="232722" y="1256828"/>
            <a:ext cx="8705850" cy="66750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342900" lvl="1" indent="-342900" fontAlgn="auto">
              <a:spcAft>
                <a:spcPts val="0"/>
              </a:spcAft>
              <a:buClr>
                <a:schemeClr val="accent2"/>
              </a:buClr>
              <a:buSzPct val="60000"/>
              <a:defRPr/>
            </a:pPr>
            <a:r>
              <a:rPr lang="en-IN" sz="2000" dirty="0" smtClean="0"/>
              <a:t>If you do enable original caller impersonation, note the following issues: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15900" y="1423965"/>
            <a:ext cx="8669338" cy="430887"/>
          </a:xfrm>
          <a:prstGeom prst="rect">
            <a:avLst/>
          </a:prstGeom>
          <a:noFill/>
        </p:spPr>
        <p:txBody>
          <a:bodyPr>
            <a:spAutoFit/>
          </a:bodyPr>
          <a:lstStyle/>
          <a:p>
            <a:pPr algn="l">
              <a:defRPr/>
            </a:pPr>
            <a:r>
              <a:rPr lang="en-US" sz="2200" b="0" dirty="0" smtClean="0">
                <a:cs typeface="Arial" pitchFamily="34" charset="0"/>
              </a:rPr>
              <a:t>By the end of this session, you will be able to understand:</a:t>
            </a:r>
            <a:endParaRPr lang="en-US" sz="2200" b="0" dirty="0">
              <a:cs typeface="Arial" pitchFamily="34" charset="0"/>
            </a:endParaRPr>
          </a:p>
        </p:txBody>
      </p:sp>
      <p:sp>
        <p:nvSpPr>
          <p:cNvPr id="7170" name="Rectangle 2"/>
          <p:cNvSpPr>
            <a:spLocks noGrp="1" noChangeArrowheads="1"/>
          </p:cNvSpPr>
          <p:nvPr>
            <p:ph idx="1"/>
          </p:nvPr>
        </p:nvSpPr>
        <p:spPr>
          <a:xfrm>
            <a:off x="295382" y="1875004"/>
            <a:ext cx="8684845" cy="3543156"/>
          </a:xfrm>
        </p:spPr>
        <p:txBody>
          <a:bodyPr lIns="91440" tIns="45720" rIns="91440" bIns="45720"/>
          <a:lstStyle/>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Features of ASP.NET AJAX</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ASP.NET AJAX Controls</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Script Manager</a:t>
            </a:r>
          </a:p>
          <a:p>
            <a:pPr marL="231775" lvl="1" indent="-231775" eaLnBrk="1" hangingPunct="1">
              <a:lnSpc>
                <a:spcPct val="150000"/>
              </a:lnSpc>
              <a:spcBef>
                <a:spcPts val="0"/>
              </a:spcBef>
              <a:buFont typeface="Arial" pitchFamily="34" charset="0"/>
              <a:buChar char="•"/>
              <a:defRPr/>
            </a:pPr>
            <a:r>
              <a:rPr lang="en-IN" sz="2200" kern="1200" dirty="0" err="1" smtClean="0">
                <a:solidFill>
                  <a:schemeClr val="tx1"/>
                </a:solidFill>
                <a:latin typeface="Verdana" pitchFamily="34" charset="0"/>
                <a:cs typeface="Arial" pitchFamily="34" charset="0"/>
              </a:rPr>
              <a:t>UpdatePanel</a:t>
            </a:r>
            <a:endParaRPr lang="en-IN" sz="2200" kern="1200" dirty="0" smtClean="0">
              <a:solidFill>
                <a:schemeClr val="tx1"/>
              </a:solidFill>
              <a:latin typeface="Verdana" pitchFamily="34" charset="0"/>
              <a:cs typeface="Arial" pitchFamily="34" charset="0"/>
            </a:endParaRPr>
          </a:p>
          <a:p>
            <a:pPr marL="231775" lvl="1" indent="-231775" eaLnBrk="1" hangingPunct="1">
              <a:lnSpc>
                <a:spcPct val="150000"/>
              </a:lnSpc>
              <a:spcBef>
                <a:spcPts val="0"/>
              </a:spcBef>
              <a:buFont typeface="Arial" pitchFamily="34" charset="0"/>
              <a:buChar char="•"/>
              <a:defRPr/>
            </a:pPr>
            <a:r>
              <a:rPr lang="en-IN" sz="2200" kern="1200" dirty="0" err="1" smtClean="0">
                <a:solidFill>
                  <a:schemeClr val="tx1"/>
                </a:solidFill>
                <a:latin typeface="Verdana" pitchFamily="34" charset="0"/>
                <a:cs typeface="Arial" pitchFamily="34" charset="0"/>
              </a:rPr>
              <a:t>UpdateProgress</a:t>
            </a:r>
            <a:endParaRPr lang="en-IN" sz="2200" kern="1200" dirty="0" smtClean="0">
              <a:solidFill>
                <a:schemeClr val="tx1"/>
              </a:solidFill>
              <a:latin typeface="Verdana" pitchFamily="34" charset="0"/>
              <a:cs typeface="Arial" pitchFamily="34" charset="0"/>
            </a:endParaRP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Timer</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AJAX tool kit</a:t>
            </a:r>
            <a:endParaRPr lang="en-US" sz="2200" kern="1200" dirty="0" smtClean="0">
              <a:solidFill>
                <a:schemeClr val="tx1"/>
              </a:solidFill>
              <a:latin typeface="Verdana" pitchFamily="34" charset="0"/>
              <a:cs typeface="Arial" pitchFamily="34" charset="0"/>
            </a:endParaRPr>
          </a:p>
        </p:txBody>
      </p:sp>
      <p:sp>
        <p:nvSpPr>
          <p:cNvPr id="16" name="Rectangle 2"/>
          <p:cNvSpPr>
            <a:spLocks noGrp="1" noChangeArrowheads="1"/>
          </p:cNvSpPr>
          <p:nvPr>
            <p:ph type="title"/>
          </p:nvPr>
        </p:nvSpPr>
        <p:spPr>
          <a:xfrm>
            <a:off x="0" y="0"/>
            <a:ext cx="9143999" cy="736980"/>
          </a:xfrm>
          <a:solidFill>
            <a:srgbClr val="3388A9"/>
          </a:solidFill>
        </p:spPr>
        <p:txBody>
          <a:bodyPr/>
          <a:lstStyle/>
          <a:p>
            <a:pPr marL="342900" indent="-342900"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Objective</a:t>
            </a:r>
            <a:endParaRPr lang="en-IN" sz="4000" b="0" kern="1200" dirty="0" smtClean="0">
              <a:solidFill>
                <a:schemeClr val="bg1"/>
              </a:solidFill>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1"/>
            <a:ext cx="9143999" cy="846161"/>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Features of ASP.NET AJAX</a:t>
            </a:r>
          </a:p>
        </p:txBody>
      </p:sp>
      <p:sp>
        <p:nvSpPr>
          <p:cNvPr id="5" name="Rectangle 10"/>
          <p:cNvSpPr>
            <a:spLocks noChangeArrowheads="1"/>
          </p:cNvSpPr>
          <p:nvPr/>
        </p:nvSpPr>
        <p:spPr bwMode="gray">
          <a:xfrm>
            <a:off x="232722" y="2126966"/>
            <a:ext cx="8705850" cy="45246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AJAX stands for Asynchronous JavaScript and XML. </a:t>
            </a:r>
          </a:p>
        </p:txBody>
      </p:sp>
      <p:sp>
        <p:nvSpPr>
          <p:cNvPr id="6" name="Rectangle 10"/>
          <p:cNvSpPr>
            <a:spLocks noChangeArrowheads="1"/>
          </p:cNvSpPr>
          <p:nvPr/>
        </p:nvSpPr>
        <p:spPr bwMode="gray">
          <a:xfrm>
            <a:off x="232722" y="2688590"/>
            <a:ext cx="8705850" cy="77794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This is a cross platform technology which speeds up response time.</a:t>
            </a:r>
          </a:p>
        </p:txBody>
      </p:sp>
      <p:sp>
        <p:nvSpPr>
          <p:cNvPr id="7" name="Rectangle 10"/>
          <p:cNvSpPr>
            <a:spLocks noChangeArrowheads="1"/>
          </p:cNvSpPr>
          <p:nvPr/>
        </p:nvSpPr>
        <p:spPr bwMode="gray">
          <a:xfrm>
            <a:off x="260017" y="3575697"/>
            <a:ext cx="8705850" cy="859809"/>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The AJAX server controls add script to the page which is executed and processed by the browser.</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3999" cy="791570"/>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Features of ASP.NET AJAX</a:t>
            </a:r>
          </a:p>
        </p:txBody>
      </p:sp>
      <p:sp>
        <p:nvSpPr>
          <p:cNvPr id="5" name="Rectangle 10"/>
          <p:cNvSpPr>
            <a:spLocks noChangeArrowheads="1"/>
          </p:cNvSpPr>
          <p:nvPr/>
        </p:nvSpPr>
        <p:spPr bwMode="gray">
          <a:xfrm>
            <a:off x="260017" y="1037194"/>
            <a:ext cx="8705850" cy="1037266"/>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216000" tIns="0" rIns="219456" bIns="0" anchor="ctr"/>
          <a:lstStyle/>
          <a:p>
            <a:pPr marL="0" lvl="1">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ASP.NET AJAX enables you to build rich Web applications that have many advantages over Web applications that are completely server-based. ASP.NET AJAX applications offer:</a:t>
            </a:r>
          </a:p>
        </p:txBody>
      </p:sp>
      <p:sp>
        <p:nvSpPr>
          <p:cNvPr id="6" name="Rectangle 10"/>
          <p:cNvSpPr>
            <a:spLocks noChangeArrowheads="1"/>
          </p:cNvSpPr>
          <p:nvPr/>
        </p:nvSpPr>
        <p:spPr bwMode="gray">
          <a:xfrm>
            <a:off x="219074" y="2279139"/>
            <a:ext cx="8705850" cy="39578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Improved efficiency by performing significant parts of a Web page's processing in the browser.</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Familiar UI elements such as progress indicators, tooltips, and pop-up windows.</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Partial-page updates that refresh only the parts of the Web page that have changed.</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Client integration with ASP.NET application services for forms authentication and user profiles.</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Integration of data from different sources through calls to Web services.</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A framework that simplifies customization of server controls to include client capabilities.</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Support for the most popular and generally used browsers, which includes Microsoft Internet Explorer, Mozilla Firefox, and Apple Safari.</a:t>
            </a:r>
            <a:endParaRPr lang="en-US" sz="17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696036"/>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ASP.NET AJAX Controls</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32723" y="968954"/>
            <a:ext cx="8705850" cy="131022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ASP.NET AJAX server controls mainly provide functionality for having partial page updates, update progress indication, and frequent updates based on a timer.</a:t>
            </a:r>
            <a:endParaRPr lang="en-US" altLang="zh-CN" sz="2000" dirty="0" smtClean="0"/>
          </a:p>
        </p:txBody>
      </p:sp>
      <p:sp>
        <p:nvSpPr>
          <p:cNvPr id="6" name="Rectangle 10"/>
          <p:cNvSpPr>
            <a:spLocks noChangeArrowheads="1"/>
          </p:cNvSpPr>
          <p:nvPr/>
        </p:nvSpPr>
        <p:spPr bwMode="gray">
          <a:xfrm>
            <a:off x="219075" y="2374673"/>
            <a:ext cx="8705850" cy="81890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Also, it takes care of generating all the JavaScript that is required to perform these functionalities. </a:t>
            </a:r>
          </a:p>
        </p:txBody>
      </p:sp>
      <p:sp>
        <p:nvSpPr>
          <p:cNvPr id="7" name="Rectangle 10"/>
          <p:cNvSpPr>
            <a:spLocks noChangeArrowheads="1"/>
          </p:cNvSpPr>
          <p:nvPr/>
        </p:nvSpPr>
        <p:spPr bwMode="gray">
          <a:xfrm>
            <a:off x="219075" y="3289110"/>
            <a:ext cx="8705850" cy="72333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216000" tIns="0" rIns="219456" bIns="0" anchor="ctr"/>
          <a:lstStyle/>
          <a:p>
            <a:pPr marL="0" lvl="1">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The controls provided by ASP.NET for having AJAX functionality are:</a:t>
            </a:r>
          </a:p>
        </p:txBody>
      </p:sp>
      <p:sp>
        <p:nvSpPr>
          <p:cNvPr id="8" name="Rectangle 10"/>
          <p:cNvSpPr>
            <a:spLocks noChangeArrowheads="1"/>
          </p:cNvSpPr>
          <p:nvPr/>
        </p:nvSpPr>
        <p:spPr bwMode="gray">
          <a:xfrm>
            <a:off x="219075" y="4066994"/>
            <a:ext cx="8705850" cy="232015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err="1" smtClean="0"/>
              <a:t>ScriptManager</a:t>
            </a:r>
            <a:endParaRPr lang="en-IN" altLang="zh-CN" dirty="0" smtClean="0"/>
          </a:p>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err="1" smtClean="0"/>
              <a:t>ScriptManagerProxy</a:t>
            </a:r>
            <a:endParaRPr lang="en-IN" altLang="zh-CN" dirty="0" smtClean="0"/>
          </a:p>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err="1" smtClean="0"/>
              <a:t>UpdatePanel</a:t>
            </a:r>
            <a:endParaRPr lang="en-IN" altLang="zh-CN" dirty="0" smtClean="0"/>
          </a:p>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err="1" smtClean="0"/>
              <a:t>UpdateProgress</a:t>
            </a:r>
            <a:endParaRPr lang="en-IN" altLang="zh-CN" dirty="0" smtClean="0"/>
          </a:p>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smtClean="0"/>
              <a:t>Timer</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 y="0"/>
            <a:ext cx="9143999" cy="76427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Script Manager</a:t>
            </a:r>
            <a:endParaRPr lang="en-US" sz="4000" b="0" kern="1200" dirty="0" smtClean="0">
              <a:solidFill>
                <a:schemeClr val="bg1"/>
              </a:solidFill>
              <a:latin typeface="Calibri" pitchFamily="34" charset="0"/>
              <a:ea typeface="+mn-ea"/>
              <a:cs typeface="Calibri" pitchFamily="34" charset="0"/>
            </a:endParaRPr>
          </a:p>
        </p:txBody>
      </p:sp>
      <p:sp>
        <p:nvSpPr>
          <p:cNvPr id="6" name="Rectangle 10"/>
          <p:cNvSpPr>
            <a:spLocks noChangeArrowheads="1"/>
          </p:cNvSpPr>
          <p:nvPr/>
        </p:nvSpPr>
        <p:spPr bwMode="gray">
          <a:xfrm>
            <a:off x="219075" y="1351092"/>
            <a:ext cx="8705850" cy="42311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dirty="0" smtClean="0"/>
              <a:t>The </a:t>
            </a:r>
            <a:r>
              <a:rPr lang="en-IN" dirty="0" err="1" smtClean="0"/>
              <a:t>ScriptManager</a:t>
            </a:r>
            <a:r>
              <a:rPr lang="en-IN" dirty="0" smtClean="0"/>
              <a:t> control is a non visual component on the page.</a:t>
            </a:r>
          </a:p>
        </p:txBody>
      </p:sp>
      <p:sp>
        <p:nvSpPr>
          <p:cNvPr id="7" name="Rectangle 10"/>
          <p:cNvSpPr>
            <a:spLocks noChangeArrowheads="1"/>
          </p:cNvSpPr>
          <p:nvPr/>
        </p:nvSpPr>
        <p:spPr bwMode="gray">
          <a:xfrm>
            <a:off x="219075" y="1869734"/>
            <a:ext cx="8705850" cy="9007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dirty="0" smtClean="0"/>
              <a:t>This control is required on each page that needs to have AJAX features implemented on it. </a:t>
            </a:r>
          </a:p>
        </p:txBody>
      </p:sp>
      <p:sp>
        <p:nvSpPr>
          <p:cNvPr id="8" name="Rectangle 10"/>
          <p:cNvSpPr>
            <a:spLocks noChangeArrowheads="1"/>
          </p:cNvSpPr>
          <p:nvPr/>
        </p:nvSpPr>
        <p:spPr bwMode="gray">
          <a:xfrm>
            <a:off x="219075" y="2870537"/>
            <a:ext cx="8705850" cy="118739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dirty="0" smtClean="0"/>
              <a:t>The main functionality of a </a:t>
            </a:r>
            <a:r>
              <a:rPr lang="en-IN" dirty="0" err="1" smtClean="0"/>
              <a:t>ScriptManager</a:t>
            </a:r>
            <a:r>
              <a:rPr lang="en-IN" dirty="0" smtClean="0"/>
              <a:t> control is to push Microsoft AJAX framework code to the client side when the page is being rendered. </a:t>
            </a:r>
          </a:p>
        </p:txBody>
      </p:sp>
      <p:sp>
        <p:nvSpPr>
          <p:cNvPr id="9" name="Rectangle 10"/>
          <p:cNvSpPr>
            <a:spLocks noChangeArrowheads="1"/>
          </p:cNvSpPr>
          <p:nvPr/>
        </p:nvSpPr>
        <p:spPr bwMode="gray">
          <a:xfrm>
            <a:off x="219075" y="4176206"/>
            <a:ext cx="8705850" cy="126241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dirty="0" smtClean="0"/>
              <a:t>This control can be thought of as the agent which will write the JavaScript required on the client side to facilitate AJAX functionality.</a:t>
            </a:r>
          </a:p>
          <a:p>
            <a:pPr algn="just" eaLnBrk="1" hangingPunct="1">
              <a:lnSpc>
                <a:spcPct val="150000"/>
              </a:lnSpc>
              <a:buFontTx/>
              <a:buNone/>
            </a:pPr>
            <a:r>
              <a:rPr lang="en-IN" b="1" dirty="0" smtClean="0"/>
              <a:t>    </a:t>
            </a:r>
            <a:r>
              <a:rPr lang="en-IN" b="1" dirty="0" smtClean="0">
                <a:latin typeface="Courier New" pitchFamily="49" charset="0"/>
                <a:cs typeface="Courier New" pitchFamily="49" charset="0"/>
              </a:rPr>
              <a:t>&lt;</a:t>
            </a:r>
            <a:r>
              <a:rPr lang="en-IN" b="1" dirty="0" err="1" smtClean="0">
                <a:latin typeface="Courier New" pitchFamily="49" charset="0"/>
                <a:cs typeface="Courier New" pitchFamily="49" charset="0"/>
              </a:rPr>
              <a:t>asp:ScriptManager</a:t>
            </a:r>
            <a:r>
              <a:rPr lang="en-IN" b="1" dirty="0" smtClean="0">
                <a:latin typeface="Courier New" pitchFamily="49" charset="0"/>
                <a:cs typeface="Courier New" pitchFamily="49" charset="0"/>
              </a:rPr>
              <a:t> ID="ScriptManager1" </a:t>
            </a:r>
            <a:r>
              <a:rPr lang="en-IN" b="1" dirty="0" err="1" smtClean="0">
                <a:latin typeface="Courier New" pitchFamily="49" charset="0"/>
                <a:cs typeface="Courier New" pitchFamily="49" charset="0"/>
              </a:rPr>
              <a:t>runat</a:t>
            </a:r>
            <a:r>
              <a:rPr lang="en-IN" b="1" dirty="0" smtClean="0">
                <a:latin typeface="Courier New" pitchFamily="49" charset="0"/>
                <a:cs typeface="Courier New" pitchFamily="49" charset="0"/>
              </a:rPr>
              <a:t>="server" /&gt;</a:t>
            </a:r>
            <a:endParaRPr lang="en-US" altLang="zh-CN" b="1" dirty="0" smtClean="0">
              <a:latin typeface="Courier New" pitchFamily="49" charset="0"/>
              <a:ea typeface="SimSun" pitchFamily="2" charset="-122"/>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3999" cy="777922"/>
          </a:xfrm>
          <a:solidFill>
            <a:srgbClr val="3388A9"/>
          </a:solidFill>
        </p:spPr>
        <p:txBody>
          <a:bodyPr/>
          <a:lstStyle/>
          <a:p>
            <a:pPr algn="ctr">
              <a:lnSpc>
                <a:spcPct val="150000"/>
              </a:lnSpc>
              <a:defRPr/>
            </a:pPr>
            <a:r>
              <a:rPr lang="en-IN" sz="4000" b="0" kern="1200" dirty="0" err="1" smtClean="0">
                <a:solidFill>
                  <a:schemeClr val="bg1"/>
                </a:solidFill>
                <a:latin typeface="Calibri" pitchFamily="34" charset="0"/>
                <a:ea typeface="+mn-ea"/>
                <a:cs typeface="Calibri" pitchFamily="34" charset="0"/>
              </a:rPr>
              <a:t>UpdatePanel</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4" y="1310198"/>
            <a:ext cx="8705850" cy="259306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lvl="1" indent="-342900" eaLnBrk="1" hangingPunct="1">
              <a:spcBef>
                <a:spcPts val="600"/>
              </a:spcBef>
              <a:buSzPct val="65000"/>
              <a:buFont typeface="Verdana" pitchFamily="34" charset="0"/>
              <a:buChar char="−"/>
              <a:defRPr/>
            </a:pPr>
            <a:r>
              <a:rPr lang="en-IN" dirty="0" smtClean="0"/>
              <a:t>This is a container control that contains other ASP.NET controls. </a:t>
            </a:r>
          </a:p>
          <a:p>
            <a:pPr marL="342900" lvl="1" indent="-342900" eaLnBrk="1" hangingPunct="1">
              <a:spcBef>
                <a:spcPts val="600"/>
              </a:spcBef>
              <a:buSzPct val="65000"/>
              <a:buFont typeface="Verdana" pitchFamily="34" charset="0"/>
              <a:buChar char="−"/>
              <a:defRPr/>
            </a:pPr>
            <a:r>
              <a:rPr lang="en-IN" dirty="0" smtClean="0"/>
              <a:t>This control defines a region that is capable of making partial page updates. </a:t>
            </a:r>
          </a:p>
          <a:p>
            <a:pPr marL="342900" lvl="1" indent="-342900" eaLnBrk="1" hangingPunct="1">
              <a:spcBef>
                <a:spcPts val="600"/>
              </a:spcBef>
              <a:buSzPct val="65000"/>
              <a:buFont typeface="Verdana" pitchFamily="34" charset="0"/>
              <a:buChar char="−"/>
              <a:defRPr/>
            </a:pPr>
            <a:r>
              <a:rPr lang="en-IN" dirty="0" smtClean="0"/>
              <a:t>We can add various server controls inside an </a:t>
            </a:r>
            <a:r>
              <a:rPr lang="en-IN" dirty="0" err="1" smtClean="0"/>
              <a:t>UpdatePanel</a:t>
            </a:r>
            <a:r>
              <a:rPr lang="en-IN" dirty="0" smtClean="0"/>
              <a:t> and this controls inside the </a:t>
            </a:r>
            <a:r>
              <a:rPr lang="en-IN" dirty="0" err="1" smtClean="0"/>
              <a:t>UpdatePanel</a:t>
            </a:r>
            <a:r>
              <a:rPr lang="en-IN" dirty="0" smtClean="0"/>
              <a:t> will communicate to the server irrespective of the page's </a:t>
            </a:r>
            <a:r>
              <a:rPr lang="en-IN" dirty="0" err="1" smtClean="0"/>
              <a:t>postback</a:t>
            </a:r>
            <a:r>
              <a:rPr lang="en-IN" dirty="0" smtClean="0"/>
              <a:t>.</a:t>
            </a:r>
          </a:p>
          <a:p>
            <a:pPr marL="342900" lvl="1" indent="-342900" eaLnBrk="1" hangingPunct="1">
              <a:spcBef>
                <a:spcPts val="600"/>
              </a:spcBef>
              <a:buSzPct val="65000"/>
              <a:buFont typeface="Verdana" pitchFamily="34" charset="0"/>
              <a:buChar char="−"/>
              <a:defRPr/>
            </a:pPr>
            <a:r>
              <a:rPr lang="en-IN" dirty="0" smtClean="0"/>
              <a:t>It acts as a container for the child controls within it and does not have its own interface.</a:t>
            </a:r>
            <a:endParaRPr lang="en-IN" altLang="zh-CN" dirty="0" smtClean="0">
              <a:ea typeface="SimSun" pitchFamily="2" charset="-122"/>
            </a:endParaRPr>
          </a:p>
        </p:txBody>
      </p:sp>
      <p:sp>
        <p:nvSpPr>
          <p:cNvPr id="6" name="Rectangle 10"/>
          <p:cNvSpPr>
            <a:spLocks noChangeArrowheads="1"/>
          </p:cNvSpPr>
          <p:nvPr/>
        </p:nvSpPr>
        <p:spPr bwMode="gray">
          <a:xfrm>
            <a:off x="219074" y="4053386"/>
            <a:ext cx="8705850" cy="6141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216000" tIns="0" rIns="219456" bIns="0" anchor="ctr"/>
          <a:lstStyle/>
          <a:p>
            <a:pPr marL="0" lvl="1" eaLnBrk="1" hangingPunct="1">
              <a:spcBef>
                <a:spcPts val="800"/>
              </a:spcBef>
              <a:buSzPct val="65000"/>
              <a:defRPr/>
            </a:pPr>
            <a:r>
              <a:rPr lang="en-IN" dirty="0" smtClean="0"/>
              <a:t>The </a:t>
            </a:r>
            <a:r>
              <a:rPr lang="en-IN" b="1" dirty="0" smtClean="0"/>
              <a:t>&lt;</a:t>
            </a:r>
            <a:r>
              <a:rPr lang="en-IN" b="1" dirty="0" err="1" smtClean="0"/>
              <a:t>asp:UpdatePanel</a:t>
            </a:r>
            <a:r>
              <a:rPr lang="en-IN" b="1" dirty="0" smtClean="0"/>
              <a:t>&gt; </a:t>
            </a:r>
            <a:r>
              <a:rPr lang="en-IN" dirty="0" smtClean="0"/>
              <a:t>tag has two </a:t>
            </a:r>
            <a:r>
              <a:rPr lang="en-IN" dirty="0" err="1" smtClean="0"/>
              <a:t>childtags</a:t>
            </a:r>
            <a:r>
              <a:rPr lang="en-IN" dirty="0" smtClean="0"/>
              <a:t> - the </a:t>
            </a:r>
            <a:r>
              <a:rPr lang="en-IN" b="1" dirty="0" err="1" smtClean="0"/>
              <a:t>ContentTemplate</a:t>
            </a:r>
            <a:r>
              <a:rPr lang="en-IN" dirty="0" smtClean="0"/>
              <a:t> and the </a:t>
            </a:r>
            <a:r>
              <a:rPr lang="en-IN" b="1" dirty="0" smtClean="0"/>
              <a:t>Triggers</a:t>
            </a:r>
            <a:r>
              <a:rPr lang="en-IN" dirty="0" smtClean="0"/>
              <a:t> tags. </a:t>
            </a:r>
            <a:endParaRPr lang="en-IN" altLang="zh-CN" dirty="0" smtClean="0">
              <a:ea typeface="SimSun" pitchFamily="2" charset="-122"/>
            </a:endParaRPr>
          </a:p>
        </p:txBody>
      </p:sp>
      <p:sp>
        <p:nvSpPr>
          <p:cNvPr id="7" name="Rectangle 10"/>
          <p:cNvSpPr>
            <a:spLocks noChangeArrowheads="1"/>
          </p:cNvSpPr>
          <p:nvPr/>
        </p:nvSpPr>
        <p:spPr bwMode="gray">
          <a:xfrm>
            <a:off x="219074" y="4694833"/>
            <a:ext cx="8705850" cy="1555844"/>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indent="-342900" eaLnBrk="1" hangingPunct="1">
              <a:spcBef>
                <a:spcPts val="600"/>
              </a:spcBef>
              <a:buFont typeface="Verdana" pitchFamily="34" charset="0"/>
              <a:buChar char="−"/>
              <a:defRPr/>
            </a:pPr>
            <a:r>
              <a:rPr lang="en-IN" altLang="zh-CN" dirty="0" smtClean="0">
                <a:ea typeface="SimSun" pitchFamily="2" charset="-122"/>
              </a:rPr>
              <a:t>The </a:t>
            </a:r>
            <a:r>
              <a:rPr lang="en-IN" altLang="zh-CN" b="1" dirty="0" err="1" smtClean="0">
                <a:ea typeface="SimSun" pitchFamily="2" charset="-122"/>
              </a:rPr>
              <a:t>ContentTemplate</a:t>
            </a:r>
            <a:r>
              <a:rPr lang="en-IN" altLang="zh-CN" dirty="0" smtClean="0">
                <a:ea typeface="SimSun" pitchFamily="2" charset="-122"/>
              </a:rPr>
              <a:t> tag is required, since it holds the content of the panel. The content can be anything that you would normally put on your page, from literal text to web controls. </a:t>
            </a:r>
          </a:p>
          <a:p>
            <a:pPr marL="342900" indent="-342900" eaLnBrk="1" hangingPunct="1">
              <a:spcBef>
                <a:spcPts val="600"/>
              </a:spcBef>
              <a:buFont typeface="Verdana" pitchFamily="34" charset="0"/>
              <a:buChar char="−"/>
              <a:defRPr/>
            </a:pPr>
            <a:r>
              <a:rPr lang="en-IN" altLang="zh-CN" dirty="0" smtClean="0">
                <a:ea typeface="SimSun" pitchFamily="2" charset="-122"/>
              </a:rPr>
              <a:t>The </a:t>
            </a:r>
            <a:r>
              <a:rPr lang="en-IN" altLang="zh-CN" b="1" dirty="0" smtClean="0">
                <a:ea typeface="SimSun" pitchFamily="2" charset="-122"/>
              </a:rPr>
              <a:t>Triggers</a:t>
            </a:r>
            <a:r>
              <a:rPr lang="en-IN" altLang="zh-CN" dirty="0" smtClean="0">
                <a:ea typeface="SimSun" pitchFamily="2" charset="-122"/>
              </a:rPr>
              <a:t> tag allows you to define certain triggers which will make the panel update it's content.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1"/>
            <a:ext cx="9144000" cy="805218"/>
          </a:xfrm>
          <a:solidFill>
            <a:srgbClr val="3388A9"/>
          </a:solidFill>
        </p:spPr>
        <p:txBody>
          <a:bodyPr/>
          <a:lstStyle/>
          <a:p>
            <a:pPr algn="ctr">
              <a:lnSpc>
                <a:spcPct val="150000"/>
              </a:lnSpc>
              <a:defRPr/>
            </a:pPr>
            <a:r>
              <a:rPr lang="en-IN" sz="4000" b="0" kern="1200" dirty="0" err="1" smtClean="0">
                <a:solidFill>
                  <a:schemeClr val="bg1"/>
                </a:solidFill>
                <a:latin typeface="Calibri" pitchFamily="34" charset="0"/>
                <a:ea typeface="+mn-ea"/>
                <a:cs typeface="Calibri" pitchFamily="34" charset="0"/>
              </a:rPr>
              <a:t>UpdateProgress</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5" y="2208867"/>
            <a:ext cx="8705850" cy="77999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The </a:t>
            </a:r>
            <a:r>
              <a:rPr lang="en-IN" dirty="0" err="1" smtClean="0"/>
              <a:t>UpdateProgress</a:t>
            </a:r>
            <a:r>
              <a:rPr lang="en-IN" dirty="0" smtClean="0"/>
              <a:t> control provides a sort of feedback on the browser while one or more update panel controls are being updated.</a:t>
            </a:r>
          </a:p>
        </p:txBody>
      </p:sp>
      <p:sp>
        <p:nvSpPr>
          <p:cNvPr id="6" name="Rectangle 10"/>
          <p:cNvSpPr>
            <a:spLocks noChangeArrowheads="1"/>
          </p:cNvSpPr>
          <p:nvPr/>
        </p:nvSpPr>
        <p:spPr bwMode="gray">
          <a:xfrm>
            <a:off x="219075" y="3057100"/>
            <a:ext cx="8705850" cy="77792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For </a:t>
            </a:r>
            <a:r>
              <a:rPr lang="en-IN" dirty="0" err="1" smtClean="0"/>
              <a:t>postbacks</a:t>
            </a:r>
            <a:r>
              <a:rPr lang="en-IN" dirty="0" smtClean="0"/>
              <a:t> or initial page rendering, </a:t>
            </a:r>
            <a:r>
              <a:rPr lang="en-IN" dirty="0" err="1" smtClean="0"/>
              <a:t>UpdateProgresscontrol</a:t>
            </a:r>
            <a:r>
              <a:rPr lang="en-IN" dirty="0" smtClean="0"/>
              <a:t> content is not displayed. </a:t>
            </a:r>
          </a:p>
        </p:txBody>
      </p:sp>
      <p:sp>
        <p:nvSpPr>
          <p:cNvPr id="7" name="Rectangle 10"/>
          <p:cNvSpPr>
            <a:spLocks noChangeArrowheads="1"/>
          </p:cNvSpPr>
          <p:nvPr/>
        </p:nvSpPr>
        <p:spPr bwMode="gray">
          <a:xfrm>
            <a:off x="219075" y="3930563"/>
            <a:ext cx="8705850" cy="80521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There can be many </a:t>
            </a:r>
            <a:r>
              <a:rPr lang="en-IN" b="1" dirty="0" err="1" smtClean="0"/>
              <a:t>UpdateProgress</a:t>
            </a:r>
            <a:r>
              <a:rPr lang="en-IN" b="1" dirty="0" smtClean="0"/>
              <a:t> </a:t>
            </a:r>
            <a:r>
              <a:rPr lang="en-IN" dirty="0" smtClean="0"/>
              <a:t>controls on a page, each associated with a different </a:t>
            </a:r>
            <a:r>
              <a:rPr lang="en-IN" u="sng" dirty="0" err="1" smtClean="0"/>
              <a:t>UpdatePanelcontrol</a:t>
            </a:r>
            <a:r>
              <a:rPr lang="en-IN" u="sng" dirty="0" smtClean="0"/>
              <a:t>.</a:t>
            </a:r>
          </a:p>
        </p:txBody>
      </p:sp>
      <p:sp>
        <p:nvSpPr>
          <p:cNvPr id="8" name="Rectangle 10"/>
          <p:cNvSpPr>
            <a:spLocks noChangeArrowheads="1"/>
          </p:cNvSpPr>
          <p:nvPr/>
        </p:nvSpPr>
        <p:spPr bwMode="gray">
          <a:xfrm>
            <a:off x="219075" y="4817659"/>
            <a:ext cx="8705850" cy="158314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eaLnBrk="1" hangingPunct="1">
              <a:lnSpc>
                <a:spcPct val="150000"/>
              </a:lnSpc>
              <a:buClr>
                <a:schemeClr val="accent2"/>
              </a:buClr>
              <a:buSzPct val="65000"/>
            </a:pPr>
            <a:r>
              <a:rPr lang="en-IN" dirty="0" smtClean="0"/>
              <a:t>The </a:t>
            </a:r>
            <a:r>
              <a:rPr lang="en-IN" b="1" dirty="0" err="1" smtClean="0"/>
              <a:t>UpdateProgress</a:t>
            </a:r>
            <a:r>
              <a:rPr lang="en-IN" dirty="0" smtClean="0"/>
              <a:t> control renders a </a:t>
            </a:r>
            <a:r>
              <a:rPr lang="en-IN" b="1" dirty="0" smtClean="0">
                <a:latin typeface="Courier New" pitchFamily="49" charset="0"/>
                <a:cs typeface="Courier New" pitchFamily="49" charset="0"/>
              </a:rPr>
              <a:t>&lt;div&gt;</a:t>
            </a:r>
            <a:r>
              <a:rPr lang="en-IN" dirty="0" smtClean="0"/>
              <a:t> element that is displayed or hidden depending on where a </a:t>
            </a:r>
            <a:r>
              <a:rPr lang="en-IN" dirty="0" err="1" smtClean="0"/>
              <a:t>postback</a:t>
            </a:r>
            <a:r>
              <a:rPr lang="en-IN" dirty="0" smtClean="0"/>
              <a:t> originates and whether the  </a:t>
            </a:r>
            <a:r>
              <a:rPr lang="en-IN" u="sng" dirty="0" err="1" smtClean="0"/>
              <a:t>AssociatedUpdatePanelID</a:t>
            </a:r>
            <a:r>
              <a:rPr lang="en-IN" dirty="0" smtClean="0"/>
              <a:t> property of the </a:t>
            </a:r>
            <a:r>
              <a:rPr lang="en-IN" b="1" dirty="0" err="1" smtClean="0"/>
              <a:t>UpdateProgress</a:t>
            </a:r>
            <a:r>
              <a:rPr lang="en-IN" dirty="0" smtClean="0"/>
              <a:t> is set.</a:t>
            </a:r>
            <a:endParaRPr lang="en-US" altLang="zh-CN" dirty="0" smtClean="0">
              <a:ea typeface="SimSun" pitchFamily="2" charset="-122"/>
            </a:endParaRPr>
          </a:p>
        </p:txBody>
      </p:sp>
      <p:sp>
        <p:nvSpPr>
          <p:cNvPr id="9" name="Rectangle 10"/>
          <p:cNvSpPr>
            <a:spLocks noChangeArrowheads="1"/>
          </p:cNvSpPr>
          <p:nvPr/>
        </p:nvSpPr>
        <p:spPr bwMode="gray">
          <a:xfrm>
            <a:off x="219075" y="1321750"/>
            <a:ext cx="8705850" cy="80730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One of the problems with Ajax, is the fact that since it's </a:t>
            </a:r>
            <a:r>
              <a:rPr lang="en-IN" dirty="0" err="1" smtClean="0"/>
              <a:t>asynchronus</a:t>
            </a:r>
            <a:r>
              <a:rPr lang="en-IN" dirty="0" smtClean="0"/>
              <a:t> and in the background, the browser will not show you any status.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 y="0"/>
            <a:ext cx="9143999" cy="682388"/>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Timer</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4" y="2167923"/>
            <a:ext cx="8705850" cy="391897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indent="-342900" eaLnBrk="1" hangingPunct="1">
              <a:spcBef>
                <a:spcPts val="1200"/>
              </a:spcBef>
              <a:buFont typeface="Verdana" pitchFamily="34" charset="0"/>
              <a:buChar char="−"/>
            </a:pPr>
            <a:r>
              <a:rPr lang="en-IN" altLang="zh-CN" dirty="0" smtClean="0">
                <a:ea typeface="SimSun" pitchFamily="2" charset="-122"/>
              </a:rPr>
              <a:t>Setting the Triggers property of the </a:t>
            </a:r>
            <a:r>
              <a:rPr lang="en-IN" altLang="zh-CN" dirty="0" err="1" smtClean="0">
                <a:ea typeface="SimSun" pitchFamily="2" charset="-122"/>
              </a:rPr>
              <a:t>UpdatePanel</a:t>
            </a:r>
            <a:r>
              <a:rPr lang="en-IN" altLang="zh-CN" dirty="0" smtClean="0">
                <a:ea typeface="SimSun" pitchFamily="2" charset="-122"/>
              </a:rPr>
              <a:t> control</a:t>
            </a:r>
          </a:p>
          <a:p>
            <a:pPr marL="800100" lvl="1" indent="-342900" eaLnBrk="1" hangingPunct="1">
              <a:spcBef>
                <a:spcPts val="1200"/>
              </a:spcBef>
            </a:pPr>
            <a:r>
              <a:rPr lang="en-IN" altLang="zh-CN" sz="1600" b="1" dirty="0" smtClean="0">
                <a:latin typeface="Courier New" pitchFamily="49" charset="0"/>
                <a:ea typeface="SimSun" pitchFamily="2" charset="-122"/>
                <a:cs typeface="Courier New" pitchFamily="49" charset="0"/>
              </a:rPr>
              <a:t>&lt;Triggers&gt; &lt;</a:t>
            </a:r>
            <a:r>
              <a:rPr lang="en-IN" altLang="zh-CN" sz="1600" b="1" dirty="0" err="1" smtClean="0">
                <a:latin typeface="Courier New" pitchFamily="49" charset="0"/>
                <a:ea typeface="SimSun" pitchFamily="2" charset="-122"/>
                <a:cs typeface="Courier New" pitchFamily="49" charset="0"/>
              </a:rPr>
              <a:t>asp:AsyncPostBackTrigger</a:t>
            </a:r>
            <a:r>
              <a:rPr lang="en-IN" altLang="zh-CN" sz="1600" b="1" dirty="0" smtClean="0">
                <a:latin typeface="Courier New" pitchFamily="49" charset="0"/>
                <a:ea typeface="SimSun" pitchFamily="2" charset="-122"/>
                <a:cs typeface="Courier New" pitchFamily="49" charset="0"/>
              </a:rPr>
              <a:t> </a:t>
            </a:r>
            <a:r>
              <a:rPr lang="en-IN" altLang="zh-CN" sz="1600" b="1" dirty="0" err="1" smtClean="0">
                <a:latin typeface="Courier New" pitchFamily="49" charset="0"/>
                <a:ea typeface="SimSun" pitchFamily="2" charset="-122"/>
                <a:cs typeface="Courier New" pitchFamily="49" charset="0"/>
              </a:rPr>
              <a:t>ControlID</a:t>
            </a:r>
            <a:r>
              <a:rPr lang="en-IN" altLang="zh-CN" sz="1600" b="1" dirty="0" smtClean="0">
                <a:latin typeface="Courier New" pitchFamily="49" charset="0"/>
                <a:ea typeface="SimSun" pitchFamily="2" charset="-122"/>
                <a:cs typeface="Courier New" pitchFamily="49" charset="0"/>
              </a:rPr>
              <a:t>="btnpanel2" </a:t>
            </a:r>
            <a:r>
              <a:rPr lang="en-IN" altLang="zh-CN" sz="1600" b="1" dirty="0" err="1" smtClean="0">
                <a:latin typeface="Courier New" pitchFamily="49" charset="0"/>
                <a:ea typeface="SimSun" pitchFamily="2" charset="-122"/>
                <a:cs typeface="Courier New" pitchFamily="49" charset="0"/>
              </a:rPr>
              <a:t>EventName</a:t>
            </a:r>
            <a:r>
              <a:rPr lang="en-IN" altLang="zh-CN" sz="1600" b="1" dirty="0" smtClean="0">
                <a:latin typeface="Courier New" pitchFamily="49" charset="0"/>
                <a:ea typeface="SimSun" pitchFamily="2" charset="-122"/>
                <a:cs typeface="Courier New" pitchFamily="49" charset="0"/>
              </a:rPr>
              <a:t>="Click" /&gt; &lt;/Triggers&gt;</a:t>
            </a:r>
          </a:p>
          <a:p>
            <a:pPr eaLnBrk="1" hangingPunct="1">
              <a:spcBef>
                <a:spcPts val="1200"/>
              </a:spcBef>
            </a:pPr>
            <a:r>
              <a:rPr lang="en-IN" altLang="zh-CN" dirty="0" smtClean="0">
                <a:ea typeface="SimSun" pitchFamily="2" charset="-122"/>
              </a:rPr>
              <a:t>Placing a timer control directly inside the </a:t>
            </a:r>
            <a:r>
              <a:rPr lang="en-IN" altLang="zh-CN" dirty="0" err="1" smtClean="0">
                <a:ea typeface="SimSun" pitchFamily="2" charset="-122"/>
              </a:rPr>
              <a:t>UpdatePanel</a:t>
            </a:r>
            <a:r>
              <a:rPr lang="en-IN" altLang="zh-CN" dirty="0" smtClean="0">
                <a:ea typeface="SimSun" pitchFamily="2" charset="-122"/>
              </a:rPr>
              <a:t> to act as a child control trigger. </a:t>
            </a:r>
          </a:p>
          <a:p>
            <a:pPr marL="342900" indent="-342900" eaLnBrk="1" hangingPunct="1">
              <a:spcBef>
                <a:spcPts val="1200"/>
              </a:spcBef>
              <a:buFont typeface="Verdana" pitchFamily="34" charset="0"/>
              <a:buChar char="−"/>
            </a:pPr>
            <a:r>
              <a:rPr lang="en-IN" altLang="zh-CN" dirty="0" smtClean="0">
                <a:ea typeface="SimSun" pitchFamily="2" charset="-122"/>
              </a:rPr>
              <a:t>A single timer can be the trigger for multiple </a:t>
            </a:r>
            <a:r>
              <a:rPr lang="en-IN" altLang="zh-CN" dirty="0" err="1" smtClean="0">
                <a:ea typeface="SimSun" pitchFamily="2" charset="-122"/>
              </a:rPr>
              <a:t>UpdatePanels</a:t>
            </a:r>
            <a:r>
              <a:rPr lang="en-IN" altLang="zh-CN" dirty="0" smtClean="0">
                <a:ea typeface="SimSun" pitchFamily="2" charset="-122"/>
              </a:rPr>
              <a:t>.</a:t>
            </a:r>
          </a:p>
          <a:p>
            <a:pPr marL="800100" lvl="1" indent="-342900" eaLnBrk="1" hangingPunct="1">
              <a:spcBef>
                <a:spcPts val="1200"/>
              </a:spcBef>
            </a:pPr>
            <a:r>
              <a:rPr lang="en-IN" altLang="zh-CN" sz="1600" dirty="0" smtClean="0">
                <a:ea typeface="SimSun" pitchFamily="2" charset="-122"/>
              </a:rPr>
              <a:t>	</a:t>
            </a:r>
            <a:r>
              <a:rPr lang="en-IN" altLang="zh-CN" sz="1600" b="1" dirty="0" smtClean="0">
                <a:latin typeface="Courier New" pitchFamily="49" charset="0"/>
                <a:ea typeface="SimSun" pitchFamily="2" charset="-122"/>
                <a:cs typeface="Courier New" pitchFamily="49" charset="0"/>
              </a:rPr>
              <a:t>&lt;</a:t>
            </a:r>
            <a:r>
              <a:rPr lang="en-IN" altLang="zh-CN" sz="1600" b="1" dirty="0" err="1" smtClean="0">
                <a:latin typeface="Courier New" pitchFamily="49" charset="0"/>
                <a:ea typeface="SimSun" pitchFamily="2" charset="-122"/>
                <a:cs typeface="Courier New" pitchFamily="49" charset="0"/>
              </a:rPr>
              <a:t>asp:UpdatePanel</a:t>
            </a:r>
            <a:r>
              <a:rPr lang="en-IN" altLang="zh-CN" sz="1600" b="1" dirty="0" smtClean="0">
                <a:latin typeface="Courier New" pitchFamily="49" charset="0"/>
                <a:ea typeface="SimSun" pitchFamily="2" charset="-122"/>
                <a:cs typeface="Courier New" pitchFamily="49" charset="0"/>
              </a:rPr>
              <a:t> ID="UpdatePanel1" </a:t>
            </a:r>
            <a:r>
              <a:rPr lang="en-IN" altLang="zh-CN" sz="1600" b="1" dirty="0" err="1" smtClean="0">
                <a:latin typeface="Courier New" pitchFamily="49" charset="0"/>
                <a:ea typeface="SimSun" pitchFamily="2" charset="-122"/>
                <a:cs typeface="Courier New" pitchFamily="49" charset="0"/>
              </a:rPr>
              <a:t>runat</a:t>
            </a:r>
            <a:r>
              <a:rPr lang="en-IN" altLang="zh-CN" sz="1600" b="1" dirty="0" smtClean="0">
                <a:latin typeface="Courier New" pitchFamily="49" charset="0"/>
                <a:ea typeface="SimSun" pitchFamily="2" charset="-122"/>
                <a:cs typeface="Courier New" pitchFamily="49" charset="0"/>
              </a:rPr>
              <a:t>="server" </a:t>
            </a:r>
            <a:r>
              <a:rPr lang="en-IN" altLang="zh-CN" sz="1600" b="1" dirty="0" err="1" smtClean="0">
                <a:latin typeface="Courier New" pitchFamily="49" charset="0"/>
                <a:ea typeface="SimSun" pitchFamily="2" charset="-122"/>
                <a:cs typeface="Courier New" pitchFamily="49" charset="0"/>
              </a:rPr>
              <a:t>UpdateMode</a:t>
            </a:r>
            <a:r>
              <a:rPr lang="en-IN" altLang="zh-CN" sz="1600" b="1" dirty="0" smtClean="0">
                <a:latin typeface="Courier New" pitchFamily="49" charset="0"/>
                <a:ea typeface="SimSun" pitchFamily="2" charset="-122"/>
                <a:cs typeface="Courier New" pitchFamily="49" charset="0"/>
              </a:rPr>
              <a:t>="Always"&gt; &lt;</a:t>
            </a:r>
            <a:r>
              <a:rPr lang="en-IN" altLang="zh-CN" sz="1600" b="1" dirty="0" err="1" smtClean="0">
                <a:latin typeface="Courier New" pitchFamily="49" charset="0"/>
                <a:ea typeface="SimSun" pitchFamily="2" charset="-122"/>
                <a:cs typeface="Courier New" pitchFamily="49" charset="0"/>
              </a:rPr>
              <a:t>ContentTemplate</a:t>
            </a:r>
            <a:r>
              <a:rPr lang="en-IN" altLang="zh-CN" sz="1600" b="1" dirty="0" smtClean="0">
                <a:latin typeface="Courier New" pitchFamily="49" charset="0"/>
                <a:ea typeface="SimSun" pitchFamily="2" charset="-122"/>
                <a:cs typeface="Courier New" pitchFamily="49" charset="0"/>
              </a:rPr>
              <a:t>&gt; &lt;</a:t>
            </a:r>
            <a:r>
              <a:rPr lang="en-IN" altLang="zh-CN" sz="1600" b="1" dirty="0" err="1" smtClean="0">
                <a:latin typeface="Courier New" pitchFamily="49" charset="0"/>
                <a:ea typeface="SimSun" pitchFamily="2" charset="-122"/>
                <a:cs typeface="Courier New" pitchFamily="49" charset="0"/>
              </a:rPr>
              <a:t>asp:Timer</a:t>
            </a:r>
            <a:r>
              <a:rPr lang="en-IN" altLang="zh-CN" sz="1600" b="1" dirty="0" smtClean="0">
                <a:latin typeface="Courier New" pitchFamily="49" charset="0"/>
                <a:ea typeface="SimSun" pitchFamily="2" charset="-122"/>
                <a:cs typeface="Courier New" pitchFamily="49" charset="0"/>
              </a:rPr>
              <a:t> ID="Timer1" </a:t>
            </a:r>
            <a:r>
              <a:rPr lang="en-IN" altLang="zh-CN" sz="1600" b="1" dirty="0" err="1" smtClean="0">
                <a:latin typeface="Courier New" pitchFamily="49" charset="0"/>
                <a:ea typeface="SimSun" pitchFamily="2" charset="-122"/>
                <a:cs typeface="Courier New" pitchFamily="49" charset="0"/>
              </a:rPr>
              <a:t>runat</a:t>
            </a:r>
            <a:r>
              <a:rPr lang="en-IN" altLang="zh-CN" sz="1600" b="1" dirty="0" smtClean="0">
                <a:latin typeface="Courier New" pitchFamily="49" charset="0"/>
                <a:ea typeface="SimSun" pitchFamily="2" charset="-122"/>
                <a:cs typeface="Courier New" pitchFamily="49" charset="0"/>
              </a:rPr>
              <a:t>="server" Interval="1000"&gt; &lt;/</a:t>
            </a:r>
            <a:r>
              <a:rPr lang="en-IN" altLang="zh-CN" sz="1600" b="1" dirty="0" err="1" smtClean="0">
                <a:latin typeface="Courier New" pitchFamily="49" charset="0"/>
                <a:ea typeface="SimSun" pitchFamily="2" charset="-122"/>
                <a:cs typeface="Courier New" pitchFamily="49" charset="0"/>
              </a:rPr>
              <a:t>asp:Timer</a:t>
            </a:r>
            <a:r>
              <a:rPr lang="en-IN" altLang="zh-CN" sz="1600" b="1" dirty="0" smtClean="0">
                <a:latin typeface="Courier New" pitchFamily="49" charset="0"/>
                <a:ea typeface="SimSun" pitchFamily="2" charset="-122"/>
                <a:cs typeface="Courier New" pitchFamily="49" charset="0"/>
              </a:rPr>
              <a:t>&gt; &lt;</a:t>
            </a:r>
            <a:r>
              <a:rPr lang="en-IN" altLang="zh-CN" sz="1600" b="1" dirty="0" err="1" smtClean="0">
                <a:latin typeface="Courier New" pitchFamily="49" charset="0"/>
                <a:ea typeface="SimSun" pitchFamily="2" charset="-122"/>
                <a:cs typeface="Courier New" pitchFamily="49" charset="0"/>
              </a:rPr>
              <a:t>asp:Label</a:t>
            </a:r>
            <a:r>
              <a:rPr lang="en-IN" altLang="zh-CN" sz="1600" b="1" dirty="0" smtClean="0">
                <a:latin typeface="Courier New" pitchFamily="49" charset="0"/>
                <a:ea typeface="SimSun" pitchFamily="2" charset="-122"/>
                <a:cs typeface="Courier New" pitchFamily="49" charset="0"/>
              </a:rPr>
              <a:t> ID="Label1" </a:t>
            </a:r>
            <a:r>
              <a:rPr lang="en-IN" altLang="zh-CN" sz="1600" b="1" dirty="0" err="1" smtClean="0">
                <a:latin typeface="Courier New" pitchFamily="49" charset="0"/>
                <a:ea typeface="SimSun" pitchFamily="2" charset="-122"/>
                <a:cs typeface="Courier New" pitchFamily="49" charset="0"/>
              </a:rPr>
              <a:t>runat</a:t>
            </a:r>
            <a:r>
              <a:rPr lang="en-IN" altLang="zh-CN" sz="1600" b="1" dirty="0" smtClean="0">
                <a:latin typeface="Courier New" pitchFamily="49" charset="0"/>
                <a:ea typeface="SimSun" pitchFamily="2" charset="-122"/>
                <a:cs typeface="Courier New" pitchFamily="49" charset="0"/>
              </a:rPr>
              <a:t>="server" Height="101px" style="width:304px"&gt; &lt;/</a:t>
            </a:r>
            <a:r>
              <a:rPr lang="en-IN" altLang="zh-CN" sz="1600" b="1" dirty="0" err="1" smtClean="0">
                <a:latin typeface="Courier New" pitchFamily="49" charset="0"/>
                <a:ea typeface="SimSun" pitchFamily="2" charset="-122"/>
                <a:cs typeface="Courier New" pitchFamily="49" charset="0"/>
              </a:rPr>
              <a:t>asp:Label</a:t>
            </a:r>
            <a:r>
              <a:rPr lang="en-IN" altLang="zh-CN" sz="1600" b="1" dirty="0" smtClean="0">
                <a:latin typeface="Courier New" pitchFamily="49" charset="0"/>
                <a:ea typeface="SimSun" pitchFamily="2" charset="-122"/>
                <a:cs typeface="Courier New" pitchFamily="49" charset="0"/>
              </a:rPr>
              <a:t>&gt; &lt;/</a:t>
            </a:r>
            <a:r>
              <a:rPr lang="en-IN" altLang="zh-CN" sz="1600" b="1" dirty="0" err="1" smtClean="0">
                <a:latin typeface="Courier New" pitchFamily="49" charset="0"/>
                <a:ea typeface="SimSun" pitchFamily="2" charset="-122"/>
                <a:cs typeface="Courier New" pitchFamily="49" charset="0"/>
              </a:rPr>
              <a:t>ContentTemplate</a:t>
            </a:r>
            <a:r>
              <a:rPr lang="en-IN" altLang="zh-CN" sz="1600" b="1" dirty="0" smtClean="0">
                <a:latin typeface="Courier New" pitchFamily="49" charset="0"/>
                <a:ea typeface="SimSun" pitchFamily="2" charset="-122"/>
                <a:cs typeface="Courier New" pitchFamily="49" charset="0"/>
              </a:rPr>
              <a:t>&gt; &lt;/</a:t>
            </a:r>
            <a:r>
              <a:rPr lang="en-IN" altLang="zh-CN" sz="1600" b="1" dirty="0" err="1" smtClean="0">
                <a:latin typeface="Courier New" pitchFamily="49" charset="0"/>
                <a:ea typeface="SimSun" pitchFamily="2" charset="-122"/>
                <a:cs typeface="Courier New" pitchFamily="49" charset="0"/>
              </a:rPr>
              <a:t>asp:UpdatePanel</a:t>
            </a:r>
            <a:r>
              <a:rPr lang="en-IN" altLang="zh-CN" sz="1600" b="1" dirty="0" smtClean="0">
                <a:latin typeface="Courier New" pitchFamily="49" charset="0"/>
                <a:ea typeface="SimSun" pitchFamily="2" charset="-122"/>
                <a:cs typeface="Courier New" pitchFamily="49" charset="0"/>
              </a:rPr>
              <a:t>&gt;</a:t>
            </a:r>
            <a:endParaRPr lang="en-US" altLang="zh-CN" sz="1600" b="1" dirty="0" smtClean="0">
              <a:latin typeface="Courier New" pitchFamily="49" charset="0"/>
              <a:ea typeface="SimSun" pitchFamily="2" charset="-122"/>
              <a:cs typeface="Courier New" pitchFamily="49" charset="0"/>
            </a:endParaRPr>
          </a:p>
        </p:txBody>
      </p:sp>
      <p:sp>
        <p:nvSpPr>
          <p:cNvPr id="6" name="Rectangle 5"/>
          <p:cNvSpPr/>
          <p:nvPr/>
        </p:nvSpPr>
        <p:spPr bwMode="auto">
          <a:xfrm>
            <a:off x="219074" y="1364777"/>
            <a:ext cx="8705850" cy="75062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0" lvl="1" fontAlgn="auto">
              <a:spcAft>
                <a:spcPts val="0"/>
              </a:spcAft>
              <a:buClr>
                <a:schemeClr val="accent2"/>
              </a:buClr>
              <a:buSzPct val="60000"/>
              <a:defRPr/>
            </a:pPr>
            <a:r>
              <a:rPr lang="en-IN" sz="2000" dirty="0" smtClean="0"/>
              <a:t>The timer control is used to initiate the post back automatically. This could be done in two ways: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1610</TotalTime>
  <Words>865</Words>
  <Application>Microsoft Office PowerPoint</Application>
  <PresentationFormat>On-screen Show (4:3)</PresentationFormat>
  <Paragraphs>93</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1_Office Theme</vt:lpstr>
      <vt:lpstr>7_Office Theme</vt:lpstr>
      <vt:lpstr>PowerPoint Presentation</vt:lpstr>
      <vt:lpstr>Objective</vt:lpstr>
      <vt:lpstr>Features of ASP.NET AJAX</vt:lpstr>
      <vt:lpstr>Features of ASP.NET AJAX</vt:lpstr>
      <vt:lpstr>ASP.NET AJAX Controls</vt:lpstr>
      <vt:lpstr>Script Manager</vt:lpstr>
      <vt:lpstr>UpdatePanel</vt:lpstr>
      <vt:lpstr>UpdateProgress</vt:lpstr>
      <vt:lpstr>Timer</vt:lpstr>
      <vt:lpstr>AJAX tool kit</vt:lpstr>
      <vt:lpstr>Configuring Impersonation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Arun</cp:lastModifiedBy>
  <cp:revision>221</cp:revision>
  <dcterms:created xsi:type="dcterms:W3CDTF">2014-12-12T08:35:24Z</dcterms:created>
  <dcterms:modified xsi:type="dcterms:W3CDTF">2015-09-05T04:10:29Z</dcterms:modified>
</cp:coreProperties>
</file>