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4"/>
  </p:notesMasterIdLst>
  <p:sldIdLst>
    <p:sldId id="257" r:id="rId3"/>
    <p:sldId id="260" r:id="rId4"/>
    <p:sldId id="353" r:id="rId5"/>
    <p:sldId id="358" r:id="rId6"/>
    <p:sldId id="359" r:id="rId7"/>
    <p:sldId id="360" r:id="rId8"/>
    <p:sldId id="361" r:id="rId9"/>
    <p:sldId id="362" r:id="rId10"/>
    <p:sldId id="363" r:id="rId11"/>
    <p:sldId id="364" r:id="rId12"/>
    <p:sldId id="365"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846"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EB0F5F4-A070-412A-A704-1EB741F97F29}" type="datetimeFigureOut">
              <a:rPr lang="en-US"/>
              <a:pPr>
                <a:defRPr/>
              </a:pPr>
              <a:t>9/2/2015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95AD3FF2-513B-49BC-BDBC-CEADFDB790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2781B772-A1DC-4FAF-B3BA-B1FF7FE1B6B9}"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19459"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19460"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1F5C622-ED22-46C1-B728-289FEF77CEE0}"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19461"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38D01CBB-262E-44AC-AD39-8349E3BA476D}" type="slidenum">
              <a:rPr lang="en-US" smtClean="0"/>
              <a:pPr/>
              <a:t>10</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C76E6D81-76A7-4A57-A02E-FCB91FE21294}" type="slidenum">
              <a:rPr lang="en-US" smtClean="0"/>
              <a:pPr/>
              <a:t>11</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bwMode="auto">
          <a:noFill/>
          <a:ln>
            <a:miter lim="800000"/>
            <a:headEnd/>
            <a:tailEnd/>
          </a:ln>
        </p:spPr>
        <p:txBody>
          <a:bodyPr/>
          <a:lstStyle/>
          <a:p>
            <a:fld id="{9A3216C6-8607-4D4B-8AE5-65AA6EEA3778}" type="slidenum">
              <a:rPr lang="en-US" smtClean="0">
                <a:latin typeface="Times New Roman" pitchFamily="18" charset="0"/>
              </a:rPr>
              <a:pPr/>
              <a:t>2</a:t>
            </a:fld>
            <a:endParaRPr lang="en-US" smtClean="0">
              <a:latin typeface="Times New Roman" pitchFamily="18" charset="0"/>
            </a:endParaRPr>
          </a:p>
        </p:txBody>
      </p:sp>
      <p:sp>
        <p:nvSpPr>
          <p:cNvPr id="20483"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0484"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74B6CFB8-26A8-4A7D-8571-C209C0C8E496}" type="slidenum">
              <a:rPr lang="en-US" smtClean="0"/>
              <a:pPr/>
              <a:t>3</a:t>
            </a:fld>
            <a:endParaRPr lang="en-US" smtClean="0"/>
          </a:p>
        </p:txBody>
      </p:sp>
      <p:sp>
        <p:nvSpPr>
          <p:cNvPr id="2150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6369EA89-F958-4DCB-89DD-B8B5740DE02E}" type="slidenum">
              <a:rPr lang="en-US" smtClean="0"/>
              <a:pPr/>
              <a:t>4</a:t>
            </a:fld>
            <a:endParaRPr lang="en-US" smtClean="0"/>
          </a:p>
        </p:txBody>
      </p:sp>
      <p:sp>
        <p:nvSpPr>
          <p:cNvPr id="2253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a:lstStyle/>
          <a:p>
            <a:fld id="{058F31A5-5A7C-4A96-9687-FE7A68A37BDE}" type="slidenum">
              <a:rPr lang="en-US" smtClean="0"/>
              <a:pPr/>
              <a:t>5</a:t>
            </a:fld>
            <a:endParaRPr lang="en-US" smtClean="0"/>
          </a:p>
        </p:txBody>
      </p:sp>
      <p:sp>
        <p:nvSpPr>
          <p:cNvPr id="2355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1AA87C39-DCD9-4A55-BE09-EB816F802DCA}" type="slidenum">
              <a:rPr lang="en-US" smtClean="0"/>
              <a:pPr/>
              <a:t>6</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F56CE4DD-70E9-40C6-937A-BDE7CA7C77ED}" type="slidenum">
              <a:rPr lang="en-US" smtClean="0"/>
              <a:pPr/>
              <a:t>7</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F60DA1E7-F3A7-4DFC-B728-1B499C9B5508}" type="slidenum">
              <a:rPr lang="en-US" smtClean="0"/>
              <a:pPr/>
              <a:t>8</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7F2A4E8E-CF96-4EEE-A048-CE902889CA23}" type="slidenum">
              <a:rPr lang="en-US" smtClean="0"/>
              <a:pPr/>
              <a:t>9</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300"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48943" y="1801503"/>
            <a:ext cx="8466535" cy="2402334"/>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 </a:t>
            </a:r>
            <a:r>
              <a:rPr lang="en-US" sz="4000" b="0" dirty="0" smtClean="0">
                <a:latin typeface="Calibri" pitchFamily="34" charset="0"/>
                <a:ea typeface="+mn-ea"/>
                <a:cs typeface="Calibri" pitchFamily="34" charset="0"/>
              </a:rPr>
              <a:t>Advanced ASP.NET and WCF</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 </a:t>
            </a:r>
            <a:r>
              <a:rPr lang="en-US" sz="4000" b="0" dirty="0" smtClean="0">
                <a:latin typeface="Calibri" pitchFamily="34" charset="0"/>
                <a:ea typeface="+mn-ea"/>
                <a:cs typeface="Calibri" pitchFamily="34" charset="0"/>
              </a:rPr>
              <a:t>Security Management</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 y="-1"/>
            <a:ext cx="9143999" cy="805219"/>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36387" y="1173699"/>
            <a:ext cx="8616633" cy="4367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By default, ASP.NET applications do not impersonate. </a:t>
            </a:r>
          </a:p>
        </p:txBody>
      </p:sp>
      <p:sp>
        <p:nvSpPr>
          <p:cNvPr id="6" name="Rectangle 3"/>
          <p:cNvSpPr>
            <a:spLocks noChangeArrowheads="1"/>
          </p:cNvSpPr>
          <p:nvPr/>
        </p:nvSpPr>
        <p:spPr bwMode="gray">
          <a:xfrm>
            <a:off x="209092" y="1733250"/>
            <a:ext cx="8616633" cy="14466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security context of the ASP.NET worker process account (ASPNET by default) is used when your application accesses Windows resources. </a:t>
            </a:r>
          </a:p>
        </p:txBody>
      </p:sp>
      <p:sp>
        <p:nvSpPr>
          <p:cNvPr id="7" name="Rectangle 3"/>
          <p:cNvSpPr>
            <a:spLocks noChangeArrowheads="1"/>
          </p:cNvSpPr>
          <p:nvPr/>
        </p:nvSpPr>
        <p:spPr bwMode="gray">
          <a:xfrm>
            <a:off x="263683" y="3289096"/>
            <a:ext cx="8616633" cy="5322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a:t>
            </a:r>
            <a:r>
              <a:rPr lang="en-IN" altLang="zh-CN" sz="2000" b="1" dirty="0" smtClean="0">
                <a:latin typeface="Courier New" pitchFamily="49" charset="0"/>
                <a:cs typeface="Courier New" pitchFamily="49" charset="0"/>
              </a:rPr>
              <a:t>&lt;identity&gt;</a:t>
            </a:r>
            <a:r>
              <a:rPr lang="en-IN" altLang="zh-CN" sz="2000" dirty="0" smtClean="0">
                <a:latin typeface="+mn-lt"/>
                <a:cs typeface="Arial" pitchFamily="34" charset="0"/>
              </a:rPr>
              <a:t> element is used to enable impersonation.</a:t>
            </a:r>
          </a:p>
        </p:txBody>
      </p:sp>
      <p:sp>
        <p:nvSpPr>
          <p:cNvPr id="8" name="Rectangle 3"/>
          <p:cNvSpPr>
            <a:spLocks noChangeArrowheads="1"/>
          </p:cNvSpPr>
          <p:nvPr/>
        </p:nvSpPr>
        <p:spPr bwMode="gray">
          <a:xfrm>
            <a:off x="290978" y="3944188"/>
            <a:ext cx="8616633" cy="9553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To impersonate the original caller, use the following configuration: </a:t>
            </a:r>
            <a:r>
              <a:rPr lang="en-IN" altLang="zh-CN" sz="2000" b="1" dirty="0" smtClean="0">
                <a:latin typeface="Courier New" pitchFamily="49" charset="0"/>
                <a:cs typeface="Courier New" pitchFamily="49" charset="0"/>
              </a:rPr>
              <a:t>&lt;identity impersonate="true" /&gt;</a:t>
            </a:r>
          </a:p>
        </p:txBody>
      </p:sp>
      <p:sp>
        <p:nvSpPr>
          <p:cNvPr id="9" name="Rectangle 3"/>
          <p:cNvSpPr>
            <a:spLocks noChangeArrowheads="1"/>
          </p:cNvSpPr>
          <p:nvPr/>
        </p:nvSpPr>
        <p:spPr bwMode="gray">
          <a:xfrm>
            <a:off x="290979" y="4981423"/>
            <a:ext cx="8616633" cy="9962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impersonation uses the access token provided by IIS that represents the authenticated caller.</a:t>
            </a:r>
            <a:endParaRPr lang="en-US" altLang="zh-CN" sz="20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777922"/>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77332" y="1146380"/>
            <a:ext cx="8616633" cy="84619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1" indent="-342900">
              <a:spcBef>
                <a:spcPts val="600"/>
              </a:spcBef>
              <a:spcAft>
                <a:spcPts val="0"/>
              </a:spcAft>
              <a:buClr>
                <a:srgbClr val="292929"/>
              </a:buClr>
              <a:buSzPct val="65000"/>
              <a:defRPr/>
            </a:pPr>
            <a:r>
              <a:rPr lang="en-IN" altLang="zh-CN" sz="2400" dirty="0" smtClean="0">
                <a:solidFill>
                  <a:schemeClr val="bg1"/>
                </a:solidFill>
                <a:cs typeface="Arial" pitchFamily="34" charset="0"/>
              </a:rPr>
              <a:t>If you do enable original caller impersonation, note the following issues:</a:t>
            </a:r>
          </a:p>
        </p:txBody>
      </p:sp>
      <p:sp>
        <p:nvSpPr>
          <p:cNvPr id="6" name="Rectangle 3"/>
          <p:cNvSpPr>
            <a:spLocks noChangeArrowheads="1"/>
          </p:cNvSpPr>
          <p:nvPr/>
        </p:nvSpPr>
        <p:spPr bwMode="gray">
          <a:xfrm>
            <a:off x="290980" y="2033481"/>
            <a:ext cx="8616633" cy="34938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Application scalability is reduced because database connections cannot be effectively pooled.</a:t>
            </a:r>
          </a:p>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Administration effort increases as ACLs on back-end resources need to be configured for individual users.</a:t>
            </a:r>
          </a:p>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Delegation requires Kerberos authentication and a suitably configured Windows 2000 / Windows Server 2003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313899" y="1760559"/>
            <a:ext cx="8598089" cy="3889613"/>
          </a:xfrm>
        </p:spPr>
        <p:txBody>
          <a:bodyPr lIns="91440" tIns="45720" rIns="91440" bIns="45720"/>
          <a:lstStyle/>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Introducing the ASP.NET Security Model</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IIS for Implementing Security</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an ASP.NET Application for Security</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Authentication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Authorization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Impersonation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Activity: Implementing Forms Authentication</a:t>
            </a:r>
            <a:endParaRPr lang="en-US" sz="2200" kern="1200" dirty="0" smtClean="0">
              <a:solidFill>
                <a:schemeClr val="tx1"/>
              </a:solidFill>
              <a:latin typeface="Verdana" pitchFamily="34" charset="0"/>
              <a:cs typeface="Arial" pitchFamily="34" charset="0"/>
            </a:endParaRPr>
          </a:p>
        </p:txBody>
      </p:sp>
      <p:sp>
        <p:nvSpPr>
          <p:cNvPr id="15" name="Rectangle 14"/>
          <p:cNvSpPr/>
          <p:nvPr/>
        </p:nvSpPr>
        <p:spPr>
          <a:xfrm>
            <a:off x="225188" y="1290682"/>
            <a:ext cx="8700447" cy="430887"/>
          </a:xfrm>
          <a:prstGeom prst="rect">
            <a:avLst/>
          </a:prstGeom>
        </p:spPr>
        <p:txBody>
          <a:bodyPr wrap="square">
            <a:spAutoFit/>
          </a:bodyPr>
          <a:lstStyle/>
          <a:p>
            <a:pPr>
              <a:spcBef>
                <a:spcPts val="1800"/>
              </a:spcBef>
              <a:defRPr/>
            </a:pPr>
            <a:r>
              <a:rPr lang="en-US" sz="2200" dirty="0" smtClean="0">
                <a:ea typeface="+mn-ea"/>
                <a:cs typeface="Arial" pitchFamily="34" charset="0"/>
              </a:rPr>
              <a:t>By the end of this session, you will be able to understand:</a:t>
            </a:r>
          </a:p>
        </p:txBody>
      </p:sp>
      <p:sp>
        <p:nvSpPr>
          <p:cNvPr id="16" name="Rectangle 2"/>
          <p:cNvSpPr>
            <a:spLocks noGrp="1" noChangeArrowheads="1"/>
          </p:cNvSpPr>
          <p:nvPr>
            <p:ph type="title"/>
          </p:nvPr>
        </p:nvSpPr>
        <p:spPr>
          <a:xfrm>
            <a:off x="0" y="0"/>
            <a:ext cx="9143999" cy="709684"/>
          </a:xfrm>
          <a:solidFill>
            <a:srgbClr val="3388A9"/>
          </a:solidFill>
        </p:spPr>
        <p:txBody>
          <a:bodyPr/>
          <a:lstStyle/>
          <a:p>
            <a:pPr algn="ctr">
              <a:lnSpc>
                <a:spcPct val="150000"/>
              </a:lnSpc>
              <a:defRPr/>
            </a:pPr>
            <a:r>
              <a:rPr lang="en-US" sz="4000" b="0" kern="1200" dirty="0" smtClean="0">
                <a:solidFill>
                  <a:schemeClr val="bg1"/>
                </a:solidFill>
                <a:latin typeface="Calibri" pitchFamily="34" charset="0"/>
                <a:ea typeface="+mn-ea"/>
                <a:cs typeface="Calibri" pitchFamily="34" charset="0"/>
              </a:rPr>
              <a:t>Objective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Introducing the ASP.NET Security Model</a:t>
            </a:r>
            <a:endParaRPr lang="en-US" sz="4000" b="0" kern="1200" dirty="0" smtClean="0">
              <a:solidFill>
                <a:schemeClr val="bg1"/>
              </a:solidFill>
              <a:latin typeface="Calibri" pitchFamily="34" charset="0"/>
              <a:ea typeface="+mn-ea"/>
              <a:cs typeface="Calibri" pitchFamily="34" charset="0"/>
            </a:endParaRPr>
          </a:p>
        </p:txBody>
      </p:sp>
      <p:sp>
        <p:nvSpPr>
          <p:cNvPr id="5" name="Rectangle 4"/>
          <p:cNvSpPr/>
          <p:nvPr/>
        </p:nvSpPr>
        <p:spPr>
          <a:xfrm>
            <a:off x="219074" y="1295265"/>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Three Categories of Web Security:</a:t>
            </a:r>
          </a:p>
        </p:txBody>
      </p:sp>
      <p:sp>
        <p:nvSpPr>
          <p:cNvPr id="6" name="Rectangle 3"/>
          <p:cNvSpPr>
            <a:spLocks noChangeArrowheads="1"/>
          </p:cNvSpPr>
          <p:nvPr/>
        </p:nvSpPr>
        <p:spPr bwMode="gray">
          <a:xfrm>
            <a:off x="263683" y="1824886"/>
            <a:ext cx="8616633" cy="16416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Content freely available to everyone (public).</a:t>
            </a:r>
          </a:p>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Serve the general population but require a login (application-level security, protected). </a:t>
            </a:r>
          </a:p>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Intranet sites for a controlled population of users — a company’s employees (private).</a:t>
            </a:r>
          </a:p>
        </p:txBody>
      </p:sp>
      <p:sp>
        <p:nvSpPr>
          <p:cNvPr id="7" name="Rectangle 6"/>
          <p:cNvSpPr/>
          <p:nvPr/>
        </p:nvSpPr>
        <p:spPr>
          <a:xfrm>
            <a:off x="219074" y="356079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Security Issues:</a:t>
            </a:r>
          </a:p>
        </p:txBody>
      </p:sp>
      <p:sp>
        <p:nvSpPr>
          <p:cNvPr id="8" name="Rectangle 3"/>
          <p:cNvSpPr>
            <a:spLocks noChangeArrowheads="1"/>
          </p:cNvSpPr>
          <p:nvPr/>
        </p:nvSpPr>
        <p:spPr bwMode="gray">
          <a:xfrm>
            <a:off x="263683" y="4090414"/>
            <a:ext cx="8616633" cy="7408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Application-level security (users). </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Deployment security (programmers).</a:t>
            </a:r>
          </a:p>
        </p:txBody>
      </p:sp>
      <p:sp>
        <p:nvSpPr>
          <p:cNvPr id="9" name="Rectangle 8"/>
          <p:cNvSpPr/>
          <p:nvPr/>
        </p:nvSpPr>
        <p:spPr>
          <a:xfrm>
            <a:off x="219074" y="49255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Web Security Components:</a:t>
            </a:r>
          </a:p>
        </p:txBody>
      </p:sp>
      <p:sp>
        <p:nvSpPr>
          <p:cNvPr id="10" name="Rectangle 3"/>
          <p:cNvSpPr>
            <a:spLocks noChangeArrowheads="1"/>
          </p:cNvSpPr>
          <p:nvPr/>
        </p:nvSpPr>
        <p:spPr bwMode="gray">
          <a:xfrm>
            <a:off x="263683" y="5455190"/>
            <a:ext cx="8616633" cy="7408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Authentication identifies the originator of requests (who).</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Authorization defines who can access which pages (what).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IIS for Implementing Security</a:t>
            </a:r>
            <a:endParaRPr lang="en-US" sz="4000" b="0" kern="1200" dirty="0" smtClean="0">
              <a:solidFill>
                <a:schemeClr val="bg1"/>
              </a:solidFill>
              <a:latin typeface="Calibri" pitchFamily="34" charset="0"/>
              <a:ea typeface="+mn-ea"/>
              <a:cs typeface="Calibri" pitchFamily="34" charset="0"/>
            </a:endParaRPr>
          </a:p>
        </p:txBody>
      </p:sp>
      <p:sp>
        <p:nvSpPr>
          <p:cNvPr id="5" name="Rectangle 4"/>
          <p:cNvSpPr/>
          <p:nvPr/>
        </p:nvSpPr>
        <p:spPr>
          <a:xfrm>
            <a:off x="219074" y="1295265"/>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IIS (Internet Information Services) Server</a:t>
            </a:r>
          </a:p>
        </p:txBody>
      </p:sp>
      <p:sp>
        <p:nvSpPr>
          <p:cNvPr id="6" name="Rectangle 3"/>
          <p:cNvSpPr>
            <a:spLocks noChangeArrowheads="1"/>
          </p:cNvSpPr>
          <p:nvPr/>
        </p:nvSpPr>
        <p:spPr bwMode="gray">
          <a:xfrm>
            <a:off x="263683" y="1770295"/>
            <a:ext cx="8616633" cy="13686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 Web server</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runs in process Inetinfo.exe as SYSTEM</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accepts connections</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responds to HTTP requests</a:t>
            </a:r>
          </a:p>
        </p:txBody>
      </p:sp>
      <p:sp>
        <p:nvSpPr>
          <p:cNvPr id="7" name="Rectangle 3"/>
          <p:cNvSpPr>
            <a:spLocks noChangeArrowheads="1"/>
          </p:cNvSpPr>
          <p:nvPr/>
        </p:nvSpPr>
        <p:spPr bwMode="gray">
          <a:xfrm>
            <a:off x="263683" y="3216958"/>
            <a:ext cx="8616633" cy="7681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Web applications are deployed in application directories. Remote clients can’t arbitrarily grab files outside application directories.</a:t>
            </a:r>
          </a:p>
        </p:txBody>
      </p:sp>
      <p:sp>
        <p:nvSpPr>
          <p:cNvPr id="8" name="Rectangle 3"/>
          <p:cNvSpPr>
            <a:spLocks noChangeArrowheads="1"/>
          </p:cNvSpPr>
          <p:nvPr/>
        </p:nvSpPr>
        <p:spPr bwMode="gray">
          <a:xfrm>
            <a:off x="263683" y="4063116"/>
            <a:ext cx="8616633" cy="9046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IIS assigns every request an access token representing a Windows security principal. The access token enables the operating system to perform ACL checks on resources targeted.</a:t>
            </a:r>
          </a:p>
        </p:txBody>
      </p:sp>
      <p:sp>
        <p:nvSpPr>
          <p:cNvPr id="9" name="Rectangle 3"/>
          <p:cNvSpPr>
            <a:spLocks noChangeArrowheads="1"/>
          </p:cNvSpPr>
          <p:nvPr/>
        </p:nvSpPr>
        <p:spPr bwMode="gray">
          <a:xfrm>
            <a:off x="263683" y="5073060"/>
            <a:ext cx="8616633" cy="3996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lnSpc>
                <a:spcPct val="150000"/>
              </a:lnSpc>
              <a:spcBef>
                <a:spcPts val="600"/>
              </a:spcBef>
              <a:spcAft>
                <a:spcPts val="0"/>
              </a:spcAft>
              <a:buClr>
                <a:srgbClr val="292929"/>
              </a:buClr>
              <a:buSzPct val="65000"/>
              <a:defRPr/>
            </a:pPr>
            <a:r>
              <a:rPr lang="en-US" altLang="zh-CN" dirty="0" smtClean="0">
                <a:latin typeface="+mn-lt"/>
                <a:cs typeface="Arial" pitchFamily="34" charset="0"/>
              </a:rPr>
              <a:t>IIS supports IP address and domain name restrictions. </a:t>
            </a:r>
          </a:p>
        </p:txBody>
      </p:sp>
      <p:sp>
        <p:nvSpPr>
          <p:cNvPr id="11" name="Rectangle 3"/>
          <p:cNvSpPr>
            <a:spLocks noChangeArrowheads="1"/>
          </p:cNvSpPr>
          <p:nvPr/>
        </p:nvSpPr>
        <p:spPr bwMode="gray">
          <a:xfrm>
            <a:off x="263683" y="5578028"/>
            <a:ext cx="8616633" cy="6180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IIS supports encrypted HTTP connections using the Secure Sockets Layer (SSL) family of protocols.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 y="0"/>
            <a:ext cx="9143999" cy="818866"/>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IIS for Implementing Security</a:t>
            </a:r>
            <a:endParaRPr lang="en-US" sz="4000" b="0" kern="1200" dirty="0" smtClean="0">
              <a:solidFill>
                <a:schemeClr val="bg1"/>
              </a:solidFill>
              <a:latin typeface="Calibri" pitchFamily="34" charset="0"/>
              <a:ea typeface="+mn-ea"/>
              <a:cs typeface="Calibri" pitchFamily="34" charset="0"/>
            </a:endParaRPr>
          </a:p>
        </p:txBody>
      </p:sp>
      <p:pic>
        <p:nvPicPr>
          <p:cNvPr id="10246" name="Picture 6" descr="Security"/>
          <p:cNvPicPr>
            <a:picLocks noChangeAspect="1" noChangeArrowheads="1"/>
          </p:cNvPicPr>
          <p:nvPr/>
        </p:nvPicPr>
        <p:blipFill>
          <a:blip r:embed="rId3"/>
          <a:stretch>
            <a:fillRect/>
          </a:stretch>
        </p:blipFill>
        <p:spPr bwMode="auto">
          <a:xfrm>
            <a:off x="2362199" y="3250298"/>
            <a:ext cx="4419600" cy="3038475"/>
          </a:xfrm>
          <a:prstGeom prst="rect">
            <a:avLst/>
          </a:prstGeom>
          <a:noFill/>
          <a:ln>
            <a:noFill/>
          </a:ln>
        </p:spPr>
      </p:pic>
      <p:sp>
        <p:nvSpPr>
          <p:cNvPr id="7" name="Rectangle 3"/>
          <p:cNvSpPr>
            <a:spLocks noChangeArrowheads="1"/>
          </p:cNvSpPr>
          <p:nvPr/>
        </p:nvSpPr>
        <p:spPr bwMode="gray">
          <a:xfrm>
            <a:off x="263683" y="1197057"/>
            <a:ext cx="8616633" cy="4133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sz="2000" dirty="0" smtClean="0">
                <a:latin typeface="+mn-lt"/>
                <a:cs typeface="Arial" pitchFamily="34" charset="0"/>
              </a:rPr>
              <a:t>Anonymous access (access by unauthenticated users)</a:t>
            </a:r>
          </a:p>
        </p:txBody>
      </p:sp>
      <p:sp>
        <p:nvSpPr>
          <p:cNvPr id="8" name="Rectangle 3"/>
          <p:cNvSpPr>
            <a:spLocks noChangeArrowheads="1"/>
          </p:cNvSpPr>
          <p:nvPr/>
        </p:nvSpPr>
        <p:spPr bwMode="gray">
          <a:xfrm>
            <a:off x="263683" y="1719616"/>
            <a:ext cx="8616633" cy="1351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sz="2000" dirty="0" smtClean="0">
                <a:latin typeface="+mn-lt"/>
                <a:cs typeface="Arial" pitchFamily="34" charset="0"/>
              </a:rPr>
              <a:t>Request from anonymous users are tagged with </a:t>
            </a:r>
            <a:r>
              <a:rPr lang="en-US" altLang="zh-CN" sz="2000" dirty="0" err="1" smtClean="0">
                <a:latin typeface="+mn-lt"/>
                <a:cs typeface="Arial" pitchFamily="34" charset="0"/>
              </a:rPr>
              <a:t>IUSR_machinename’s</a:t>
            </a:r>
            <a:r>
              <a:rPr lang="en-US" altLang="zh-CN" sz="2000" dirty="0" smtClean="0">
                <a:latin typeface="+mn-lt"/>
                <a:cs typeface="Arial" pitchFamily="34" charset="0"/>
              </a:rPr>
              <a:t> access token. </a:t>
            </a:r>
            <a:r>
              <a:rPr lang="en-US" altLang="zh-CN" sz="2000" dirty="0" err="1" smtClean="0">
                <a:latin typeface="+mn-lt"/>
                <a:cs typeface="Arial" pitchFamily="34" charset="0"/>
              </a:rPr>
              <a:t>IUSR_machine</a:t>
            </a:r>
            <a:r>
              <a:rPr lang="en-US" altLang="zh-CN" sz="2000" dirty="0" smtClean="0">
                <a:latin typeface="+mn-lt"/>
                <a:cs typeface="Arial" pitchFamily="34" charset="0"/>
              </a:rPr>
              <a:t> name is an Internet guest  account created when IIS is installed, where machine name is usually the Web server’s machine name. </a:t>
            </a:r>
          </a:p>
          <a:p>
            <a:pPr marL="0" lvl="1">
              <a:spcBef>
                <a:spcPts val="600"/>
              </a:spcBef>
              <a:spcAft>
                <a:spcPts val="0"/>
              </a:spcAft>
              <a:buClr>
                <a:srgbClr val="292929"/>
              </a:buClr>
              <a:buSzPct val="65000"/>
              <a:buFontTx/>
              <a:buNone/>
              <a:defRPr/>
            </a:pPr>
            <a:endParaRPr lang="en-US" altLang="zh-CN" sz="20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246"/>
                                        </p:tgtEl>
                                        <p:attrNameLst>
                                          <p:attrName>style.visibility</p:attrName>
                                        </p:attrNameLst>
                                      </p:cBhvr>
                                      <p:to>
                                        <p:strVal val="visible"/>
                                      </p:to>
                                    </p:set>
                                    <p:anim calcmode="lin" valueType="num">
                                      <p:cBhvr additive="base">
                                        <p:cTn id="15" dur="500" fill="hold"/>
                                        <p:tgtEl>
                                          <p:spTgt spid="10246"/>
                                        </p:tgtEl>
                                        <p:attrNameLst>
                                          <p:attrName>ppt_x</p:attrName>
                                        </p:attrNameLst>
                                      </p:cBhvr>
                                      <p:tavLst>
                                        <p:tav tm="0">
                                          <p:val>
                                            <p:strVal val="0-#ppt_w/2"/>
                                          </p:val>
                                        </p:tav>
                                        <p:tav tm="100000">
                                          <p:val>
                                            <p:strVal val="#ppt_x"/>
                                          </p:val>
                                        </p:tav>
                                      </p:tavLst>
                                    </p:anim>
                                    <p:anim calcmode="lin" valueType="num">
                                      <p:cBhvr additive="base">
                                        <p:cTn id="16"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 y="-1"/>
            <a:ext cx="9143999" cy="846161"/>
          </a:xfrm>
          <a:solidFill>
            <a:srgbClr val="3388A9"/>
          </a:solidFill>
        </p:spPr>
        <p:txBody>
          <a:bodyPr/>
          <a:lstStyle/>
          <a:p>
            <a:pPr algn="ctr">
              <a:lnSpc>
                <a:spcPct val="150000"/>
              </a:lnSpc>
              <a:defRPr/>
            </a:pPr>
            <a:r>
              <a:rPr lang="en-IN" sz="3600" b="0" kern="1200" dirty="0" smtClean="0">
                <a:solidFill>
                  <a:schemeClr val="bg1"/>
                </a:solidFill>
                <a:latin typeface="Calibri" pitchFamily="34" charset="0"/>
                <a:ea typeface="+mn-ea"/>
                <a:cs typeface="Calibri" pitchFamily="34" charset="0"/>
              </a:rPr>
              <a:t>Configuring an ASP.NET Application for Security</a:t>
            </a:r>
            <a:endParaRPr lang="en-US" sz="36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36388" y="1101522"/>
            <a:ext cx="8616633" cy="4816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Pages can be freely browsed by any: no application-level security</a:t>
            </a:r>
          </a:p>
        </p:txBody>
      </p:sp>
      <p:sp>
        <p:nvSpPr>
          <p:cNvPr id="6" name="Rectangle 3"/>
          <p:cNvSpPr>
            <a:spLocks noChangeArrowheads="1"/>
          </p:cNvSpPr>
          <p:nvPr/>
        </p:nvSpPr>
        <p:spPr bwMode="gray">
          <a:xfrm>
            <a:off x="236386" y="1661081"/>
            <a:ext cx="8616633" cy="5089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Intranet application: use Windows authentication and ACL authorization.</a:t>
            </a:r>
          </a:p>
        </p:txBody>
      </p:sp>
      <p:sp>
        <p:nvSpPr>
          <p:cNvPr id="7" name="Rectangle 3"/>
          <p:cNvSpPr>
            <a:spLocks noChangeArrowheads="1"/>
          </p:cNvSpPr>
          <p:nvPr/>
        </p:nvSpPr>
        <p:spPr bwMode="gray">
          <a:xfrm>
            <a:off x="250035" y="2265529"/>
            <a:ext cx="8616633" cy="8188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Internet application with secure page access: use forms authentication and URL authorization.</a:t>
            </a:r>
          </a:p>
        </p:txBody>
      </p:sp>
      <p:sp>
        <p:nvSpPr>
          <p:cNvPr id="8" name="Rectangle 3"/>
          <p:cNvSpPr>
            <a:spLocks noChangeArrowheads="1"/>
          </p:cNvSpPr>
          <p:nvPr/>
        </p:nvSpPr>
        <p:spPr bwMode="gray">
          <a:xfrm>
            <a:off x="250035" y="3721906"/>
            <a:ext cx="8616633" cy="24741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Isolate Web Applications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.NET Trust Levels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.NET Authentication</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Machine Key Settings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TLS/SSL Communication</a:t>
            </a:r>
            <a:endParaRPr lang="en-US" altLang="zh-CN" dirty="0" smtClean="0">
              <a:latin typeface="+mn-lt"/>
              <a:cs typeface="Arial" pitchFamily="34" charset="0"/>
            </a:endParaRPr>
          </a:p>
        </p:txBody>
      </p:sp>
      <p:sp>
        <p:nvSpPr>
          <p:cNvPr id="9" name="Rectangle 3"/>
          <p:cNvSpPr>
            <a:spLocks noChangeArrowheads="1"/>
          </p:cNvSpPr>
          <p:nvPr/>
        </p:nvSpPr>
        <p:spPr bwMode="gray">
          <a:xfrm>
            <a:off x="250035" y="3216927"/>
            <a:ext cx="8616633" cy="41337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marL="342900" lvl="1" indent="-342900" algn="just" eaLnBrk="1" hangingPunct="1">
              <a:lnSpc>
                <a:spcPct val="150000"/>
              </a:lnSpc>
              <a:spcBef>
                <a:spcPts val="800"/>
              </a:spcBef>
              <a:buClr>
                <a:schemeClr val="accent2"/>
              </a:buClr>
              <a:buSzPct val="65000"/>
              <a:defRPr/>
            </a:pPr>
            <a:r>
              <a:rPr lang="en-US" altLang="zh-CN" sz="2400" dirty="0" smtClean="0">
                <a:ea typeface="SimSun" pitchFamily="2" charset="-122"/>
              </a:rPr>
              <a:t>To secure the application these steps are followed: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gray">
          <a:xfrm>
            <a:off x="263683" y="4936547"/>
            <a:ext cx="8616633" cy="15051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The authentication mode is an application-wide setting that can be set only in the application root and can’t be overridden in subordinate </a:t>
            </a:r>
            <a:r>
              <a:rPr lang="en-US" altLang="zh-CN" dirty="0" err="1" smtClean="0">
                <a:latin typeface="+mn-lt"/>
                <a:cs typeface="Arial" pitchFamily="34" charset="0"/>
              </a:rPr>
              <a:t>Web.config</a:t>
            </a:r>
            <a:r>
              <a:rPr lang="en-US" altLang="zh-CN" dirty="0" smtClean="0">
                <a:latin typeface="+mn-lt"/>
                <a:cs typeface="Arial" pitchFamily="34" charset="0"/>
              </a:rPr>
              <a:t> files. </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You can’t use Windows authentication in one part of an application and forms authentication in another. </a:t>
            </a:r>
          </a:p>
        </p:txBody>
      </p:sp>
      <p:sp>
        <p:nvSpPr>
          <p:cNvPr id="12290" name="Rectangle 2"/>
          <p:cNvSpPr>
            <a:spLocks noGrp="1" noChangeArrowheads="1"/>
          </p:cNvSpPr>
          <p:nvPr>
            <p:ph type="title"/>
          </p:nvPr>
        </p:nvSpPr>
        <p:spPr>
          <a:xfrm>
            <a:off x="0" y="0"/>
            <a:ext cx="9143999" cy="736979"/>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Authentication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63683" y="1483669"/>
            <a:ext cx="8616633" cy="14642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Forms (Page-wide)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Windows (Machine-wide)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Passport (Internet-wide)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None</a:t>
            </a:r>
          </a:p>
        </p:txBody>
      </p:sp>
      <p:sp>
        <p:nvSpPr>
          <p:cNvPr id="6" name="Rectangle 3"/>
          <p:cNvSpPr>
            <a:spLocks noChangeArrowheads="1"/>
          </p:cNvSpPr>
          <p:nvPr/>
        </p:nvSpPr>
        <p:spPr bwMode="gray">
          <a:xfrm>
            <a:off x="263683" y="1019634"/>
            <a:ext cx="8616633" cy="41337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marL="342900" lvl="1" indent="-342900" eaLnBrk="1" hangingPunct="1">
              <a:spcBef>
                <a:spcPts val="800"/>
              </a:spcBef>
              <a:buClr>
                <a:schemeClr val="accent2"/>
              </a:buClr>
              <a:buSzPct val="65000"/>
              <a:defRPr/>
            </a:pPr>
            <a:r>
              <a:rPr lang="en-US" altLang="zh-CN" sz="2400" dirty="0" smtClean="0">
                <a:ea typeface="SimSun" pitchFamily="2" charset="-122"/>
              </a:rPr>
              <a:t>ASP.NET supports three types of authentication: </a:t>
            </a:r>
          </a:p>
        </p:txBody>
      </p:sp>
      <p:sp>
        <p:nvSpPr>
          <p:cNvPr id="7" name="Rectangle 3"/>
          <p:cNvSpPr>
            <a:spLocks noChangeArrowheads="1"/>
          </p:cNvSpPr>
          <p:nvPr/>
        </p:nvSpPr>
        <p:spPr bwMode="gray">
          <a:xfrm>
            <a:off x="263683" y="3544481"/>
            <a:ext cx="8616633" cy="8773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&lt;configuration&gt;  &lt;system.web&gt;  </a:t>
            </a:r>
          </a:p>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&lt;authentication mode="Forms"/&gt;  </a:t>
            </a:r>
          </a:p>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&lt;/system.web&gt; &lt;/configuration&gt; </a:t>
            </a:r>
          </a:p>
        </p:txBody>
      </p:sp>
      <p:sp>
        <p:nvSpPr>
          <p:cNvPr id="8" name="Rectangle 3"/>
          <p:cNvSpPr>
            <a:spLocks noChangeArrowheads="1"/>
          </p:cNvSpPr>
          <p:nvPr/>
        </p:nvSpPr>
        <p:spPr bwMode="gray">
          <a:xfrm>
            <a:off x="250034" y="3107741"/>
            <a:ext cx="2356687" cy="413379"/>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eaLnBrk="1" hangingPunct="1">
              <a:buClr>
                <a:schemeClr val="accent2"/>
              </a:buClr>
              <a:buSzPct val="65000"/>
              <a:defRPr/>
            </a:pPr>
            <a:r>
              <a:rPr lang="en-US" altLang="zh-CN" sz="2000" b="1" i="1" dirty="0" err="1" smtClean="0">
                <a:solidFill>
                  <a:schemeClr val="bg1"/>
                </a:solidFill>
                <a:ea typeface="SimSun" pitchFamily="2" charset="-122"/>
                <a:cs typeface="Times New Roman" pitchFamily="18" charset="0"/>
              </a:rPr>
              <a:t>Web.config</a:t>
            </a:r>
            <a:endParaRPr lang="en-US" altLang="zh-CN" sz="2000" b="1" i="1" dirty="0" smtClean="0">
              <a:solidFill>
                <a:schemeClr val="bg1"/>
              </a:solidFill>
              <a:latin typeface="Times New Roman" pitchFamily="18" charset="0"/>
              <a:ea typeface="SimSun" pitchFamily="2" charset="-122"/>
              <a:cs typeface="Times New Roman" pitchFamily="18" charset="0"/>
            </a:endParaRPr>
          </a:p>
        </p:txBody>
      </p:sp>
      <p:sp>
        <p:nvSpPr>
          <p:cNvPr id="9" name="Rectangle 3"/>
          <p:cNvSpPr>
            <a:spLocks noChangeArrowheads="1"/>
          </p:cNvSpPr>
          <p:nvPr/>
        </p:nvSpPr>
        <p:spPr bwMode="gray">
          <a:xfrm>
            <a:off x="263683" y="4554401"/>
            <a:ext cx="8616633" cy="35879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marL="342900" lvl="1" indent="-342900" eaLnBrk="1" hangingPunct="1">
              <a:spcBef>
                <a:spcPts val="800"/>
              </a:spcBef>
              <a:buClr>
                <a:schemeClr val="accent2"/>
              </a:buClr>
              <a:buSzPct val="65000"/>
              <a:defRPr/>
            </a:pPr>
            <a:r>
              <a:rPr lang="en-US" altLang="zh-CN" sz="2000" b="1" dirty="0" smtClean="0">
                <a:solidFill>
                  <a:schemeClr val="tx1"/>
                </a:solidFill>
                <a:ea typeface="SimSun" pitchFamily="2" charset="-122"/>
              </a:rPr>
              <a:t>Note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Authentication Model</a:t>
            </a:r>
            <a:endParaRPr lang="en-US" sz="4000" b="0" kern="1200" dirty="0" smtClean="0">
              <a:solidFill>
                <a:schemeClr val="bg1"/>
              </a:solidFill>
              <a:latin typeface="Calibri" pitchFamily="34" charset="0"/>
              <a:ea typeface="+mn-ea"/>
              <a:cs typeface="Calibri" pitchFamily="34" charset="0"/>
            </a:endParaRPr>
          </a:p>
        </p:txBody>
      </p:sp>
      <p:pic>
        <p:nvPicPr>
          <p:cNvPr id="13316" name="Picture 8"/>
          <p:cNvPicPr>
            <a:picLocks noGrp="1" noChangeAspect="1" noChangeArrowheads="1"/>
          </p:cNvPicPr>
          <p:nvPr>
            <p:ph idx="1"/>
          </p:nvPr>
        </p:nvPicPr>
        <p:blipFill>
          <a:blip r:embed="rId3"/>
          <a:stretch>
            <a:fillRect/>
          </a:stretch>
        </p:blipFill>
        <p:spPr>
          <a:xfrm>
            <a:off x="1352100" y="1670903"/>
            <a:ext cx="6439799" cy="403809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9144000" cy="88710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Authorization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63684" y="1146402"/>
            <a:ext cx="8616633" cy="13784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sz="2000" dirty="0" smtClean="0">
                <a:latin typeface="+mn-lt"/>
                <a:cs typeface="Arial" pitchFamily="34" charset="0"/>
              </a:rPr>
              <a:t>Authorization: specifies which users and roles are allowed or denied access; typically not used with Windows authentication since ACLs address the same problem</a:t>
            </a:r>
            <a:endParaRPr lang="en-US" altLang="zh-CN" sz="2000" dirty="0" smtClean="0">
              <a:ea typeface="SimSun" pitchFamily="2" charset="-122"/>
            </a:endParaRPr>
          </a:p>
        </p:txBody>
      </p:sp>
      <p:sp>
        <p:nvSpPr>
          <p:cNvPr id="6" name="Rectangle 3"/>
          <p:cNvSpPr>
            <a:spLocks noChangeArrowheads="1"/>
          </p:cNvSpPr>
          <p:nvPr/>
        </p:nvSpPr>
        <p:spPr bwMode="gray">
          <a:xfrm>
            <a:off x="263684" y="2838725"/>
            <a:ext cx="8616633" cy="54591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1">
              <a:lnSpc>
                <a:spcPct val="150000"/>
              </a:lnSpc>
              <a:spcBef>
                <a:spcPts val="600"/>
              </a:spcBef>
              <a:spcAft>
                <a:spcPts val="0"/>
              </a:spcAft>
              <a:buClr>
                <a:srgbClr val="292929"/>
              </a:buClr>
              <a:buSzPct val="65000"/>
              <a:defRPr/>
            </a:pPr>
            <a:r>
              <a:rPr lang="en-US" altLang="zh-CN" sz="2400" dirty="0" smtClean="0">
                <a:solidFill>
                  <a:schemeClr val="bg1"/>
                </a:solidFill>
                <a:latin typeface="+mn-lt"/>
                <a:cs typeface="Arial" pitchFamily="34" charset="0"/>
              </a:rPr>
              <a:t>ASP.NET supports two forms of authorization:</a:t>
            </a:r>
          </a:p>
        </p:txBody>
      </p:sp>
      <p:sp>
        <p:nvSpPr>
          <p:cNvPr id="7" name="Rectangle 3"/>
          <p:cNvSpPr>
            <a:spLocks noChangeArrowheads="1"/>
          </p:cNvSpPr>
          <p:nvPr/>
        </p:nvSpPr>
        <p:spPr bwMode="gray">
          <a:xfrm>
            <a:off x="277331" y="3425578"/>
            <a:ext cx="8616633" cy="25794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1" indent="-342900">
              <a:lnSpc>
                <a:spcPct val="150000"/>
              </a:lnSpc>
              <a:spcBef>
                <a:spcPts val="600"/>
              </a:spcBef>
              <a:spcAft>
                <a:spcPts val="0"/>
              </a:spcAft>
              <a:buClr>
                <a:srgbClr val="292929"/>
              </a:buClr>
              <a:buSzPct val="100000"/>
              <a:buFont typeface="Verdana" pitchFamily="34" charset="0"/>
              <a:buChar char="−"/>
              <a:defRPr/>
            </a:pPr>
            <a:r>
              <a:rPr lang="en-US" altLang="zh-CN" sz="2000" dirty="0" smtClean="0">
                <a:latin typeface="+mn-lt"/>
                <a:cs typeface="Arial" pitchFamily="34" charset="0"/>
              </a:rPr>
              <a:t>ACL (access control list) authorization, also known as file authorization, based on file system permissions, typically used with Windows authentication.</a:t>
            </a:r>
          </a:p>
          <a:p>
            <a:pPr marL="342900" lvl="1" indent="-342900">
              <a:lnSpc>
                <a:spcPct val="150000"/>
              </a:lnSpc>
              <a:spcBef>
                <a:spcPts val="600"/>
              </a:spcBef>
              <a:spcAft>
                <a:spcPts val="0"/>
              </a:spcAft>
              <a:buClr>
                <a:srgbClr val="292929"/>
              </a:buClr>
              <a:buSzPct val="100000"/>
              <a:buFont typeface="Verdana" pitchFamily="34" charset="0"/>
              <a:buChar char="−"/>
              <a:defRPr/>
            </a:pPr>
            <a:r>
              <a:rPr lang="en-US" altLang="zh-CN" sz="2000" dirty="0" smtClean="0">
                <a:latin typeface="+mn-lt"/>
                <a:cs typeface="Arial" pitchFamily="34" charset="0"/>
              </a:rPr>
              <a:t>URL authorization, relies on configuration directives in </a:t>
            </a:r>
            <a:r>
              <a:rPr lang="en-US" altLang="zh-CN" sz="2000" dirty="0" err="1" smtClean="0">
                <a:latin typeface="+mn-lt"/>
                <a:cs typeface="Arial" pitchFamily="34" charset="0"/>
              </a:rPr>
              <a:t>Web.config</a:t>
            </a:r>
            <a:r>
              <a:rPr lang="en-US" altLang="zh-CN" sz="2000" dirty="0" smtClean="0">
                <a:latin typeface="+mn-lt"/>
                <a:cs typeface="Arial" pitchFamily="34" charset="0"/>
              </a:rPr>
              <a:t> files, most often used with forms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1546</TotalTime>
  <Words>804</Words>
  <Application>Microsoft Office PowerPoint</Application>
  <PresentationFormat>On-screen Show (4:3)</PresentationFormat>
  <Paragraphs>98</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1_Office Theme</vt:lpstr>
      <vt:lpstr>7_Office Theme</vt:lpstr>
      <vt:lpstr>Slide 1</vt:lpstr>
      <vt:lpstr>Objective</vt:lpstr>
      <vt:lpstr>Introducing the ASP.NET Security Model</vt:lpstr>
      <vt:lpstr>Configuring IIS for Implementing Security</vt:lpstr>
      <vt:lpstr>Configuring IIS for Implementing Security</vt:lpstr>
      <vt:lpstr>Configuring an ASP.NET Application for Security</vt:lpstr>
      <vt:lpstr>Configuring Authentication</vt:lpstr>
      <vt:lpstr>Configuring Authentication Model</vt:lpstr>
      <vt:lpstr>Configuring Authorization</vt:lpstr>
      <vt:lpstr>Configuring Impersonation</vt:lpstr>
      <vt:lpstr>Configuring Impersonation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Tsuser</cp:lastModifiedBy>
  <cp:revision>206</cp:revision>
  <dcterms:created xsi:type="dcterms:W3CDTF">2014-12-12T08:35:24Z</dcterms:created>
  <dcterms:modified xsi:type="dcterms:W3CDTF">2015-09-02T09:15:02Z</dcterms:modified>
</cp:coreProperties>
</file>