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3" r:id="rId2"/>
  </p:sldMasterIdLst>
  <p:notesMasterIdLst>
    <p:notesMasterId r:id="rId20"/>
  </p:notesMasterIdLst>
  <p:sldIdLst>
    <p:sldId id="257" r:id="rId3"/>
    <p:sldId id="260" r:id="rId4"/>
    <p:sldId id="353" r:id="rId5"/>
    <p:sldId id="381" r:id="rId6"/>
    <p:sldId id="366" r:id="rId7"/>
    <p:sldId id="367" r:id="rId8"/>
    <p:sldId id="368" r:id="rId9"/>
    <p:sldId id="369" r:id="rId10"/>
    <p:sldId id="372" r:id="rId11"/>
    <p:sldId id="373" r:id="rId12"/>
    <p:sldId id="374" r:id="rId13"/>
    <p:sldId id="375" r:id="rId14"/>
    <p:sldId id="380" r:id="rId15"/>
    <p:sldId id="376" r:id="rId16"/>
    <p:sldId id="377" r:id="rId17"/>
    <p:sldId id="379" r:id="rId18"/>
    <p:sldId id="378"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0" d="100"/>
          <a:sy n="60" d="100"/>
        </p:scale>
        <p:origin x="-1116" y="-3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DE255B0F-9148-4547-A74A-909E8FA42326}" type="datetimeFigureOut">
              <a:rPr lang="en-US"/>
              <a:pPr>
                <a:defRPr/>
              </a:pPr>
              <a:t>9/2/2015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C827AC9F-E6A1-4302-9DD0-8BE0D7D820E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1ECBF39E-8E12-4E07-BB9F-43A0B47D65CA}"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22531"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22532"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AC38DE8-9DE8-468A-8AA2-B3AD0986184C}"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22533"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a:lstStyle/>
          <a:p>
            <a:fld id="{B771DA6E-6013-4BAD-912B-293F70344B41}" type="slidenum">
              <a:rPr lang="en-US" smtClean="0"/>
              <a:pPr/>
              <a:t>10</a:t>
            </a:fld>
            <a:endParaRPr lang="en-US" smtClean="0"/>
          </a:p>
        </p:txBody>
      </p:sp>
      <p:sp>
        <p:nvSpPr>
          <p:cNvPr id="3072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a:lstStyle/>
          <a:p>
            <a:fld id="{9E289A52-C9F3-4026-AF76-0535843BEC17}" type="slidenum">
              <a:rPr lang="en-US" smtClean="0"/>
              <a:pPr/>
              <a:t>11</a:t>
            </a:fld>
            <a:endParaRPr lang="en-US" smtClean="0"/>
          </a:p>
        </p:txBody>
      </p:sp>
      <p:sp>
        <p:nvSpPr>
          <p:cNvPr id="3174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A4CB0F91-91DD-465E-ACCF-7E7A50D06ACD}" type="slidenum">
              <a:rPr lang="en-US" smtClean="0"/>
              <a:pPr/>
              <a:t>12</a:t>
            </a:fld>
            <a:endParaRPr lang="en-US" smtClean="0"/>
          </a:p>
        </p:txBody>
      </p:sp>
      <p:sp>
        <p:nvSpPr>
          <p:cNvPr id="3277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A4CB0F91-91DD-465E-ACCF-7E7A50D06ACD}" type="slidenum">
              <a:rPr lang="en-US" smtClean="0"/>
              <a:pPr/>
              <a:t>13</a:t>
            </a:fld>
            <a:endParaRPr lang="en-US" smtClean="0"/>
          </a:p>
        </p:txBody>
      </p:sp>
      <p:sp>
        <p:nvSpPr>
          <p:cNvPr id="3277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ln>
            <a:miter lim="800000"/>
            <a:headEnd/>
            <a:tailEnd/>
          </a:ln>
        </p:spPr>
        <p:txBody>
          <a:bodyPr/>
          <a:lstStyle/>
          <a:p>
            <a:fld id="{A12B4F87-8D4F-4B49-A2FF-93C906AEE628}" type="slidenum">
              <a:rPr lang="en-US" smtClean="0"/>
              <a:pPr/>
              <a:t>14</a:t>
            </a:fld>
            <a:endParaRPr lang="en-US" smtClean="0"/>
          </a:p>
        </p:txBody>
      </p:sp>
      <p:sp>
        <p:nvSpPr>
          <p:cNvPr id="3379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37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a:lstStyle/>
          <a:p>
            <a:fld id="{A2B4A3F7-3521-4C1B-AB73-4FE1AB4BD0B6}" type="slidenum">
              <a:rPr lang="en-US" smtClean="0"/>
              <a:pPr/>
              <a:t>15</a:t>
            </a:fld>
            <a:endParaRPr lang="en-US" smtClean="0"/>
          </a:p>
        </p:txBody>
      </p:sp>
      <p:sp>
        <p:nvSpPr>
          <p:cNvPr id="3481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a:lstStyle/>
          <a:p>
            <a:fld id="{A2B4A3F7-3521-4C1B-AB73-4FE1AB4BD0B6}" type="slidenum">
              <a:rPr lang="en-US" smtClean="0"/>
              <a:pPr/>
              <a:t>16</a:t>
            </a:fld>
            <a:endParaRPr lang="en-US" smtClean="0"/>
          </a:p>
        </p:txBody>
      </p:sp>
      <p:sp>
        <p:nvSpPr>
          <p:cNvPr id="3481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ln>
            <a:miter lim="800000"/>
            <a:headEnd/>
            <a:tailEnd/>
          </a:ln>
        </p:spPr>
        <p:txBody>
          <a:bodyPr/>
          <a:lstStyle/>
          <a:p>
            <a:fld id="{5EEACE07-0B4D-4D08-9EA3-062AAF24F904}" type="slidenum">
              <a:rPr lang="en-US" smtClean="0"/>
              <a:pPr/>
              <a:t>17</a:t>
            </a:fld>
            <a:endParaRPr lang="en-US" smtClean="0"/>
          </a:p>
        </p:txBody>
      </p:sp>
      <p:sp>
        <p:nvSpPr>
          <p:cNvPr id="3584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bwMode="auto">
          <a:noFill/>
          <a:ln>
            <a:miter lim="800000"/>
            <a:headEnd/>
            <a:tailEnd/>
          </a:ln>
        </p:spPr>
        <p:txBody>
          <a:bodyPr/>
          <a:lstStyle/>
          <a:p>
            <a:fld id="{886B56DA-1255-4DF4-AD83-36ADBF883963}" type="slidenum">
              <a:rPr lang="en-US" smtClean="0">
                <a:latin typeface="Times New Roman" pitchFamily="18" charset="0"/>
              </a:rPr>
              <a:pPr/>
              <a:t>2</a:t>
            </a:fld>
            <a:endParaRPr lang="en-US" smtClean="0">
              <a:latin typeface="Times New Roman" pitchFamily="18" charset="0"/>
            </a:endParaRPr>
          </a:p>
        </p:txBody>
      </p:sp>
      <p:sp>
        <p:nvSpPr>
          <p:cNvPr id="23555"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3556"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A56D918B-B372-419B-B3E8-642A42B28F67}" type="slidenum">
              <a:rPr lang="en-US" smtClean="0"/>
              <a:pPr/>
              <a:t>3</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A56D918B-B372-419B-B3E8-642A42B28F67}" type="slidenum">
              <a:rPr lang="en-US" smtClean="0"/>
              <a:pPr/>
              <a:t>4</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73F90F09-0274-4F35-8A5D-6544B99659A3}" type="slidenum">
              <a:rPr lang="en-US" smtClean="0"/>
              <a:pPr/>
              <a:t>5</a:t>
            </a:fld>
            <a:endParaRPr lang="en-US" smtClean="0"/>
          </a:p>
        </p:txBody>
      </p:sp>
      <p:sp>
        <p:nvSpPr>
          <p:cNvPr id="2560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08D8B3A6-9A8C-44E1-8B60-A07749FADAB9}" type="slidenum">
              <a:rPr lang="en-US" smtClean="0"/>
              <a:pPr/>
              <a:t>6</a:t>
            </a:fld>
            <a:endParaRPr lang="en-US" smtClean="0"/>
          </a:p>
        </p:txBody>
      </p:sp>
      <p:sp>
        <p:nvSpPr>
          <p:cNvPr id="2662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a:lstStyle/>
          <a:p>
            <a:fld id="{4C989EEF-FBB3-4B82-85DC-50DB8B5422F4}" type="slidenum">
              <a:rPr lang="en-US" smtClean="0"/>
              <a:pPr/>
              <a:t>7</a:t>
            </a:fld>
            <a:endParaRPr lang="en-US" smtClean="0"/>
          </a:p>
        </p:txBody>
      </p:sp>
      <p:sp>
        <p:nvSpPr>
          <p:cNvPr id="2765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E98A424D-8390-425F-9E69-E6FCDCA48F1F}" type="slidenum">
              <a:rPr lang="en-US" smtClean="0"/>
              <a:pPr/>
              <a:t>8</a:t>
            </a:fld>
            <a:endParaRPr lang="en-US" smtClean="0"/>
          </a:p>
        </p:txBody>
      </p:sp>
      <p:sp>
        <p:nvSpPr>
          <p:cNvPr id="2867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F0F27E41-4974-41C7-A881-C880032CB4D3}" type="slidenum">
              <a:rPr lang="en-US" smtClean="0"/>
              <a:pPr/>
              <a:t>9</a:t>
            </a:fld>
            <a:endParaRPr lang="en-US" smtClean="0"/>
          </a:p>
        </p:txBody>
      </p:sp>
      <p:sp>
        <p:nvSpPr>
          <p:cNvPr id="2969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44" r:id="rId5"/>
    <p:sldLayoutId id="2147484345" r:id="rId6"/>
    <p:sldLayoutId id="2147484346" r:id="rId7"/>
    <p:sldLayoutId id="2147484347" r:id="rId8"/>
    <p:sldLayoutId id="2147484348" r:id="rId9"/>
    <p:sldLayoutId id="2147484349" r:id="rId10"/>
    <p:sldLayoutId id="2147484350"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6"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362" r:id="rId1"/>
    <p:sldLayoutId id="2147484363" r:id="rId2"/>
    <p:sldLayoutId id="2147484364" r:id="rId3"/>
    <p:sldLayoutId id="2147484365" r:id="rId4"/>
    <p:sldLayoutId id="2147484366" r:id="rId5"/>
    <p:sldLayoutId id="2147484367" r:id="rId6"/>
    <p:sldLayoutId id="2147484368" r:id="rId7"/>
    <p:sldLayoutId id="2147484369" r:id="rId8"/>
    <p:sldLayoutId id="2147484370" r:id="rId9"/>
    <p:sldLayoutId id="2147484371" r:id="rId10"/>
    <p:sldLayoutId id="2147484372" r:id="rId11"/>
    <p:sldLayoutId id="2147484374"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msdn.microsoft.com/en-us/library/k0k771bt.aspx"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70901" y="1957500"/>
            <a:ext cx="8441531" cy="2330722"/>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b="0" dirty="0" smtClean="0">
                <a:latin typeface="Calibri" pitchFamily="34" charset="0"/>
                <a:ea typeface="+mn-ea"/>
                <a:cs typeface="Calibri" pitchFamily="34" charset="0"/>
              </a:rPr>
              <a:t>COURSE : </a:t>
            </a:r>
            <a:r>
              <a:rPr lang="en-US" sz="4000" b="0" dirty="0" smtClean="0">
                <a:latin typeface="Calibri" pitchFamily="34" charset="0"/>
                <a:ea typeface="+mn-ea"/>
                <a:cs typeface="Calibri" pitchFamily="34" charset="0"/>
              </a:rPr>
              <a:t>Advanced ASP.NET and WCF</a:t>
            </a:r>
            <a:endParaRPr lang="en-US" sz="4000" b="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endParaRPr lang="en-US" sz="4000" b="0" dirty="0" smtClean="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b="0" dirty="0" smtClean="0">
                <a:latin typeface="Calibri" pitchFamily="34" charset="0"/>
                <a:ea typeface="+mn-ea"/>
                <a:cs typeface="Calibri" pitchFamily="34" charset="0"/>
              </a:rPr>
              <a:t>Session : </a:t>
            </a:r>
            <a:r>
              <a:rPr lang="en-US" sz="4000" b="0" dirty="0" smtClean="0">
                <a:latin typeface="Calibri" pitchFamily="34" charset="0"/>
                <a:ea typeface="+mn-ea"/>
                <a:cs typeface="Calibri" pitchFamily="34" charset="0"/>
              </a:rPr>
              <a:t>Deployment</a:t>
            </a:r>
            <a:endParaRPr lang="en-US" sz="4000" b="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9144000" cy="882869"/>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Deploying a Web Application</a:t>
            </a:r>
          </a:p>
        </p:txBody>
      </p:sp>
      <p:sp>
        <p:nvSpPr>
          <p:cNvPr id="5" name="Rectangle 4"/>
          <p:cNvSpPr/>
          <p:nvPr/>
        </p:nvSpPr>
        <p:spPr bwMode="auto">
          <a:xfrm>
            <a:off x="307428" y="2632844"/>
            <a:ext cx="8529144" cy="376795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6075" lvl="2" indent="-346075" eaLnBrk="1" hangingPunct="1">
              <a:spcBef>
                <a:spcPts val="600"/>
              </a:spcBef>
              <a:spcAft>
                <a:spcPts val="0"/>
              </a:spcAft>
              <a:buClr>
                <a:srgbClr val="292929"/>
              </a:buClr>
              <a:buFont typeface="Verdana" pitchFamily="34" charset="0"/>
              <a:buChar char="−"/>
              <a:defRPr/>
            </a:pPr>
            <a:r>
              <a:rPr lang="en-IN" dirty="0" smtClean="0"/>
              <a:t>Changing </a:t>
            </a:r>
            <a:r>
              <a:rPr lang="en-IN" dirty="0" err="1" smtClean="0"/>
              <a:t>Web.config</a:t>
            </a:r>
            <a:r>
              <a:rPr lang="en-IN" dirty="0" smtClean="0"/>
              <a:t> file settings that must be different in the destination environment, such as settings for debugging, or database connection strings.</a:t>
            </a:r>
          </a:p>
          <a:p>
            <a:pPr marL="346075" lvl="2" indent="-346075" eaLnBrk="1" hangingPunct="1">
              <a:spcBef>
                <a:spcPts val="600"/>
              </a:spcBef>
              <a:spcAft>
                <a:spcPts val="0"/>
              </a:spcAft>
              <a:buClr>
                <a:srgbClr val="292929"/>
              </a:buClr>
              <a:buFont typeface="Verdana" pitchFamily="34" charset="0"/>
              <a:buChar char="−"/>
              <a:defRPr/>
            </a:pPr>
            <a:r>
              <a:rPr lang="en-IN" dirty="0" smtClean="0"/>
              <a:t>Propagating data or data structures in databases that are used by the Web application.</a:t>
            </a:r>
          </a:p>
          <a:p>
            <a:pPr marL="346075" lvl="2" indent="-346075" eaLnBrk="1" hangingPunct="1">
              <a:spcBef>
                <a:spcPts val="600"/>
              </a:spcBef>
              <a:spcAft>
                <a:spcPts val="0"/>
              </a:spcAft>
              <a:buClr>
                <a:srgbClr val="292929"/>
              </a:buClr>
              <a:buFont typeface="Verdana" pitchFamily="34" charset="0"/>
              <a:buChar char="−"/>
              <a:defRPr/>
            </a:pPr>
            <a:r>
              <a:rPr lang="en-IN" dirty="0" smtClean="0"/>
              <a:t>Configuring IIS settings on the destination computer, such as the application pool, the authentication method, whether directory browsing is allowed, and error handling.</a:t>
            </a:r>
          </a:p>
          <a:p>
            <a:pPr marL="346075" lvl="2" indent="-346075" eaLnBrk="1" hangingPunct="1">
              <a:spcBef>
                <a:spcPts val="600"/>
              </a:spcBef>
              <a:spcAft>
                <a:spcPts val="0"/>
              </a:spcAft>
              <a:buClr>
                <a:srgbClr val="292929"/>
              </a:buClr>
              <a:buFont typeface="Verdana" pitchFamily="34" charset="0"/>
              <a:buChar char="−"/>
              <a:defRPr/>
            </a:pPr>
            <a:r>
              <a:rPr lang="en-IN" dirty="0" smtClean="0"/>
              <a:t>Installing security certificates.</a:t>
            </a:r>
          </a:p>
          <a:p>
            <a:pPr marL="346075" lvl="2" indent="-346075" eaLnBrk="1" hangingPunct="1">
              <a:spcBef>
                <a:spcPts val="600"/>
              </a:spcBef>
              <a:spcAft>
                <a:spcPts val="0"/>
              </a:spcAft>
              <a:buClr>
                <a:srgbClr val="292929"/>
              </a:buClr>
              <a:buFont typeface="Verdana" pitchFamily="34" charset="0"/>
              <a:buChar char="−"/>
              <a:defRPr/>
            </a:pPr>
            <a:r>
              <a:rPr lang="en-IN" dirty="0" smtClean="0"/>
              <a:t>Setting values in the registry of the destination computer.</a:t>
            </a:r>
          </a:p>
          <a:p>
            <a:pPr marL="346075" lvl="2" indent="-346075" eaLnBrk="1" hangingPunct="1">
              <a:spcBef>
                <a:spcPts val="600"/>
              </a:spcBef>
              <a:spcAft>
                <a:spcPts val="0"/>
              </a:spcAft>
              <a:buClr>
                <a:srgbClr val="292929"/>
              </a:buClr>
              <a:buFont typeface="Verdana" pitchFamily="34" charset="0"/>
              <a:buChar char="−"/>
              <a:defRPr/>
            </a:pPr>
            <a:r>
              <a:rPr lang="en-IN" dirty="0" smtClean="0"/>
              <a:t>Installing application assemblies in the global assembly cache (GAC) on the destination computer.</a:t>
            </a:r>
            <a:endParaRPr lang="en-US" dirty="0" smtClean="0"/>
          </a:p>
        </p:txBody>
      </p:sp>
      <p:sp>
        <p:nvSpPr>
          <p:cNvPr id="6" name="Rectangle 5"/>
          <p:cNvSpPr/>
          <p:nvPr/>
        </p:nvSpPr>
        <p:spPr bwMode="auto">
          <a:xfrm>
            <a:off x="307428" y="2270246"/>
            <a:ext cx="8529144" cy="378360"/>
          </a:xfrm>
          <a:prstGeom prst="rect">
            <a:avLst/>
          </a:pr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spcAft>
                <a:spcPts val="0"/>
              </a:spcAft>
              <a:buClr>
                <a:srgbClr val="292929"/>
              </a:buClr>
              <a:defRPr/>
            </a:pPr>
            <a:r>
              <a:rPr lang="en-US" sz="2000" b="1" dirty="0" smtClean="0">
                <a:solidFill>
                  <a:schemeClr val="bg1"/>
                </a:solidFill>
              </a:rPr>
              <a:t>To perform it do as follows:</a:t>
            </a:r>
          </a:p>
        </p:txBody>
      </p:sp>
      <p:sp>
        <p:nvSpPr>
          <p:cNvPr id="7" name="Rectangle 6"/>
          <p:cNvSpPr/>
          <p:nvPr/>
        </p:nvSpPr>
        <p:spPr bwMode="auto">
          <a:xfrm>
            <a:off x="307428" y="1213942"/>
            <a:ext cx="8529144"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lvl="2" eaLnBrk="1" hangingPunct="1">
              <a:spcAft>
                <a:spcPts val="0"/>
              </a:spcAft>
              <a:buClr>
                <a:srgbClr val="292929"/>
              </a:buClr>
              <a:defRPr/>
            </a:pPr>
            <a:r>
              <a:rPr lang="en-IN" dirty="0" smtClean="0"/>
              <a:t>ASP.NET Web application project or an ASP.NET Web site project needs to be deployment to a Web server where others can access your application.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851338"/>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Deploying a Web Application</a:t>
            </a:r>
          </a:p>
        </p:txBody>
      </p:sp>
      <p:sp>
        <p:nvSpPr>
          <p:cNvPr id="5" name="Rectangle 4"/>
          <p:cNvSpPr/>
          <p:nvPr/>
        </p:nvSpPr>
        <p:spPr bwMode="auto">
          <a:xfrm>
            <a:off x="307428" y="1434584"/>
            <a:ext cx="8529144" cy="138744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smtClean="0"/>
              <a:t>An extension to Microsoft Internet Information Services (IIS) that is named Web Deploy can automate most deployment tasks. </a:t>
            </a:r>
            <a:endParaRPr lang="en-IN" sz="2000" dirty="0" err="1" smtClean="0"/>
          </a:p>
        </p:txBody>
      </p:sp>
      <p:sp>
        <p:nvSpPr>
          <p:cNvPr id="6" name="Rectangle 5"/>
          <p:cNvSpPr/>
          <p:nvPr/>
        </p:nvSpPr>
        <p:spPr bwMode="auto">
          <a:xfrm>
            <a:off x="338958" y="2963825"/>
            <a:ext cx="8529144" cy="89866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smtClean="0"/>
              <a:t>Visual Studio provides tools that work with Web Deploy to make it easier for you to deploy a Web application project.</a:t>
            </a:r>
            <a:endParaRPr lang="en-US" sz="2000" dirty="0" err="1"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
            <a:ext cx="9144000" cy="804041"/>
          </a:xfrm>
          <a:solidFill>
            <a:srgbClr val="3388A9"/>
          </a:solidFill>
        </p:spPr>
        <p:txBody>
          <a:bodyPr/>
          <a:lstStyle/>
          <a:p>
            <a:pPr marL="342900" indent="-342900" algn="ctr" eaLnBrk="1" hangingPunct="1">
              <a:lnSpc>
                <a:spcPct val="150000"/>
              </a:lnSpc>
              <a:defRPr/>
            </a:pPr>
            <a:r>
              <a:rPr lang="en-IN" sz="4000" b="0" kern="1200" dirty="0" err="1" smtClean="0">
                <a:solidFill>
                  <a:schemeClr val="bg1"/>
                </a:solidFill>
                <a:latin typeface="Calibri" pitchFamily="34" charset="0"/>
                <a:ea typeface="+mn-ea"/>
                <a:cs typeface="Calibri" pitchFamily="34" charset="0"/>
              </a:rPr>
              <a:t>Precompiling</a:t>
            </a:r>
            <a:r>
              <a:rPr lang="en-IN" sz="4000" b="0" kern="1200" dirty="0" smtClean="0">
                <a:solidFill>
                  <a:schemeClr val="bg1"/>
                </a:solidFill>
                <a:latin typeface="Calibri" pitchFamily="34" charset="0"/>
                <a:ea typeface="+mn-ea"/>
                <a:cs typeface="Calibri" pitchFamily="34" charset="0"/>
              </a:rPr>
              <a:t> a Web Application</a:t>
            </a:r>
          </a:p>
        </p:txBody>
      </p:sp>
      <p:sp>
        <p:nvSpPr>
          <p:cNvPr id="5" name="Rectangle 4"/>
          <p:cNvSpPr/>
          <p:nvPr/>
        </p:nvSpPr>
        <p:spPr bwMode="auto">
          <a:xfrm>
            <a:off x="307428" y="1198145"/>
            <a:ext cx="8529144" cy="15765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err="1" smtClean="0"/>
              <a:t>Precompile</a:t>
            </a:r>
            <a:r>
              <a:rPr lang="en-IN" sz="2000" dirty="0" smtClean="0"/>
              <a:t> a Web site project provides many advantages, which include faster initial response time, error checking, source-code protection, and efficient deployment.</a:t>
            </a:r>
          </a:p>
        </p:txBody>
      </p:sp>
      <p:sp>
        <p:nvSpPr>
          <p:cNvPr id="7" name="Rectangle 6"/>
          <p:cNvSpPr/>
          <p:nvPr/>
        </p:nvSpPr>
        <p:spPr bwMode="auto">
          <a:xfrm>
            <a:off x="307428" y="2869290"/>
            <a:ext cx="8529144" cy="11036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smtClean="0"/>
              <a:t>This is particularly important in large sites where there are frequent changes in Web pages and code files. </a:t>
            </a:r>
            <a:endParaRPr lang="en-IN" sz="2000" dirty="0" err="1" smtClean="0"/>
          </a:p>
        </p:txBody>
      </p:sp>
      <p:sp>
        <p:nvSpPr>
          <p:cNvPr id="8" name="Rectangle 7"/>
          <p:cNvSpPr/>
          <p:nvPr/>
        </p:nvSpPr>
        <p:spPr bwMode="auto">
          <a:xfrm>
            <a:off x="338959" y="4114752"/>
            <a:ext cx="8529144" cy="14347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smtClean="0"/>
              <a:t>The .NET Framework ships with an ASP.NET compilation tool (aspnet_compiler.exe) that enables you to compile the source code.</a:t>
            </a:r>
            <a:endParaRPr lang="en-IN" sz="2000" dirty="0" err="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
            <a:ext cx="9144000" cy="819808"/>
          </a:xfrm>
          <a:solidFill>
            <a:srgbClr val="3388A9"/>
          </a:solidFill>
        </p:spPr>
        <p:txBody>
          <a:bodyPr/>
          <a:lstStyle/>
          <a:p>
            <a:pPr marL="342900" indent="-342900" algn="ctr" eaLnBrk="1" hangingPunct="1">
              <a:lnSpc>
                <a:spcPct val="150000"/>
              </a:lnSpc>
              <a:defRPr/>
            </a:pPr>
            <a:r>
              <a:rPr lang="en-IN" sz="4000" b="0" kern="1200" dirty="0" err="1" smtClean="0">
                <a:solidFill>
                  <a:schemeClr val="bg1"/>
                </a:solidFill>
                <a:latin typeface="Calibri" pitchFamily="34" charset="0"/>
                <a:ea typeface="+mn-ea"/>
                <a:cs typeface="Calibri" pitchFamily="34" charset="0"/>
              </a:rPr>
              <a:t>Precompiling</a:t>
            </a:r>
            <a:r>
              <a:rPr lang="en-IN" sz="4000" b="0" kern="1200" dirty="0" smtClean="0">
                <a:solidFill>
                  <a:schemeClr val="bg1"/>
                </a:solidFill>
                <a:latin typeface="Calibri" pitchFamily="34" charset="0"/>
                <a:ea typeface="+mn-ea"/>
                <a:cs typeface="Calibri" pitchFamily="34" charset="0"/>
              </a:rPr>
              <a:t> a Web Application</a:t>
            </a:r>
          </a:p>
        </p:txBody>
      </p:sp>
      <p:sp>
        <p:nvSpPr>
          <p:cNvPr id="5" name="Rectangle 4"/>
          <p:cNvSpPr/>
          <p:nvPr/>
        </p:nvSpPr>
        <p:spPr bwMode="auto">
          <a:xfrm>
            <a:off x="307428" y="1986437"/>
            <a:ext cx="8529144" cy="41936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sz="2000" dirty="0" smtClean="0"/>
              <a:t>in-place </a:t>
            </a:r>
            <a:r>
              <a:rPr lang="en-IN" sz="2000" dirty="0" err="1" smtClean="0"/>
              <a:t>precompilation</a:t>
            </a:r>
            <a:r>
              <a:rPr lang="en-IN" sz="2000" dirty="0" smtClean="0"/>
              <a:t> and </a:t>
            </a:r>
            <a:r>
              <a:rPr lang="en-IN" sz="2000" dirty="0" err="1" smtClean="0"/>
              <a:t>precompilation</a:t>
            </a:r>
            <a:r>
              <a:rPr lang="en-IN" sz="2000" dirty="0" smtClean="0"/>
              <a:t> for deployment.</a:t>
            </a:r>
          </a:p>
          <a:p>
            <a:pPr marL="346075" lvl="2" indent="-346075" eaLnBrk="1" hangingPunct="1">
              <a:lnSpc>
                <a:spcPct val="150000"/>
              </a:lnSpc>
              <a:spcAft>
                <a:spcPts val="0"/>
              </a:spcAft>
              <a:buClr>
                <a:srgbClr val="292929"/>
              </a:buClr>
              <a:buFont typeface="Verdana" pitchFamily="34" charset="0"/>
              <a:buChar char="−"/>
              <a:defRPr/>
            </a:pPr>
            <a:r>
              <a:rPr lang="en-IN" sz="2000" dirty="0" smtClean="0"/>
              <a:t>in-place </a:t>
            </a:r>
            <a:r>
              <a:rPr lang="en-IN" sz="2000" dirty="0" err="1" smtClean="0"/>
              <a:t>precompilation</a:t>
            </a:r>
            <a:r>
              <a:rPr lang="en-IN" sz="2000" dirty="0" smtClean="0"/>
              <a:t> you run the aspnet_compiler.exe tool from the command-line and specify the path to the virtual directory or physical path of a website that resides on your computer.</a:t>
            </a:r>
          </a:p>
          <a:p>
            <a:pPr marL="346075" lvl="2" indent="-346075" eaLnBrk="1" hangingPunct="1">
              <a:lnSpc>
                <a:spcPct val="150000"/>
              </a:lnSpc>
              <a:spcAft>
                <a:spcPts val="0"/>
              </a:spcAft>
              <a:buClr>
                <a:srgbClr val="292929"/>
              </a:buClr>
              <a:buFont typeface="Verdana" pitchFamily="34" charset="0"/>
              <a:buChar char="−"/>
              <a:defRPr/>
            </a:pPr>
            <a:r>
              <a:rPr lang="en-IN" sz="2000" dirty="0" smtClean="0"/>
              <a:t>The compilation tool then compiles each ASP.NET page in the project, storing the compiled version in </a:t>
            </a:r>
            <a:r>
              <a:rPr lang="en-IN" sz="2000" dirty="0" err="1" smtClean="0"/>
              <a:t>the%WINDIR</a:t>
            </a:r>
            <a:r>
              <a:rPr lang="en-IN" sz="2000" dirty="0" smtClean="0"/>
              <a:t>%\Microsoft.NET\Framework\v2.0.50727\Temporary ASP.NET Files folder</a:t>
            </a:r>
          </a:p>
        </p:txBody>
      </p:sp>
      <p:sp>
        <p:nvSpPr>
          <p:cNvPr id="6" name="Rectangle 5"/>
          <p:cNvSpPr/>
          <p:nvPr/>
        </p:nvSpPr>
        <p:spPr bwMode="auto">
          <a:xfrm>
            <a:off x="291663" y="1371587"/>
            <a:ext cx="8529144" cy="488745"/>
          </a:xfrm>
          <a:prstGeom prst="rect">
            <a:avLst/>
          </a:pr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lnSpc>
                <a:spcPct val="150000"/>
              </a:lnSpc>
              <a:spcAft>
                <a:spcPts val="0"/>
              </a:spcAft>
              <a:buClr>
                <a:srgbClr val="292929"/>
              </a:buClr>
              <a:defRPr/>
            </a:pPr>
            <a:r>
              <a:rPr lang="en-IN" b="1" dirty="0" smtClean="0">
                <a:solidFill>
                  <a:schemeClr val="bg1"/>
                </a:solidFill>
              </a:rPr>
              <a:t>The compilation tool provides two general forms of compilation: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
            <a:ext cx="9144000" cy="1166649"/>
          </a:xfrm>
          <a:solidFill>
            <a:srgbClr val="3388A9"/>
          </a:solidFill>
        </p:spPr>
        <p:txBody>
          <a:bodyPr/>
          <a:lstStyle/>
          <a:p>
            <a:pPr marL="342900" indent="-342900" algn="ctr" eaLnBrk="1" hangingPunct="1">
              <a:defRPr/>
            </a:pPr>
            <a:r>
              <a:rPr lang="en-IN" sz="3600" b="0" kern="1200" dirty="0" smtClean="0">
                <a:solidFill>
                  <a:schemeClr val="bg1"/>
                </a:solidFill>
                <a:latin typeface="Calibri" pitchFamily="34" charset="0"/>
                <a:ea typeface="+mn-ea"/>
                <a:cs typeface="Calibri" pitchFamily="34" charset="0"/>
              </a:rPr>
              <a:t>Managing ASP.NET Precompiled Output for Deployment</a:t>
            </a:r>
          </a:p>
        </p:txBody>
      </p:sp>
      <p:sp>
        <p:nvSpPr>
          <p:cNvPr id="6" name="Rectangle 5"/>
          <p:cNvSpPr/>
          <p:nvPr/>
        </p:nvSpPr>
        <p:spPr bwMode="auto">
          <a:xfrm>
            <a:off x="307428" y="3704921"/>
            <a:ext cx="8529144" cy="184453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dirty="0" smtClean="0"/>
              <a:t>Merge all compiler outputs into a single assembly.</a:t>
            </a:r>
          </a:p>
          <a:p>
            <a:pPr marL="346075" lvl="2" indent="-346075" eaLnBrk="1" hangingPunct="1">
              <a:lnSpc>
                <a:spcPct val="150000"/>
              </a:lnSpc>
              <a:spcAft>
                <a:spcPts val="0"/>
              </a:spcAft>
              <a:buClr>
                <a:srgbClr val="292929"/>
              </a:buClr>
              <a:buFont typeface="Verdana" pitchFamily="34" charset="0"/>
              <a:buChar char="−"/>
              <a:defRPr/>
            </a:pPr>
            <a:r>
              <a:rPr lang="en-IN" dirty="0" smtClean="0"/>
              <a:t>Merge each folder's Web UI content (Web pages, skins, and so on) into its own assembly.</a:t>
            </a:r>
          </a:p>
          <a:p>
            <a:pPr marL="346075" lvl="2" indent="-346075" eaLnBrk="1" hangingPunct="1">
              <a:lnSpc>
                <a:spcPct val="150000"/>
              </a:lnSpc>
              <a:spcAft>
                <a:spcPts val="0"/>
              </a:spcAft>
              <a:buClr>
                <a:srgbClr val="292929"/>
              </a:buClr>
              <a:buFont typeface="Verdana" pitchFamily="34" charset="0"/>
              <a:buChar char="−"/>
              <a:defRPr/>
            </a:pPr>
            <a:r>
              <a:rPr lang="en-IN" dirty="0" smtClean="0"/>
              <a:t>Merge all Web UI content in the site into a single assembly.</a:t>
            </a:r>
          </a:p>
        </p:txBody>
      </p:sp>
      <p:sp>
        <p:nvSpPr>
          <p:cNvPr id="5" name="Rectangle 4"/>
          <p:cNvSpPr/>
          <p:nvPr/>
        </p:nvSpPr>
        <p:spPr bwMode="auto">
          <a:xfrm>
            <a:off x="307428" y="2490969"/>
            <a:ext cx="8529144" cy="1182397"/>
          </a:xfrm>
          <a:prstGeom prst="rect">
            <a:avLst/>
          </a:pr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lnSpc>
                <a:spcPct val="150000"/>
              </a:lnSpc>
              <a:spcAft>
                <a:spcPts val="0"/>
              </a:spcAft>
              <a:buClr>
                <a:srgbClr val="292929"/>
              </a:buClr>
              <a:defRPr/>
            </a:pPr>
            <a:r>
              <a:rPr lang="en-IN" b="1" dirty="0" smtClean="0">
                <a:solidFill>
                  <a:schemeClr val="bg1"/>
                </a:solidFill>
              </a:rPr>
              <a:t>This can make release management and deployment easier for large Web sites. You can use the ASP.NET Merge tool in three ways:</a:t>
            </a:r>
          </a:p>
        </p:txBody>
      </p:sp>
      <p:sp>
        <p:nvSpPr>
          <p:cNvPr id="7" name="Rectangle 6"/>
          <p:cNvSpPr/>
          <p:nvPr/>
        </p:nvSpPr>
        <p:spPr bwMode="auto">
          <a:xfrm>
            <a:off x="307428" y="1340120"/>
            <a:ext cx="8529144" cy="91434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The ASP.NET Merge tool merges the output of the ASP.NET Compilation tool into fewer assemblies or a single assembly.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1"/>
            <a:ext cx="9144000" cy="1135117"/>
          </a:xfrm>
          <a:solidFill>
            <a:srgbClr val="3388A9"/>
          </a:solidFill>
        </p:spPr>
        <p:txBody>
          <a:bodyPr/>
          <a:lstStyle/>
          <a:p>
            <a:pPr marL="342900" indent="-342900" algn="ctr" eaLnBrk="1" hangingPunct="1">
              <a:defRPr/>
            </a:pPr>
            <a:r>
              <a:rPr lang="en-IN" sz="3600" b="0" kern="1200" dirty="0" smtClean="0">
                <a:solidFill>
                  <a:schemeClr val="bg1"/>
                </a:solidFill>
                <a:latin typeface="Calibri" pitchFamily="34" charset="0"/>
                <a:ea typeface="+mn-ea"/>
                <a:cs typeface="Calibri" pitchFamily="34" charset="0"/>
              </a:rPr>
              <a:t>Managing ASP.NET Precompiled Output for Deployment</a:t>
            </a:r>
          </a:p>
        </p:txBody>
      </p:sp>
      <p:sp>
        <p:nvSpPr>
          <p:cNvPr id="5" name="Rectangle 4"/>
          <p:cNvSpPr/>
          <p:nvPr/>
        </p:nvSpPr>
        <p:spPr bwMode="auto">
          <a:xfrm>
            <a:off x="307428" y="1292753"/>
            <a:ext cx="8529144" cy="441453"/>
          </a:xfrm>
          <a:prstGeom prst="rect">
            <a:avLst/>
          </a:pr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lnSpc>
                <a:spcPct val="150000"/>
              </a:lnSpc>
              <a:spcAft>
                <a:spcPts val="0"/>
              </a:spcAft>
              <a:buClr>
                <a:srgbClr val="292929"/>
              </a:buClr>
              <a:defRPr/>
            </a:pPr>
            <a:r>
              <a:rPr lang="en-IN" b="1" dirty="0" smtClean="0">
                <a:solidFill>
                  <a:schemeClr val="bg1"/>
                </a:solidFill>
              </a:rPr>
              <a:t>There are two versions of the ASP.NET Merge tool:</a:t>
            </a:r>
          </a:p>
        </p:txBody>
      </p:sp>
      <p:sp>
        <p:nvSpPr>
          <p:cNvPr id="6" name="Rectangle 5"/>
          <p:cNvSpPr/>
          <p:nvPr/>
        </p:nvSpPr>
        <p:spPr bwMode="auto">
          <a:xfrm>
            <a:off x="370490" y="1891839"/>
            <a:ext cx="8529144" cy="304276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dirty="0" smtClean="0"/>
              <a:t>The version that is provided with the .NET Framework 2.0. This version works only with assemblies that are created by the .NET Framework 2.0 version of the ASP.NET Compilation tool. Use this version for Web applications that are deployed in application pools that are associated with the .NET Framework 2.0 CLR. The Web applications can target the .NET Framework 2.0, the .NET Framework 3.0, or the .NET Framework 3.5.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1"/>
            <a:ext cx="9144000" cy="1135118"/>
          </a:xfrm>
          <a:solidFill>
            <a:srgbClr val="3388A9"/>
          </a:solidFill>
        </p:spPr>
        <p:txBody>
          <a:bodyPr/>
          <a:lstStyle/>
          <a:p>
            <a:pPr marL="342900" indent="-342900" algn="ctr" eaLnBrk="1" hangingPunct="1">
              <a:defRPr/>
            </a:pPr>
            <a:r>
              <a:rPr lang="en-IN" sz="3600" b="0" kern="1200" dirty="0" smtClean="0">
                <a:solidFill>
                  <a:schemeClr val="bg1"/>
                </a:solidFill>
                <a:latin typeface="Calibri" pitchFamily="34" charset="0"/>
                <a:ea typeface="+mn-ea"/>
                <a:cs typeface="Calibri" pitchFamily="34" charset="0"/>
              </a:rPr>
              <a:t>Managing ASP.NET Precompiled Output for Deployment</a:t>
            </a:r>
          </a:p>
        </p:txBody>
      </p:sp>
      <p:sp>
        <p:nvSpPr>
          <p:cNvPr id="5" name="Rectangle 4"/>
          <p:cNvSpPr/>
          <p:nvPr/>
        </p:nvSpPr>
        <p:spPr bwMode="auto">
          <a:xfrm>
            <a:off x="307428" y="1245456"/>
            <a:ext cx="8529144" cy="441453"/>
          </a:xfrm>
          <a:prstGeom prst="rect">
            <a:avLst/>
          </a:pr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lnSpc>
                <a:spcPct val="150000"/>
              </a:lnSpc>
              <a:spcAft>
                <a:spcPts val="0"/>
              </a:spcAft>
              <a:buClr>
                <a:srgbClr val="292929"/>
              </a:buClr>
              <a:defRPr/>
            </a:pPr>
            <a:r>
              <a:rPr lang="en-IN" b="1" dirty="0" smtClean="0">
                <a:solidFill>
                  <a:schemeClr val="bg1"/>
                </a:solidFill>
              </a:rPr>
              <a:t>There are two versions of the ASP.NET Merge tool:</a:t>
            </a:r>
          </a:p>
        </p:txBody>
      </p:sp>
      <p:sp>
        <p:nvSpPr>
          <p:cNvPr id="6" name="Rectangle 5"/>
          <p:cNvSpPr/>
          <p:nvPr/>
        </p:nvSpPr>
        <p:spPr bwMode="auto">
          <a:xfrm>
            <a:off x="307428" y="1781480"/>
            <a:ext cx="8529144" cy="45404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dirty="0" smtClean="0"/>
              <a:t>The version that is provided with the .NET Framework 4. This version works only with assemblies that are created by the .NET Framework 4 version of the ASP.NET Compilation tool. Use this version for Web applications that are deployed in application pools that are associated with the .NET Framework 4 CLR. The Web applications can target the .NET Framework 2.0, the .NET Framework 3.0, the .NET Framework 3.5, or the .NET Framework 4. When this version is used for Web sites that target the .NET Framework 2.0, the .NET Framework 3.0, or the .NET Framework 3.5, it provides improved error reporting compared to the .NET Framework 2.0 version.</a:t>
            </a:r>
            <a:r>
              <a:rPr lang="en-US"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1"/>
            <a:ext cx="9144000" cy="867103"/>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Debugging a Deployed Application</a:t>
            </a:r>
          </a:p>
        </p:txBody>
      </p:sp>
      <p:sp>
        <p:nvSpPr>
          <p:cNvPr id="6" name="Rectangle 5"/>
          <p:cNvSpPr/>
          <p:nvPr/>
        </p:nvSpPr>
        <p:spPr bwMode="auto">
          <a:xfrm>
            <a:off x="307428" y="1292754"/>
            <a:ext cx="8529144" cy="567558"/>
          </a:xfrm>
          <a:prstGeom prst="rect">
            <a:avLst/>
          </a:pr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spcAft>
                <a:spcPts val="0"/>
              </a:spcAft>
              <a:buClr>
                <a:srgbClr val="292929"/>
              </a:buClr>
              <a:defRPr/>
            </a:pPr>
            <a:r>
              <a:rPr lang="en-IN" b="1" dirty="0" smtClean="0">
                <a:solidFill>
                  <a:schemeClr val="bg1"/>
                </a:solidFill>
              </a:rPr>
              <a:t>To debug a Web application during development</a:t>
            </a:r>
          </a:p>
        </p:txBody>
      </p:sp>
      <p:sp>
        <p:nvSpPr>
          <p:cNvPr id="8" name="Rectangle 7"/>
          <p:cNvSpPr/>
          <p:nvPr/>
        </p:nvSpPr>
        <p:spPr bwMode="auto">
          <a:xfrm>
            <a:off x="307428" y="1844544"/>
            <a:ext cx="8529144" cy="45404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On the Debug menu, click Start to begin debugging the Web application.</a:t>
            </a:r>
          </a:p>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Visual Studio builds the Web application project, deploys the application if necessary, starts the ASP.NET Development Server if you are debugging locally, and attaches to the ASP.NET worker process.</a:t>
            </a:r>
          </a:p>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Use the Debugger to set and clear breakpoints, step, and perform other debugging operations, as you would for any application.</a:t>
            </a:r>
          </a:p>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For more information, see </a:t>
            </a:r>
            <a:r>
              <a:rPr lang="en-IN" dirty="0" smtClean="0">
                <a:solidFill>
                  <a:schemeClr val="tx1"/>
                </a:solidFill>
                <a:hlinkClick r:id="rId3"/>
              </a:rPr>
              <a:t>Debugger Roadmap</a:t>
            </a:r>
            <a:r>
              <a:rPr lang="en-IN" dirty="0" smtClean="0">
                <a:solidFill>
                  <a:schemeClr val="tx1"/>
                </a:solidFill>
              </a:rPr>
              <a:t>.</a:t>
            </a:r>
          </a:p>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On the Debug menu, click Stop Debugging to end the debugging session, or, on the File menu in Internet Explorer, click Close.</a:t>
            </a:r>
            <a:r>
              <a:rPr lang="en-US" dirty="0" smtClean="0">
                <a:solidFill>
                  <a:schemeClr val="tx1"/>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47431" y="1135010"/>
            <a:ext cx="8669338" cy="430887"/>
          </a:xfrm>
          <a:prstGeom prst="rect">
            <a:avLst/>
          </a:prstGeom>
          <a:noFill/>
        </p:spPr>
        <p:txBody>
          <a:bodyPr>
            <a:spAutoFit/>
          </a:bodyPr>
          <a:lstStyle/>
          <a:p>
            <a:pPr algn="l">
              <a:defRPr/>
            </a:pPr>
            <a:r>
              <a:rPr lang="en-US" sz="2200" b="0" dirty="0" smtClean="0">
                <a:cs typeface="Arial" pitchFamily="34" charset="0"/>
              </a:rPr>
              <a:t>By the end of this session, you will be able to understand:</a:t>
            </a:r>
            <a:endParaRPr lang="en-US" sz="2200" b="0" dirty="0">
              <a:cs typeface="Arial" pitchFamily="34" charset="0"/>
            </a:endParaRPr>
          </a:p>
        </p:txBody>
      </p:sp>
      <p:sp>
        <p:nvSpPr>
          <p:cNvPr id="7170" name="Rectangle 2"/>
          <p:cNvSpPr>
            <a:spLocks noGrp="1" noChangeArrowheads="1"/>
          </p:cNvSpPr>
          <p:nvPr>
            <p:ph idx="1"/>
          </p:nvPr>
        </p:nvSpPr>
        <p:spPr>
          <a:xfrm>
            <a:off x="299545" y="1860331"/>
            <a:ext cx="8639503" cy="3862556"/>
          </a:xfrm>
        </p:spPr>
        <p:txBody>
          <a:bodyPr lIns="91440" tIns="45720" rIns="91440" bIns="45720"/>
          <a:lstStyle/>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Configuring a Web Server for Deployment </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The Virtual Directory </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Web Application URLs</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Registering ASP.NET File Mappings</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Deploying a Web Application</a:t>
            </a:r>
          </a:p>
          <a:p>
            <a:pPr marL="231775" lvl="1" indent="-231775">
              <a:spcBef>
                <a:spcPts val="1200"/>
              </a:spcBef>
              <a:buFont typeface="Arial" pitchFamily="34" charset="0"/>
              <a:buChar char="•"/>
              <a:defRPr/>
            </a:pPr>
            <a:r>
              <a:rPr lang="en-IN" sz="2200" kern="1200" dirty="0" err="1" smtClean="0">
                <a:solidFill>
                  <a:schemeClr val="tx1"/>
                </a:solidFill>
                <a:latin typeface="Verdana" pitchFamily="34" charset="0"/>
                <a:ea typeface="Verdana" pitchFamily="34" charset="0"/>
                <a:cs typeface="Arial" pitchFamily="34" charset="0"/>
              </a:rPr>
              <a:t>Precompiling</a:t>
            </a:r>
            <a:r>
              <a:rPr lang="en-IN" sz="2200" kern="1200" dirty="0" smtClean="0">
                <a:solidFill>
                  <a:schemeClr val="tx1"/>
                </a:solidFill>
                <a:latin typeface="Verdana" pitchFamily="34" charset="0"/>
                <a:ea typeface="Verdana" pitchFamily="34" charset="0"/>
                <a:cs typeface="Arial" pitchFamily="34" charset="0"/>
              </a:rPr>
              <a:t> a Web Application</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Managing ASP.NET Precompiled Output for Deployment</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Debugging a Deployed Application</a:t>
            </a:r>
            <a:endParaRPr lang="en-US" sz="2200" kern="1200" dirty="0" smtClean="0">
              <a:solidFill>
                <a:schemeClr val="tx1"/>
              </a:solidFill>
              <a:latin typeface="Verdana" pitchFamily="34" charset="0"/>
              <a:ea typeface="Verdana" pitchFamily="34" charset="0"/>
              <a:cs typeface="Arial" pitchFamily="34" charset="0"/>
            </a:endParaRPr>
          </a:p>
        </p:txBody>
      </p:sp>
      <p:sp>
        <p:nvSpPr>
          <p:cNvPr id="16" name="Rectangle 2"/>
          <p:cNvSpPr>
            <a:spLocks noGrp="1" noChangeArrowheads="1"/>
          </p:cNvSpPr>
          <p:nvPr>
            <p:ph type="title"/>
          </p:nvPr>
        </p:nvSpPr>
        <p:spPr>
          <a:xfrm>
            <a:off x="0" y="-1"/>
            <a:ext cx="9144000" cy="740979"/>
          </a:xfrm>
          <a:solidFill>
            <a:srgbClr val="3388A9"/>
          </a:solidFill>
        </p:spPr>
        <p:txBody>
          <a:bodyPr/>
          <a:lstStyle/>
          <a:p>
            <a:pPr marL="342900" indent="-342900"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Objective</a:t>
            </a:r>
            <a:endParaRPr lang="en-IN" sz="4000" b="0" kern="1200" dirty="0" smtClean="0">
              <a:solidFill>
                <a:schemeClr val="bg1"/>
              </a:solidFill>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51338"/>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Configuring a Web Server for Deployment </a:t>
            </a:r>
          </a:p>
        </p:txBody>
      </p:sp>
      <p:sp>
        <p:nvSpPr>
          <p:cNvPr id="5" name="Rectangle 4"/>
          <p:cNvSpPr/>
          <p:nvPr/>
        </p:nvSpPr>
        <p:spPr bwMode="auto">
          <a:xfrm>
            <a:off x="307429" y="2191410"/>
            <a:ext cx="8529144" cy="15765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lvl="2" eaLnBrk="1" hangingPunct="1">
              <a:lnSpc>
                <a:spcPct val="150000"/>
              </a:lnSpc>
              <a:spcAft>
                <a:spcPts val="0"/>
              </a:spcAft>
              <a:buClr>
                <a:srgbClr val="292929"/>
              </a:buClr>
              <a:buSzPct val="65000"/>
              <a:defRPr/>
            </a:pPr>
            <a:r>
              <a:rPr lang="en-IN" sz="2000" dirty="0" smtClean="0"/>
              <a:t>Configuring your web servers to support deployment using the Web Deploy Remote Agent Service offers a more straightforward approach.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804041"/>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Configuring a Web Server for Deployment </a:t>
            </a:r>
          </a:p>
        </p:txBody>
      </p:sp>
      <p:sp>
        <p:nvSpPr>
          <p:cNvPr id="6" name="Rectangle 5"/>
          <p:cNvSpPr/>
          <p:nvPr/>
        </p:nvSpPr>
        <p:spPr bwMode="auto">
          <a:xfrm>
            <a:off x="323195" y="1276880"/>
            <a:ext cx="8529144" cy="678044"/>
          </a:xfrm>
          <a:prstGeom prst="rect">
            <a:avLst/>
          </a:pr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lstStyle/>
          <a:p>
            <a:pPr marL="0" lvl="2" eaLnBrk="1" hangingPunct="1">
              <a:spcAft>
                <a:spcPts val="0"/>
              </a:spcAft>
              <a:buClr>
                <a:srgbClr val="292929"/>
              </a:buClr>
              <a:buSzPct val="65000"/>
              <a:defRPr/>
            </a:pPr>
            <a:r>
              <a:rPr lang="en-IN" sz="2000" b="1" dirty="0" smtClean="0"/>
              <a:t>There are three main approaches you can use to get your applications or sites onto a web server. </a:t>
            </a:r>
            <a:endParaRPr lang="en-US" altLang="zh-CN" sz="2000" b="1" dirty="0" smtClean="0"/>
          </a:p>
        </p:txBody>
      </p:sp>
      <p:sp>
        <p:nvSpPr>
          <p:cNvPr id="7" name="Rectangle 6"/>
          <p:cNvSpPr/>
          <p:nvPr/>
        </p:nvSpPr>
        <p:spPr bwMode="auto">
          <a:xfrm>
            <a:off x="323195" y="2049400"/>
            <a:ext cx="8529144" cy="43671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1" hangingPunct="1">
              <a:spcBef>
                <a:spcPts val="600"/>
              </a:spcBef>
              <a:buFont typeface="Verdana" pitchFamily="34" charset="0"/>
              <a:buChar char="−"/>
              <a:defRPr/>
            </a:pPr>
            <a:r>
              <a:rPr lang="en-IN" sz="2000" dirty="0" smtClean="0"/>
              <a:t>Use the </a:t>
            </a:r>
            <a:r>
              <a:rPr lang="en-IN" sz="2000" i="1" dirty="0" smtClean="0"/>
              <a:t>Web Deploy Remote Agent Service</a:t>
            </a:r>
            <a:r>
              <a:rPr lang="en-IN" sz="2000" dirty="0" smtClean="0"/>
              <a:t>. This approach requires less configuration of the web server, but you need to provide the credentials of a local server administrator in order to deploy anything to the server.</a:t>
            </a:r>
          </a:p>
          <a:p>
            <a:pPr marL="342900" indent="-342900" eaLnBrk="1" hangingPunct="1">
              <a:spcBef>
                <a:spcPts val="600"/>
              </a:spcBef>
              <a:buFont typeface="Verdana" pitchFamily="34" charset="0"/>
              <a:buChar char="−"/>
              <a:defRPr/>
            </a:pPr>
            <a:r>
              <a:rPr lang="en-IN" sz="2000" dirty="0" smtClean="0"/>
              <a:t>Use the </a:t>
            </a:r>
            <a:r>
              <a:rPr lang="en-IN" sz="2000" i="1" dirty="0" smtClean="0"/>
              <a:t>Web Deploy Handler</a:t>
            </a:r>
            <a:r>
              <a:rPr lang="en-IN" sz="2000" dirty="0" smtClean="0"/>
              <a:t>. This approach is a lot more complex and requires more initial effort to set up the web server. You can configure IIS to allow non-administrator users to perform the deployment. The Web Deploy Handler is only available in IIS version 7 or later.</a:t>
            </a:r>
          </a:p>
          <a:p>
            <a:pPr marL="342900" indent="-342900" eaLnBrk="1" hangingPunct="1">
              <a:spcBef>
                <a:spcPts val="600"/>
              </a:spcBef>
              <a:buFont typeface="Verdana" pitchFamily="34" charset="0"/>
              <a:buChar char="−"/>
              <a:defRPr/>
            </a:pPr>
            <a:r>
              <a:rPr lang="en-IN" sz="2000" dirty="0" smtClean="0"/>
              <a:t>Use </a:t>
            </a:r>
            <a:r>
              <a:rPr lang="en-IN" sz="2000" i="1" dirty="0" smtClean="0"/>
              <a:t>offline deployment</a:t>
            </a:r>
            <a:r>
              <a:rPr lang="en-IN" sz="2000" dirty="0" smtClean="0"/>
              <a:t>. This approach requires the least configuration of the web server, but a server administrator must manually copy the web package onto the server and import it through IIS Manager.</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1"/>
            <a:ext cx="9144000" cy="740979"/>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The Virtual Directory</a:t>
            </a:r>
          </a:p>
        </p:txBody>
      </p:sp>
      <p:sp>
        <p:nvSpPr>
          <p:cNvPr id="5" name="Rectangle 4"/>
          <p:cNvSpPr/>
          <p:nvPr/>
        </p:nvSpPr>
        <p:spPr bwMode="auto">
          <a:xfrm>
            <a:off x="354724" y="1198085"/>
            <a:ext cx="8529144" cy="846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The &lt;</a:t>
            </a:r>
            <a:r>
              <a:rPr lang="en-IN" dirty="0" err="1" smtClean="0"/>
              <a:t>virtualDirectory</a:t>
            </a:r>
            <a:r>
              <a:rPr lang="en-IN" dirty="0" smtClean="0"/>
              <a:t>&gt; element is a child of the &lt;application&gt; element and controls the configuration settings for a specific virtual directory. </a:t>
            </a:r>
          </a:p>
        </p:txBody>
      </p:sp>
      <p:sp>
        <p:nvSpPr>
          <p:cNvPr id="6" name="Rectangle 5"/>
          <p:cNvSpPr/>
          <p:nvPr/>
        </p:nvSpPr>
        <p:spPr bwMode="auto">
          <a:xfrm>
            <a:off x="307428" y="2222829"/>
            <a:ext cx="8529144" cy="12613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A virtual directory is a directory name (also referred to as path) that you specify in Internet Information Services (IIS) 7 and map to a physical directory on a local or remote server.</a:t>
            </a:r>
          </a:p>
        </p:txBody>
      </p:sp>
      <p:sp>
        <p:nvSpPr>
          <p:cNvPr id="7" name="Rectangle 6"/>
          <p:cNvSpPr/>
          <p:nvPr/>
        </p:nvSpPr>
        <p:spPr bwMode="auto">
          <a:xfrm>
            <a:off x="307428" y="3594426"/>
            <a:ext cx="8529144" cy="52038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The virtual directory name becomes part of the application's URL.</a:t>
            </a:r>
            <a:endParaRPr lang="en-US" dirty="0" smtClean="0"/>
          </a:p>
        </p:txBody>
      </p:sp>
      <p:sp>
        <p:nvSpPr>
          <p:cNvPr id="8" name="Rectangle 7"/>
          <p:cNvSpPr/>
          <p:nvPr/>
        </p:nvSpPr>
        <p:spPr bwMode="auto">
          <a:xfrm>
            <a:off x="307428" y="4209285"/>
            <a:ext cx="8529144" cy="111945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lvl="2" eaLnBrk="1" hangingPunct="1">
              <a:lnSpc>
                <a:spcPct val="150000"/>
              </a:lnSpc>
              <a:spcAft>
                <a:spcPts val="0"/>
              </a:spcAft>
              <a:buClr>
                <a:srgbClr val="292929"/>
              </a:buClr>
              <a:buSzPct val="65000"/>
              <a:defRPr/>
            </a:pPr>
            <a:r>
              <a:rPr lang="en-IN" dirty="0" smtClean="0"/>
              <a:t>Each application must have a virtual directory, known as the root virtual directory, and maps the application to the physical directory that contains the application's content.</a:t>
            </a:r>
            <a:r>
              <a:rPr lang="en-US" dirty="0" smtClean="0"/>
              <a:t> </a:t>
            </a:r>
          </a:p>
        </p:txBody>
      </p:sp>
      <p:sp>
        <p:nvSpPr>
          <p:cNvPr id="9" name="Rectangle 8"/>
          <p:cNvSpPr/>
          <p:nvPr/>
        </p:nvSpPr>
        <p:spPr bwMode="auto">
          <a:xfrm>
            <a:off x="307428" y="5423222"/>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The &lt;</a:t>
            </a:r>
            <a:r>
              <a:rPr lang="en-IN" dirty="0" err="1" smtClean="0"/>
              <a:t>virtualDirectory</a:t>
            </a:r>
            <a:r>
              <a:rPr lang="en-IN" dirty="0" smtClean="0"/>
              <a:t>&gt; element is included in the default installation of IIS 7.</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1"/>
            <a:ext cx="9144000" cy="804041"/>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Web Application URLs</a:t>
            </a:r>
          </a:p>
        </p:txBody>
      </p:sp>
      <p:sp>
        <p:nvSpPr>
          <p:cNvPr id="5" name="Rectangle 4"/>
          <p:cNvSpPr/>
          <p:nvPr/>
        </p:nvSpPr>
        <p:spPr bwMode="auto">
          <a:xfrm>
            <a:off x="307428" y="1371510"/>
            <a:ext cx="8529144" cy="846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ASP.NET routing enables you to use URLs that do not have to map to specific files in a Web site.</a:t>
            </a:r>
          </a:p>
        </p:txBody>
      </p:sp>
      <p:sp>
        <p:nvSpPr>
          <p:cNvPr id="6" name="Rectangle 5"/>
          <p:cNvSpPr/>
          <p:nvPr/>
        </p:nvSpPr>
        <p:spPr bwMode="auto">
          <a:xfrm>
            <a:off x="307428" y="2348957"/>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A request URL is simply the URL a user enters into their browser to find a page on your web site. </a:t>
            </a:r>
          </a:p>
        </p:txBody>
      </p:sp>
      <p:sp>
        <p:nvSpPr>
          <p:cNvPr id="7" name="Rectangle 6"/>
          <p:cNvSpPr/>
          <p:nvPr/>
        </p:nvSpPr>
        <p:spPr bwMode="auto">
          <a:xfrm>
            <a:off x="307428" y="3342170"/>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You use routing to define URLs that are semantically meaningful to users and that can help with search-engine optimization (SEO).</a:t>
            </a:r>
          </a:p>
        </p:txBody>
      </p:sp>
      <p:sp>
        <p:nvSpPr>
          <p:cNvPr id="8" name="Rectangle 7"/>
          <p:cNvSpPr/>
          <p:nvPr/>
        </p:nvSpPr>
        <p:spPr bwMode="auto">
          <a:xfrm>
            <a:off x="307428" y="4335413"/>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lvl="2" eaLnBrk="1" hangingPunct="1">
              <a:lnSpc>
                <a:spcPct val="150000"/>
              </a:lnSpc>
              <a:spcAft>
                <a:spcPts val="0"/>
              </a:spcAft>
              <a:buClr>
                <a:srgbClr val="292929"/>
              </a:buClr>
              <a:buSzPct val="65000"/>
              <a:defRPr/>
            </a:pPr>
            <a:r>
              <a:rPr lang="en-IN" dirty="0" smtClean="0"/>
              <a:t>By default, the Web Forms template includes ASP.NET Friendly URLs.</a:t>
            </a:r>
          </a:p>
        </p:txBody>
      </p:sp>
      <p:sp>
        <p:nvSpPr>
          <p:cNvPr id="9" name="Rectangle 8"/>
          <p:cNvSpPr/>
          <p:nvPr/>
        </p:nvSpPr>
        <p:spPr bwMode="auto">
          <a:xfrm>
            <a:off x="307428" y="5328626"/>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Much of the basic routing work will be implemented by using </a:t>
            </a:r>
            <a:r>
              <a:rPr lang="en-IN" i="1" dirty="0" smtClean="0"/>
              <a:t>Friendly URLs.</a:t>
            </a:r>
            <a:endParaRPr lang="en-US"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
            <a:ext cx="9144000" cy="851339"/>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Registering ASP.NET File Mappings</a:t>
            </a:r>
          </a:p>
        </p:txBody>
      </p:sp>
      <p:sp>
        <p:nvSpPr>
          <p:cNvPr id="5" name="Rectangle 4"/>
          <p:cNvSpPr/>
          <p:nvPr/>
        </p:nvSpPr>
        <p:spPr bwMode="auto">
          <a:xfrm>
            <a:off x="307428" y="1923304"/>
            <a:ext cx="8529144" cy="846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Internet Information Services (IIS) passes requests for only certain file types to ASP.NET to service. </a:t>
            </a:r>
          </a:p>
        </p:txBody>
      </p:sp>
      <p:sp>
        <p:nvSpPr>
          <p:cNvPr id="6" name="Rectangle 5"/>
          <p:cNvSpPr/>
          <p:nvPr/>
        </p:nvSpPr>
        <p:spPr bwMode="auto">
          <a:xfrm>
            <a:off x="307428" y="2900751"/>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Files with file-name extensions such as .</a:t>
            </a:r>
            <a:r>
              <a:rPr lang="en-IN" dirty="0" err="1" smtClean="0"/>
              <a:t>aspx</a:t>
            </a:r>
            <a:r>
              <a:rPr lang="en-IN" dirty="0" smtClean="0"/>
              <a:t>, </a:t>
            </a:r>
            <a:r>
              <a:rPr lang="en-IN" dirty="0" err="1" smtClean="0"/>
              <a:t>asmx</a:t>
            </a:r>
            <a:r>
              <a:rPr lang="en-IN" dirty="0" smtClean="0"/>
              <a:t>, and .</a:t>
            </a:r>
            <a:r>
              <a:rPr lang="en-IN" dirty="0" err="1" smtClean="0"/>
              <a:t>ashx</a:t>
            </a:r>
            <a:r>
              <a:rPr lang="en-IN" dirty="0" smtClean="0"/>
              <a:t> are already mapped to the ASP.NET ISAPI extension.</a:t>
            </a:r>
          </a:p>
        </p:txBody>
      </p:sp>
      <p:sp>
        <p:nvSpPr>
          <p:cNvPr id="7" name="Rectangle 6"/>
          <p:cNvSpPr/>
          <p:nvPr/>
        </p:nvSpPr>
        <p:spPr bwMode="auto">
          <a:xfrm>
            <a:off x="307428" y="3893964"/>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To have IIS pass other file-name extensions to ASP.NET, you must register the extensions in IIS.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788276"/>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Registering ASP.NET File Mappings</a:t>
            </a:r>
          </a:p>
        </p:txBody>
      </p:sp>
      <p:sp>
        <p:nvSpPr>
          <p:cNvPr id="5" name="Rectangle 4"/>
          <p:cNvSpPr/>
          <p:nvPr/>
        </p:nvSpPr>
        <p:spPr bwMode="auto">
          <a:xfrm>
            <a:off x="307428" y="1024634"/>
            <a:ext cx="8529144" cy="520387"/>
          </a:xfrm>
          <a:prstGeom prst="rect">
            <a:avLst/>
          </a:pr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lstStyle/>
          <a:p>
            <a:pPr marL="0" lvl="2" eaLnBrk="1" hangingPunct="1">
              <a:lnSpc>
                <a:spcPct val="150000"/>
              </a:lnSpc>
              <a:spcAft>
                <a:spcPts val="0"/>
              </a:spcAft>
              <a:buClr>
                <a:srgbClr val="292929"/>
              </a:buClr>
              <a:buSzPct val="65000"/>
              <a:defRPr/>
            </a:pPr>
            <a:r>
              <a:rPr lang="en-IN" sz="2000" b="1" dirty="0" smtClean="0"/>
              <a:t>To map a file-name extension in IIS 6.0</a:t>
            </a:r>
          </a:p>
        </p:txBody>
      </p:sp>
      <p:sp>
        <p:nvSpPr>
          <p:cNvPr id="6" name="Rectangle 5"/>
          <p:cNvSpPr/>
          <p:nvPr/>
        </p:nvSpPr>
        <p:spPr bwMode="auto">
          <a:xfrm>
            <a:off x="307428" y="1891736"/>
            <a:ext cx="8529144" cy="4193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lvl="2" indent="-342900" eaLnBrk="1" hangingPunct="1">
              <a:lnSpc>
                <a:spcPct val="150000"/>
              </a:lnSpc>
              <a:spcAft>
                <a:spcPts val="0"/>
              </a:spcAft>
              <a:buClr>
                <a:srgbClr val="292929"/>
              </a:buClr>
              <a:buFont typeface="Verdana" pitchFamily="34" charset="0"/>
              <a:buChar char="−"/>
              <a:defRPr/>
            </a:pPr>
            <a:r>
              <a:rPr lang="en-IN" dirty="0" smtClean="0"/>
              <a:t>Open IIS Manager.</a:t>
            </a:r>
          </a:p>
          <a:p>
            <a:pPr marL="342900" lvl="2" indent="-342900" eaLnBrk="1" hangingPunct="1">
              <a:lnSpc>
                <a:spcPct val="150000"/>
              </a:lnSpc>
              <a:spcAft>
                <a:spcPts val="0"/>
              </a:spcAft>
              <a:buClr>
                <a:srgbClr val="292929"/>
              </a:buClr>
              <a:buFont typeface="Verdana" pitchFamily="34" charset="0"/>
              <a:buChar char="−"/>
              <a:defRPr/>
            </a:pPr>
            <a:r>
              <a:rPr lang="en-IN" dirty="0" smtClean="0"/>
              <a:t>Expand the node for the Web server computer, expand Web Sites, and then expand Default Web Site.</a:t>
            </a:r>
          </a:p>
          <a:p>
            <a:pPr marL="342900" lvl="2" indent="-342900" eaLnBrk="1" hangingPunct="1">
              <a:lnSpc>
                <a:spcPct val="150000"/>
              </a:lnSpc>
              <a:spcAft>
                <a:spcPts val="0"/>
              </a:spcAft>
              <a:buClr>
                <a:srgbClr val="292929"/>
              </a:buClr>
              <a:buFont typeface="Verdana" pitchFamily="34" charset="0"/>
              <a:buChar char="−"/>
              <a:defRPr/>
            </a:pPr>
            <a:r>
              <a:rPr lang="en-IN" dirty="0" smtClean="0"/>
              <a:t>Right-click the name of your application, and then click Properties.</a:t>
            </a:r>
          </a:p>
          <a:p>
            <a:pPr marL="342900" lvl="2" indent="-342900" eaLnBrk="1" hangingPunct="1">
              <a:lnSpc>
                <a:spcPct val="150000"/>
              </a:lnSpc>
              <a:spcAft>
                <a:spcPts val="0"/>
              </a:spcAft>
              <a:buClr>
                <a:srgbClr val="292929"/>
              </a:buClr>
              <a:buFont typeface="Verdana" pitchFamily="34" charset="0"/>
              <a:buChar char="−"/>
              <a:defRPr/>
            </a:pPr>
            <a:r>
              <a:rPr lang="en-IN" dirty="0" smtClean="0"/>
              <a:t>Click the Virtual Directory tab, and then click Configuration.</a:t>
            </a:r>
          </a:p>
          <a:p>
            <a:pPr marL="342900" lvl="2" indent="-342900" eaLnBrk="1" hangingPunct="1">
              <a:lnSpc>
                <a:spcPct val="150000"/>
              </a:lnSpc>
              <a:spcAft>
                <a:spcPts val="0"/>
              </a:spcAft>
              <a:buClr>
                <a:srgbClr val="292929"/>
              </a:buClr>
              <a:buFont typeface="Verdana" pitchFamily="34" charset="0"/>
              <a:buChar char="−"/>
              <a:defRPr/>
            </a:pPr>
            <a:r>
              <a:rPr lang="en-IN" dirty="0" smtClean="0"/>
              <a:t>On the Mappings tab, click Add.</a:t>
            </a:r>
          </a:p>
          <a:p>
            <a:pPr marL="342900" lvl="2" indent="-342900" eaLnBrk="1" hangingPunct="1">
              <a:lnSpc>
                <a:spcPct val="150000"/>
              </a:lnSpc>
              <a:spcAft>
                <a:spcPts val="0"/>
              </a:spcAft>
              <a:buClr>
                <a:srgbClr val="292929"/>
              </a:buClr>
              <a:buFont typeface="Verdana" pitchFamily="34" charset="0"/>
              <a:buChar char="−"/>
              <a:defRPr/>
            </a:pPr>
            <a:r>
              <a:rPr lang="en-IN" dirty="0" smtClean="0"/>
              <a:t>The Add/Edit Application Extension Mapping dialog box is displayed.</a:t>
            </a:r>
          </a:p>
          <a:p>
            <a:pPr marL="342900" lvl="2" indent="-342900" eaLnBrk="1" hangingPunct="1">
              <a:lnSpc>
                <a:spcPct val="150000"/>
              </a:lnSpc>
              <a:spcAft>
                <a:spcPts val="0"/>
              </a:spcAft>
              <a:buClr>
                <a:srgbClr val="292929"/>
              </a:buClr>
              <a:buFont typeface="Verdana" pitchFamily="34" charset="0"/>
              <a:buChar char="−"/>
              <a:defRPr/>
            </a:pPr>
            <a:r>
              <a:rPr lang="en-IN" dirty="0" smtClean="0"/>
              <a:t>In the Executable box, type or browse to the file Aspnet_isapi.dll. By default, the file is in the following location:</a:t>
            </a:r>
          </a:p>
          <a:p>
            <a:pPr marL="342900" lvl="2" indent="-342900" algn="ctr" eaLnBrk="1" hangingPunct="1">
              <a:lnSpc>
                <a:spcPct val="150000"/>
              </a:lnSpc>
              <a:spcAft>
                <a:spcPts val="0"/>
              </a:spcAft>
              <a:buClr>
                <a:srgbClr val="292929"/>
              </a:buClr>
              <a:defRPr/>
            </a:pPr>
            <a:r>
              <a:rPr lang="en-IN" b="1" dirty="0" smtClean="0">
                <a:latin typeface="Courier New" pitchFamily="49" charset="0"/>
                <a:cs typeface="Courier New" pitchFamily="49" charset="0"/>
              </a:rPr>
              <a:t>%windows%\Microsoft.NET\Framework\version\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1"/>
            <a:ext cx="9144000" cy="819807"/>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Registering ASP.NET File Mappings</a:t>
            </a:r>
          </a:p>
        </p:txBody>
      </p:sp>
      <p:sp>
        <p:nvSpPr>
          <p:cNvPr id="5" name="Rectangle 4"/>
          <p:cNvSpPr/>
          <p:nvPr/>
        </p:nvSpPr>
        <p:spPr bwMode="auto">
          <a:xfrm>
            <a:off x="307429" y="1071978"/>
            <a:ext cx="8529144" cy="5045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lvl="2" eaLnBrk="1" hangingPunct="1">
              <a:lnSpc>
                <a:spcPct val="150000"/>
              </a:lnSpc>
              <a:spcAft>
                <a:spcPts val="0"/>
              </a:spcAft>
              <a:buClr>
                <a:srgbClr val="292929"/>
              </a:buClr>
              <a:defRPr/>
            </a:pPr>
            <a:r>
              <a:rPr lang="en-IN" dirty="0" smtClean="0"/>
              <a:t>In the Extension box, type the file-name extension, such as .sample.</a:t>
            </a:r>
          </a:p>
        </p:txBody>
      </p:sp>
      <p:sp>
        <p:nvSpPr>
          <p:cNvPr id="6" name="Rectangle 5"/>
          <p:cNvSpPr/>
          <p:nvPr/>
        </p:nvSpPr>
        <p:spPr bwMode="auto">
          <a:xfrm>
            <a:off x="323195" y="1655276"/>
            <a:ext cx="8529144" cy="1245579"/>
          </a:xfrm>
          <a:prstGeom prst="rect">
            <a:avLst/>
          </a:pr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lstStyle/>
          <a:p>
            <a:pPr marL="0" lvl="2" eaLnBrk="1" hangingPunct="1">
              <a:lnSpc>
                <a:spcPct val="150000"/>
              </a:lnSpc>
              <a:spcAft>
                <a:spcPts val="0"/>
              </a:spcAft>
              <a:buClr>
                <a:srgbClr val="292929"/>
              </a:buClr>
              <a:defRPr/>
            </a:pPr>
            <a:r>
              <a:rPr lang="en-IN" b="1" dirty="0" smtClean="0"/>
              <a:t>Select the Verify that file exists check box according to what the file-name extension represents in your application. Choose these options:</a:t>
            </a:r>
          </a:p>
        </p:txBody>
      </p:sp>
      <p:sp>
        <p:nvSpPr>
          <p:cNvPr id="7" name="Rectangle 6"/>
          <p:cNvSpPr/>
          <p:nvPr/>
        </p:nvSpPr>
        <p:spPr bwMode="auto">
          <a:xfrm>
            <a:off x="307429" y="3026888"/>
            <a:ext cx="8529144" cy="12613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True . The file-name extension represents a physical file in the application. In this case, if the requested file does not exist on disk, IIS displays an error.</a:t>
            </a:r>
          </a:p>
        </p:txBody>
      </p:sp>
      <p:sp>
        <p:nvSpPr>
          <p:cNvPr id="8" name="Rectangle 7"/>
          <p:cNvSpPr/>
          <p:nvPr/>
        </p:nvSpPr>
        <p:spPr bwMode="auto">
          <a:xfrm>
            <a:off x="307429" y="4366953"/>
            <a:ext cx="8529144" cy="12928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False . The file-name extension does not represent a physical file. Instead, the extension is handled dynamically by a class that is mapped to the extension in ASP.NET.</a:t>
            </a:r>
          </a:p>
        </p:txBody>
      </p:sp>
      <p:sp>
        <p:nvSpPr>
          <p:cNvPr id="9" name="Rectangle 8"/>
          <p:cNvSpPr/>
          <p:nvPr/>
        </p:nvSpPr>
        <p:spPr bwMode="auto">
          <a:xfrm>
            <a:off x="307429" y="5738564"/>
            <a:ext cx="8529144" cy="56765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Click OK and then close IIS Manager.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1904</TotalTime>
  <Words>1009</Words>
  <Application>Microsoft Office PowerPoint</Application>
  <PresentationFormat>On-screen Show (4:3)</PresentationFormat>
  <Paragraphs>120</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1_Office Theme</vt:lpstr>
      <vt:lpstr>7_Office Theme</vt:lpstr>
      <vt:lpstr>Slide 1</vt:lpstr>
      <vt:lpstr>Objective</vt:lpstr>
      <vt:lpstr>Configuring a Web Server for Deployment </vt:lpstr>
      <vt:lpstr>Configuring a Web Server for Deployment </vt:lpstr>
      <vt:lpstr>The Virtual Directory</vt:lpstr>
      <vt:lpstr>Web Application URLs</vt:lpstr>
      <vt:lpstr>Registering ASP.NET File Mappings</vt:lpstr>
      <vt:lpstr>Registering ASP.NET File Mappings</vt:lpstr>
      <vt:lpstr>Registering ASP.NET File Mappings</vt:lpstr>
      <vt:lpstr>Deploying a Web Application</vt:lpstr>
      <vt:lpstr>Deploying a Web Application</vt:lpstr>
      <vt:lpstr>Precompiling a Web Application</vt:lpstr>
      <vt:lpstr>Precompiling a Web Application</vt:lpstr>
      <vt:lpstr>Managing ASP.NET Precompiled Output for Deployment</vt:lpstr>
      <vt:lpstr>Managing ASP.NET Precompiled Output for Deployment</vt:lpstr>
      <vt:lpstr>Managing ASP.NET Precompiled Output for Deployment</vt:lpstr>
      <vt:lpstr>Debugging a Deployed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Tsuser</cp:lastModifiedBy>
  <cp:revision>257</cp:revision>
  <dcterms:created xsi:type="dcterms:W3CDTF">2014-12-12T08:35:24Z</dcterms:created>
  <dcterms:modified xsi:type="dcterms:W3CDTF">2015-09-02T09:28:00Z</dcterms:modified>
</cp:coreProperties>
</file>