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7" r:id="rId2"/>
    <p:sldMasterId id="2147483723" r:id="rId3"/>
  </p:sldMasterIdLst>
  <p:notesMasterIdLst>
    <p:notesMasterId r:id="rId19"/>
  </p:notesMasterIdLst>
  <p:sldIdLst>
    <p:sldId id="257" r:id="rId4"/>
    <p:sldId id="260" r:id="rId5"/>
    <p:sldId id="330" r:id="rId6"/>
    <p:sldId id="331" r:id="rId7"/>
    <p:sldId id="332" r:id="rId8"/>
    <p:sldId id="334" r:id="rId9"/>
    <p:sldId id="336" r:id="rId10"/>
    <p:sldId id="338" r:id="rId11"/>
    <p:sldId id="337" r:id="rId12"/>
    <p:sldId id="339" r:id="rId13"/>
    <p:sldId id="340" r:id="rId14"/>
    <p:sldId id="342" r:id="rId15"/>
    <p:sldId id="344" r:id="rId16"/>
    <p:sldId id="345" r:id="rId17"/>
    <p:sldId id="34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846" y="-1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4A749998-B0EF-42F5-BCC2-681211F201BE}" type="datetimeFigureOut">
              <a:rPr lang="en-US"/>
              <a:pPr>
                <a:defRPr/>
              </a:pPr>
              <a:t>9/2/2015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C69AFF4C-A45D-4CF1-B2B0-C44BC3E71F0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932F922A-3F95-490C-A0C0-8A2DC3801F09}"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23555"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23556"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2440334-B6AF-4C39-A642-43CED79677E1}"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23557"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bwMode="auto">
          <a:noFill/>
          <a:ln>
            <a:miter lim="800000"/>
            <a:headEnd/>
            <a:tailEnd/>
          </a:ln>
        </p:spPr>
        <p:txBody>
          <a:bodyPr/>
          <a:lstStyle/>
          <a:p>
            <a:fld id="{18D33A6C-B640-4FDE-9154-38A1EA91D172}" type="slidenum">
              <a:rPr lang="en-US" smtClean="0">
                <a:latin typeface="Times New Roman" pitchFamily="18" charset="0"/>
              </a:rPr>
              <a:pPr/>
              <a:t>2</a:t>
            </a:fld>
            <a:endParaRPr lang="en-US" smtClean="0">
              <a:latin typeface="Times New Roman" pitchFamily="18" charset="0"/>
            </a:endParaRPr>
          </a:p>
        </p:txBody>
      </p:sp>
      <p:sp>
        <p:nvSpPr>
          <p:cNvPr id="24579"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4580"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7763214E-0CE8-410F-8370-397BCAC0B1ED}" type="slidenum">
              <a:rPr lang="en-US" smtClean="0"/>
              <a:pPr/>
              <a:t>8</a:t>
            </a:fld>
            <a:endParaRPr lang="en-US" smtClean="0"/>
          </a:p>
        </p:txBody>
      </p:sp>
      <p:sp>
        <p:nvSpPr>
          <p:cNvPr id="25603" name="Rectangle 2"/>
          <p:cNvSpPr>
            <a:spLocks noGrp="1" noRot="1" noChangeAspect="1" noChangeArrowheads="1" noTextEdit="1"/>
          </p:cNvSpPr>
          <p:nvPr>
            <p:ph type="sldImg"/>
          </p:nvPr>
        </p:nvSpPr>
        <p:spPr bwMode="auto">
          <a:xfrm>
            <a:off x="1152525" y="692150"/>
            <a:ext cx="4554538" cy="3416300"/>
          </a:xfrm>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30" tIns="45715" rIns="91430" bIns="45715"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p:txBody>
          <a:bodyPr/>
          <a:lstStyle/>
          <a:p>
            <a:pPr>
              <a:defRPr/>
            </a:pPr>
            <a:r>
              <a:rPr lang="en-US" altLang="en-US"/>
              <a:t>9. Web Services</a:t>
            </a:r>
          </a:p>
        </p:txBody>
      </p:sp>
      <p:sp>
        <p:nvSpPr>
          <p:cNvPr id="5" name="Rectangle 9"/>
          <p:cNvSpPr>
            <a:spLocks noGrp="1" noChangeArrowheads="1"/>
          </p:cNvSpPr>
          <p:nvPr>
            <p:ph type="dt" sz="quarter" idx="1"/>
          </p:nvPr>
        </p:nvSpPr>
        <p:spPr/>
        <p:txBody>
          <a:bodyPr/>
          <a:lstStyle/>
          <a:p>
            <a:pPr>
              <a:defRPr/>
            </a:pPr>
            <a:r>
              <a:rPr lang="en-US"/>
              <a:t>2003</a:t>
            </a:r>
            <a:endParaRPr lang="en-US" altLang="en-US"/>
          </a:p>
        </p:txBody>
      </p:sp>
      <p:sp>
        <p:nvSpPr>
          <p:cNvPr id="6" name="Rectangle 10"/>
          <p:cNvSpPr>
            <a:spLocks noGrp="1" noChangeArrowheads="1"/>
          </p:cNvSpPr>
          <p:nvPr>
            <p:ph type="ftr" sz="quarter" idx="4"/>
          </p:nvPr>
        </p:nvSpPr>
        <p:spPr/>
        <p:txBody>
          <a:bodyPr/>
          <a:lstStyle/>
          <a:p>
            <a:pPr>
              <a:defRPr/>
            </a:pPr>
            <a:r>
              <a:rPr lang="en-US" altLang="en-US"/>
              <a:t>© 2003 Microsoft</a:t>
            </a:r>
          </a:p>
        </p:txBody>
      </p:sp>
      <p:sp>
        <p:nvSpPr>
          <p:cNvPr id="26629" name="Rectangle 11"/>
          <p:cNvSpPr>
            <a:spLocks noGrp="1" noChangeArrowheads="1"/>
          </p:cNvSpPr>
          <p:nvPr>
            <p:ph type="sldNum" sz="quarter" idx="5"/>
          </p:nvPr>
        </p:nvSpPr>
        <p:spPr bwMode="auto">
          <a:noFill/>
          <a:ln>
            <a:miter lim="800000"/>
            <a:headEnd/>
            <a:tailEnd/>
          </a:ln>
        </p:spPr>
        <p:txBody>
          <a:bodyPr/>
          <a:lstStyle/>
          <a:p>
            <a:fld id="{364BCC2A-7114-44C7-A78A-13FB2EA3BB5A}" type="slidenum">
              <a:rPr lang="en-US" altLang="en-US" smtClean="0"/>
              <a:pPr/>
              <a:t>10</a:t>
            </a:fld>
            <a:endParaRPr lang="en-US" altLang="en-US" smtClean="0"/>
          </a:p>
        </p:txBody>
      </p:sp>
      <p:sp>
        <p:nvSpPr>
          <p:cNvPr id="26630"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p:txBody>
          <a:bodyPr/>
          <a:lstStyle/>
          <a:p>
            <a:pPr>
              <a:defRPr/>
            </a:pPr>
            <a:r>
              <a:rPr lang="en-US" altLang="en-US"/>
              <a:t>9. Web Services</a:t>
            </a:r>
          </a:p>
        </p:txBody>
      </p:sp>
      <p:sp>
        <p:nvSpPr>
          <p:cNvPr id="5" name="Rectangle 9"/>
          <p:cNvSpPr>
            <a:spLocks noGrp="1" noChangeArrowheads="1"/>
          </p:cNvSpPr>
          <p:nvPr>
            <p:ph type="dt" sz="quarter" idx="1"/>
          </p:nvPr>
        </p:nvSpPr>
        <p:spPr/>
        <p:txBody>
          <a:bodyPr/>
          <a:lstStyle/>
          <a:p>
            <a:pPr>
              <a:defRPr/>
            </a:pPr>
            <a:r>
              <a:rPr lang="en-US"/>
              <a:t>2003</a:t>
            </a:r>
            <a:endParaRPr lang="en-US" altLang="en-US"/>
          </a:p>
        </p:txBody>
      </p:sp>
      <p:sp>
        <p:nvSpPr>
          <p:cNvPr id="6" name="Rectangle 10"/>
          <p:cNvSpPr>
            <a:spLocks noGrp="1" noChangeArrowheads="1"/>
          </p:cNvSpPr>
          <p:nvPr>
            <p:ph type="ftr" sz="quarter" idx="4"/>
          </p:nvPr>
        </p:nvSpPr>
        <p:spPr/>
        <p:txBody>
          <a:bodyPr/>
          <a:lstStyle/>
          <a:p>
            <a:pPr>
              <a:defRPr/>
            </a:pPr>
            <a:r>
              <a:rPr lang="en-US" altLang="en-US"/>
              <a:t>© 2003 Microsoft</a:t>
            </a:r>
          </a:p>
        </p:txBody>
      </p:sp>
      <p:sp>
        <p:nvSpPr>
          <p:cNvPr id="27653" name="Rectangle 11"/>
          <p:cNvSpPr>
            <a:spLocks noGrp="1" noChangeArrowheads="1"/>
          </p:cNvSpPr>
          <p:nvPr>
            <p:ph type="sldNum" sz="quarter" idx="5"/>
          </p:nvPr>
        </p:nvSpPr>
        <p:spPr bwMode="auto">
          <a:noFill/>
          <a:ln>
            <a:miter lim="800000"/>
            <a:headEnd/>
            <a:tailEnd/>
          </a:ln>
        </p:spPr>
        <p:txBody>
          <a:bodyPr/>
          <a:lstStyle/>
          <a:p>
            <a:fld id="{CE8B4B74-C05E-43A4-A150-E8B5CA72FE8F}" type="slidenum">
              <a:rPr lang="en-US" altLang="en-US" smtClean="0"/>
              <a:pPr/>
              <a:t>12</a:t>
            </a:fld>
            <a:endParaRPr lang="en-US" altLang="en-US" smtClean="0"/>
          </a:p>
        </p:txBody>
      </p:sp>
      <p:sp>
        <p:nvSpPr>
          <p:cNvPr id="27654"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Cool?  You'll build this app in the lab!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p:txBody>
          <a:bodyPr/>
          <a:lstStyle/>
          <a:p>
            <a:pPr>
              <a:defRPr/>
            </a:pPr>
            <a:r>
              <a:rPr lang="en-US" altLang="en-US"/>
              <a:t>9. Web Services</a:t>
            </a:r>
          </a:p>
        </p:txBody>
      </p:sp>
      <p:sp>
        <p:nvSpPr>
          <p:cNvPr id="5" name="Rectangle 9"/>
          <p:cNvSpPr>
            <a:spLocks noGrp="1" noChangeArrowheads="1"/>
          </p:cNvSpPr>
          <p:nvPr>
            <p:ph type="dt" sz="quarter" idx="1"/>
          </p:nvPr>
        </p:nvSpPr>
        <p:spPr/>
        <p:txBody>
          <a:bodyPr/>
          <a:lstStyle/>
          <a:p>
            <a:pPr>
              <a:defRPr/>
            </a:pPr>
            <a:r>
              <a:rPr lang="en-US"/>
              <a:t>2003</a:t>
            </a:r>
            <a:endParaRPr lang="en-US" altLang="en-US"/>
          </a:p>
        </p:txBody>
      </p:sp>
      <p:sp>
        <p:nvSpPr>
          <p:cNvPr id="6" name="Rectangle 10"/>
          <p:cNvSpPr>
            <a:spLocks noGrp="1" noChangeArrowheads="1"/>
          </p:cNvSpPr>
          <p:nvPr>
            <p:ph type="ftr" sz="quarter" idx="4"/>
          </p:nvPr>
        </p:nvSpPr>
        <p:spPr/>
        <p:txBody>
          <a:bodyPr/>
          <a:lstStyle/>
          <a:p>
            <a:pPr>
              <a:defRPr/>
            </a:pPr>
            <a:r>
              <a:rPr lang="en-US" altLang="en-US"/>
              <a:t>© 2003 Microsoft</a:t>
            </a:r>
          </a:p>
        </p:txBody>
      </p:sp>
      <p:sp>
        <p:nvSpPr>
          <p:cNvPr id="28677" name="Rectangle 11"/>
          <p:cNvSpPr>
            <a:spLocks noGrp="1" noChangeArrowheads="1"/>
          </p:cNvSpPr>
          <p:nvPr>
            <p:ph type="sldNum" sz="quarter" idx="5"/>
          </p:nvPr>
        </p:nvSpPr>
        <p:spPr bwMode="auto">
          <a:noFill/>
          <a:ln>
            <a:miter lim="800000"/>
            <a:headEnd/>
            <a:tailEnd/>
          </a:ln>
        </p:spPr>
        <p:txBody>
          <a:bodyPr/>
          <a:lstStyle/>
          <a:p>
            <a:fld id="{3A62D92E-2A25-43B2-B3E7-9158B375FBC6}" type="slidenum">
              <a:rPr lang="en-US" altLang="en-US" smtClean="0"/>
              <a:pPr/>
              <a:t>14</a:t>
            </a:fld>
            <a:endParaRPr lang="en-US" altLang="en-US" smtClean="0"/>
          </a:p>
        </p:txBody>
      </p:sp>
      <p:sp>
        <p:nvSpPr>
          <p:cNvPr id="28678"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2"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2063"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84"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 id="2147484485"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hyperlink" Target="http://www.start.com/" TargetMode="External"/><Relationship Id="rId2" Type="http://schemas.openxmlformats.org/officeDocument/2006/relationships/hyperlink" Target="http://www.freetextbox.com/" TargetMode="External"/><Relationship Id="rId1" Type="http://schemas.openxmlformats.org/officeDocument/2006/relationships/slideLayout" Target="../slideLayouts/slideLayout13.xml"/><Relationship Id="rId5" Type="http://schemas.openxmlformats.org/officeDocument/2006/relationships/hyperlink" Target="http://lab.msdn.microsoft.com/express/" TargetMode="External"/><Relationship Id="rId4" Type="http://schemas.openxmlformats.org/officeDocument/2006/relationships/hyperlink" Target="http://www.microsoft.com/sql/2005/default.m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24028" y="1983074"/>
            <a:ext cx="8429625" cy="2751137"/>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b="0" dirty="0" smtClean="0">
                <a:latin typeface="Calibri" pitchFamily="34" charset="0"/>
                <a:ea typeface="+mn-ea"/>
                <a:cs typeface="Calibri" pitchFamily="34" charset="0"/>
              </a:rPr>
              <a:t>Course : </a:t>
            </a:r>
            <a:r>
              <a:rPr lang="en-US" sz="4000" b="0" dirty="0" smtClean="0">
                <a:latin typeface="Calibri" pitchFamily="34" charset="0"/>
                <a:ea typeface="+mn-ea"/>
                <a:cs typeface="Calibri" pitchFamily="34" charset="0"/>
              </a:rPr>
              <a:t>Advanced ASP.NET and WCF</a:t>
            </a:r>
            <a:endParaRPr lang="en-US" sz="4000" b="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endParaRPr lang="en-US" sz="4000" b="0" dirty="0" smtClean="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b="0" dirty="0" smtClean="0">
                <a:latin typeface="Calibri" pitchFamily="34" charset="0"/>
                <a:ea typeface="+mn-ea"/>
                <a:cs typeface="Calibri" pitchFamily="34" charset="0"/>
              </a:rPr>
              <a:t>Session : </a:t>
            </a:r>
            <a:r>
              <a:rPr lang="en-US" sz="4000" b="0" dirty="0" smtClean="0">
                <a:latin typeface="Calibri" pitchFamily="34" charset="0"/>
                <a:ea typeface="+mn-ea"/>
                <a:cs typeface="Calibri" pitchFamily="34" charset="0"/>
              </a:rPr>
              <a:t>Distributed Architecture</a:t>
            </a:r>
            <a:endParaRPr lang="en-US" sz="4000" b="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 y="0"/>
            <a:ext cx="9144001" cy="777922"/>
          </a:xfrm>
          <a:solidFill>
            <a:srgbClr val="3388A9"/>
          </a:solidFill>
        </p:spPr>
        <p:txBody>
          <a:bodyPr/>
          <a:lstStyle/>
          <a:p>
            <a:pPr algn="ctr">
              <a:lnSpc>
                <a:spcPct val="150000"/>
              </a:lnSpc>
              <a:defRPr/>
            </a:pPr>
            <a:r>
              <a:rPr lang="en-US" altLang="en-US" sz="4000" b="0" kern="1200" dirty="0" smtClean="0">
                <a:solidFill>
                  <a:schemeClr val="bg1"/>
                </a:solidFill>
                <a:latin typeface="Calibri" pitchFamily="34" charset="0"/>
                <a:ea typeface="+mn-ea"/>
                <a:cs typeface="Calibri" pitchFamily="34" charset="0"/>
              </a:rPr>
              <a:t>Web services</a:t>
            </a:r>
          </a:p>
        </p:txBody>
      </p:sp>
      <p:grpSp>
        <p:nvGrpSpPr>
          <p:cNvPr id="32" name="Group 31"/>
          <p:cNvGrpSpPr/>
          <p:nvPr/>
        </p:nvGrpSpPr>
        <p:grpSpPr>
          <a:xfrm>
            <a:off x="1437678" y="4398964"/>
            <a:ext cx="6268642" cy="1474787"/>
            <a:chOff x="1662112" y="4398964"/>
            <a:chExt cx="6268642" cy="1474787"/>
          </a:xfrm>
        </p:grpSpPr>
        <p:sp>
          <p:nvSpPr>
            <p:cNvPr id="15364" name="Rectangle 4"/>
            <p:cNvSpPr>
              <a:spLocks noChangeArrowheads="1"/>
            </p:cNvSpPr>
            <p:nvPr/>
          </p:nvSpPr>
          <p:spPr bwMode="auto">
            <a:xfrm>
              <a:off x="2728913" y="4398964"/>
              <a:ext cx="4051697" cy="1474787"/>
            </a:xfrm>
            <a:prstGeom prst="rect">
              <a:avLst/>
            </a:prstGeom>
            <a:solidFill>
              <a:schemeClr val="accent1"/>
            </a:solidFill>
            <a:ln w="19050" algn="ctr">
              <a:solidFill>
                <a:schemeClr val="tx1"/>
              </a:solidFill>
              <a:prstDash val="sysDot"/>
              <a:miter lim="800000"/>
              <a:headEnd/>
              <a:tailEnd/>
            </a:ln>
          </p:spPr>
          <p:txBody>
            <a:bodyPr wrap="none" anchor="ctr"/>
            <a:lstStyle/>
            <a:p>
              <a:endParaRPr lang="en-US" sz="1200" b="1"/>
            </a:p>
          </p:txBody>
        </p:sp>
        <p:grpSp>
          <p:nvGrpSpPr>
            <p:cNvPr id="15365" name="Group 5"/>
            <p:cNvGrpSpPr>
              <a:grpSpLocks/>
            </p:cNvGrpSpPr>
            <p:nvPr/>
          </p:nvGrpSpPr>
          <p:grpSpPr bwMode="auto">
            <a:xfrm>
              <a:off x="4494610" y="4643439"/>
              <a:ext cx="840581" cy="357187"/>
              <a:chOff x="2126" y="1828"/>
              <a:chExt cx="745" cy="334"/>
            </a:xfrm>
          </p:grpSpPr>
          <p:sp>
            <p:nvSpPr>
              <p:cNvPr id="15389" name="AutoShape 6"/>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endParaRPr lang="en-US" sz="1200" b="1"/>
              </a:p>
            </p:txBody>
          </p:sp>
          <p:sp>
            <p:nvSpPr>
              <p:cNvPr id="15390" name="Line 7"/>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66" name="Text Box 8"/>
            <p:cNvSpPr txBox="1">
              <a:spLocks noChangeArrowheads="1"/>
            </p:cNvSpPr>
            <p:nvPr/>
          </p:nvSpPr>
          <p:spPr bwMode="auto">
            <a:xfrm>
              <a:off x="4757737" y="4700588"/>
              <a:ext cx="595313" cy="276999"/>
            </a:xfrm>
            <a:prstGeom prst="rect">
              <a:avLst/>
            </a:prstGeom>
            <a:noFill/>
            <a:ln w="9525">
              <a:noFill/>
              <a:miter lim="800000"/>
              <a:headEnd/>
              <a:tailEnd/>
            </a:ln>
          </p:spPr>
          <p:txBody>
            <a:bodyPr>
              <a:spAutoFit/>
            </a:bodyPr>
            <a:lstStyle/>
            <a:p>
              <a:pPr algn="ctr"/>
              <a:r>
                <a:rPr lang="en-US" sz="1200" b="1" dirty="0" err="1"/>
                <a:t>obj</a:t>
              </a:r>
              <a:endParaRPr lang="en-US" sz="1200" b="1" dirty="0"/>
            </a:p>
          </p:txBody>
        </p:sp>
        <p:grpSp>
          <p:nvGrpSpPr>
            <p:cNvPr id="15367" name="Group 9"/>
            <p:cNvGrpSpPr>
              <a:grpSpLocks/>
            </p:cNvGrpSpPr>
            <p:nvPr/>
          </p:nvGrpSpPr>
          <p:grpSpPr bwMode="auto">
            <a:xfrm>
              <a:off x="5797154" y="4643439"/>
              <a:ext cx="840581" cy="357187"/>
              <a:chOff x="2126" y="1828"/>
              <a:chExt cx="745" cy="334"/>
            </a:xfrm>
          </p:grpSpPr>
          <p:sp>
            <p:nvSpPr>
              <p:cNvPr id="15387" name="AutoShape 10"/>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endParaRPr lang="en-US" sz="1200" b="1"/>
              </a:p>
            </p:txBody>
          </p:sp>
          <p:sp>
            <p:nvSpPr>
              <p:cNvPr id="15388" name="Line 11"/>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68" name="Text Box 12"/>
            <p:cNvSpPr txBox="1">
              <a:spLocks noChangeArrowheads="1"/>
            </p:cNvSpPr>
            <p:nvPr/>
          </p:nvSpPr>
          <p:spPr bwMode="auto">
            <a:xfrm>
              <a:off x="6061473" y="4685353"/>
              <a:ext cx="592931" cy="276999"/>
            </a:xfrm>
            <a:prstGeom prst="rect">
              <a:avLst/>
            </a:prstGeom>
            <a:noFill/>
            <a:ln w="9525">
              <a:noFill/>
              <a:miter lim="800000"/>
              <a:headEnd/>
              <a:tailEnd/>
            </a:ln>
          </p:spPr>
          <p:txBody>
            <a:bodyPr>
              <a:spAutoFit/>
            </a:bodyPr>
            <a:lstStyle/>
            <a:p>
              <a:pPr algn="ctr"/>
              <a:r>
                <a:rPr lang="en-US" sz="1200" b="1" dirty="0" err="1"/>
                <a:t>obj</a:t>
              </a:r>
              <a:endParaRPr lang="en-US" sz="1200" b="1" dirty="0"/>
            </a:p>
          </p:txBody>
        </p:sp>
        <p:grpSp>
          <p:nvGrpSpPr>
            <p:cNvPr id="15369" name="Group 13"/>
            <p:cNvGrpSpPr>
              <a:grpSpLocks/>
            </p:cNvGrpSpPr>
            <p:nvPr/>
          </p:nvGrpSpPr>
          <p:grpSpPr bwMode="auto">
            <a:xfrm>
              <a:off x="4494610" y="5221289"/>
              <a:ext cx="840581" cy="357187"/>
              <a:chOff x="2126" y="1828"/>
              <a:chExt cx="745" cy="334"/>
            </a:xfrm>
          </p:grpSpPr>
          <p:sp>
            <p:nvSpPr>
              <p:cNvPr id="15385" name="AutoShape 14"/>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endParaRPr lang="en-US" sz="1200" b="1"/>
              </a:p>
            </p:txBody>
          </p:sp>
          <p:sp>
            <p:nvSpPr>
              <p:cNvPr id="15386" name="Line 15"/>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70" name="Text Box 16"/>
            <p:cNvSpPr txBox="1">
              <a:spLocks noChangeArrowheads="1"/>
            </p:cNvSpPr>
            <p:nvPr/>
          </p:nvSpPr>
          <p:spPr bwMode="auto">
            <a:xfrm>
              <a:off x="4757737" y="5275263"/>
              <a:ext cx="595313" cy="276999"/>
            </a:xfrm>
            <a:prstGeom prst="rect">
              <a:avLst/>
            </a:prstGeom>
            <a:noFill/>
            <a:ln w="9525">
              <a:noFill/>
              <a:miter lim="800000"/>
              <a:headEnd/>
              <a:tailEnd/>
            </a:ln>
          </p:spPr>
          <p:txBody>
            <a:bodyPr>
              <a:spAutoFit/>
            </a:bodyPr>
            <a:lstStyle/>
            <a:p>
              <a:pPr algn="ctr"/>
              <a:r>
                <a:rPr lang="en-US" sz="1200" b="1" dirty="0" err="1"/>
                <a:t>obj</a:t>
              </a:r>
              <a:endParaRPr lang="en-US" sz="1200" b="1" dirty="0"/>
            </a:p>
          </p:txBody>
        </p:sp>
        <p:sp>
          <p:nvSpPr>
            <p:cNvPr id="15371" name="AutoShape 17"/>
            <p:cNvSpPr>
              <a:spLocks noChangeArrowheads="1"/>
            </p:cNvSpPr>
            <p:nvPr/>
          </p:nvSpPr>
          <p:spPr bwMode="blackWhite">
            <a:xfrm>
              <a:off x="7373541" y="4624388"/>
              <a:ext cx="557213" cy="349250"/>
            </a:xfrm>
            <a:prstGeom prst="can">
              <a:avLst>
                <a:gd name="adj" fmla="val 25000"/>
              </a:avLst>
            </a:prstGeom>
            <a:solidFill>
              <a:schemeClr val="accent2"/>
            </a:solidFill>
            <a:ln w="12700">
              <a:solidFill>
                <a:schemeClr val="tx1"/>
              </a:solidFill>
              <a:round/>
              <a:headEnd/>
              <a:tailEnd/>
            </a:ln>
          </p:spPr>
          <p:txBody>
            <a:bodyPr wrap="none" lIns="96838" tIns="47625" rIns="96838" bIns="47625" anchor="ctr"/>
            <a:lstStyle/>
            <a:p>
              <a:endParaRPr lang="en-US" sz="1200" b="1"/>
            </a:p>
          </p:txBody>
        </p:sp>
        <p:sp>
          <p:nvSpPr>
            <p:cNvPr id="15372" name="Line 18"/>
            <p:cNvSpPr>
              <a:spLocks noChangeShapeType="1"/>
            </p:cNvSpPr>
            <p:nvPr/>
          </p:nvSpPr>
          <p:spPr bwMode="auto">
            <a:xfrm flipV="1">
              <a:off x="4132660" y="4843464"/>
              <a:ext cx="282178" cy="236537"/>
            </a:xfrm>
            <a:prstGeom prst="line">
              <a:avLst/>
            </a:prstGeom>
            <a:noFill/>
            <a:ln w="28575">
              <a:solidFill>
                <a:schemeClr val="hlink"/>
              </a:solidFill>
              <a:round/>
              <a:headEnd/>
              <a:tailEnd type="triangle" w="med" len="med"/>
            </a:ln>
          </p:spPr>
          <p:txBody>
            <a:bodyPr/>
            <a:lstStyle/>
            <a:p>
              <a:endParaRPr lang="en-US" sz="1200" b="1"/>
            </a:p>
          </p:txBody>
        </p:sp>
        <p:sp>
          <p:nvSpPr>
            <p:cNvPr id="15373" name="Line 19"/>
            <p:cNvSpPr>
              <a:spLocks noChangeShapeType="1"/>
            </p:cNvSpPr>
            <p:nvPr/>
          </p:nvSpPr>
          <p:spPr bwMode="auto">
            <a:xfrm flipV="1">
              <a:off x="5363766" y="4772025"/>
              <a:ext cx="338138" cy="14288"/>
            </a:xfrm>
            <a:prstGeom prst="line">
              <a:avLst/>
            </a:prstGeom>
            <a:noFill/>
            <a:ln w="28575">
              <a:solidFill>
                <a:schemeClr val="hlink"/>
              </a:solidFill>
              <a:round/>
              <a:headEnd/>
              <a:tailEnd type="triangle" w="med" len="med"/>
            </a:ln>
          </p:spPr>
          <p:txBody>
            <a:bodyPr/>
            <a:lstStyle/>
            <a:p>
              <a:endParaRPr lang="en-US" sz="1200" b="1"/>
            </a:p>
          </p:txBody>
        </p:sp>
        <p:sp>
          <p:nvSpPr>
            <p:cNvPr id="15374" name="Line 20"/>
            <p:cNvSpPr>
              <a:spLocks noChangeShapeType="1"/>
            </p:cNvSpPr>
            <p:nvPr/>
          </p:nvSpPr>
          <p:spPr bwMode="auto">
            <a:xfrm flipV="1">
              <a:off x="6685360" y="4808539"/>
              <a:ext cx="635794" cy="3175"/>
            </a:xfrm>
            <a:prstGeom prst="line">
              <a:avLst/>
            </a:prstGeom>
            <a:noFill/>
            <a:ln w="28575">
              <a:solidFill>
                <a:schemeClr val="hlink"/>
              </a:solidFill>
              <a:round/>
              <a:headEnd/>
              <a:tailEnd type="triangle" w="med" len="med"/>
            </a:ln>
          </p:spPr>
          <p:txBody>
            <a:bodyPr/>
            <a:lstStyle/>
            <a:p>
              <a:endParaRPr lang="en-US" sz="1200" b="1"/>
            </a:p>
          </p:txBody>
        </p:sp>
        <p:sp>
          <p:nvSpPr>
            <p:cNvPr id="15375" name="AutoShape 22"/>
            <p:cNvSpPr>
              <a:spLocks noChangeArrowheads="1"/>
            </p:cNvSpPr>
            <p:nvPr/>
          </p:nvSpPr>
          <p:spPr bwMode="blackWhite">
            <a:xfrm>
              <a:off x="2899173" y="4532314"/>
              <a:ext cx="1191815" cy="1189037"/>
            </a:xfrm>
            <a:prstGeom prst="roundRect">
              <a:avLst>
                <a:gd name="adj" fmla="val 16667"/>
              </a:avLst>
            </a:prstGeom>
            <a:solidFill>
              <a:schemeClr val="hlink"/>
            </a:solidFill>
            <a:ln w="9525">
              <a:solidFill>
                <a:schemeClr val="tx1"/>
              </a:solidFill>
              <a:round/>
              <a:headEnd/>
              <a:tailEnd/>
            </a:ln>
          </p:spPr>
          <p:txBody>
            <a:bodyPr wrap="none" lIns="85335" tIns="42668" rIns="85335" bIns="42668" anchor="b" anchorCtr="1"/>
            <a:lstStyle/>
            <a:p>
              <a:pPr defTabSz="854075"/>
              <a:r>
                <a:rPr lang="en-US" sz="1200" b="1" dirty="0">
                  <a:solidFill>
                    <a:schemeClr val="bg1"/>
                  </a:solidFill>
                </a:rPr>
                <a:t>Web server</a:t>
              </a:r>
            </a:p>
          </p:txBody>
        </p:sp>
        <p:sp>
          <p:nvSpPr>
            <p:cNvPr id="15376" name="Line 23"/>
            <p:cNvSpPr>
              <a:spLocks noChangeShapeType="1"/>
            </p:cNvSpPr>
            <p:nvPr/>
          </p:nvSpPr>
          <p:spPr bwMode="auto">
            <a:xfrm>
              <a:off x="4142185" y="5089526"/>
              <a:ext cx="296465" cy="206375"/>
            </a:xfrm>
            <a:prstGeom prst="line">
              <a:avLst/>
            </a:prstGeom>
            <a:noFill/>
            <a:ln w="28575">
              <a:solidFill>
                <a:schemeClr val="hlink"/>
              </a:solidFill>
              <a:round/>
              <a:headEnd/>
              <a:tailEnd type="triangle" w="med" len="med"/>
            </a:ln>
          </p:spPr>
          <p:txBody>
            <a:bodyPr/>
            <a:lstStyle/>
            <a:p>
              <a:endParaRPr lang="en-US" sz="1200" b="1"/>
            </a:p>
          </p:txBody>
        </p:sp>
        <p:grpSp>
          <p:nvGrpSpPr>
            <p:cNvPr id="15377" name="Group 27"/>
            <p:cNvGrpSpPr>
              <a:grpSpLocks/>
            </p:cNvGrpSpPr>
            <p:nvPr/>
          </p:nvGrpSpPr>
          <p:grpSpPr bwMode="auto">
            <a:xfrm>
              <a:off x="3061098" y="4851400"/>
              <a:ext cx="839390" cy="357188"/>
              <a:chOff x="860" y="2520"/>
              <a:chExt cx="529" cy="225"/>
            </a:xfrm>
          </p:grpSpPr>
          <p:grpSp>
            <p:nvGrpSpPr>
              <p:cNvPr id="15381" name="Group 28"/>
              <p:cNvGrpSpPr>
                <a:grpSpLocks/>
              </p:cNvGrpSpPr>
              <p:nvPr/>
            </p:nvGrpSpPr>
            <p:grpSpPr bwMode="auto">
              <a:xfrm>
                <a:off x="860" y="2520"/>
                <a:ext cx="529" cy="225"/>
                <a:chOff x="2126" y="1828"/>
                <a:chExt cx="745" cy="334"/>
              </a:xfrm>
            </p:grpSpPr>
            <p:sp>
              <p:nvSpPr>
                <p:cNvPr id="15383" name="AutoShape 29"/>
                <p:cNvSpPr>
                  <a:spLocks noChangeArrowheads="1"/>
                </p:cNvSpPr>
                <p:nvPr/>
              </p:nvSpPr>
              <p:spPr bwMode="auto">
                <a:xfrm>
                  <a:off x="2362" y="1828"/>
                  <a:ext cx="509" cy="334"/>
                </a:xfrm>
                <a:prstGeom prst="roundRect">
                  <a:avLst>
                    <a:gd name="adj" fmla="val 16667"/>
                  </a:avLst>
                </a:prstGeom>
                <a:solidFill>
                  <a:schemeClr val="accent1"/>
                </a:solidFill>
                <a:ln w="9525">
                  <a:solidFill>
                    <a:schemeClr val="tx1"/>
                  </a:solidFill>
                  <a:round/>
                  <a:headEnd/>
                  <a:tailEnd/>
                </a:ln>
              </p:spPr>
              <p:txBody>
                <a:bodyPr wrap="none" anchor="ctr"/>
                <a:lstStyle/>
                <a:p>
                  <a:endParaRPr lang="en-US" sz="1200" b="1"/>
                </a:p>
              </p:txBody>
            </p:sp>
            <p:sp>
              <p:nvSpPr>
                <p:cNvPr id="15384" name="Line 30"/>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82" name="Text Box 31"/>
              <p:cNvSpPr txBox="1">
                <a:spLocks noChangeArrowheads="1"/>
              </p:cNvSpPr>
              <p:nvPr/>
            </p:nvSpPr>
            <p:spPr bwMode="auto">
              <a:xfrm>
                <a:off x="1052" y="2546"/>
                <a:ext cx="313" cy="174"/>
              </a:xfrm>
              <a:prstGeom prst="rect">
                <a:avLst/>
              </a:prstGeom>
              <a:noFill/>
              <a:ln w="9525">
                <a:noFill/>
                <a:miter lim="800000"/>
                <a:headEnd/>
                <a:tailEnd/>
              </a:ln>
            </p:spPr>
            <p:txBody>
              <a:bodyPr wrap="square">
                <a:spAutoFit/>
              </a:bodyPr>
              <a:lstStyle/>
              <a:p>
                <a:r>
                  <a:rPr lang="en-US" sz="1200" b="1" dirty="0" err="1"/>
                  <a:t>obj</a:t>
                </a:r>
                <a:endParaRPr lang="en-US" sz="1200" b="1" dirty="0"/>
              </a:p>
            </p:txBody>
          </p:sp>
        </p:grpSp>
        <p:sp>
          <p:nvSpPr>
            <p:cNvPr id="15378" name="Line 35"/>
            <p:cNvSpPr>
              <a:spLocks noChangeShapeType="1"/>
            </p:cNvSpPr>
            <p:nvPr/>
          </p:nvSpPr>
          <p:spPr bwMode="auto">
            <a:xfrm>
              <a:off x="1662112" y="4973638"/>
              <a:ext cx="1214438" cy="4762"/>
            </a:xfrm>
            <a:prstGeom prst="line">
              <a:avLst/>
            </a:prstGeom>
            <a:noFill/>
            <a:ln w="28575">
              <a:solidFill>
                <a:schemeClr val="tx1"/>
              </a:solidFill>
              <a:round/>
              <a:headEnd type="arrow" w="med" len="med"/>
              <a:tailEnd type="arrow" w="med" len="med"/>
            </a:ln>
          </p:spPr>
          <p:txBody>
            <a:bodyPr/>
            <a:lstStyle/>
            <a:p>
              <a:endParaRPr lang="en-US" sz="1200" b="1"/>
            </a:p>
          </p:txBody>
        </p:sp>
        <p:sp>
          <p:nvSpPr>
            <p:cNvPr id="15379" name="Text Box 36"/>
            <p:cNvSpPr txBox="1">
              <a:spLocks noChangeArrowheads="1"/>
            </p:cNvSpPr>
            <p:nvPr/>
          </p:nvSpPr>
          <p:spPr bwMode="auto">
            <a:xfrm>
              <a:off x="1691660" y="4972050"/>
              <a:ext cx="633413" cy="274638"/>
            </a:xfrm>
            <a:prstGeom prst="rect">
              <a:avLst/>
            </a:prstGeom>
            <a:noFill/>
            <a:ln w="9525">
              <a:noFill/>
              <a:miter lim="800000"/>
              <a:headEnd/>
              <a:tailEnd/>
            </a:ln>
          </p:spPr>
          <p:txBody>
            <a:bodyPr>
              <a:spAutoFit/>
            </a:bodyPr>
            <a:lstStyle/>
            <a:p>
              <a:pPr algn="ctr"/>
              <a:r>
                <a:rPr lang="en-US" sz="1200" b="1">
                  <a:solidFill>
                    <a:schemeClr val="tx2"/>
                  </a:solidFill>
                </a:rPr>
                <a:t>XML</a:t>
              </a:r>
            </a:p>
          </p:txBody>
        </p:sp>
      </p:grpSp>
      <p:sp>
        <p:nvSpPr>
          <p:cNvPr id="33" name="Rectangle 32"/>
          <p:cNvSpPr/>
          <p:nvPr/>
        </p:nvSpPr>
        <p:spPr bwMode="auto">
          <a:xfrm>
            <a:off x="236389" y="1305729"/>
            <a:ext cx="8705850" cy="124640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buFontTx/>
              <a:buNone/>
            </a:pPr>
            <a:r>
              <a:rPr lang="en-US" i="1" dirty="0" smtClean="0"/>
              <a:t>“Web services are web apps that return data, not presentation.  Since applications are typically about accessing data, web services are poised to become the next evolutionary step in distributed software development...”</a:t>
            </a:r>
          </a:p>
        </p:txBody>
      </p:sp>
      <p:sp>
        <p:nvSpPr>
          <p:cNvPr id="34" name="Rectangle 3"/>
          <p:cNvSpPr>
            <a:spLocks noChangeArrowheads="1"/>
          </p:cNvSpPr>
          <p:nvPr/>
        </p:nvSpPr>
        <p:spPr bwMode="gray">
          <a:xfrm>
            <a:off x="236389" y="3094131"/>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altLang="en-US" dirty="0" smtClean="0"/>
              <a:t>cross-platform application development</a:t>
            </a:r>
          </a:p>
          <a:p>
            <a:pPr marL="800100" lvl="1" indent="-342900">
              <a:lnSpc>
                <a:spcPct val="150000"/>
              </a:lnSpc>
              <a:buFont typeface="Verdana" pitchFamily="34" charset="0"/>
              <a:buChar char="−"/>
            </a:pPr>
            <a:r>
              <a:rPr lang="en-US" altLang="en-US" dirty="0" smtClean="0"/>
              <a:t>legacy system integration</a:t>
            </a:r>
          </a:p>
        </p:txBody>
      </p:sp>
      <p:sp>
        <p:nvSpPr>
          <p:cNvPr id="15363" name="Rectangle 3"/>
          <p:cNvSpPr>
            <a:spLocks noGrp="1" noChangeArrowheads="1"/>
          </p:cNvSpPr>
          <p:nvPr>
            <p:ph type="body" idx="1"/>
          </p:nvPr>
        </p:nvSpPr>
        <p:spPr>
          <a:xfrm>
            <a:off x="236389" y="2669370"/>
            <a:ext cx="1023580" cy="496910"/>
          </a:xfrm>
        </p:spPr>
        <p:style>
          <a:lnRef idx="3">
            <a:schemeClr val="lt1"/>
          </a:lnRef>
          <a:fillRef idx="1">
            <a:schemeClr val="accent2"/>
          </a:fillRef>
          <a:effectRef idx="1">
            <a:schemeClr val="accent2"/>
          </a:effectRef>
          <a:fontRef idx="minor">
            <a:schemeClr val="lt1"/>
          </a:fontRef>
        </p:style>
        <p:txBody>
          <a:bodyPr anchor="ctr"/>
          <a:lstStyle/>
          <a:p>
            <a:pPr algn="ctr">
              <a:lnSpc>
                <a:spcPct val="150000"/>
              </a:lnSpc>
              <a:buNone/>
            </a:pPr>
            <a:r>
              <a:rPr lang="en-US" altLang="en-US" sz="1800" b="1" dirty="0" smtClean="0"/>
              <a:t>Why?</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225749" y="2767013"/>
            <a:ext cx="6692503" cy="3431361"/>
            <a:chOff x="1357313" y="2767013"/>
            <a:chExt cx="6692503" cy="3431361"/>
          </a:xfrm>
        </p:grpSpPr>
        <p:sp>
          <p:nvSpPr>
            <p:cNvPr id="16387" name="Rectangle 4"/>
            <p:cNvSpPr>
              <a:spLocks noChangeArrowheads="1"/>
            </p:cNvSpPr>
            <p:nvPr/>
          </p:nvSpPr>
          <p:spPr bwMode="auto">
            <a:xfrm>
              <a:off x="4685110" y="2767013"/>
              <a:ext cx="3364706" cy="2705100"/>
            </a:xfrm>
            <a:prstGeom prst="rect">
              <a:avLst/>
            </a:prstGeom>
            <a:solidFill>
              <a:schemeClr val="accent1"/>
            </a:solidFill>
            <a:ln w="19050" algn="ctr">
              <a:solidFill>
                <a:schemeClr val="tx1"/>
              </a:solidFill>
              <a:prstDash val="sysDot"/>
              <a:miter lim="800000"/>
              <a:headEnd/>
              <a:tailEnd/>
            </a:ln>
          </p:spPr>
          <p:txBody>
            <a:bodyPr wrap="none" anchor="ctr"/>
            <a:lstStyle/>
            <a:p>
              <a:pPr algn="ctr"/>
              <a:endParaRPr lang="en-US" sz="1200"/>
            </a:p>
          </p:txBody>
        </p:sp>
        <p:grpSp>
          <p:nvGrpSpPr>
            <p:cNvPr id="16388" name="Group 5"/>
            <p:cNvGrpSpPr>
              <a:grpSpLocks/>
            </p:cNvGrpSpPr>
            <p:nvPr/>
          </p:nvGrpSpPr>
          <p:grpSpPr bwMode="auto">
            <a:xfrm>
              <a:off x="7005638" y="3206750"/>
              <a:ext cx="841772" cy="357188"/>
              <a:chOff x="2126" y="1828"/>
              <a:chExt cx="745" cy="334"/>
            </a:xfrm>
          </p:grpSpPr>
          <p:sp>
            <p:nvSpPr>
              <p:cNvPr id="16426" name="AutoShape 6"/>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pPr algn="ctr"/>
                <a:endParaRPr lang="en-US" sz="1200"/>
              </a:p>
            </p:txBody>
          </p:sp>
          <p:sp>
            <p:nvSpPr>
              <p:cNvPr id="16427" name="Line 7"/>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389" name="Text Box 8"/>
            <p:cNvSpPr txBox="1">
              <a:spLocks noChangeArrowheads="1"/>
            </p:cNvSpPr>
            <p:nvPr/>
          </p:nvSpPr>
          <p:spPr bwMode="auto">
            <a:xfrm>
              <a:off x="7268766" y="3263900"/>
              <a:ext cx="595313" cy="276999"/>
            </a:xfrm>
            <a:prstGeom prst="rect">
              <a:avLst/>
            </a:prstGeom>
            <a:noFill/>
            <a:ln w="9525">
              <a:noFill/>
              <a:miter lim="800000"/>
              <a:headEnd/>
              <a:tailEnd/>
            </a:ln>
          </p:spPr>
          <p:txBody>
            <a:bodyPr>
              <a:spAutoFit/>
            </a:bodyPr>
            <a:lstStyle/>
            <a:p>
              <a:pPr algn="ctr"/>
              <a:r>
                <a:rPr lang="en-US" sz="1200"/>
                <a:t>obj</a:t>
              </a:r>
            </a:p>
          </p:txBody>
        </p:sp>
        <p:grpSp>
          <p:nvGrpSpPr>
            <p:cNvPr id="16390" name="Group 13"/>
            <p:cNvGrpSpPr>
              <a:grpSpLocks/>
            </p:cNvGrpSpPr>
            <p:nvPr/>
          </p:nvGrpSpPr>
          <p:grpSpPr bwMode="auto">
            <a:xfrm>
              <a:off x="7005638" y="3784600"/>
              <a:ext cx="841772" cy="357188"/>
              <a:chOff x="2126" y="1828"/>
              <a:chExt cx="745" cy="334"/>
            </a:xfrm>
          </p:grpSpPr>
          <p:sp>
            <p:nvSpPr>
              <p:cNvPr id="16424" name="AutoShape 14"/>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pPr algn="ctr"/>
                <a:endParaRPr lang="en-US" sz="1200"/>
              </a:p>
            </p:txBody>
          </p:sp>
          <p:sp>
            <p:nvSpPr>
              <p:cNvPr id="16425" name="Line 15"/>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391" name="Text Box 16"/>
            <p:cNvSpPr txBox="1">
              <a:spLocks noChangeArrowheads="1"/>
            </p:cNvSpPr>
            <p:nvPr/>
          </p:nvSpPr>
          <p:spPr bwMode="auto">
            <a:xfrm>
              <a:off x="7268766" y="3838575"/>
              <a:ext cx="595313" cy="276999"/>
            </a:xfrm>
            <a:prstGeom prst="rect">
              <a:avLst/>
            </a:prstGeom>
            <a:noFill/>
            <a:ln w="9525">
              <a:noFill/>
              <a:miter lim="800000"/>
              <a:headEnd/>
              <a:tailEnd/>
            </a:ln>
          </p:spPr>
          <p:txBody>
            <a:bodyPr>
              <a:spAutoFit/>
            </a:bodyPr>
            <a:lstStyle/>
            <a:p>
              <a:pPr algn="ctr"/>
              <a:r>
                <a:rPr lang="en-US" sz="1200"/>
                <a:t>obj</a:t>
              </a:r>
            </a:p>
          </p:txBody>
        </p:sp>
        <p:sp>
          <p:nvSpPr>
            <p:cNvPr id="16392" name="AutoShape 21"/>
            <p:cNvSpPr>
              <a:spLocks noChangeArrowheads="1"/>
            </p:cNvSpPr>
            <p:nvPr/>
          </p:nvSpPr>
          <p:spPr bwMode="blackWhite">
            <a:xfrm>
              <a:off x="4920853" y="3135313"/>
              <a:ext cx="1681163" cy="2082800"/>
            </a:xfrm>
            <a:prstGeom prst="roundRect">
              <a:avLst>
                <a:gd name="adj" fmla="val 16667"/>
              </a:avLst>
            </a:prstGeom>
            <a:solidFill>
              <a:schemeClr val="hlink"/>
            </a:solidFill>
            <a:ln w="9525">
              <a:solidFill>
                <a:schemeClr val="tx1"/>
              </a:solidFill>
              <a:round/>
              <a:headEnd/>
              <a:tailEnd/>
            </a:ln>
          </p:spPr>
          <p:txBody>
            <a:bodyPr wrap="none" lIns="85335" tIns="42668" rIns="85335" bIns="42668" anchor="b" anchorCtr="1"/>
            <a:lstStyle/>
            <a:p>
              <a:pPr algn="ctr" defTabSz="854075"/>
              <a:r>
                <a:rPr lang="en-US" sz="1200" b="1" dirty="0">
                  <a:solidFill>
                    <a:schemeClr val="bg1"/>
                  </a:solidFill>
                </a:rPr>
                <a:t>Web server</a:t>
              </a:r>
              <a:endParaRPr lang="en-US" sz="1200" dirty="0">
                <a:solidFill>
                  <a:schemeClr val="bg1"/>
                </a:solidFill>
              </a:endParaRPr>
            </a:p>
          </p:txBody>
        </p:sp>
        <p:sp>
          <p:nvSpPr>
            <p:cNvPr id="16393" name="Line 22"/>
            <p:cNvSpPr>
              <a:spLocks noChangeShapeType="1"/>
            </p:cNvSpPr>
            <p:nvPr/>
          </p:nvSpPr>
          <p:spPr bwMode="auto">
            <a:xfrm>
              <a:off x="6371035" y="3630613"/>
              <a:ext cx="525065" cy="239712"/>
            </a:xfrm>
            <a:prstGeom prst="line">
              <a:avLst/>
            </a:prstGeom>
            <a:noFill/>
            <a:ln w="28575">
              <a:solidFill>
                <a:schemeClr val="tx1"/>
              </a:solidFill>
              <a:round/>
              <a:headEnd/>
              <a:tailEnd type="triangle" w="med" len="med"/>
            </a:ln>
          </p:spPr>
          <p:txBody>
            <a:bodyPr/>
            <a:lstStyle/>
            <a:p>
              <a:pPr algn="ctr"/>
              <a:endParaRPr lang="en-US" sz="1200"/>
            </a:p>
          </p:txBody>
        </p:sp>
        <p:grpSp>
          <p:nvGrpSpPr>
            <p:cNvPr id="16394" name="Group 23"/>
            <p:cNvGrpSpPr>
              <a:grpSpLocks/>
            </p:cNvGrpSpPr>
            <p:nvPr/>
          </p:nvGrpSpPr>
          <p:grpSpPr bwMode="auto">
            <a:xfrm>
              <a:off x="5463779" y="3403600"/>
              <a:ext cx="840581" cy="357188"/>
              <a:chOff x="860" y="2520"/>
              <a:chExt cx="529" cy="225"/>
            </a:xfrm>
          </p:grpSpPr>
          <p:grpSp>
            <p:nvGrpSpPr>
              <p:cNvPr id="16420" name="Group 24"/>
              <p:cNvGrpSpPr>
                <a:grpSpLocks/>
              </p:cNvGrpSpPr>
              <p:nvPr/>
            </p:nvGrpSpPr>
            <p:grpSpPr bwMode="auto">
              <a:xfrm>
                <a:off x="860" y="2520"/>
                <a:ext cx="529" cy="225"/>
                <a:chOff x="2126" y="1828"/>
                <a:chExt cx="745" cy="334"/>
              </a:xfrm>
            </p:grpSpPr>
            <p:sp>
              <p:nvSpPr>
                <p:cNvPr id="16422" name="AutoShape 25"/>
                <p:cNvSpPr>
                  <a:spLocks noChangeArrowheads="1"/>
                </p:cNvSpPr>
                <p:nvPr/>
              </p:nvSpPr>
              <p:spPr bwMode="auto">
                <a:xfrm>
                  <a:off x="2362" y="1828"/>
                  <a:ext cx="509" cy="334"/>
                </a:xfrm>
                <a:prstGeom prst="roundRect">
                  <a:avLst>
                    <a:gd name="adj" fmla="val 16667"/>
                  </a:avLst>
                </a:prstGeom>
                <a:solidFill>
                  <a:schemeClr val="accent1"/>
                </a:solidFill>
                <a:ln w="9525">
                  <a:solidFill>
                    <a:schemeClr val="tx1"/>
                  </a:solidFill>
                  <a:round/>
                  <a:headEnd/>
                  <a:tailEnd/>
                </a:ln>
              </p:spPr>
              <p:txBody>
                <a:bodyPr wrap="none" anchor="ctr"/>
                <a:lstStyle/>
                <a:p>
                  <a:pPr algn="ctr"/>
                  <a:endParaRPr lang="en-US" sz="1200"/>
                </a:p>
              </p:txBody>
            </p:sp>
            <p:sp>
              <p:nvSpPr>
                <p:cNvPr id="16423" name="Line 26"/>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421" name="Text Box 27"/>
              <p:cNvSpPr txBox="1">
                <a:spLocks noChangeArrowheads="1"/>
              </p:cNvSpPr>
              <p:nvPr/>
            </p:nvSpPr>
            <p:spPr bwMode="auto">
              <a:xfrm>
                <a:off x="1069" y="2537"/>
                <a:ext cx="270" cy="174"/>
              </a:xfrm>
              <a:prstGeom prst="rect">
                <a:avLst/>
              </a:prstGeom>
              <a:noFill/>
              <a:ln w="9525">
                <a:noFill/>
                <a:miter lim="800000"/>
                <a:headEnd/>
                <a:tailEnd/>
              </a:ln>
            </p:spPr>
            <p:txBody>
              <a:bodyPr>
                <a:spAutoFit/>
              </a:bodyPr>
              <a:lstStyle/>
              <a:p>
                <a:pPr algn="ctr"/>
                <a:r>
                  <a:rPr lang="en-US" sz="1200"/>
                  <a:t>obj</a:t>
                </a:r>
              </a:p>
            </p:txBody>
          </p:sp>
        </p:grpSp>
        <p:sp>
          <p:nvSpPr>
            <p:cNvPr id="16395" name="Rectangle 30"/>
            <p:cNvSpPr>
              <a:spLocks noChangeArrowheads="1"/>
            </p:cNvSpPr>
            <p:nvPr/>
          </p:nvSpPr>
          <p:spPr bwMode="auto">
            <a:xfrm>
              <a:off x="1357313" y="3108325"/>
              <a:ext cx="1232297" cy="677863"/>
            </a:xfrm>
            <a:prstGeom prst="rect">
              <a:avLst/>
            </a:prstGeom>
            <a:solidFill>
              <a:schemeClr val="accent1"/>
            </a:solidFill>
            <a:ln w="19050" algn="ctr">
              <a:solidFill>
                <a:schemeClr val="tx1"/>
              </a:solidFill>
              <a:prstDash val="sysDot"/>
              <a:miter lim="800000"/>
              <a:headEnd/>
              <a:tailEnd/>
            </a:ln>
          </p:spPr>
          <p:txBody>
            <a:bodyPr wrap="none" anchor="ctr"/>
            <a:lstStyle/>
            <a:p>
              <a:pPr algn="ctr"/>
              <a:endParaRPr lang="en-US" sz="1200"/>
            </a:p>
          </p:txBody>
        </p:sp>
        <p:sp>
          <p:nvSpPr>
            <p:cNvPr id="16396" name="AutoShape 31"/>
            <p:cNvSpPr>
              <a:spLocks noChangeArrowheads="1"/>
            </p:cNvSpPr>
            <p:nvPr/>
          </p:nvSpPr>
          <p:spPr bwMode="blackWhite">
            <a:xfrm>
              <a:off x="1434704" y="3228975"/>
              <a:ext cx="1035844" cy="446088"/>
            </a:xfrm>
            <a:prstGeom prst="roundRect">
              <a:avLst>
                <a:gd name="adj" fmla="val 16667"/>
              </a:avLst>
            </a:prstGeom>
            <a:solidFill>
              <a:srgbClr val="FFFF8C"/>
            </a:solidFill>
            <a:ln w="9525">
              <a:solidFill>
                <a:schemeClr val="tx1"/>
              </a:solidFill>
              <a:round/>
              <a:headEnd/>
              <a:tailEnd/>
            </a:ln>
          </p:spPr>
          <p:txBody>
            <a:bodyPr wrap="none" lIns="85335" tIns="42668" rIns="85335" bIns="42668" anchor="ctr"/>
            <a:lstStyle/>
            <a:p>
              <a:pPr algn="ctr" defTabSz="854075"/>
              <a:r>
                <a:rPr lang="en-US" sz="1200" b="1"/>
                <a:t>client app</a:t>
              </a:r>
              <a:endParaRPr lang="en-US" sz="1200"/>
            </a:p>
          </p:txBody>
        </p:sp>
        <p:grpSp>
          <p:nvGrpSpPr>
            <p:cNvPr id="16397" name="Group 33"/>
            <p:cNvGrpSpPr>
              <a:grpSpLocks/>
            </p:cNvGrpSpPr>
            <p:nvPr/>
          </p:nvGrpSpPr>
          <p:grpSpPr bwMode="auto">
            <a:xfrm>
              <a:off x="1652588" y="4486275"/>
              <a:ext cx="841772" cy="357188"/>
              <a:chOff x="2126" y="1828"/>
              <a:chExt cx="745" cy="334"/>
            </a:xfrm>
          </p:grpSpPr>
          <p:sp>
            <p:nvSpPr>
              <p:cNvPr id="16418" name="AutoShape 34"/>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pPr algn="ctr"/>
                <a:endParaRPr lang="en-US" sz="1200"/>
              </a:p>
            </p:txBody>
          </p:sp>
          <p:sp>
            <p:nvSpPr>
              <p:cNvPr id="16419" name="Line 35"/>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398" name="Text Box 36"/>
            <p:cNvSpPr txBox="1">
              <a:spLocks noChangeArrowheads="1"/>
            </p:cNvSpPr>
            <p:nvPr/>
          </p:nvSpPr>
          <p:spPr bwMode="auto">
            <a:xfrm>
              <a:off x="1858566" y="4495800"/>
              <a:ext cx="714375" cy="276999"/>
            </a:xfrm>
            <a:prstGeom prst="rect">
              <a:avLst/>
            </a:prstGeom>
            <a:noFill/>
            <a:ln w="9525">
              <a:noFill/>
              <a:miter lim="800000"/>
              <a:headEnd/>
              <a:tailEnd/>
            </a:ln>
          </p:spPr>
          <p:txBody>
            <a:bodyPr>
              <a:spAutoFit/>
            </a:bodyPr>
            <a:lstStyle/>
            <a:p>
              <a:pPr algn="ctr"/>
              <a:r>
                <a:rPr lang="en-US" sz="1200"/>
                <a:t>proxy</a:t>
              </a:r>
            </a:p>
          </p:txBody>
        </p:sp>
        <p:sp>
          <p:nvSpPr>
            <p:cNvPr id="16399" name="Line 37"/>
            <p:cNvSpPr>
              <a:spLocks noChangeShapeType="1"/>
            </p:cNvSpPr>
            <p:nvPr/>
          </p:nvSpPr>
          <p:spPr bwMode="auto">
            <a:xfrm>
              <a:off x="1658541" y="3719514"/>
              <a:ext cx="3572" cy="795337"/>
            </a:xfrm>
            <a:prstGeom prst="line">
              <a:avLst/>
            </a:prstGeom>
            <a:noFill/>
            <a:ln w="28575">
              <a:solidFill>
                <a:schemeClr val="hlink"/>
              </a:solidFill>
              <a:round/>
              <a:headEnd/>
              <a:tailEnd type="triangle" w="med" len="med"/>
            </a:ln>
          </p:spPr>
          <p:txBody>
            <a:bodyPr/>
            <a:lstStyle/>
            <a:p>
              <a:pPr algn="ctr"/>
              <a:endParaRPr lang="en-US" sz="1200"/>
            </a:p>
          </p:txBody>
        </p:sp>
        <p:sp>
          <p:nvSpPr>
            <p:cNvPr id="16400" name="Text Box 38"/>
            <p:cNvSpPr txBox="1">
              <a:spLocks noChangeArrowheads="1"/>
            </p:cNvSpPr>
            <p:nvPr/>
          </p:nvSpPr>
          <p:spPr bwMode="auto">
            <a:xfrm>
              <a:off x="1620442" y="3963988"/>
              <a:ext cx="1297781" cy="276999"/>
            </a:xfrm>
            <a:prstGeom prst="rect">
              <a:avLst/>
            </a:prstGeom>
            <a:noFill/>
            <a:ln w="9525">
              <a:noFill/>
              <a:miter lim="800000"/>
              <a:headEnd/>
              <a:tailEnd/>
            </a:ln>
          </p:spPr>
          <p:txBody>
            <a:bodyPr>
              <a:spAutoFit/>
            </a:bodyPr>
            <a:lstStyle/>
            <a:p>
              <a:pPr algn="ctr"/>
              <a:r>
                <a:rPr lang="en-US" sz="1200">
                  <a:solidFill>
                    <a:schemeClr val="tx2"/>
                  </a:solidFill>
                </a:rPr>
                <a:t>method call</a:t>
              </a:r>
            </a:p>
          </p:txBody>
        </p:sp>
        <p:sp>
          <p:nvSpPr>
            <p:cNvPr id="16401" name="Text Box 42"/>
            <p:cNvSpPr txBox="1">
              <a:spLocks noChangeArrowheads="1"/>
            </p:cNvSpPr>
            <p:nvPr/>
          </p:nvSpPr>
          <p:spPr bwMode="auto">
            <a:xfrm>
              <a:off x="2713435" y="5921375"/>
              <a:ext cx="1476375" cy="276999"/>
            </a:xfrm>
            <a:prstGeom prst="rect">
              <a:avLst/>
            </a:prstGeom>
            <a:noFill/>
            <a:ln w="9525">
              <a:noFill/>
              <a:miter lim="800000"/>
              <a:headEnd/>
              <a:tailEnd/>
            </a:ln>
          </p:spPr>
          <p:txBody>
            <a:bodyPr>
              <a:spAutoFit/>
            </a:bodyPr>
            <a:lstStyle/>
            <a:p>
              <a:pPr algn="ctr"/>
              <a:r>
                <a:rPr lang="en-US" sz="1200"/>
                <a:t>HTTP request</a:t>
              </a:r>
            </a:p>
          </p:txBody>
        </p:sp>
        <p:sp>
          <p:nvSpPr>
            <p:cNvPr id="16402" name="Line 43"/>
            <p:cNvSpPr>
              <a:spLocks noChangeShapeType="1"/>
            </p:cNvSpPr>
            <p:nvPr/>
          </p:nvSpPr>
          <p:spPr bwMode="auto">
            <a:xfrm>
              <a:off x="1656160" y="4738689"/>
              <a:ext cx="2381" cy="1089025"/>
            </a:xfrm>
            <a:prstGeom prst="line">
              <a:avLst/>
            </a:prstGeom>
            <a:noFill/>
            <a:ln w="28575">
              <a:solidFill>
                <a:schemeClr val="hlink"/>
              </a:solidFill>
              <a:round/>
              <a:headEnd/>
              <a:tailEnd type="triangle" w="med" len="med"/>
            </a:ln>
          </p:spPr>
          <p:txBody>
            <a:bodyPr/>
            <a:lstStyle/>
            <a:p>
              <a:pPr algn="ctr"/>
              <a:endParaRPr lang="en-US" sz="1200"/>
            </a:p>
          </p:txBody>
        </p:sp>
        <p:sp>
          <p:nvSpPr>
            <p:cNvPr id="16403" name="Text Box 44"/>
            <p:cNvSpPr txBox="1">
              <a:spLocks noChangeArrowheads="1"/>
            </p:cNvSpPr>
            <p:nvPr/>
          </p:nvSpPr>
          <p:spPr bwMode="auto">
            <a:xfrm>
              <a:off x="1618060" y="5138738"/>
              <a:ext cx="1581150" cy="276999"/>
            </a:xfrm>
            <a:prstGeom prst="rect">
              <a:avLst/>
            </a:prstGeom>
            <a:noFill/>
            <a:ln w="9525">
              <a:noFill/>
              <a:miter lim="800000"/>
              <a:headEnd/>
              <a:tailEnd/>
            </a:ln>
          </p:spPr>
          <p:txBody>
            <a:bodyPr>
              <a:spAutoFit/>
            </a:bodyPr>
            <a:lstStyle/>
            <a:p>
              <a:pPr algn="ctr"/>
              <a:r>
                <a:rPr lang="en-US" sz="1200">
                  <a:solidFill>
                    <a:schemeClr val="tx2"/>
                  </a:solidFill>
                </a:rPr>
                <a:t>SOAP msg (XML)</a:t>
              </a:r>
            </a:p>
          </p:txBody>
        </p:sp>
        <p:sp>
          <p:nvSpPr>
            <p:cNvPr id="16404" name="Line 45"/>
            <p:cNvSpPr>
              <a:spLocks noChangeShapeType="1"/>
            </p:cNvSpPr>
            <p:nvPr/>
          </p:nvSpPr>
          <p:spPr bwMode="auto">
            <a:xfrm flipV="1">
              <a:off x="1656160" y="5897563"/>
              <a:ext cx="3517106" cy="0"/>
            </a:xfrm>
            <a:prstGeom prst="line">
              <a:avLst/>
            </a:prstGeom>
            <a:noFill/>
            <a:ln w="28575">
              <a:solidFill>
                <a:schemeClr val="hlink"/>
              </a:solidFill>
              <a:round/>
              <a:headEnd/>
              <a:tailEnd type="triangle" w="med" len="med"/>
            </a:ln>
          </p:spPr>
          <p:txBody>
            <a:bodyPr/>
            <a:lstStyle/>
            <a:p>
              <a:pPr algn="ctr"/>
              <a:endParaRPr lang="en-US" sz="1200"/>
            </a:p>
          </p:txBody>
        </p:sp>
        <p:grpSp>
          <p:nvGrpSpPr>
            <p:cNvPr id="16405" name="Group 46"/>
            <p:cNvGrpSpPr>
              <a:grpSpLocks/>
            </p:cNvGrpSpPr>
            <p:nvPr/>
          </p:nvGrpSpPr>
          <p:grpSpPr bwMode="auto">
            <a:xfrm>
              <a:off x="5201841" y="4368800"/>
              <a:ext cx="841772" cy="357188"/>
              <a:chOff x="2126" y="1828"/>
              <a:chExt cx="745" cy="334"/>
            </a:xfrm>
          </p:grpSpPr>
          <p:sp>
            <p:nvSpPr>
              <p:cNvPr id="16416" name="AutoShape 47"/>
              <p:cNvSpPr>
                <a:spLocks noChangeArrowheads="1"/>
              </p:cNvSpPr>
              <p:nvPr/>
            </p:nvSpPr>
            <p:spPr bwMode="auto">
              <a:xfrm>
                <a:off x="2362" y="1828"/>
                <a:ext cx="509" cy="334"/>
              </a:xfrm>
              <a:prstGeom prst="roundRect">
                <a:avLst>
                  <a:gd name="adj" fmla="val 16667"/>
                </a:avLst>
              </a:prstGeom>
              <a:solidFill>
                <a:schemeClr val="accent1"/>
              </a:solidFill>
              <a:ln w="9525">
                <a:solidFill>
                  <a:schemeClr val="tx1"/>
                </a:solidFill>
                <a:round/>
                <a:headEnd/>
                <a:tailEnd/>
              </a:ln>
            </p:spPr>
            <p:txBody>
              <a:bodyPr wrap="none" anchor="ctr"/>
              <a:lstStyle/>
              <a:p>
                <a:pPr algn="ctr"/>
                <a:endParaRPr lang="en-US" sz="1200"/>
              </a:p>
            </p:txBody>
          </p:sp>
          <p:sp>
            <p:nvSpPr>
              <p:cNvPr id="16417" name="Line 48"/>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406" name="Text Box 49"/>
            <p:cNvSpPr txBox="1">
              <a:spLocks noChangeArrowheads="1"/>
            </p:cNvSpPr>
            <p:nvPr/>
          </p:nvSpPr>
          <p:spPr bwMode="auto">
            <a:xfrm>
              <a:off x="5387579" y="4356100"/>
              <a:ext cx="714375" cy="276999"/>
            </a:xfrm>
            <a:prstGeom prst="rect">
              <a:avLst/>
            </a:prstGeom>
            <a:noFill/>
            <a:ln w="9525">
              <a:noFill/>
              <a:miter lim="800000"/>
              <a:headEnd/>
              <a:tailEnd/>
            </a:ln>
          </p:spPr>
          <p:txBody>
            <a:bodyPr>
              <a:spAutoFit/>
            </a:bodyPr>
            <a:lstStyle/>
            <a:p>
              <a:pPr algn="ctr"/>
              <a:r>
                <a:rPr lang="en-US" sz="1200" b="1"/>
                <a:t>.</a:t>
              </a:r>
              <a:r>
                <a:rPr lang="en-US" sz="1200"/>
                <a:t>asmx</a:t>
              </a:r>
            </a:p>
          </p:txBody>
        </p:sp>
        <p:sp>
          <p:nvSpPr>
            <p:cNvPr id="16407" name="Text Box 50"/>
            <p:cNvSpPr txBox="1">
              <a:spLocks noChangeArrowheads="1"/>
            </p:cNvSpPr>
            <p:nvPr/>
          </p:nvSpPr>
          <p:spPr bwMode="auto">
            <a:xfrm>
              <a:off x="5761435" y="2768600"/>
              <a:ext cx="1296590" cy="276999"/>
            </a:xfrm>
            <a:prstGeom prst="rect">
              <a:avLst/>
            </a:prstGeom>
            <a:noFill/>
            <a:ln w="9525">
              <a:noFill/>
              <a:miter lim="800000"/>
              <a:headEnd/>
              <a:tailEnd/>
            </a:ln>
          </p:spPr>
          <p:txBody>
            <a:bodyPr>
              <a:spAutoFit/>
            </a:bodyPr>
            <a:lstStyle/>
            <a:p>
              <a:pPr algn="ctr"/>
              <a:r>
                <a:rPr lang="en-US" sz="1200" b="1" dirty="0">
                  <a:solidFill>
                    <a:schemeClr val="bg1"/>
                  </a:solidFill>
                </a:rPr>
                <a:t>web service</a:t>
              </a:r>
            </a:p>
          </p:txBody>
        </p:sp>
        <p:sp>
          <p:nvSpPr>
            <p:cNvPr id="16408" name="Line 51"/>
            <p:cNvSpPr>
              <a:spLocks noChangeShapeType="1"/>
            </p:cNvSpPr>
            <p:nvPr/>
          </p:nvSpPr>
          <p:spPr bwMode="auto">
            <a:xfrm flipH="1">
              <a:off x="5195888" y="4641851"/>
              <a:ext cx="8335" cy="1196975"/>
            </a:xfrm>
            <a:prstGeom prst="line">
              <a:avLst/>
            </a:prstGeom>
            <a:noFill/>
            <a:ln w="28575">
              <a:solidFill>
                <a:schemeClr val="tx1"/>
              </a:solidFill>
              <a:round/>
              <a:headEnd type="triangle" w="med" len="med"/>
              <a:tailEnd/>
            </a:ln>
          </p:spPr>
          <p:txBody>
            <a:bodyPr/>
            <a:lstStyle/>
            <a:p>
              <a:pPr algn="ctr"/>
              <a:endParaRPr lang="en-US" sz="1200"/>
            </a:p>
          </p:txBody>
        </p:sp>
        <p:sp>
          <p:nvSpPr>
            <p:cNvPr id="16409" name="Line 18"/>
            <p:cNvSpPr>
              <a:spLocks noChangeShapeType="1"/>
            </p:cNvSpPr>
            <p:nvPr/>
          </p:nvSpPr>
          <p:spPr bwMode="auto">
            <a:xfrm flipV="1">
              <a:off x="6371035" y="3351214"/>
              <a:ext cx="544115" cy="204787"/>
            </a:xfrm>
            <a:prstGeom prst="line">
              <a:avLst/>
            </a:prstGeom>
            <a:noFill/>
            <a:ln w="28575">
              <a:solidFill>
                <a:schemeClr val="tx1"/>
              </a:solidFill>
              <a:round/>
              <a:headEnd/>
              <a:tailEnd type="triangle" w="med" len="med"/>
            </a:ln>
          </p:spPr>
          <p:txBody>
            <a:bodyPr/>
            <a:lstStyle/>
            <a:p>
              <a:pPr algn="ctr"/>
              <a:endParaRPr lang="en-US" sz="1200"/>
            </a:p>
          </p:txBody>
        </p:sp>
        <p:sp>
          <p:nvSpPr>
            <p:cNvPr id="16410" name="Line 52"/>
            <p:cNvSpPr>
              <a:spLocks noChangeShapeType="1"/>
            </p:cNvSpPr>
            <p:nvPr/>
          </p:nvSpPr>
          <p:spPr bwMode="auto">
            <a:xfrm flipV="1">
              <a:off x="5206603" y="3590925"/>
              <a:ext cx="204788" cy="769938"/>
            </a:xfrm>
            <a:prstGeom prst="line">
              <a:avLst/>
            </a:prstGeom>
            <a:noFill/>
            <a:ln w="28575">
              <a:solidFill>
                <a:schemeClr val="tx1"/>
              </a:solidFill>
              <a:round/>
              <a:headEnd/>
              <a:tailEnd type="triangle" w="med" len="med"/>
            </a:ln>
          </p:spPr>
          <p:txBody>
            <a:bodyPr/>
            <a:lstStyle/>
            <a:p>
              <a:pPr algn="ctr"/>
              <a:endParaRPr lang="en-US" sz="1200"/>
            </a:p>
          </p:txBody>
        </p:sp>
        <p:sp>
          <p:nvSpPr>
            <p:cNvPr id="16411" name="Text Box 53"/>
            <p:cNvSpPr txBox="1">
              <a:spLocks noChangeArrowheads="1"/>
            </p:cNvSpPr>
            <p:nvPr/>
          </p:nvSpPr>
          <p:spPr bwMode="auto">
            <a:xfrm>
              <a:off x="5257800" y="3865563"/>
              <a:ext cx="1113235" cy="276999"/>
            </a:xfrm>
            <a:prstGeom prst="rect">
              <a:avLst/>
            </a:prstGeom>
            <a:noFill/>
            <a:ln w="9525">
              <a:noFill/>
              <a:miter lim="800000"/>
              <a:headEnd/>
              <a:tailEnd/>
            </a:ln>
          </p:spPr>
          <p:txBody>
            <a:bodyPr>
              <a:spAutoFit/>
            </a:bodyPr>
            <a:lstStyle/>
            <a:p>
              <a:pPr algn="ctr"/>
              <a:r>
                <a:rPr lang="en-US" sz="1200" dirty="0">
                  <a:solidFill>
                    <a:schemeClr val="bg1"/>
                  </a:solidFill>
                </a:rPr>
                <a:t>method call</a:t>
              </a:r>
            </a:p>
          </p:txBody>
        </p:sp>
        <p:sp>
          <p:nvSpPr>
            <p:cNvPr id="16412" name="Line 54"/>
            <p:cNvSpPr>
              <a:spLocks noChangeShapeType="1"/>
            </p:cNvSpPr>
            <p:nvPr/>
          </p:nvSpPr>
          <p:spPr bwMode="auto">
            <a:xfrm flipV="1">
              <a:off x="2657475" y="3446463"/>
              <a:ext cx="2168129" cy="0"/>
            </a:xfrm>
            <a:prstGeom prst="line">
              <a:avLst/>
            </a:prstGeom>
            <a:noFill/>
            <a:ln w="28575">
              <a:solidFill>
                <a:srgbClr val="0066CC"/>
              </a:solidFill>
              <a:prstDash val="sysDot"/>
              <a:round/>
              <a:headEnd type="arrow" w="med" len="med"/>
              <a:tailEnd/>
            </a:ln>
          </p:spPr>
          <p:txBody>
            <a:bodyPr/>
            <a:lstStyle/>
            <a:p>
              <a:pPr algn="ctr"/>
              <a:endParaRPr lang="en-US" sz="1200"/>
            </a:p>
          </p:txBody>
        </p:sp>
        <p:sp>
          <p:nvSpPr>
            <p:cNvPr id="16413" name="Text Box 55"/>
            <p:cNvSpPr txBox="1">
              <a:spLocks noChangeArrowheads="1"/>
            </p:cNvSpPr>
            <p:nvPr/>
          </p:nvSpPr>
          <p:spPr bwMode="auto">
            <a:xfrm>
              <a:off x="3438525" y="3146425"/>
              <a:ext cx="752475" cy="276999"/>
            </a:xfrm>
            <a:prstGeom prst="rect">
              <a:avLst/>
            </a:prstGeom>
            <a:noFill/>
            <a:ln w="9525">
              <a:noFill/>
              <a:miter lim="800000"/>
              <a:headEnd/>
              <a:tailEnd/>
            </a:ln>
          </p:spPr>
          <p:txBody>
            <a:bodyPr>
              <a:spAutoFit/>
            </a:bodyPr>
            <a:lstStyle/>
            <a:p>
              <a:pPr algn="ctr"/>
              <a:r>
                <a:rPr lang="en-US" sz="1200">
                  <a:solidFill>
                    <a:srgbClr val="0066CC"/>
                  </a:solidFill>
                </a:rPr>
                <a:t>WSDL</a:t>
              </a:r>
            </a:p>
          </p:txBody>
        </p:sp>
      </p:grpSp>
      <p:sp>
        <p:nvSpPr>
          <p:cNvPr id="45" name="Rectangle 44"/>
          <p:cNvSpPr/>
          <p:nvPr/>
        </p:nvSpPr>
        <p:spPr bwMode="auto">
          <a:xfrm>
            <a:off x="219075" y="130572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defRPr/>
            </a:pPr>
            <a:r>
              <a:rPr lang="en-US" b="1" dirty="0" smtClean="0">
                <a:latin typeface="Verdana" pitchFamily="34" charset="0"/>
                <a:ea typeface="Verdana" pitchFamily="34" charset="0"/>
                <a:cs typeface="Verdana" pitchFamily="34" charset="0"/>
              </a:rPr>
              <a:t>Web services involve many technologies:</a:t>
            </a:r>
          </a:p>
        </p:txBody>
      </p:sp>
      <p:sp>
        <p:nvSpPr>
          <p:cNvPr id="46" name="Rectangle 3"/>
          <p:cNvSpPr>
            <a:spLocks noChangeArrowheads="1"/>
          </p:cNvSpPr>
          <p:nvPr/>
        </p:nvSpPr>
        <p:spPr bwMode="gray">
          <a:xfrm>
            <a:off x="263684" y="1770295"/>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WSDL to learn about web service</a:t>
            </a:r>
          </a:p>
          <a:p>
            <a:pPr marL="800100" lvl="1" indent="-342900">
              <a:lnSpc>
                <a:spcPct val="150000"/>
              </a:lnSpc>
              <a:buFont typeface="Verdana" pitchFamily="34" charset="0"/>
              <a:buChar char="−"/>
            </a:pPr>
            <a:r>
              <a:rPr lang="en-US" dirty="0" smtClean="0"/>
              <a:t>to call:  proxy objects, SOAP, XML, HTTP and .ASMX pages</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0597" y="1042492"/>
            <a:ext cx="4728949" cy="2110142"/>
          </a:xfr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1" indent="-342900">
              <a:lnSpc>
                <a:spcPct val="150000"/>
              </a:lnSpc>
              <a:spcBef>
                <a:spcPct val="0"/>
              </a:spcBef>
              <a:buFont typeface="Arial" pitchFamily="34" charset="0"/>
              <a:buChar char="•"/>
            </a:pPr>
            <a:r>
              <a:rPr lang="en-US" kern="1200" dirty="0" smtClean="0">
                <a:solidFill>
                  <a:schemeClr val="tx1"/>
                </a:solidFill>
                <a:latin typeface="Verdana" pitchFamily="34" charset="0"/>
                <a:ea typeface="Verdana" pitchFamily="34" charset="0"/>
                <a:cs typeface="Verdana" pitchFamily="34" charset="0"/>
              </a:rPr>
              <a:t>Google offers a web service that performs searches for you</a:t>
            </a:r>
          </a:p>
          <a:p>
            <a:pPr marL="342900" lvl="1" indent="-342900">
              <a:lnSpc>
                <a:spcPct val="150000"/>
              </a:lnSpc>
              <a:spcBef>
                <a:spcPct val="0"/>
              </a:spcBef>
              <a:buFont typeface="Arial" pitchFamily="34" charset="0"/>
              <a:buChar char="•"/>
            </a:pPr>
            <a:r>
              <a:rPr lang="en-US" kern="1200" dirty="0" smtClean="0">
                <a:solidFill>
                  <a:schemeClr val="tx1"/>
                </a:solidFill>
                <a:latin typeface="Verdana" pitchFamily="34" charset="0"/>
                <a:ea typeface="Verdana" pitchFamily="34" charset="0"/>
                <a:cs typeface="Verdana" pitchFamily="34" charset="0"/>
              </a:rPr>
              <a:t>Why?</a:t>
            </a:r>
          </a:p>
          <a:p>
            <a:pPr marL="800100" lvl="1" indent="-342900">
              <a:lnSpc>
                <a:spcPct val="150000"/>
              </a:lnSpc>
              <a:spcBef>
                <a:spcPct val="0"/>
              </a:spcBef>
              <a:buFont typeface="Verdana" pitchFamily="34" charset="0"/>
              <a:buChar char="−"/>
            </a:pPr>
            <a:r>
              <a:rPr lang="en-US" kern="1200" dirty="0" smtClean="0">
                <a:solidFill>
                  <a:schemeClr val="tx1"/>
                </a:solidFill>
                <a:latin typeface="Verdana" pitchFamily="34" charset="0"/>
                <a:ea typeface="Verdana" pitchFamily="34" charset="0"/>
                <a:cs typeface="Verdana" pitchFamily="34" charset="0"/>
              </a:rPr>
              <a:t>clients can build custom GUIs</a:t>
            </a:r>
          </a:p>
          <a:p>
            <a:pPr marL="800100" lvl="1" indent="-342900">
              <a:lnSpc>
                <a:spcPct val="150000"/>
              </a:lnSpc>
              <a:spcBef>
                <a:spcPct val="0"/>
              </a:spcBef>
              <a:buFont typeface="Verdana" pitchFamily="34" charset="0"/>
              <a:buChar char="−"/>
            </a:pPr>
            <a:r>
              <a:rPr lang="en-US" kern="1200" dirty="0" smtClean="0">
                <a:solidFill>
                  <a:schemeClr val="tx1"/>
                </a:solidFill>
                <a:latin typeface="Verdana" pitchFamily="34" charset="0"/>
                <a:ea typeface="Verdana" pitchFamily="34" charset="0"/>
                <a:cs typeface="Verdana" pitchFamily="34" charset="0"/>
              </a:rPr>
              <a:t>google.com can make money!</a:t>
            </a:r>
          </a:p>
        </p:txBody>
      </p:sp>
      <p:sp>
        <p:nvSpPr>
          <p:cNvPr id="17412" name="Rectangle 5"/>
          <p:cNvSpPr>
            <a:spLocks noChangeArrowheads="1"/>
          </p:cNvSpPr>
          <p:nvPr/>
        </p:nvSpPr>
        <p:spPr bwMode="blackWhite">
          <a:xfrm>
            <a:off x="175288" y="3322937"/>
            <a:ext cx="7687866" cy="2648161"/>
          </a:xfrm>
          <a:prstGeom prst="rect">
            <a:avLst/>
          </a:prstGeom>
          <a:solidFill>
            <a:srgbClr val="FFFFCC"/>
          </a:solidFill>
          <a:ln w="12700">
            <a:solidFill>
              <a:schemeClr val="tx2"/>
            </a:solidFill>
            <a:miter lim="800000"/>
            <a:headEnd/>
            <a:tailEnd/>
          </a:ln>
        </p:spPr>
        <p:txBody>
          <a:bodyPr lIns="182562" tIns="92075" rIns="182562" bIns="92075">
            <a:spAutoFit/>
          </a:bodyPr>
          <a:lstStyle/>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 ask </a:t>
            </a:r>
            <a:r>
              <a:rPr lang="en-US" altLang="en-US" sz="1600" b="1" dirty="0" err="1">
                <a:solidFill>
                  <a:schemeClr val="tx2"/>
                </a:solidFill>
                <a:latin typeface="Courier New" pitchFamily="49" charset="0"/>
                <a:cs typeface="Courier New" pitchFamily="49" charset="0"/>
              </a:rPr>
              <a:t>google</a:t>
            </a:r>
            <a:r>
              <a:rPr lang="en-US" altLang="en-US" sz="1600" b="1" dirty="0">
                <a:solidFill>
                  <a:schemeClr val="tx2"/>
                </a:solidFill>
                <a:latin typeface="Courier New" pitchFamily="49" charset="0"/>
                <a:cs typeface="Courier New" pitchFamily="49" charset="0"/>
              </a:rPr>
              <a:t> to search for us...</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google</a:t>
            </a:r>
            <a:r>
              <a:rPr lang="en-US" altLang="en-US" sz="1600" b="1" dirty="0">
                <a:solidFill>
                  <a:schemeClr val="tx2"/>
                </a:solidFill>
                <a:latin typeface="Courier New" pitchFamily="49" charset="0"/>
                <a:cs typeface="Courier New" pitchFamily="49" charset="0"/>
              </a:rPr>
              <a:t> = </a:t>
            </a:r>
            <a:r>
              <a:rPr lang="en-US" altLang="en-US" sz="1600" b="1" dirty="0">
                <a:solidFill>
                  <a:srgbClr val="0000FF"/>
                </a:solidFill>
                <a:latin typeface="Courier New" pitchFamily="49" charset="0"/>
                <a:cs typeface="Courier New" pitchFamily="49" charset="0"/>
              </a:rPr>
              <a:t>new </a:t>
            </a:r>
            <a:r>
              <a:rPr lang="en-US" altLang="en-US" sz="1600" b="1" dirty="0" err="1">
                <a:solidFill>
                  <a:srgbClr val="0000FF"/>
                </a:solidFill>
                <a:latin typeface="Courier New" pitchFamily="49" charset="0"/>
                <a:cs typeface="Courier New" pitchFamily="49" charset="0"/>
              </a:rPr>
              <a:t>GoogleSearchService</a:t>
            </a:r>
            <a:r>
              <a:rPr lang="en-US" altLang="en-US" sz="1600" b="1" dirty="0">
                <a:solidFill>
                  <a:srgbClr val="0000FF"/>
                </a:solidFill>
                <a:latin typeface="Courier New" pitchFamily="49" charset="0"/>
                <a:cs typeface="Courier New" pitchFamily="49" charset="0"/>
              </a:rPr>
              <a:t>()</a:t>
            </a:r>
            <a:r>
              <a:rPr lang="en-US" altLang="en-US" sz="1600" b="1" dirty="0">
                <a:solidFill>
                  <a:schemeClr val="tx2"/>
                </a:solidFill>
                <a:latin typeface="Courier New" pitchFamily="49" charset="0"/>
                <a:cs typeface="Courier New" pitchFamily="49" charset="0"/>
              </a:rPr>
              <a:t>;</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result = </a:t>
            </a:r>
            <a:r>
              <a:rPr lang="en-US" altLang="en-US" sz="1600" b="1" dirty="0" err="1">
                <a:solidFill>
                  <a:srgbClr val="0000FF"/>
                </a:solidFill>
                <a:latin typeface="Courier New" pitchFamily="49" charset="0"/>
                <a:cs typeface="Courier New" pitchFamily="49" charset="0"/>
              </a:rPr>
              <a:t>google.doGoogleSearch</a:t>
            </a:r>
            <a:r>
              <a:rPr lang="en-US" altLang="en-US" sz="1600" b="1" dirty="0">
                <a:solidFill>
                  <a:schemeClr val="tx2"/>
                </a:solidFill>
                <a:latin typeface="Courier New" pitchFamily="49" charset="0"/>
                <a:cs typeface="Courier New" pitchFamily="49" charset="0"/>
              </a:rPr>
              <a:t>("4a8/TvZQFHID0WIWnL1CMmMx0sNqhG8H",</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txtSearch.Text</a:t>
            </a:r>
            <a:r>
              <a:rPr lang="en-US" altLang="en-US" sz="1600" b="1" dirty="0">
                <a:solidFill>
                  <a:schemeClr val="tx2"/>
                </a:solidFill>
                <a:latin typeface="Courier New" pitchFamily="49" charset="0"/>
                <a:cs typeface="Courier New" pitchFamily="49" charset="0"/>
              </a:rPr>
              <a:t>, 0, 10, false, "", false, "", "", "");</a:t>
            </a:r>
          </a:p>
          <a:p>
            <a:pPr marL="9525" indent="-9525" defTabSz="960438">
              <a:tabLst>
                <a:tab pos="1143000" algn="l"/>
                <a:tab pos="1485900" algn="l"/>
                <a:tab pos="1828800" algn="l"/>
                <a:tab pos="2228850" algn="l"/>
              </a:tabLst>
            </a:pPr>
            <a:endParaRPr lang="en-US" altLang="en-US" sz="1600" b="1" dirty="0">
              <a:solidFill>
                <a:schemeClr val="tx2"/>
              </a:solidFill>
              <a:latin typeface="Courier New" pitchFamily="49" charset="0"/>
              <a:cs typeface="Courier New" pitchFamily="49" charset="0"/>
            </a:endParaRP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display resulting URLs...</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rgbClr val="0000FF"/>
                </a:solidFill>
                <a:latin typeface="Courier New" pitchFamily="49" charset="0"/>
                <a:cs typeface="Courier New" pitchFamily="49" charset="0"/>
              </a:rPr>
              <a:t>foreach</a:t>
            </a: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ResultElement</a:t>
            </a:r>
            <a:r>
              <a:rPr lang="en-US" altLang="en-US" sz="1600" b="1" dirty="0">
                <a:solidFill>
                  <a:schemeClr val="tx2"/>
                </a:solidFill>
                <a:latin typeface="Courier New" pitchFamily="49" charset="0"/>
                <a:cs typeface="Courier New" pitchFamily="49" charset="0"/>
              </a:rPr>
              <a:t> </a:t>
            </a:r>
            <a:r>
              <a:rPr lang="en-US" altLang="en-US" sz="1600" b="1" dirty="0">
                <a:solidFill>
                  <a:srgbClr val="0000FF"/>
                </a:solidFill>
                <a:latin typeface="Courier New" pitchFamily="49" charset="0"/>
                <a:cs typeface="Courier New" pitchFamily="49" charset="0"/>
              </a:rPr>
              <a:t>re in </a:t>
            </a:r>
            <a:r>
              <a:rPr lang="en-US" altLang="en-US" sz="1600" b="1" dirty="0" err="1">
                <a:solidFill>
                  <a:srgbClr val="0000FF"/>
                </a:solidFill>
                <a:latin typeface="Courier New" pitchFamily="49" charset="0"/>
                <a:cs typeface="Courier New" pitchFamily="49" charset="0"/>
              </a:rPr>
              <a:t>result.resultElements</a:t>
            </a:r>
            <a:r>
              <a:rPr lang="en-US" altLang="en-US" sz="1600" b="1" dirty="0">
                <a:solidFill>
                  <a:schemeClr val="tx2"/>
                </a:solidFill>
                <a:latin typeface="Courier New" pitchFamily="49" charset="0"/>
                <a:cs typeface="Courier New" pitchFamily="49" charset="0"/>
              </a:rPr>
              <a:t>)</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lstURLs.Items.Add</a:t>
            </a:r>
            <a:r>
              <a:rPr lang="en-US" altLang="en-US" sz="1600" b="1" dirty="0">
                <a:solidFill>
                  <a:schemeClr val="tx2"/>
                </a:solidFill>
                <a:latin typeface="Courier New" pitchFamily="49" charset="0"/>
                <a:cs typeface="Courier New" pitchFamily="49" charset="0"/>
              </a:rPr>
              <a:t>(</a:t>
            </a:r>
            <a:r>
              <a:rPr lang="en-US" altLang="en-US" sz="1600" b="1" dirty="0">
                <a:solidFill>
                  <a:srgbClr val="0000FF"/>
                </a:solidFill>
                <a:latin typeface="Courier New" pitchFamily="49" charset="0"/>
                <a:cs typeface="Courier New" pitchFamily="49" charset="0"/>
              </a:rPr>
              <a:t>re.URL</a:t>
            </a:r>
            <a:r>
              <a:rPr lang="en-US" altLang="en-US" sz="1600" b="1" dirty="0">
                <a:solidFill>
                  <a:schemeClr val="tx2"/>
                </a:solidFill>
                <a:latin typeface="Courier New" pitchFamily="49" charset="0"/>
                <a:cs typeface="Courier New" pitchFamily="49" charset="0"/>
              </a:rPr>
              <a:t>);</a:t>
            </a:r>
          </a:p>
        </p:txBody>
      </p:sp>
      <p:pic>
        <p:nvPicPr>
          <p:cNvPr id="17413" name="Picture 4"/>
          <p:cNvPicPr>
            <a:picLocks noChangeAspect="1" noChangeArrowheads="1"/>
          </p:cNvPicPr>
          <p:nvPr/>
        </p:nvPicPr>
        <p:blipFill>
          <a:blip r:embed="rId3"/>
          <a:srcRect/>
          <a:stretch>
            <a:fillRect/>
          </a:stretch>
        </p:blipFill>
        <p:spPr bwMode="auto">
          <a:xfrm>
            <a:off x="5065186" y="1368967"/>
            <a:ext cx="3864769" cy="25415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05427" y="909944"/>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r>
              <a:rPr lang="en-US" b="1" dirty="0" smtClean="0"/>
              <a:t>Start by creating a project of type “ASP.NET Web Service”</a:t>
            </a:r>
          </a:p>
        </p:txBody>
      </p:sp>
      <p:pic>
        <p:nvPicPr>
          <p:cNvPr id="18434" name="Picture 6"/>
          <p:cNvPicPr>
            <a:picLocks noChangeAspect="1" noChangeArrowheads="1"/>
          </p:cNvPicPr>
          <p:nvPr/>
        </p:nvPicPr>
        <p:blipFill>
          <a:blip r:embed="rId2"/>
          <a:srcRect/>
          <a:stretch>
            <a:fillRect/>
          </a:stretch>
        </p:blipFill>
        <p:spPr bwMode="auto">
          <a:xfrm>
            <a:off x="1908021" y="1714004"/>
            <a:ext cx="5300663" cy="3597275"/>
          </a:xfrm>
          <a:prstGeom prst="rect">
            <a:avLst/>
          </a:prstGeom>
          <a:noFill/>
          <a:ln w="9525" algn="ctr">
            <a:noFill/>
            <a:miter lim="800000"/>
            <a:headEnd/>
            <a:tailEnd/>
          </a:ln>
        </p:spPr>
      </p:pic>
      <p:sp>
        <p:nvSpPr>
          <p:cNvPr id="520197" name="Line 5"/>
          <p:cNvSpPr>
            <a:spLocks noChangeShapeType="1"/>
          </p:cNvSpPr>
          <p:nvPr/>
        </p:nvSpPr>
        <p:spPr bwMode="auto">
          <a:xfrm flipH="1">
            <a:off x="5638250" y="1733054"/>
            <a:ext cx="2169319" cy="1182687"/>
          </a:xfrm>
          <a:prstGeom prst="line">
            <a:avLst/>
          </a:prstGeom>
          <a:noFill/>
          <a:ln w="28575">
            <a:solidFill>
              <a:schemeClr val="hlink"/>
            </a:solidFill>
            <a:round/>
            <a:headEnd/>
            <a:tailEnd type="triangle" w="med" len="med"/>
          </a:ln>
        </p:spPr>
        <p:txBody>
          <a:bodyPr/>
          <a:lstStyle/>
          <a:p>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5"/>
          <p:cNvSpPr>
            <a:spLocks noChangeArrowheads="1"/>
          </p:cNvSpPr>
          <p:nvPr/>
        </p:nvSpPr>
        <p:spPr bwMode="auto">
          <a:xfrm>
            <a:off x="971727" y="2368979"/>
            <a:ext cx="7091363" cy="1568450"/>
          </a:xfrm>
          <a:prstGeom prst="rect">
            <a:avLst/>
          </a:prstGeom>
          <a:solidFill>
            <a:schemeClr val="accent1"/>
          </a:solidFill>
          <a:ln w="9525">
            <a:solidFill>
              <a:schemeClr val="tx2"/>
            </a:solidFill>
            <a:miter lim="800000"/>
            <a:headEnd/>
            <a:tailEnd/>
          </a:ln>
        </p:spPr>
        <p:txBody>
          <a:bodyPr anchor="ctr">
            <a:spAutoFit/>
          </a:bodyPr>
          <a:lstStyle/>
          <a:p>
            <a:r>
              <a:rPr lang="en-US" sz="1600" b="1" dirty="0">
                <a:latin typeface="Courier New" pitchFamily="49" charset="0"/>
              </a:rPr>
              <a:t>public class </a:t>
            </a:r>
            <a:r>
              <a:rPr lang="en-US" sz="1600" b="1" dirty="0">
                <a:solidFill>
                  <a:srgbClr val="0066CC"/>
                </a:solidFill>
                <a:latin typeface="Courier New" pitchFamily="49" charset="0"/>
              </a:rPr>
              <a:t>Service1 : </a:t>
            </a:r>
            <a:r>
              <a:rPr lang="en-US" sz="1600" b="1" dirty="0" err="1">
                <a:solidFill>
                  <a:srgbClr val="0066CC"/>
                </a:solidFill>
                <a:latin typeface="Courier New" pitchFamily="49" charset="0"/>
              </a:rPr>
              <a:t>System.Web.Services.WebService</a:t>
            </a:r>
            <a:endParaRPr lang="en-US" sz="1600" b="1" dirty="0">
              <a:solidFill>
                <a:srgbClr val="0066CC"/>
              </a:solidFill>
              <a:latin typeface="Courier New" pitchFamily="49" charset="0"/>
            </a:endParaRPr>
          </a:p>
          <a:p>
            <a:r>
              <a:rPr lang="en-US" sz="1600" b="1" dirty="0">
                <a:latin typeface="Courier New" pitchFamily="49" charset="0"/>
              </a:rPr>
              <a:t>{</a:t>
            </a:r>
          </a:p>
          <a:p>
            <a:r>
              <a:rPr lang="en-US" sz="1600" b="1" dirty="0">
                <a:latin typeface="Courier New" pitchFamily="49" charset="0"/>
              </a:rPr>
              <a:t>   .</a:t>
            </a:r>
          </a:p>
          <a:p>
            <a:r>
              <a:rPr lang="en-US" sz="1600" b="1" dirty="0">
                <a:latin typeface="Courier New" pitchFamily="49" charset="0"/>
              </a:rPr>
              <a:t>   .</a:t>
            </a:r>
          </a:p>
          <a:p>
            <a:r>
              <a:rPr lang="en-US" sz="1600" b="1" dirty="0">
                <a:latin typeface="Courier New" pitchFamily="49" charset="0"/>
              </a:rPr>
              <a:t>   .</a:t>
            </a:r>
          </a:p>
          <a:p>
            <a:r>
              <a:rPr lang="en-US" sz="1600" b="1" dirty="0">
                <a:latin typeface="Courier New" pitchFamily="49" charset="0"/>
              </a:rPr>
              <a:t>}</a:t>
            </a:r>
          </a:p>
        </p:txBody>
      </p:sp>
      <p:pic>
        <p:nvPicPr>
          <p:cNvPr id="19461" name="Picture 14"/>
          <p:cNvPicPr>
            <a:picLocks noChangeAspect="1" noChangeArrowheads="1"/>
          </p:cNvPicPr>
          <p:nvPr/>
        </p:nvPicPr>
        <p:blipFill>
          <a:blip r:embed="rId3"/>
          <a:srcRect/>
          <a:stretch>
            <a:fillRect/>
          </a:stretch>
        </p:blipFill>
        <p:spPr bwMode="auto">
          <a:xfrm>
            <a:off x="6444854" y="2969055"/>
            <a:ext cx="2247900" cy="2735263"/>
          </a:xfrm>
          <a:prstGeom prst="rect">
            <a:avLst/>
          </a:prstGeom>
          <a:noFill/>
          <a:ln w="9525" algn="ctr">
            <a:noFill/>
            <a:miter lim="800000"/>
            <a:headEnd/>
            <a:tailEnd/>
          </a:ln>
        </p:spPr>
      </p:pic>
      <p:sp>
        <p:nvSpPr>
          <p:cNvPr id="19462" name="Line 18"/>
          <p:cNvSpPr>
            <a:spLocks noChangeShapeType="1"/>
          </p:cNvSpPr>
          <p:nvPr/>
        </p:nvSpPr>
        <p:spPr bwMode="auto">
          <a:xfrm>
            <a:off x="5028010" y="3431018"/>
            <a:ext cx="1788319" cy="935037"/>
          </a:xfrm>
          <a:prstGeom prst="line">
            <a:avLst/>
          </a:prstGeom>
          <a:noFill/>
          <a:ln w="28575">
            <a:solidFill>
              <a:schemeClr val="tx1"/>
            </a:solidFill>
            <a:prstDash val="sysDot"/>
            <a:round/>
            <a:headEnd/>
            <a:tailEnd/>
          </a:ln>
        </p:spPr>
        <p:txBody>
          <a:bodyPr/>
          <a:lstStyle/>
          <a:p>
            <a:endParaRPr lang="en-US"/>
          </a:p>
        </p:txBody>
      </p:sp>
      <p:sp>
        <p:nvSpPr>
          <p:cNvPr id="8" name="Rectangle 7"/>
          <p:cNvSpPr/>
          <p:nvPr/>
        </p:nvSpPr>
        <p:spPr bwMode="auto">
          <a:xfrm>
            <a:off x="219075" y="855353"/>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defRPr/>
            </a:pPr>
            <a:r>
              <a:rPr lang="en-US" b="1" dirty="0" smtClean="0">
                <a:latin typeface="Verdana" pitchFamily="34" charset="0"/>
                <a:ea typeface="Verdana" pitchFamily="34" charset="0"/>
                <a:cs typeface="Verdana" pitchFamily="34" charset="0"/>
              </a:rPr>
              <a:t>One or more objects that respond to web-based method calls</a:t>
            </a:r>
          </a:p>
        </p:txBody>
      </p:sp>
      <p:sp>
        <p:nvSpPr>
          <p:cNvPr id="9" name="Rectangle 3"/>
          <p:cNvSpPr>
            <a:spLocks noChangeArrowheads="1"/>
          </p:cNvSpPr>
          <p:nvPr/>
        </p:nvSpPr>
        <p:spPr bwMode="gray">
          <a:xfrm>
            <a:off x="263684" y="1319919"/>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there is no GUI design to a web service</a:t>
            </a:r>
          </a:p>
          <a:p>
            <a:pPr marL="800100" lvl="1" indent="-342900">
              <a:lnSpc>
                <a:spcPct val="150000"/>
              </a:lnSpc>
              <a:buFont typeface="Verdana" pitchFamily="34" charset="0"/>
              <a:buChar char="−"/>
            </a:pPr>
            <a:r>
              <a:rPr lang="en-US" dirty="0" smtClean="0"/>
              <a:t>only raw classes with methods…</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7"/>
          <p:cNvPicPr>
            <a:picLocks noChangeAspect="1" noChangeArrowheads="1"/>
          </p:cNvPicPr>
          <p:nvPr/>
        </p:nvPicPr>
        <p:blipFill>
          <a:blip r:embed="rId2"/>
          <a:stretch>
            <a:fillRect/>
          </a:stretch>
        </p:blipFill>
        <p:spPr bwMode="auto">
          <a:xfrm>
            <a:off x="1926823" y="2248682"/>
            <a:ext cx="5208469" cy="3534625"/>
          </a:xfrm>
          <a:prstGeom prst="rect">
            <a:avLst/>
          </a:prstGeom>
          <a:noFill/>
          <a:ln>
            <a:noFill/>
          </a:ln>
        </p:spPr>
      </p:pic>
      <p:sp>
        <p:nvSpPr>
          <p:cNvPr id="6" name="Rectangle 5"/>
          <p:cNvSpPr/>
          <p:nvPr/>
        </p:nvSpPr>
        <p:spPr bwMode="auto">
          <a:xfrm>
            <a:off x="178132" y="74617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defRPr/>
            </a:pPr>
            <a:r>
              <a:rPr lang="en-US" b="1" dirty="0" smtClean="0">
                <a:latin typeface="Verdana" pitchFamily="34" charset="0"/>
                <a:ea typeface="Verdana" pitchFamily="34" charset="0"/>
                <a:cs typeface="Verdana" pitchFamily="34" charset="0"/>
              </a:rPr>
              <a:t>Start by creating a client…</a:t>
            </a:r>
          </a:p>
        </p:txBody>
      </p:sp>
      <p:sp>
        <p:nvSpPr>
          <p:cNvPr id="7" name="Rectangle 3"/>
          <p:cNvSpPr>
            <a:spLocks noChangeArrowheads="1"/>
          </p:cNvSpPr>
          <p:nvPr/>
        </p:nvSpPr>
        <p:spPr bwMode="gray">
          <a:xfrm>
            <a:off x="222741" y="1251680"/>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err="1" smtClean="0"/>
              <a:t>WinForm</a:t>
            </a:r>
            <a:r>
              <a:rPr lang="en-US" dirty="0" smtClean="0"/>
              <a:t>, </a:t>
            </a:r>
            <a:r>
              <a:rPr lang="en-US" dirty="0" err="1" smtClean="0"/>
              <a:t>WebForm</a:t>
            </a:r>
            <a:r>
              <a:rPr lang="en-US" dirty="0" smtClean="0"/>
              <a:t>, console-based, anything you want!</a:t>
            </a:r>
          </a:p>
          <a:p>
            <a:pPr marL="800100" lvl="1" indent="-342900">
              <a:lnSpc>
                <a:spcPct val="150000"/>
              </a:lnSpc>
              <a:buFont typeface="Verdana" pitchFamily="34" charset="0"/>
              <a:buChar char="−"/>
            </a:pPr>
            <a:r>
              <a:rPr lang="en-US" dirty="0" smtClean="0"/>
              <a:t>for fun, let's use VB…</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825384"/>
            <a:ext cx="8705850" cy="3070841"/>
          </a:xfrm>
          <a:prstGeom prst="rect">
            <a:avLst/>
          </a:prstGeom>
          <a:noFill/>
        </p:spPr>
        <p:txBody>
          <a:bodyPr wrap="square">
            <a:spAutoFit/>
          </a:bodyPr>
          <a:lstStyle/>
          <a:p>
            <a:pPr marL="231775" lvl="1" indent="-231775">
              <a:lnSpc>
                <a:spcPct val="150000"/>
              </a:lnSpc>
              <a:spcBef>
                <a:spcPts val="0"/>
              </a:spcBef>
              <a:buFont typeface="Arial" pitchFamily="34" charset="0"/>
              <a:buChar char="•"/>
              <a:defRPr/>
            </a:pPr>
            <a:r>
              <a:rPr lang="en-US" sz="2200" dirty="0" smtClean="0">
                <a:cs typeface="Arial" pitchFamily="34" charset="0"/>
              </a:rPr>
              <a:t>Identifying the Distributed Application Architecture</a:t>
            </a:r>
          </a:p>
          <a:p>
            <a:pPr marL="231775" lvl="1" indent="-231775">
              <a:lnSpc>
                <a:spcPct val="150000"/>
              </a:lnSpc>
              <a:spcBef>
                <a:spcPts val="0"/>
              </a:spcBef>
              <a:buFont typeface="Arial" pitchFamily="34" charset="0"/>
              <a:buChar char="•"/>
              <a:defRPr/>
            </a:pPr>
            <a:r>
              <a:rPr lang="en-US" sz="2200" dirty="0" smtClean="0">
                <a:cs typeface="Arial" pitchFamily="34" charset="0"/>
              </a:rPr>
              <a:t>The Distributed Application Architecture </a:t>
            </a:r>
          </a:p>
          <a:p>
            <a:pPr marL="231775" lvl="1" indent="-231775">
              <a:lnSpc>
                <a:spcPct val="150000"/>
              </a:lnSpc>
              <a:spcBef>
                <a:spcPts val="0"/>
              </a:spcBef>
              <a:buFont typeface="Arial" pitchFamily="34" charset="0"/>
              <a:buChar char="•"/>
              <a:defRPr/>
            </a:pPr>
            <a:r>
              <a:rPr lang="en-US" sz="2200" dirty="0" smtClean="0">
                <a:cs typeface="Arial" pitchFamily="34" charset="0"/>
              </a:rPr>
              <a:t>Identifying the Distributed Application Technologies</a:t>
            </a:r>
          </a:p>
          <a:p>
            <a:pPr marL="231775" lvl="1" indent="-231775">
              <a:lnSpc>
                <a:spcPct val="150000"/>
              </a:lnSpc>
              <a:spcBef>
                <a:spcPts val="0"/>
              </a:spcBef>
              <a:buFont typeface="Arial" pitchFamily="34" charset="0"/>
              <a:buChar char="•"/>
              <a:defRPr/>
            </a:pPr>
            <a:r>
              <a:rPr lang="en-US" sz="2200" dirty="0" smtClean="0">
                <a:cs typeface="Arial" pitchFamily="34" charset="0"/>
              </a:rPr>
              <a:t>COM+ Services</a:t>
            </a:r>
          </a:p>
          <a:p>
            <a:pPr marL="231775" lvl="1" indent="-231775">
              <a:lnSpc>
                <a:spcPct val="150000"/>
              </a:lnSpc>
              <a:spcBef>
                <a:spcPts val="0"/>
              </a:spcBef>
              <a:buFont typeface="Arial" pitchFamily="34" charset="0"/>
              <a:buChar char="•"/>
              <a:defRPr/>
            </a:pPr>
            <a:r>
              <a:rPr lang="en-US" sz="2200" dirty="0" smtClean="0">
                <a:cs typeface="Arial" pitchFamily="34" charset="0"/>
              </a:rPr>
              <a:t>.NET </a:t>
            </a:r>
            <a:r>
              <a:rPr lang="en-US" sz="2200" dirty="0" err="1" smtClean="0">
                <a:cs typeface="Arial" pitchFamily="34" charset="0"/>
              </a:rPr>
              <a:t>Remoting</a:t>
            </a:r>
            <a:endParaRPr lang="en-US" sz="2200" dirty="0" smtClean="0">
              <a:cs typeface="Arial" pitchFamily="34" charset="0"/>
            </a:endParaRPr>
          </a:p>
          <a:p>
            <a:pPr marL="231775" lvl="1" indent="-231775">
              <a:lnSpc>
                <a:spcPct val="150000"/>
              </a:lnSpc>
              <a:spcBef>
                <a:spcPts val="0"/>
              </a:spcBef>
              <a:buFont typeface="Arial" pitchFamily="34" charset="0"/>
              <a:buChar char="•"/>
              <a:defRPr/>
            </a:pPr>
            <a:r>
              <a:rPr lang="en-US" sz="2200" dirty="0" smtClean="0">
                <a:cs typeface="Arial" pitchFamily="34" charset="0"/>
              </a:rPr>
              <a:t>Web Services</a:t>
            </a:r>
          </a:p>
        </p:txBody>
      </p:sp>
      <p:sp>
        <p:nvSpPr>
          <p:cNvPr id="16" name="TextBox 15"/>
          <p:cNvSpPr txBox="1"/>
          <p:nvPr/>
        </p:nvSpPr>
        <p:spPr>
          <a:xfrm>
            <a:off x="202252" y="1191951"/>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17" name="Rectangle 2"/>
          <p:cNvSpPr>
            <a:spLocks noGrp="1" noChangeArrowheads="1"/>
          </p:cNvSpPr>
          <p:nvPr>
            <p:ph type="title"/>
          </p:nvPr>
        </p:nvSpPr>
        <p:spPr>
          <a:xfrm>
            <a:off x="0" y="-1"/>
            <a:ext cx="9144000" cy="736979"/>
          </a:xfrm>
          <a:solidFill>
            <a:srgbClr val="3388A9"/>
          </a:solidFill>
        </p:spPr>
        <p:txBody>
          <a:bodyPr/>
          <a:lstStyle/>
          <a:p>
            <a:pPr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Objective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19075" y="118290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0" lvl="1" fontAlgn="auto">
              <a:lnSpc>
                <a:spcPct val="80000"/>
              </a:lnSpc>
              <a:spcAft>
                <a:spcPts val="0"/>
              </a:spcAft>
              <a:defRPr/>
            </a:pPr>
            <a:r>
              <a:rPr lang="en-US" b="1" dirty="0" smtClean="0">
                <a:latin typeface="Verdana" pitchFamily="34" charset="0"/>
                <a:ea typeface="Verdana" pitchFamily="34" charset="0"/>
                <a:cs typeface="Verdana" pitchFamily="34" charset="0"/>
              </a:rPr>
              <a:t>Divide Responsibility Accordingly</a:t>
            </a:r>
          </a:p>
        </p:txBody>
      </p:sp>
      <p:sp>
        <p:nvSpPr>
          <p:cNvPr id="6" name="Rectangle 3"/>
          <p:cNvSpPr>
            <a:spLocks noChangeArrowheads="1"/>
          </p:cNvSpPr>
          <p:nvPr/>
        </p:nvSpPr>
        <p:spPr bwMode="gray">
          <a:xfrm>
            <a:off x="250036" y="1661115"/>
            <a:ext cx="8616633" cy="37706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CSS</a:t>
            </a:r>
          </a:p>
          <a:p>
            <a:pPr marL="800100" lvl="1" indent="-342900">
              <a:lnSpc>
                <a:spcPct val="150000"/>
              </a:lnSpc>
              <a:buFont typeface="Verdana" pitchFamily="34" charset="0"/>
              <a:buChar char="−"/>
            </a:pPr>
            <a:r>
              <a:rPr lang="en-US" dirty="0" smtClean="0"/>
              <a:t>HTML</a:t>
            </a:r>
          </a:p>
          <a:p>
            <a:pPr marL="800100" lvl="1" indent="-342900">
              <a:lnSpc>
                <a:spcPct val="150000"/>
              </a:lnSpc>
              <a:buFont typeface="Verdana" pitchFamily="34" charset="0"/>
              <a:buChar char="−"/>
            </a:pPr>
            <a:r>
              <a:rPr lang="en-US" dirty="0" smtClean="0"/>
              <a:t>ASP</a:t>
            </a:r>
          </a:p>
          <a:p>
            <a:pPr marL="800100" lvl="1" indent="-342900">
              <a:lnSpc>
                <a:spcPct val="150000"/>
              </a:lnSpc>
              <a:buFont typeface="Verdana" pitchFamily="34" charset="0"/>
              <a:buChar char="−"/>
            </a:pPr>
            <a:r>
              <a:rPr lang="en-US" dirty="0" smtClean="0"/>
              <a:t>Code Behind</a:t>
            </a:r>
          </a:p>
          <a:p>
            <a:pPr marL="800100" lvl="1" indent="-342900">
              <a:lnSpc>
                <a:spcPct val="150000"/>
              </a:lnSpc>
              <a:buFont typeface="Verdana" pitchFamily="34" charset="0"/>
              <a:buChar char="−"/>
            </a:pPr>
            <a:r>
              <a:rPr lang="en-US" dirty="0" smtClean="0"/>
              <a:t>Business Logic</a:t>
            </a:r>
          </a:p>
          <a:p>
            <a:pPr marL="800100" lvl="1" indent="-342900">
              <a:lnSpc>
                <a:spcPct val="150000"/>
              </a:lnSpc>
              <a:buFont typeface="Verdana" pitchFamily="34" charset="0"/>
              <a:buChar char="−"/>
            </a:pPr>
            <a:r>
              <a:rPr lang="en-US" dirty="0" smtClean="0"/>
              <a:t>Themes (New)</a:t>
            </a:r>
          </a:p>
          <a:p>
            <a:pPr marL="800100" lvl="1" indent="-342900">
              <a:lnSpc>
                <a:spcPct val="150000"/>
              </a:lnSpc>
              <a:buFont typeface="Verdana" pitchFamily="34" charset="0"/>
              <a:buChar char="−"/>
            </a:pPr>
            <a:r>
              <a:rPr lang="en-US" dirty="0" err="1" smtClean="0"/>
              <a:t>MasterPage</a:t>
            </a:r>
            <a:r>
              <a:rPr lang="en-US" dirty="0" smtClean="0"/>
              <a:t> (New)</a:t>
            </a:r>
          </a:p>
          <a:p>
            <a:pPr marL="800100" lvl="1" indent="-342900">
              <a:lnSpc>
                <a:spcPct val="150000"/>
              </a:lnSpc>
              <a:buFont typeface="Verdana" pitchFamily="34" charset="0"/>
              <a:buChar char="−"/>
            </a:pPr>
            <a:r>
              <a:rPr lang="en-US" dirty="0" err="1" smtClean="0"/>
              <a:t>Web.config</a:t>
            </a:r>
            <a:endParaRPr lang="en-US" dirty="0" smtClean="0"/>
          </a:p>
          <a:p>
            <a:pPr marL="800100" lvl="1" indent="-342900">
              <a:lnSpc>
                <a:spcPct val="150000"/>
              </a:lnSpc>
              <a:buFont typeface="Verdana" pitchFamily="34" charset="0"/>
              <a:buChar char="−"/>
            </a:pPr>
            <a:r>
              <a:rPr lang="en-US" dirty="0" smtClean="0"/>
              <a:t>Database</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 name="Object 6"/>
          <p:cNvGraphicFramePr>
            <a:graphicFrameLocks noGrp="1" noChangeAspect="1"/>
          </p:cNvGraphicFramePr>
          <p:nvPr>
            <p:ph idx="1"/>
          </p:nvPr>
        </p:nvGraphicFramePr>
        <p:xfrm>
          <a:off x="1561407" y="1208657"/>
          <a:ext cx="6021186" cy="5175480"/>
        </p:xfrm>
        <a:graphic>
          <a:graphicData uri="http://schemas.openxmlformats.org/presentationml/2006/ole">
            <p:oleObj spid="_x0000_s9219" name="Visio" r:id="rId3" imgW="7923276" imgH="6811061" progId="">
              <p:embed/>
            </p:oleObj>
          </a:graphicData>
        </a:graphic>
      </p:graphicFrame>
      <p:sp>
        <p:nvSpPr>
          <p:cNvPr id="9220" name="Line 8"/>
          <p:cNvSpPr>
            <a:spLocks noChangeShapeType="1"/>
          </p:cNvSpPr>
          <p:nvPr/>
        </p:nvSpPr>
        <p:spPr bwMode="auto">
          <a:xfrm flipV="1">
            <a:off x="5181600" y="1905000"/>
            <a:ext cx="1524000" cy="304800"/>
          </a:xfrm>
          <a:prstGeom prst="line">
            <a:avLst/>
          </a:prstGeom>
          <a:noFill/>
          <a:ln w="9525">
            <a:solidFill>
              <a:schemeClr val="tx1"/>
            </a:solidFill>
            <a:round/>
            <a:headEnd/>
            <a:tailEnd/>
          </a:ln>
        </p:spPr>
        <p:txBody>
          <a:bodyPr/>
          <a:lstStyle/>
          <a:p>
            <a:endParaRPr lang="en-US"/>
          </a:p>
        </p:txBody>
      </p:sp>
      <p:sp>
        <p:nvSpPr>
          <p:cNvPr id="9221" name="Line 9"/>
          <p:cNvSpPr>
            <a:spLocks noChangeShapeType="1"/>
          </p:cNvSpPr>
          <p:nvPr/>
        </p:nvSpPr>
        <p:spPr bwMode="auto">
          <a:xfrm flipV="1">
            <a:off x="7315200" y="2362200"/>
            <a:ext cx="228600" cy="1143000"/>
          </a:xfrm>
          <a:prstGeom prst="line">
            <a:avLst/>
          </a:prstGeom>
          <a:noFill/>
          <a:ln w="9525">
            <a:solidFill>
              <a:schemeClr val="tx1"/>
            </a:solid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title"/>
          </p:nvPr>
        </p:nvSpPr>
        <p:spPr>
          <a:xfrm>
            <a:off x="0" y="0"/>
            <a:ext cx="9144000" cy="805218"/>
          </a:xfrm>
          <a:solidFill>
            <a:srgbClr val="3388A9"/>
          </a:solidFill>
        </p:spPr>
        <p:txBody>
          <a:bodyPr/>
          <a:lstStyle/>
          <a:p>
            <a:pPr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Page Composition Parts</a:t>
            </a:r>
          </a:p>
        </p:txBody>
      </p:sp>
      <p:graphicFrame>
        <p:nvGraphicFramePr>
          <p:cNvPr id="10243" name="Object 7"/>
          <p:cNvGraphicFramePr>
            <a:graphicFrameLocks noGrp="1" noChangeAspect="1"/>
          </p:cNvGraphicFramePr>
          <p:nvPr>
            <p:ph sz="half" idx="1"/>
          </p:nvPr>
        </p:nvGraphicFramePr>
        <p:xfrm>
          <a:off x="2011982" y="2099052"/>
          <a:ext cx="4492229" cy="1427163"/>
        </p:xfrm>
        <a:graphic>
          <a:graphicData uri="http://schemas.openxmlformats.org/presentationml/2006/ole">
            <p:oleObj spid="_x0000_s10243" name="Visio" r:id="rId3" imgW="5831930" imgH="1852579" progId="">
              <p:embed/>
            </p:oleObj>
          </a:graphicData>
        </a:graphic>
      </p:graphicFrame>
      <p:graphicFrame>
        <p:nvGraphicFramePr>
          <p:cNvPr id="10244" name="Object 10"/>
          <p:cNvGraphicFramePr>
            <a:graphicFrameLocks noGrp="1" noChangeAspect="1"/>
          </p:cNvGraphicFramePr>
          <p:nvPr>
            <p:ph sz="half" idx="2"/>
          </p:nvPr>
        </p:nvGraphicFramePr>
        <p:xfrm>
          <a:off x="1591096" y="4165976"/>
          <a:ext cx="5334000" cy="1314450"/>
        </p:xfrm>
        <a:graphic>
          <a:graphicData uri="http://schemas.openxmlformats.org/presentationml/2006/ole">
            <p:oleObj spid="_x0000_s10244" name="Visio" r:id="rId4" imgW="7593787" imgH="1871167" progId="">
              <p:embed/>
            </p:oleObj>
          </a:graphicData>
        </a:graphic>
      </p:graphicFrame>
      <p:sp>
        <p:nvSpPr>
          <p:cNvPr id="10245" name="Text Box 14"/>
          <p:cNvSpPr txBox="1">
            <a:spLocks noChangeArrowheads="1"/>
          </p:cNvSpPr>
          <p:nvPr/>
        </p:nvSpPr>
        <p:spPr bwMode="auto">
          <a:xfrm>
            <a:off x="524296" y="1542457"/>
            <a:ext cx="2014182" cy="3968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sz="2000" b="1">
                <a:latin typeface="Verdana" pitchFamily="34" charset="0"/>
                <a:ea typeface="Verdana" pitchFamily="34" charset="0"/>
                <a:cs typeface="Verdana" pitchFamily="34" charset="0"/>
              </a:rPr>
              <a:t>Server Side:</a:t>
            </a:r>
          </a:p>
        </p:txBody>
      </p:sp>
      <p:sp>
        <p:nvSpPr>
          <p:cNvPr id="10246" name="Text Box 15"/>
          <p:cNvSpPr txBox="1">
            <a:spLocks noChangeArrowheads="1"/>
          </p:cNvSpPr>
          <p:nvPr/>
        </p:nvSpPr>
        <p:spPr bwMode="auto">
          <a:xfrm>
            <a:off x="524296" y="3593506"/>
            <a:ext cx="1945943" cy="3968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sz="2000" b="1">
                <a:latin typeface="Verdana" pitchFamily="34" charset="0"/>
                <a:ea typeface="Verdana" pitchFamily="34" charset="0"/>
                <a:cs typeface="Verdana" pitchFamily="34" charset="0"/>
              </a:rPr>
              <a:t>Client Side: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764275"/>
          </a:xfrm>
          <a:solidFill>
            <a:srgbClr val="3388A9"/>
          </a:solidFill>
        </p:spPr>
        <p:txBody>
          <a:bodyPr/>
          <a:lstStyle/>
          <a:p>
            <a:pPr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Breakthrough Technologies</a:t>
            </a:r>
          </a:p>
        </p:txBody>
      </p:sp>
      <p:sp>
        <p:nvSpPr>
          <p:cNvPr id="5" name="Rectangle 3"/>
          <p:cNvSpPr>
            <a:spLocks noChangeArrowheads="1"/>
          </p:cNvSpPr>
          <p:nvPr/>
        </p:nvSpPr>
        <p:spPr bwMode="gray">
          <a:xfrm>
            <a:off x="263684" y="1482238"/>
            <a:ext cx="8616633" cy="38935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eaLnBrk="1" hangingPunct="1">
              <a:lnSpc>
                <a:spcPct val="150000"/>
              </a:lnSpc>
              <a:buFont typeface="Arial" pitchFamily="34" charset="0"/>
              <a:buChar char="•"/>
            </a:pPr>
            <a:r>
              <a:rPr lang="en-US" dirty="0" smtClean="0"/>
              <a:t>DOM </a:t>
            </a:r>
            <a:r>
              <a:rPr lang="en-US" dirty="0" smtClean="0">
                <a:hlinkClick r:id="rId2"/>
              </a:rPr>
              <a:t>(Demo)</a:t>
            </a:r>
            <a:endParaRPr lang="en-US" dirty="0" smtClean="0"/>
          </a:p>
          <a:p>
            <a:pPr marL="800100" lvl="1" indent="-342900" eaLnBrk="1" hangingPunct="1">
              <a:lnSpc>
                <a:spcPct val="150000"/>
              </a:lnSpc>
              <a:buFont typeface="Verdana" pitchFamily="34" charset="0"/>
              <a:buChar char="−"/>
            </a:pPr>
            <a:r>
              <a:rPr lang="en-US" dirty="0" smtClean="0"/>
              <a:t>Document Object Model - allows for live interactive web pages</a:t>
            </a:r>
          </a:p>
          <a:p>
            <a:pPr marL="342900" indent="-342900" eaLnBrk="1" hangingPunct="1">
              <a:lnSpc>
                <a:spcPct val="150000"/>
              </a:lnSpc>
              <a:buFont typeface="Arial" pitchFamily="34" charset="0"/>
              <a:buChar char="•"/>
            </a:pPr>
            <a:r>
              <a:rPr lang="en-US" dirty="0" smtClean="0"/>
              <a:t>AJAX </a:t>
            </a:r>
            <a:r>
              <a:rPr lang="en-US" dirty="0" smtClean="0">
                <a:hlinkClick r:id="rId3"/>
              </a:rPr>
              <a:t>(Demo)</a:t>
            </a:r>
            <a:endParaRPr lang="en-US" dirty="0" smtClean="0"/>
          </a:p>
          <a:p>
            <a:pPr marL="800100" lvl="1" indent="-342900" eaLnBrk="1" hangingPunct="1">
              <a:lnSpc>
                <a:spcPct val="150000"/>
              </a:lnSpc>
              <a:buFont typeface="Verdana" pitchFamily="34" charset="0"/>
              <a:buChar char="−"/>
            </a:pPr>
            <a:r>
              <a:rPr lang="en-US" dirty="0" smtClean="0"/>
              <a:t>JavaScript and XML – allows for partial post-back of a page</a:t>
            </a:r>
          </a:p>
          <a:p>
            <a:pPr marL="342900" indent="-342900" eaLnBrk="1" hangingPunct="1">
              <a:lnSpc>
                <a:spcPct val="150000"/>
              </a:lnSpc>
              <a:buFont typeface="Arial" pitchFamily="34" charset="0"/>
              <a:buChar char="•"/>
            </a:pPr>
            <a:r>
              <a:rPr lang="en-US" dirty="0" smtClean="0"/>
              <a:t>SQL Server 2005 </a:t>
            </a:r>
            <a:r>
              <a:rPr lang="en-US" dirty="0" smtClean="0">
                <a:hlinkClick r:id="rId4"/>
              </a:rPr>
              <a:t>(Home Page)</a:t>
            </a:r>
            <a:endParaRPr lang="en-US" dirty="0" smtClean="0"/>
          </a:p>
          <a:p>
            <a:pPr marL="342900" indent="-342900" eaLnBrk="1" hangingPunct="1">
              <a:lnSpc>
                <a:spcPct val="150000"/>
              </a:lnSpc>
              <a:buFont typeface="Arial" pitchFamily="34" charset="0"/>
              <a:buChar char="•"/>
            </a:pPr>
            <a:r>
              <a:rPr lang="en-US" dirty="0" smtClean="0"/>
              <a:t>Advanced Security and Encryption Features</a:t>
            </a:r>
          </a:p>
          <a:p>
            <a:pPr marL="342900" indent="-342900" eaLnBrk="1" hangingPunct="1">
              <a:lnSpc>
                <a:spcPct val="150000"/>
              </a:lnSpc>
              <a:buFont typeface="Arial" pitchFamily="34" charset="0"/>
              <a:buChar char="•"/>
            </a:pPr>
            <a:r>
              <a:rPr lang="en-US" dirty="0" smtClean="0"/>
              <a:t>Intrinsic SOAP Access to Database</a:t>
            </a:r>
          </a:p>
          <a:p>
            <a:pPr marL="342900" indent="-342900" eaLnBrk="1" hangingPunct="1">
              <a:lnSpc>
                <a:spcPct val="150000"/>
              </a:lnSpc>
              <a:buFont typeface="Arial" pitchFamily="34" charset="0"/>
              <a:buChar char="•"/>
            </a:pPr>
            <a:r>
              <a:rPr lang="en-US" dirty="0" smtClean="0"/>
              <a:t>Native XML Understanding</a:t>
            </a:r>
          </a:p>
          <a:p>
            <a:pPr marL="342900" indent="-342900" eaLnBrk="1" hangingPunct="1">
              <a:lnSpc>
                <a:spcPct val="150000"/>
              </a:lnSpc>
              <a:buFont typeface="Arial" pitchFamily="34" charset="0"/>
              <a:buChar char="•"/>
            </a:pPr>
            <a:r>
              <a:rPr lang="en-US" dirty="0" smtClean="0"/>
              <a:t>Get </a:t>
            </a:r>
            <a:r>
              <a:rPr lang="en-US" dirty="0" smtClean="0">
                <a:hlinkClick r:id="rId5"/>
              </a:rPr>
              <a:t>Visual Studio Express Editions</a:t>
            </a:r>
            <a:endParaRPr lang="en-US" dirty="0"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0" y="-1"/>
            <a:ext cx="9144000" cy="736979"/>
          </a:xfrm>
          <a:solidFill>
            <a:srgbClr val="3388A9"/>
          </a:solidFill>
        </p:spPr>
        <p:txBody>
          <a:bodyPr/>
          <a:lstStyle/>
          <a:p>
            <a:pPr algn="ctr">
              <a:lnSpc>
                <a:spcPct val="150000"/>
              </a:lnSpc>
              <a:defRPr/>
            </a:pPr>
            <a:r>
              <a:rPr lang="nl-BE" sz="4000" b="0" kern="1200" dirty="0" smtClean="0">
                <a:solidFill>
                  <a:schemeClr val="bg1"/>
                </a:solidFill>
                <a:latin typeface="Calibri" pitchFamily="34" charset="0"/>
                <a:ea typeface="+mn-ea"/>
                <a:cs typeface="Calibri" pitchFamily="34" charset="0"/>
              </a:rPr>
              <a:t>COM + SERVICES</a:t>
            </a:r>
            <a:endParaRPr lang="en-US" sz="4000" b="0" kern="1200" dirty="0">
              <a:solidFill>
                <a:schemeClr val="bg1"/>
              </a:solidFill>
              <a:latin typeface="Calibri" pitchFamily="34" charset="0"/>
              <a:ea typeface="+mn-ea"/>
              <a:cs typeface="Calibri" pitchFamily="34" charset="0"/>
            </a:endParaRPr>
          </a:p>
        </p:txBody>
      </p:sp>
      <p:sp>
        <p:nvSpPr>
          <p:cNvPr id="5" name="Rectangle 4"/>
          <p:cNvSpPr/>
          <p:nvPr/>
        </p:nvSpPr>
        <p:spPr bwMode="auto">
          <a:xfrm>
            <a:off x="219075" y="142856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nl-BE" b="1" dirty="0" smtClean="0">
                <a:latin typeface="Verdana" pitchFamily="34" charset="0"/>
                <a:ea typeface="Verdana" pitchFamily="34" charset="0"/>
                <a:cs typeface="Verdana" pitchFamily="34" charset="0"/>
              </a:rPr>
              <a:t>Object Oriented to the core</a:t>
            </a:r>
          </a:p>
        </p:txBody>
      </p:sp>
      <p:sp>
        <p:nvSpPr>
          <p:cNvPr id="6" name="Rectangle 3"/>
          <p:cNvSpPr>
            <a:spLocks noChangeArrowheads="1"/>
          </p:cNvSpPr>
          <p:nvPr/>
        </p:nvSpPr>
        <p:spPr bwMode="gray">
          <a:xfrm>
            <a:off x="263684" y="1893127"/>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nl-BE" dirty="0" smtClean="0"/>
              <a:t>Classes and inheritance fully supported</a:t>
            </a:r>
          </a:p>
          <a:p>
            <a:pPr marL="800100" lvl="1" indent="-342900">
              <a:lnSpc>
                <a:spcPct val="150000"/>
              </a:lnSpc>
              <a:buFont typeface="Verdana" pitchFamily="34" charset="0"/>
              <a:buChar char="−"/>
            </a:pPr>
            <a:r>
              <a:rPr lang="nl-BE" dirty="0" smtClean="0"/>
              <a:t>Even across languages!</a:t>
            </a:r>
          </a:p>
        </p:txBody>
      </p:sp>
      <p:sp>
        <p:nvSpPr>
          <p:cNvPr id="7" name="Rectangle 6"/>
          <p:cNvSpPr/>
          <p:nvPr/>
        </p:nvSpPr>
        <p:spPr bwMode="auto">
          <a:xfrm>
            <a:off x="219075" y="290251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nl-BE" b="1" dirty="0" smtClean="0">
                <a:latin typeface="Verdana" pitchFamily="34" charset="0"/>
                <a:ea typeface="Verdana" pitchFamily="34" charset="0"/>
                <a:cs typeface="Verdana" pitchFamily="34" charset="0"/>
              </a:rPr>
              <a:t>Seamless integration</a:t>
            </a:r>
          </a:p>
        </p:txBody>
      </p:sp>
      <p:sp>
        <p:nvSpPr>
          <p:cNvPr id="8" name="Rectangle 3"/>
          <p:cNvSpPr>
            <a:spLocks noChangeArrowheads="1"/>
          </p:cNvSpPr>
          <p:nvPr/>
        </p:nvSpPr>
        <p:spPr bwMode="gray">
          <a:xfrm>
            <a:off x="263684" y="3367085"/>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nl-BE" dirty="0" smtClean="0"/>
              <a:t>Any .NET class can be used as a COM class with zero extra work</a:t>
            </a:r>
          </a:p>
          <a:p>
            <a:pPr marL="800100" lvl="1" indent="-342900">
              <a:lnSpc>
                <a:spcPct val="150000"/>
              </a:lnSpc>
              <a:buFont typeface="Verdana" pitchFamily="34" charset="0"/>
              <a:buChar char="−"/>
              <a:defRPr/>
            </a:pPr>
            <a:r>
              <a:rPr lang="nl-BE" dirty="0" smtClean="0"/>
              <a:t>COM classes can be imported as .NET classes</a:t>
            </a:r>
            <a:endParaRPr lang="en-US" dirty="0" smtClean="0"/>
          </a:p>
        </p:txBody>
      </p:sp>
      <p:sp>
        <p:nvSpPr>
          <p:cNvPr id="9" name="Rectangle 8"/>
          <p:cNvSpPr/>
          <p:nvPr/>
        </p:nvSpPr>
        <p:spPr bwMode="auto">
          <a:xfrm>
            <a:off x="219075" y="436283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GB" b="1" dirty="0" smtClean="0">
                <a:latin typeface="Verdana" pitchFamily="34" charset="0"/>
                <a:ea typeface="Verdana" pitchFamily="34" charset="0"/>
                <a:cs typeface="Verdana" pitchFamily="34" charset="0"/>
              </a:rPr>
              <a:t>.NET classes utilise COM+ services</a:t>
            </a:r>
          </a:p>
        </p:txBody>
      </p:sp>
      <p:sp>
        <p:nvSpPr>
          <p:cNvPr id="10" name="Rectangle 3"/>
          <p:cNvSpPr>
            <a:spLocks noChangeArrowheads="1"/>
          </p:cNvSpPr>
          <p:nvPr/>
        </p:nvSpPr>
        <p:spPr bwMode="gray">
          <a:xfrm>
            <a:off x="263684" y="4827396"/>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en-GB" dirty="0" smtClean="0"/>
              <a:t>Transactions, Object pooling, etc…</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1"/>
            <a:ext cx="9144000" cy="750627"/>
          </a:xfrm>
          <a:solidFill>
            <a:srgbClr val="3388A9"/>
          </a:solidFill>
        </p:spPr>
        <p:txBody>
          <a:bodyPr/>
          <a:lstStyle/>
          <a:p>
            <a:pPr algn="ctr">
              <a:lnSpc>
                <a:spcPct val="150000"/>
              </a:lnSpc>
              <a:defRPr/>
            </a:pPr>
            <a:r>
              <a:rPr lang="nl-BE" sz="4000" b="0" kern="1200" dirty="0" smtClean="0">
                <a:solidFill>
                  <a:schemeClr val="bg1"/>
                </a:solidFill>
                <a:latin typeface="Calibri" pitchFamily="34" charset="0"/>
                <a:ea typeface="+mn-ea"/>
                <a:cs typeface="Calibri" pitchFamily="34" charset="0"/>
              </a:rPr>
              <a:t>COM + SERVICES</a:t>
            </a:r>
            <a:endParaRPr lang="en-US" sz="4000" b="0" kern="1200" dirty="0">
              <a:solidFill>
                <a:schemeClr val="bg1"/>
              </a:solidFill>
              <a:latin typeface="Calibri" pitchFamily="34" charset="0"/>
              <a:ea typeface="+mn-ea"/>
              <a:cs typeface="Calibri" pitchFamily="34" charset="0"/>
            </a:endParaRPr>
          </a:p>
        </p:txBody>
      </p:sp>
      <p:sp>
        <p:nvSpPr>
          <p:cNvPr id="6" name="Rectangle 5"/>
          <p:cNvSpPr/>
          <p:nvPr/>
        </p:nvSpPr>
        <p:spPr bwMode="auto">
          <a:xfrm>
            <a:off x="219075" y="142856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US" b="1" dirty="0" smtClean="0">
                <a:latin typeface="Verdana" pitchFamily="34" charset="0"/>
                <a:ea typeface="Verdana" pitchFamily="34" charset="0"/>
                <a:cs typeface="Verdana" pitchFamily="34" charset="0"/>
              </a:rPr>
              <a:t>No registration required</a:t>
            </a:r>
          </a:p>
        </p:txBody>
      </p:sp>
      <p:sp>
        <p:nvSpPr>
          <p:cNvPr id="7" name="Rectangle 3"/>
          <p:cNvSpPr>
            <a:spLocks noChangeArrowheads="1"/>
          </p:cNvSpPr>
          <p:nvPr/>
        </p:nvSpPr>
        <p:spPr bwMode="gray">
          <a:xfrm>
            <a:off x="263684" y="1893127"/>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Code is completely self-describing</a:t>
            </a:r>
          </a:p>
          <a:p>
            <a:pPr marL="800100" lvl="1" indent="-342900">
              <a:lnSpc>
                <a:spcPct val="150000"/>
              </a:lnSpc>
              <a:buFont typeface="Verdana" pitchFamily="34" charset="0"/>
              <a:buChar char="−"/>
            </a:pPr>
            <a:r>
              <a:rPr lang="en-US" dirty="0" smtClean="0"/>
              <a:t>Simply copy components to application directory</a:t>
            </a:r>
          </a:p>
        </p:txBody>
      </p:sp>
      <p:sp>
        <p:nvSpPr>
          <p:cNvPr id="8" name="Rectangle 7"/>
          <p:cNvSpPr/>
          <p:nvPr/>
        </p:nvSpPr>
        <p:spPr bwMode="auto">
          <a:xfrm>
            <a:off x="219075" y="290251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US" b="1" dirty="0" smtClean="0">
                <a:latin typeface="Verdana" pitchFamily="34" charset="0"/>
                <a:ea typeface="Verdana" pitchFamily="34" charset="0"/>
                <a:cs typeface="Verdana" pitchFamily="34" charset="0"/>
              </a:rPr>
              <a:t>Zero-impact install</a:t>
            </a:r>
          </a:p>
        </p:txBody>
      </p:sp>
      <p:sp>
        <p:nvSpPr>
          <p:cNvPr id="9" name="Rectangle 3"/>
          <p:cNvSpPr>
            <a:spLocks noChangeArrowheads="1"/>
          </p:cNvSpPr>
          <p:nvPr/>
        </p:nvSpPr>
        <p:spPr bwMode="gray">
          <a:xfrm>
            <a:off x="263684" y="3367085"/>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en-US" dirty="0" smtClean="0"/>
              <a:t>Installing one app will not affect another</a:t>
            </a:r>
          </a:p>
        </p:txBody>
      </p:sp>
      <p:sp>
        <p:nvSpPr>
          <p:cNvPr id="10" name="Rectangle 9"/>
          <p:cNvSpPr/>
          <p:nvPr/>
        </p:nvSpPr>
        <p:spPr bwMode="auto">
          <a:xfrm>
            <a:off x="219075" y="436283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0" lvl="1" fontAlgn="auto">
              <a:lnSpc>
                <a:spcPct val="80000"/>
              </a:lnSpc>
              <a:spcAft>
                <a:spcPts val="0"/>
              </a:spcAft>
              <a:defRPr/>
            </a:pPr>
            <a:r>
              <a:rPr lang="en-US" b="1" dirty="0" smtClean="0">
                <a:latin typeface="Verdana" pitchFamily="34" charset="0"/>
                <a:ea typeface="Verdana" pitchFamily="34" charset="0"/>
                <a:cs typeface="Verdana" pitchFamily="34" charset="0"/>
              </a:rPr>
              <a:t>Side-by-side execution</a:t>
            </a:r>
          </a:p>
        </p:txBody>
      </p:sp>
      <p:sp>
        <p:nvSpPr>
          <p:cNvPr id="11" name="Rectangle 3"/>
          <p:cNvSpPr>
            <a:spLocks noChangeArrowheads="1"/>
          </p:cNvSpPr>
          <p:nvPr/>
        </p:nvSpPr>
        <p:spPr bwMode="gray">
          <a:xfrm>
            <a:off x="263684" y="4827396"/>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en-US" dirty="0" smtClean="0"/>
              <a:t>Multiple component versions can co-exist</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8"/>
          <p:cNvSpPr>
            <a:spLocks noGrp="1" noChangeArrowheads="1"/>
          </p:cNvSpPr>
          <p:nvPr>
            <p:ph type="title"/>
          </p:nvPr>
        </p:nvSpPr>
        <p:spPr>
          <a:xfrm>
            <a:off x="0" y="0"/>
            <a:ext cx="9144000" cy="791570"/>
          </a:xfrm>
          <a:solidFill>
            <a:srgbClr val="3388A9"/>
          </a:solidFill>
        </p:spPr>
        <p:txBody>
          <a:bodyPr/>
          <a:lstStyle/>
          <a:p>
            <a:pPr algn="ctr">
              <a:lnSpc>
                <a:spcPct val="150000"/>
              </a:lnSpc>
              <a:defRPr/>
            </a:pPr>
            <a:r>
              <a:rPr lang="en-US" sz="4000" b="0" kern="1200" dirty="0" smtClean="0">
                <a:solidFill>
                  <a:schemeClr val="bg1"/>
                </a:solidFill>
                <a:latin typeface="Calibri" pitchFamily="34" charset="0"/>
                <a:ea typeface="+mn-ea"/>
                <a:cs typeface="Calibri" pitchFamily="34" charset="0"/>
              </a:rPr>
              <a:t>.NET </a:t>
            </a:r>
            <a:r>
              <a:rPr lang="en-US" sz="4000" b="0" kern="1200" dirty="0" err="1" smtClean="0">
                <a:solidFill>
                  <a:schemeClr val="bg1"/>
                </a:solidFill>
                <a:latin typeface="Calibri" pitchFamily="34" charset="0"/>
                <a:ea typeface="+mn-ea"/>
                <a:cs typeface="Calibri" pitchFamily="34" charset="0"/>
              </a:rPr>
              <a:t>Remoting</a:t>
            </a:r>
            <a:r>
              <a:rPr lang="en-US" sz="4000" b="0" kern="1200" dirty="0" smtClean="0">
                <a:solidFill>
                  <a:schemeClr val="bg1"/>
                </a:solidFill>
                <a:latin typeface="Calibri" pitchFamily="34" charset="0"/>
                <a:ea typeface="+mn-ea"/>
                <a:cs typeface="Calibri" pitchFamily="34" charset="0"/>
              </a:rPr>
              <a:t>: Channels</a:t>
            </a:r>
          </a:p>
        </p:txBody>
      </p:sp>
      <p:sp>
        <p:nvSpPr>
          <p:cNvPr id="5" name="Rectangle 4"/>
          <p:cNvSpPr/>
          <p:nvPr/>
        </p:nvSpPr>
        <p:spPr bwMode="auto">
          <a:xfrm>
            <a:off x="219075" y="142856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US" b="1" dirty="0" smtClean="0">
                <a:latin typeface="Verdana" pitchFamily="34" charset="0"/>
                <a:ea typeface="Verdana" pitchFamily="34" charset="0"/>
                <a:cs typeface="Verdana" pitchFamily="34" charset="0"/>
              </a:rPr>
              <a:t>Channels transport messages</a:t>
            </a:r>
          </a:p>
        </p:txBody>
      </p:sp>
      <p:sp>
        <p:nvSpPr>
          <p:cNvPr id="6" name="Rectangle 3"/>
          <p:cNvSpPr>
            <a:spLocks noChangeArrowheads="1"/>
          </p:cNvSpPr>
          <p:nvPr/>
        </p:nvSpPr>
        <p:spPr bwMode="gray">
          <a:xfrm>
            <a:off x="263684" y="1893127"/>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Built-in channels: TCP, HTTP</a:t>
            </a:r>
          </a:p>
          <a:p>
            <a:pPr marL="800100" lvl="1" indent="-342900">
              <a:lnSpc>
                <a:spcPct val="150000"/>
              </a:lnSpc>
              <a:buFont typeface="Verdana" pitchFamily="34" charset="0"/>
              <a:buChar char="−"/>
            </a:pPr>
            <a:r>
              <a:rPr lang="de-DE" dirty="0" smtClean="0"/>
              <a:t>Extensible model: Named Pipes as SDK sample</a:t>
            </a:r>
            <a:endParaRPr lang="en-US" dirty="0" smtClean="0"/>
          </a:p>
        </p:txBody>
      </p:sp>
      <p:sp>
        <p:nvSpPr>
          <p:cNvPr id="8" name="Rectangle 3"/>
          <p:cNvSpPr>
            <a:spLocks noChangeArrowheads="1"/>
          </p:cNvSpPr>
          <p:nvPr/>
        </p:nvSpPr>
        <p:spPr bwMode="gray">
          <a:xfrm>
            <a:off x="263684" y="2889411"/>
            <a:ext cx="8616633" cy="17508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buFont typeface="Wingdings" pitchFamily="2" charset="2"/>
              <a:buChar char="§"/>
            </a:pPr>
            <a:r>
              <a:rPr lang="en-US" dirty="0" smtClean="0"/>
              <a:t>Establish endpoint-to-endpoint communication</a:t>
            </a:r>
          </a:p>
          <a:p>
            <a:pPr marL="342900" indent="-342900">
              <a:lnSpc>
                <a:spcPct val="150000"/>
              </a:lnSpc>
              <a:buFont typeface="Wingdings" pitchFamily="2" charset="2"/>
              <a:buChar char="§"/>
            </a:pPr>
            <a:r>
              <a:rPr lang="de-DE" dirty="0" smtClean="0"/>
              <a:t>Formatters render wire format (Binary, SOAP, ...)</a:t>
            </a:r>
          </a:p>
          <a:p>
            <a:pPr marL="342900" indent="-342900">
              <a:lnSpc>
                <a:spcPct val="150000"/>
              </a:lnSpc>
              <a:buFont typeface="Wingdings" pitchFamily="2" charset="2"/>
              <a:buChar char="§"/>
            </a:pPr>
            <a:r>
              <a:rPr lang="de-DE" dirty="0" smtClean="0"/>
              <a:t>Proxies map calls to messages</a:t>
            </a:r>
            <a:endParaRPr lang="en-US" dirty="0" smtClean="0"/>
          </a:p>
          <a:p>
            <a:pPr marL="342900" indent="-342900">
              <a:lnSpc>
                <a:spcPct val="150000"/>
              </a:lnSpc>
              <a:buFont typeface="Wingdings" pitchFamily="2" charset="2"/>
              <a:buChar char="§"/>
            </a:pPr>
            <a:r>
              <a:rPr lang="en-US" dirty="0" smtClean="0"/>
              <a:t>Architecture makes no assumptions about endpoint architecture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1914</TotalTime>
  <Words>682</Words>
  <Application>Microsoft Office PowerPoint</Application>
  <PresentationFormat>On-screen Show (4:3)</PresentationFormat>
  <Paragraphs>138</Paragraphs>
  <Slides>15</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1_Office Theme</vt:lpstr>
      <vt:lpstr>6_Office Theme</vt:lpstr>
      <vt:lpstr>7_Office Theme</vt:lpstr>
      <vt:lpstr>Visio</vt:lpstr>
      <vt:lpstr>Slide 1</vt:lpstr>
      <vt:lpstr>Objective</vt:lpstr>
      <vt:lpstr>Slide 3</vt:lpstr>
      <vt:lpstr>Slide 4</vt:lpstr>
      <vt:lpstr>Page Composition Parts</vt:lpstr>
      <vt:lpstr>Breakthrough Technologies</vt:lpstr>
      <vt:lpstr>COM + SERVICES</vt:lpstr>
      <vt:lpstr>COM + SERVICES</vt:lpstr>
      <vt:lpstr>.NET Remoting: Channels</vt:lpstr>
      <vt:lpstr>Web services</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Tsuser</cp:lastModifiedBy>
  <cp:revision>264</cp:revision>
  <dcterms:created xsi:type="dcterms:W3CDTF">2014-12-12T08:35:24Z</dcterms:created>
  <dcterms:modified xsi:type="dcterms:W3CDTF">2015-09-02T09:36:07Z</dcterms:modified>
</cp:coreProperties>
</file>