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36FF5B63-7660-44F1-9817-E2D5DBC9FE5A}"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07855E-1A23-412C-BE38-6C36F399A51A}" type="slidenum">
              <a:rPr lang="en-US"/>
              <a:pPr/>
              <a:t>1</a:t>
            </a:fld>
            <a:endParaRPr lang="en-US"/>
          </a:p>
        </p:txBody>
      </p:sp>
      <p:sp>
        <p:nvSpPr>
          <p:cNvPr id="21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39DD55-E5B6-4ABE-B8F4-55D333362840}" type="slidenum">
              <a:rPr lang="en-US"/>
              <a:pPr/>
              <a:t>10</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9EDD8F-0941-44F9-8B03-668C78830A3E}" type="slidenum">
              <a:rPr lang="en-US"/>
              <a:pPr/>
              <a:t>11</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BEE76A-F90B-4C79-AD91-BB1F15377234}" type="slidenum">
              <a:rPr lang="en-US"/>
              <a:pPr/>
              <a:t>12</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679321-E08F-486C-8F20-2D55EA39AD62}" type="slidenum">
              <a:rPr lang="en-US"/>
              <a:pPr/>
              <a:t>13</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209E0F-3F86-4404-80C0-EB047657465D}" type="slidenum">
              <a:rPr lang="en-US"/>
              <a:pPr/>
              <a:t>14</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8A91535-A22F-4CD6-80EA-AC2B624F4A2B}" type="slidenum">
              <a:rPr lang="en-US"/>
              <a:pPr/>
              <a:t>2</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4739654A-4367-422B-BB0A-ECB879A1A4EC}"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577AC0-B1D5-4EFC-8C78-11E3C275A6DB}" type="slidenum">
              <a:rPr lang="en-US"/>
              <a:pPr/>
              <a:t>3</a:t>
            </a:fld>
            <a:endParaRPr lang="en-US"/>
          </a:p>
        </p:txBody>
      </p:sp>
      <p:sp>
        <p:nvSpPr>
          <p:cNvPr id="23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7E51B7D-7CF6-4FBB-9600-C3CBE7FD2272}" type="slidenum">
              <a:rPr lang="en-US"/>
              <a:pPr/>
              <a:t>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2A7D4A-A4E5-49C4-8A42-13930CBE95D3}" type="slidenum">
              <a:rPr lang="en-US"/>
              <a:pPr/>
              <a:t>5</a:t>
            </a:fld>
            <a:endParaRPr lang="en-US"/>
          </a:p>
        </p:txBody>
      </p:sp>
      <p:sp>
        <p:nvSpPr>
          <p:cNvPr id="256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1E8A0D-1000-440A-9C01-02D3C8EBF41F}" type="slidenum">
              <a:rPr lang="en-US"/>
              <a:pPr/>
              <a:t>6</a:t>
            </a:fld>
            <a:endParaRPr lang="en-US"/>
          </a:p>
        </p:txBody>
      </p:sp>
      <p:sp>
        <p:nvSpPr>
          <p:cNvPr id="266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C89AE8-3C56-4E94-94D4-045615AAB812}" type="slidenum">
              <a:rPr lang="en-US"/>
              <a:pPr/>
              <a:t>7</a:t>
            </a:fld>
            <a:endParaRPr lang="en-US"/>
          </a:p>
        </p:txBody>
      </p:sp>
      <p:sp>
        <p:nvSpPr>
          <p:cNvPr id="276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78B3BEB-FEFE-4B28-9F7C-9BA330E35686}" type="slidenum">
              <a:rPr lang="en-US"/>
              <a:pPr/>
              <a:t>8</a:t>
            </a:fld>
            <a:endParaRPr lang="en-US"/>
          </a:p>
        </p:txBody>
      </p:sp>
      <p:sp>
        <p:nvSpPr>
          <p:cNvPr id="286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C13F87-89B2-475A-8ACA-CC49CA74C766}" type="slidenum">
              <a:rPr lang="en-US"/>
              <a:pPr/>
              <a:t>9</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1828800"/>
            <a:ext cx="8432800" cy="253365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latin typeface="Calibri" pitchFamily="34" charset="0"/>
                <a:ea typeface="Verdana" pitchFamily="34" charset="0"/>
                <a:cs typeface="Calibri" pitchFamily="34" charset="0"/>
              </a:rPr>
              <a:t>Course : Developing web application using ADO.NET &amp; ASP.NET </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Calibri" pitchFamily="34" charset="0"/>
              <a:ea typeface="Calibri" pitchFamily="34" charset="0"/>
              <a:cs typeface="Calibri" pitchFamily="34" charset="0"/>
            </a:endParaRP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Calibri" pitchFamily="34" charset="0"/>
                <a:cs typeface="Calibri" pitchFamily="34" charset="0"/>
              </a:rPr>
              <a:t>Session : Entity </a:t>
            </a:r>
            <a:r>
              <a:rPr lang="en-US" sz="4000" dirty="0">
                <a:solidFill>
                  <a:schemeClr val="bg1"/>
                </a:solidFill>
                <a:latin typeface="Calibri" pitchFamily="34" charset="0"/>
                <a:ea typeface="Calibri" pitchFamily="34" charset="0"/>
                <a:cs typeface="Calibri" pitchFamily="34" charset="0"/>
              </a:rPr>
              <a:t>Frame 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228600" y="1143000"/>
            <a:ext cx="8686800" cy="541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Applications can work in terms of a more application-centric conceptual model, including types with inheritance, complex members, and relationships.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Applications are freed from hard-coded dependencies on a particular data engine or storage schema.</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Mappings between the conceptual model and the storage-specific schema can change without changing the application code.</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Developers can work with a consistent application object model that can be mapped to various storage schemas, possibly implemented in different database management systems.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Multiple conceptual models can be mapped to a single storage schema.</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Language-integrated query (LINQ) support provides compile-time syntax validation for queries against a conceptual model. </a:t>
            </a:r>
          </a:p>
        </p:txBody>
      </p:sp>
      <p:sp>
        <p:nvSpPr>
          <p:cNvPr id="4" name="Rectangle 3"/>
          <p:cNvSpPr/>
          <p:nvPr/>
        </p:nvSpPr>
        <p:spPr bwMode="auto">
          <a:xfrm>
            <a:off x="228600" y="381000"/>
            <a:ext cx="8705850" cy="6857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t>Entity Framework applications provide the following benefits: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438400"/>
            <a:ext cx="8332788" cy="38798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t>
            </a:r>
            <a:r>
              <a:rPr lang="en-US" sz="4000" dirty="0" err="1" smtClean="0">
                <a:solidFill>
                  <a:schemeClr val="bg1"/>
                </a:solidFill>
                <a:latin typeface="Calibri" pitchFamily="34" charset="0"/>
                <a:ea typeface="+mn-ea"/>
                <a:cs typeface="Calibri" pitchFamily="34" charset="0"/>
              </a:rPr>
              <a:t>edmx</a:t>
            </a:r>
            <a:r>
              <a:rPr lang="en-US" sz="4000" dirty="0" smtClean="0">
                <a:solidFill>
                  <a:schemeClr val="bg1"/>
                </a:solidFill>
                <a:latin typeface="Calibri" pitchFamily="34" charset="0"/>
                <a:ea typeface="+mn-ea"/>
                <a:cs typeface="Calibri" pitchFamily="34" charset="0"/>
              </a:rPr>
              <a:t> Files</a:t>
            </a:r>
          </a:p>
        </p:txBody>
      </p:sp>
      <p:sp>
        <p:nvSpPr>
          <p:cNvPr id="5" name="Text Box 1"/>
          <p:cNvSpPr txBox="1">
            <a:spLocks noChangeArrowheads="1"/>
          </p:cNvSpPr>
          <p:nvPr/>
        </p:nvSpPr>
        <p:spPr bwMode="auto">
          <a:xfrm>
            <a:off x="228600" y="1219200"/>
            <a:ext cx="8686800" cy="5029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An .</a:t>
            </a:r>
            <a:r>
              <a:rPr lang="en-US" sz="2000" dirty="0" err="1" smtClean="0">
                <a:latin typeface="+mn-lt"/>
                <a:cs typeface="Arial" pitchFamily="34" charset="0"/>
              </a:rPr>
              <a:t>edmx</a:t>
            </a:r>
            <a:r>
              <a:rPr lang="en-US" sz="2000" dirty="0" smtClean="0">
                <a:latin typeface="+mn-lt"/>
                <a:cs typeface="Arial" pitchFamily="34" charset="0"/>
              </a:rPr>
              <a:t> file is an XML file that defines a model that can be used with Entity Framework. The model is made up of a conceptual model, a storage model and the mapping between these models. An .</a:t>
            </a:r>
            <a:r>
              <a:rPr lang="en-US" sz="2000" dirty="0" err="1" smtClean="0">
                <a:latin typeface="+mn-lt"/>
                <a:cs typeface="Arial" pitchFamily="34" charset="0"/>
              </a:rPr>
              <a:t>edmx</a:t>
            </a:r>
            <a:r>
              <a:rPr lang="en-US" sz="2000" dirty="0" smtClean="0">
                <a:latin typeface="+mn-lt"/>
                <a:cs typeface="Arial" pitchFamily="34" charset="0"/>
              </a:rPr>
              <a:t> file also contains information that is used by the EF Designer to render a model graphically.</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recommended practice for creating and editing an .</a:t>
            </a:r>
            <a:r>
              <a:rPr lang="en-US" sz="2000" dirty="0" err="1" smtClean="0">
                <a:latin typeface="+mn-lt"/>
                <a:cs typeface="Arial" pitchFamily="34" charset="0"/>
              </a:rPr>
              <a:t>edmx</a:t>
            </a:r>
            <a:r>
              <a:rPr lang="en-US" sz="2000" dirty="0" smtClean="0">
                <a:latin typeface="+mn-lt"/>
                <a:cs typeface="Arial" pitchFamily="34" charset="0"/>
              </a:rPr>
              <a:t> file is to use the EF Designer. There are also some scenarios in which you might have to edit an .</a:t>
            </a:r>
            <a:r>
              <a:rPr lang="en-US" sz="2000" dirty="0" err="1" smtClean="0">
                <a:latin typeface="+mn-lt"/>
                <a:cs typeface="Arial" pitchFamily="34" charset="0"/>
              </a:rPr>
              <a:t>edmx</a:t>
            </a:r>
            <a:r>
              <a:rPr lang="en-US" sz="2000" dirty="0" smtClean="0">
                <a:latin typeface="+mn-lt"/>
                <a:cs typeface="Arial" pitchFamily="34" charset="0"/>
              </a:rPr>
              <a:t> file manually.</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By default, an .</a:t>
            </a:r>
            <a:r>
              <a:rPr lang="en-US" sz="2000" dirty="0" err="1" smtClean="0">
                <a:latin typeface="+mn-lt"/>
                <a:cs typeface="Arial" pitchFamily="34" charset="0"/>
              </a:rPr>
              <a:t>edmx</a:t>
            </a:r>
            <a:r>
              <a:rPr lang="en-US" sz="2000" dirty="0" smtClean="0">
                <a:latin typeface="+mn-lt"/>
                <a:cs typeface="Arial" pitchFamily="34" charset="0"/>
              </a:rPr>
              <a:t> file opens with the EF Designer. However, you can open an .</a:t>
            </a:r>
            <a:r>
              <a:rPr lang="en-US" sz="2000" dirty="0" err="1" smtClean="0">
                <a:latin typeface="+mn-lt"/>
                <a:cs typeface="Arial" pitchFamily="34" charset="0"/>
              </a:rPr>
              <a:t>edmx</a:t>
            </a:r>
            <a:r>
              <a:rPr lang="en-US" sz="2000" dirty="0" smtClean="0">
                <a:latin typeface="+mn-lt"/>
                <a:cs typeface="Arial" pitchFamily="34" charset="0"/>
              </a:rPr>
              <a:t> file with the XML Editor by following these steps: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Right-click the .</a:t>
            </a:r>
            <a:r>
              <a:rPr lang="en-US" sz="2000" dirty="0" err="1" smtClean="0">
                <a:latin typeface="+mn-lt"/>
                <a:cs typeface="Arial" pitchFamily="34" charset="0"/>
              </a:rPr>
              <a:t>edmx</a:t>
            </a:r>
            <a:r>
              <a:rPr lang="en-US" sz="2000" dirty="0" smtClean="0">
                <a:latin typeface="+mn-lt"/>
                <a:cs typeface="Arial" pitchFamily="34" charset="0"/>
              </a:rPr>
              <a:t> file in Solution Explorer and select Open With...</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Select XML Editor and click OK.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t>
            </a:r>
            <a:r>
              <a:rPr lang="en-US" sz="4000" dirty="0" err="1" smtClean="0">
                <a:solidFill>
                  <a:schemeClr val="bg1"/>
                </a:solidFill>
                <a:latin typeface="Calibri" pitchFamily="34" charset="0"/>
                <a:ea typeface="+mn-ea"/>
                <a:cs typeface="Calibri" pitchFamily="34" charset="0"/>
              </a:rPr>
              <a:t>edmx</a:t>
            </a:r>
            <a:r>
              <a:rPr lang="en-US" sz="4000" dirty="0" smtClean="0">
                <a:solidFill>
                  <a:schemeClr val="bg1"/>
                </a:solidFill>
                <a:latin typeface="Calibri" pitchFamily="34" charset="0"/>
                <a:ea typeface="+mn-ea"/>
                <a:cs typeface="Calibri" pitchFamily="34" charset="0"/>
              </a:rPr>
              <a:t> File Contents</a:t>
            </a:r>
          </a:p>
        </p:txBody>
      </p:sp>
      <p:sp>
        <p:nvSpPr>
          <p:cNvPr id="5" name="Text Box 1"/>
          <p:cNvSpPr txBox="1">
            <a:spLocks noChangeArrowheads="1"/>
          </p:cNvSpPr>
          <p:nvPr/>
        </p:nvSpPr>
        <p:spPr bwMode="auto">
          <a:xfrm>
            <a:off x="228600" y="16764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following is a high-level breakdown of the contents of an .</a:t>
            </a:r>
            <a:r>
              <a:rPr lang="en-US" sz="2000" dirty="0" err="1" smtClean="0">
                <a:latin typeface="+mn-lt"/>
                <a:cs typeface="Arial" pitchFamily="34" charset="0"/>
              </a:rPr>
              <a:t>edmx</a:t>
            </a:r>
            <a:r>
              <a:rPr lang="en-US" sz="2000" dirty="0" smtClean="0">
                <a:latin typeface="+mn-lt"/>
                <a:cs typeface="Arial" pitchFamily="34" charset="0"/>
              </a:rPr>
              <a:t> file. For more details, see the .</a:t>
            </a:r>
            <a:r>
              <a:rPr lang="en-US" sz="2000" dirty="0" err="1" smtClean="0">
                <a:latin typeface="+mn-lt"/>
                <a:cs typeface="Arial" pitchFamily="34" charset="0"/>
              </a:rPr>
              <a:t>edmx</a:t>
            </a:r>
            <a:r>
              <a:rPr lang="en-US" sz="2000" dirty="0" smtClean="0">
                <a:latin typeface="+mn-lt"/>
                <a:cs typeface="Arial" pitchFamily="34" charset="0"/>
              </a:rPr>
              <a:t> schemas in your Visual Studio XML directory.</a:t>
            </a:r>
          </a:p>
        </p:txBody>
      </p:sp>
      <p:sp>
        <p:nvSpPr>
          <p:cNvPr id="6" name="Text Box 1"/>
          <p:cNvSpPr txBox="1">
            <a:spLocks noChangeArrowheads="1"/>
          </p:cNvSpPr>
          <p:nvPr/>
        </p:nvSpPr>
        <p:spPr bwMode="auto">
          <a:xfrm>
            <a:off x="228600" y="3352800"/>
            <a:ext cx="8686800" cy="914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0" lvl="2" indent="0" fontAlgn="auto">
              <a:lnSpc>
                <a:spcPct val="150000"/>
              </a:lnSpc>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tx1"/>
                </a:solidFill>
                <a:latin typeface="+mn-lt"/>
                <a:cs typeface="Arial" pitchFamily="34" charset="0"/>
              </a:rPr>
              <a:t>Note: </a:t>
            </a:r>
            <a:r>
              <a:rPr lang="en-US" sz="2000" dirty="0" smtClean="0">
                <a:solidFill>
                  <a:schemeClr val="tx1"/>
                </a:solidFill>
                <a:latin typeface="+mn-lt"/>
                <a:cs typeface="Arial" pitchFamily="34" charset="0"/>
              </a:rPr>
              <a:t>The schema that is used depends on the version of Visual Studio that the model is created 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0" y="2133600"/>
            <a:ext cx="8610600" cy="3651250"/>
          </a:xfrm>
          <a:prstGeom prst="rect">
            <a:avLst/>
          </a:prstGeom>
          <a:noFill/>
          <a:ln w="9360">
            <a:noFill/>
            <a:round/>
            <a:headEnd/>
            <a:tailEnd/>
          </a:ln>
          <a:effectLst/>
        </p:spPr>
        <p:txBody>
          <a:bodyPr lIns="90000" tIns="45000" rIns="90000" bIns="45000"/>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Hierarchy of .</a:t>
            </a:r>
            <a:r>
              <a:rPr lang="en-US" sz="4000" dirty="0" err="1" smtClean="0">
                <a:solidFill>
                  <a:schemeClr val="bg1"/>
                </a:solidFill>
                <a:latin typeface="Calibri" pitchFamily="34" charset="0"/>
                <a:ea typeface="+mn-ea"/>
                <a:cs typeface="Calibri" pitchFamily="34" charset="0"/>
              </a:rPr>
              <a:t>config</a:t>
            </a:r>
            <a:r>
              <a:rPr lang="en-US" sz="4000" dirty="0" smtClean="0">
                <a:solidFill>
                  <a:schemeClr val="bg1"/>
                </a:solidFill>
                <a:latin typeface="Calibri" pitchFamily="34" charset="0"/>
                <a:ea typeface="+mn-ea"/>
                <a:cs typeface="Calibri" pitchFamily="34" charset="0"/>
              </a:rPr>
              <a:t> Files</a:t>
            </a:r>
          </a:p>
        </p:txBody>
      </p:sp>
      <p:sp>
        <p:nvSpPr>
          <p:cNvPr id="5" name="Text Box 1"/>
          <p:cNvSpPr txBox="1">
            <a:spLocks noChangeArrowheads="1"/>
          </p:cNvSpPr>
          <p:nvPr/>
        </p:nvSpPr>
        <p:spPr bwMode="auto">
          <a:xfrm>
            <a:off x="228600" y="990600"/>
            <a:ext cx="8686800" cy="556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.NET Framework relies on .</a:t>
            </a:r>
            <a:r>
              <a:rPr lang="en-US" sz="2000" dirty="0" err="1" smtClean="0">
                <a:latin typeface="+mn-lt"/>
                <a:cs typeface="Arial" pitchFamily="34" charset="0"/>
              </a:rPr>
              <a:t>config</a:t>
            </a:r>
            <a:r>
              <a:rPr lang="en-US" sz="2000" dirty="0" smtClean="0">
                <a:latin typeface="+mn-lt"/>
                <a:cs typeface="Arial" pitchFamily="34" charset="0"/>
              </a:rPr>
              <a:t> files to define configuration options. The .</a:t>
            </a:r>
            <a:r>
              <a:rPr lang="en-US" sz="2000" dirty="0" err="1" smtClean="0">
                <a:latin typeface="+mn-lt"/>
                <a:cs typeface="Arial" pitchFamily="34" charset="0"/>
              </a:rPr>
              <a:t>config</a:t>
            </a:r>
            <a:r>
              <a:rPr lang="en-US" sz="2000" dirty="0" smtClean="0">
                <a:latin typeface="+mn-lt"/>
                <a:cs typeface="Arial" pitchFamily="34" charset="0"/>
              </a:rPr>
              <a:t> files are text-based XML files. Multiple .</a:t>
            </a:r>
            <a:r>
              <a:rPr lang="en-US" sz="2000" dirty="0" err="1" smtClean="0">
                <a:latin typeface="+mn-lt"/>
                <a:cs typeface="Arial" pitchFamily="34" charset="0"/>
              </a:rPr>
              <a:t>config</a:t>
            </a:r>
            <a:r>
              <a:rPr lang="en-US" sz="2000" dirty="0" smtClean="0">
                <a:latin typeface="+mn-lt"/>
                <a:cs typeface="Arial" pitchFamily="34" charset="0"/>
              </a:rPr>
              <a:t> files can, and typically do, exist on a single system. </a:t>
            </a:r>
          </a:p>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System-wide configuration settings for the .NET Framework are defined in the </a:t>
            </a:r>
            <a:r>
              <a:rPr lang="en-US" sz="2000" dirty="0" err="1" smtClean="0">
                <a:latin typeface="+mn-lt"/>
                <a:cs typeface="Arial" pitchFamily="34" charset="0"/>
              </a:rPr>
              <a:t>Machine.config</a:t>
            </a:r>
            <a:r>
              <a:rPr lang="en-US" sz="2000" dirty="0" smtClean="0">
                <a:latin typeface="+mn-lt"/>
                <a:cs typeface="Arial" pitchFamily="34" charset="0"/>
              </a:rPr>
              <a:t> file. The </a:t>
            </a:r>
            <a:r>
              <a:rPr lang="en-US" sz="2000" dirty="0" err="1" smtClean="0">
                <a:latin typeface="+mn-lt"/>
                <a:cs typeface="Arial" pitchFamily="34" charset="0"/>
              </a:rPr>
              <a:t>Machine.config</a:t>
            </a:r>
            <a:r>
              <a:rPr lang="en-US" sz="2000" dirty="0" smtClean="0">
                <a:latin typeface="+mn-lt"/>
                <a:cs typeface="Arial" pitchFamily="34" charset="0"/>
              </a:rPr>
              <a:t> file is located in the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SystemRoot</a:t>
            </a:r>
            <a:r>
              <a:rPr lang="en-US" sz="2000" b="1" dirty="0" smtClean="0">
                <a:latin typeface="Courier New" pitchFamily="49" charset="0"/>
                <a:cs typeface="Courier New" pitchFamily="49" charset="0"/>
              </a:rPr>
              <a:t>%\Microsoft.NET\Framework\%</a:t>
            </a:r>
            <a:r>
              <a:rPr lang="en-US" sz="2000" b="1" dirty="0" err="1" smtClean="0">
                <a:latin typeface="Courier New" pitchFamily="49" charset="0"/>
                <a:cs typeface="Courier New" pitchFamily="49" charset="0"/>
              </a:rPr>
              <a:t>VersionNumber</a:t>
            </a:r>
            <a:r>
              <a:rPr lang="en-US" sz="2000" b="1" dirty="0" smtClean="0">
                <a:latin typeface="Courier New" pitchFamily="49" charset="0"/>
                <a:cs typeface="Courier New" pitchFamily="49" charset="0"/>
              </a:rPr>
              <a:t>%\CONFIG\ folder. </a:t>
            </a:r>
          </a:p>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default settings that are contained in the </a:t>
            </a:r>
            <a:r>
              <a:rPr lang="en-US" sz="2000" dirty="0" err="1" smtClean="0">
                <a:latin typeface="+mn-lt"/>
                <a:cs typeface="Arial" pitchFamily="34" charset="0"/>
              </a:rPr>
              <a:t>Machine.config</a:t>
            </a:r>
            <a:r>
              <a:rPr lang="en-US" sz="2000" dirty="0" smtClean="0">
                <a:latin typeface="+mn-lt"/>
                <a:cs typeface="Arial" pitchFamily="34" charset="0"/>
              </a:rPr>
              <a:t> file can be modified to affect the behavior of .NET applications on the whole system.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52400" y="2590800"/>
            <a:ext cx="8686800" cy="37274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Calibri" pitchFamily="34" charset="0"/>
                <a:ea typeface="+mn-ea"/>
                <a:cs typeface="Calibri" pitchFamily="34" charset="0"/>
              </a:rPr>
              <a:t>Handling Errors</a:t>
            </a:r>
          </a:p>
        </p:txBody>
      </p:sp>
      <p:sp>
        <p:nvSpPr>
          <p:cNvPr id="5" name="Text Box 1"/>
          <p:cNvSpPr txBox="1">
            <a:spLocks noChangeArrowheads="1"/>
          </p:cNvSpPr>
          <p:nvPr/>
        </p:nvSpPr>
        <p:spPr bwMode="auto">
          <a:xfrm>
            <a:off x="228600" y="990600"/>
            <a:ext cx="86868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ASP.NET applications must be able to handle errors that occur during execution in a consistent manner. ASP.NET uses the common language runtime (CLR), which provides a way of notifying applications of errors in a uniform way. When an error occurs, an exception is thrown. An exception is any error, condition, or unexpected behavior that an application encounters.</a:t>
            </a:r>
          </a:p>
        </p:txBody>
      </p:sp>
      <p:sp>
        <p:nvSpPr>
          <p:cNvPr id="6" name="Text Box 1"/>
          <p:cNvSpPr txBox="1">
            <a:spLocks noChangeArrowheads="1"/>
          </p:cNvSpPr>
          <p:nvPr/>
        </p:nvSpPr>
        <p:spPr bwMode="auto">
          <a:xfrm>
            <a:off x="228600" y="3810000"/>
            <a:ext cx="8686800" cy="2819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In the .NET Framework, an exception is an object that inherits from the </a:t>
            </a:r>
            <a:r>
              <a:rPr lang="en-US" sz="2000" dirty="0" err="1" smtClean="0">
                <a:latin typeface="+mn-lt"/>
                <a:cs typeface="Arial" pitchFamily="34" charset="0"/>
              </a:rPr>
              <a:t>System.Exception</a:t>
            </a:r>
            <a:r>
              <a:rPr lang="en-US" sz="2000" dirty="0" smtClean="0">
                <a:latin typeface="+mn-lt"/>
                <a:cs typeface="Arial" pitchFamily="34" charset="0"/>
              </a:rPr>
              <a:t> class. An exception is thrown from an area of code where a problem has occurred. The exception is passed up the call stack to a place where the application provides code to handle the exception. If the application does not handle the exception, the browser is forced to display the error details.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2209800"/>
            <a:ext cx="8705850" cy="407163"/>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Difference between </a:t>
            </a:r>
            <a:r>
              <a:rPr lang="en-US" sz="2200" dirty="0" err="1" smtClean="0">
                <a:latin typeface="Verdana" pitchFamily="34" charset="0"/>
                <a:ea typeface="Verdana" pitchFamily="34" charset="0"/>
                <a:cs typeface="Verdana" pitchFamily="34" charset="0"/>
              </a:rPr>
              <a:t>Linq</a:t>
            </a:r>
            <a:r>
              <a:rPr lang="en-US" sz="2200" dirty="0" smtClean="0">
                <a:latin typeface="Verdana" pitchFamily="34" charset="0"/>
                <a:ea typeface="Verdana" pitchFamily="34" charset="0"/>
                <a:cs typeface="Verdana" pitchFamily="34" charset="0"/>
              </a:rPr>
              <a:t> to SQL &amp; Entity Frame work </a:t>
            </a:r>
          </a:p>
        </p:txBody>
      </p:sp>
      <p:sp>
        <p:nvSpPr>
          <p:cNvPr id="16" name="TextBox 15"/>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7" name="Rectangle 1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1600200"/>
            <a:ext cx="8686800" cy="3238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LINQ </a:t>
            </a:r>
            <a:r>
              <a:rPr lang="en-US" sz="2000" dirty="0">
                <a:latin typeface="+mn-lt"/>
                <a:cs typeface="Arial" pitchFamily="34" charset="0"/>
              </a:rPr>
              <a:t>to SQL allow you to query and modify SQL Server database by using LINQ syntax. Entity framework is a great ORM shipped by Microsoft which allow you to query and modify RDBMS like SQL Server, Oracle, DB2 and </a:t>
            </a:r>
            <a:r>
              <a:rPr lang="en-US" sz="2000" dirty="0" err="1">
                <a:latin typeface="+mn-lt"/>
                <a:cs typeface="Arial" pitchFamily="34" charset="0"/>
              </a:rPr>
              <a:t>MySQL</a:t>
            </a:r>
            <a:r>
              <a:rPr lang="en-US" sz="2000" dirty="0">
                <a:latin typeface="+mn-lt"/>
                <a:cs typeface="Arial" pitchFamily="34" charset="0"/>
              </a:rPr>
              <a:t> etc. by using LINQ syntax. Today, EF is widely used by each and every .NET application to query to database. The difference between LINQ to SQL and EF is given below</a:t>
            </a:r>
            <a:r>
              <a:rPr lang="en-US" sz="2000" dirty="0" smtClean="0">
                <a:latin typeface="+mn-lt"/>
                <a:cs typeface="Arial" pitchFamily="34" charset="0"/>
              </a:rPr>
              <a:t>.</a:t>
            </a:r>
            <a:endParaRPr lang="en-US" sz="2000" dirty="0">
              <a:latin typeface="+mn-lt"/>
              <a:cs typeface="Arial"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779198"/>
          <a:ext cx="8458200" cy="3299604"/>
        </p:xfrm>
        <a:graphic>
          <a:graphicData uri="http://schemas.openxmlformats.org/drawingml/2006/table">
            <a:tbl>
              <a:tblPr firstRow="1" bandRow="1">
                <a:tableStyleId>{5C22544A-7EE6-4342-B048-85BDC9FD1C3A}</a:tableStyleId>
              </a:tblPr>
              <a:tblGrid>
                <a:gridCol w="4185365"/>
                <a:gridCol w="4272835"/>
              </a:tblGrid>
              <a:tr h="521898">
                <a:tc>
                  <a:txBody>
                    <a:bodyPr/>
                    <a:lstStyle/>
                    <a:p>
                      <a:pPr algn="ctr">
                        <a:lnSpc>
                          <a:spcPct val="150000"/>
                        </a:lnSpc>
                      </a:pPr>
                      <a:r>
                        <a:rPr lang="en-US" sz="1800" b="1" dirty="0" smtClean="0">
                          <a:solidFill>
                            <a:srgbClr val="000000"/>
                          </a:solidFill>
                          <a:latin typeface="Verdana" charset="0"/>
                        </a:rPr>
                        <a:t>LINQ to SQL	</a:t>
                      </a:r>
                      <a:endParaRPr lang="en-US" dirty="0"/>
                    </a:p>
                  </a:txBody>
                  <a:tcPr/>
                </a:tc>
                <a:tc>
                  <a:txBody>
                    <a:bodyPr/>
                    <a:lstStyle/>
                    <a:p>
                      <a:pPr algn="ctr">
                        <a:lnSpc>
                          <a:spcPct val="150000"/>
                        </a:lnSpc>
                      </a:pPr>
                      <a:r>
                        <a:rPr lang="en-US" sz="1800" b="1" dirty="0" smtClean="0">
                          <a:solidFill>
                            <a:srgbClr val="000000"/>
                          </a:solidFill>
                          <a:latin typeface="Verdana" charset="0"/>
                        </a:rPr>
                        <a:t>Entity Framework</a:t>
                      </a:r>
                      <a:endParaRPr lang="en-US" dirty="0"/>
                    </a:p>
                  </a:txBody>
                  <a:tcPr/>
                </a:tc>
              </a:tr>
              <a:tr h="948906">
                <a:tc>
                  <a:txBody>
                    <a:bodyPr/>
                    <a:lstStyle/>
                    <a:p>
                      <a:pPr algn="l">
                        <a:lnSpc>
                          <a:spcPct val="150000"/>
                        </a:lnSpc>
                      </a:pPr>
                      <a:r>
                        <a:rPr lang="en-US" sz="1800" dirty="0" smtClean="0">
                          <a:solidFill>
                            <a:srgbClr val="000000"/>
                          </a:solidFill>
                          <a:latin typeface="Verdana" charset="0"/>
                        </a:rPr>
                        <a:t>It only works with SQL Server Database. MYSQL</a:t>
                      </a:r>
                      <a:endParaRPr lang="en-US" dirty="0"/>
                    </a:p>
                  </a:txBody>
                  <a:tcPr/>
                </a:tc>
                <a:tc>
                  <a:txBody>
                    <a:bodyPr/>
                    <a:lstStyle/>
                    <a:p>
                      <a:pPr algn="l">
                        <a:lnSpc>
                          <a:spcPct val="150000"/>
                        </a:lnSpc>
                      </a:pPr>
                      <a:r>
                        <a:rPr lang="en-US" sz="1800" dirty="0" smtClean="0">
                          <a:solidFill>
                            <a:srgbClr val="000000"/>
                          </a:solidFill>
                          <a:latin typeface="Verdana" charset="0"/>
                        </a:rPr>
                        <a:t>It can work with various data</a:t>
                      </a:r>
                    </a:p>
                    <a:p>
                      <a:pPr algn="l">
                        <a:lnSpc>
                          <a:spcPct val="150000"/>
                        </a:lnSpc>
                      </a:pPr>
                      <a:r>
                        <a:rPr lang="en-US" sz="1800" dirty="0" smtClean="0">
                          <a:solidFill>
                            <a:srgbClr val="000000"/>
                          </a:solidFill>
                          <a:latin typeface="Verdana" charset="0"/>
                        </a:rPr>
                        <a:t>Bases like Oracle, DB2, </a:t>
                      </a:r>
                      <a:endParaRPr lang="en-US" dirty="0"/>
                    </a:p>
                  </a:txBody>
                  <a:tcPr/>
                </a:tc>
              </a:tr>
              <a:tr h="521898">
                <a:tc>
                  <a:txBody>
                    <a:bodyPr/>
                    <a:lstStyle/>
                    <a:p>
                      <a:pPr algn="l">
                        <a:lnSpc>
                          <a:spcPct val="150000"/>
                        </a:lnSpc>
                      </a:pPr>
                      <a:r>
                        <a:rPr lang="en-US" sz="1800" dirty="0" smtClean="0">
                          <a:solidFill>
                            <a:srgbClr val="000000"/>
                          </a:solidFill>
                          <a:latin typeface="Verdana" charset="0"/>
                        </a:rPr>
                        <a:t>It generates a .</a:t>
                      </a:r>
                      <a:r>
                        <a:rPr lang="en-US" sz="1800" dirty="0" err="1" smtClean="0">
                          <a:solidFill>
                            <a:srgbClr val="000000"/>
                          </a:solidFill>
                          <a:latin typeface="Verdana" charset="0"/>
                        </a:rPr>
                        <a:t>dbml</a:t>
                      </a:r>
                      <a:r>
                        <a:rPr lang="en-US" sz="1800" dirty="0" smtClean="0">
                          <a:solidFill>
                            <a:srgbClr val="000000"/>
                          </a:solidFill>
                          <a:latin typeface="Verdana" charset="0"/>
                        </a:rPr>
                        <a:t> to</a:t>
                      </a:r>
                      <a:r>
                        <a:rPr lang="en-US" sz="1800" baseline="0" dirty="0" smtClean="0">
                          <a:solidFill>
                            <a:srgbClr val="000000"/>
                          </a:solidFill>
                          <a:latin typeface="Verdana" charset="0"/>
                        </a:rPr>
                        <a:t> </a:t>
                      </a:r>
                      <a:r>
                        <a:rPr lang="en-US" sz="1800" dirty="0" smtClean="0">
                          <a:solidFill>
                            <a:srgbClr val="000000"/>
                          </a:solidFill>
                          <a:latin typeface="Verdana" charset="0"/>
                        </a:rPr>
                        <a:t>maintain the relation</a:t>
                      </a:r>
                      <a:endParaRPr lang="en-US" dirty="0"/>
                    </a:p>
                  </a:txBody>
                  <a:tcPr/>
                </a:tc>
                <a:tc>
                  <a:txBody>
                    <a:bodyPr/>
                    <a:lstStyle/>
                    <a:p>
                      <a:pPr algn="l">
                        <a:lnSpc>
                          <a:spcPct val="150000"/>
                        </a:lnSpc>
                      </a:pPr>
                      <a:r>
                        <a:rPr lang="en-US" sz="1800" dirty="0" smtClean="0">
                          <a:solidFill>
                            <a:srgbClr val="000000"/>
                          </a:solidFill>
                          <a:latin typeface="Verdana" charset="0"/>
                        </a:rPr>
                        <a:t>It generates an .</a:t>
                      </a:r>
                      <a:r>
                        <a:rPr lang="en-US" sz="1800" dirty="0" err="1" smtClean="0">
                          <a:solidFill>
                            <a:srgbClr val="000000"/>
                          </a:solidFill>
                          <a:latin typeface="Verdana" charset="0"/>
                        </a:rPr>
                        <a:t>edmx</a:t>
                      </a:r>
                      <a:r>
                        <a:rPr lang="en-US" sz="1800" dirty="0" smtClean="0">
                          <a:solidFill>
                            <a:srgbClr val="000000"/>
                          </a:solidFill>
                          <a:latin typeface="Verdana" charset="0"/>
                        </a:rPr>
                        <a:t> files (.</a:t>
                      </a:r>
                      <a:r>
                        <a:rPr lang="en-US" sz="1800" dirty="0" err="1" smtClean="0">
                          <a:solidFill>
                            <a:srgbClr val="000000"/>
                          </a:solidFill>
                          <a:latin typeface="Verdana" charset="0"/>
                        </a:rPr>
                        <a:t>csdl</a:t>
                      </a:r>
                      <a:r>
                        <a:rPr lang="en-US" sz="1800" dirty="0" smtClean="0">
                          <a:solidFill>
                            <a:srgbClr val="000000"/>
                          </a:solidFill>
                          <a:latin typeface="Verdana" charset="0"/>
                        </a:rPr>
                        <a:t>, .</a:t>
                      </a:r>
                      <a:r>
                        <a:rPr lang="en-US" sz="1800" dirty="0" err="1" smtClean="0">
                          <a:solidFill>
                            <a:srgbClr val="000000"/>
                          </a:solidFill>
                          <a:latin typeface="Verdana" charset="0"/>
                        </a:rPr>
                        <a:t>msl</a:t>
                      </a:r>
                      <a:r>
                        <a:rPr lang="en-US" sz="1800" dirty="0" smtClean="0">
                          <a:solidFill>
                            <a:srgbClr val="000000"/>
                          </a:solidFill>
                          <a:latin typeface="Verdana" charset="0"/>
                        </a:rPr>
                        <a:t> and .</a:t>
                      </a:r>
                      <a:r>
                        <a:rPr lang="en-US" sz="1800" dirty="0" err="1" smtClean="0">
                          <a:solidFill>
                            <a:srgbClr val="000000"/>
                          </a:solidFill>
                          <a:latin typeface="Verdana" charset="0"/>
                        </a:rPr>
                        <a:t>ssdl</a:t>
                      </a:r>
                      <a:r>
                        <a:rPr lang="en-US" sz="1800" dirty="0" smtClean="0">
                          <a:solidFill>
                            <a:srgbClr val="000000"/>
                          </a:solidFill>
                          <a:latin typeface="Verdana" charset="0"/>
                        </a:rPr>
                        <a:t>)</a:t>
                      </a:r>
                      <a:endParaRPr lang="en-US" dirty="0"/>
                    </a:p>
                  </a:txBody>
                  <a:tcPr/>
                </a:tc>
              </a:tr>
              <a:tr h="521898">
                <a:tc>
                  <a:txBody>
                    <a:bodyPr/>
                    <a:lstStyle/>
                    <a:p>
                      <a:pPr algn="l">
                        <a:lnSpc>
                          <a:spcPct val="150000"/>
                        </a:lnSpc>
                      </a:pPr>
                      <a:r>
                        <a:rPr lang="en-US" sz="1800" dirty="0" smtClean="0">
                          <a:solidFill>
                            <a:srgbClr val="000000"/>
                          </a:solidFill>
                          <a:latin typeface="Verdana" charset="0"/>
                        </a:rPr>
                        <a:t>It has not support for complex type. </a:t>
                      </a:r>
                      <a:endParaRPr lang="en-US" dirty="0"/>
                    </a:p>
                  </a:txBody>
                  <a:tcPr/>
                </a:tc>
                <a:tc>
                  <a:txBody>
                    <a:bodyPr/>
                    <a:lstStyle/>
                    <a:p>
                      <a:pPr algn="l">
                        <a:lnSpc>
                          <a:spcPct val="150000"/>
                        </a:lnSpc>
                      </a:pPr>
                      <a:r>
                        <a:rPr lang="en-US" sz="1800" dirty="0" smtClean="0">
                          <a:solidFill>
                            <a:srgbClr val="000000"/>
                          </a:solidFill>
                          <a:latin typeface="Verdana" charset="0"/>
                        </a:rPr>
                        <a:t>It has Support for Complex Type.</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28600" y="912813"/>
            <a:ext cx="8561388" cy="5405437"/>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b="1" dirty="0">
              <a:solidFill>
                <a:srgbClr val="000000"/>
              </a:solidFill>
              <a:latin typeface="Verdana" charset="0"/>
            </a:endParaRPr>
          </a:p>
        </p:txBody>
      </p:sp>
      <p:sp>
        <p:nvSpPr>
          <p:cNvPr id="4" name="Text Box 1"/>
          <p:cNvSpPr txBox="1">
            <a:spLocks noChangeArrowheads="1"/>
          </p:cNvSpPr>
          <p:nvPr/>
        </p:nvSpPr>
        <p:spPr bwMode="auto">
          <a:xfrm>
            <a:off x="228600" y="838200"/>
            <a:ext cx="8686800" cy="510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Microsoft ADO.NET Entity Framework is an Object/Relational Mapping (ORM) framework that enables developers to work with relational data as domain-specific objects, eliminating the need for most of the data access plumbing code that developers usually need to write. Using the Entity Framework, developers issue queries using LINQ, then retrieve and manipulate data as strongly typed objects. The Entity Framework's ORM implementation provides services like change tracking, identity resolution, lazy loading, and query translation so that developers can focus on their application-specific business logic rather than the data access fundamentals.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2857500"/>
            <a:ext cx="8686800" cy="2933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is useful in three scenarios. First, in case of existing database or to design database first than other parts of the application. Second, focus on your domain classes and then create the database from your domain classes. Third, to design the database schema on the visual designer and then create the database and classes.</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sz="2000" dirty="0" smtClean="0">
              <a:latin typeface="+mn-lt"/>
              <a:cs typeface="Arial" pitchFamily="34" charset="0"/>
            </a:endParaRPr>
          </a:p>
        </p:txBody>
      </p:sp>
      <p:sp>
        <p:nvSpPr>
          <p:cNvPr id="5" name="Text Box 1"/>
          <p:cNvSpPr txBox="1">
            <a:spLocks noChangeArrowheads="1"/>
          </p:cNvSpPr>
          <p:nvPr/>
        </p:nvSpPr>
        <p:spPr bwMode="auto">
          <a:xfrm>
            <a:off x="228600" y="762000"/>
            <a:ext cx="8686800" cy="1905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is an Object/Relational Mapping (O/RM) framework. It is an enhancement to ADO.NET that gives developers an automated mechanism for accessing &amp; storing the data in the database.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876300" y="1066800"/>
            <a:ext cx="7391400" cy="5105400"/>
          </a:xfrm>
          <a:prstGeom prst="rect">
            <a:avLst/>
          </a:prstGeom>
          <a:noFill/>
          <a:ln w="936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1905000"/>
            <a:ext cx="8332788" cy="44132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Entity Framework</a:t>
            </a:r>
          </a:p>
        </p:txBody>
      </p:sp>
      <p:sp>
        <p:nvSpPr>
          <p:cNvPr id="5" name="Text Box 1"/>
          <p:cNvSpPr txBox="1">
            <a:spLocks noChangeArrowheads="1"/>
          </p:cNvSpPr>
          <p:nvPr/>
        </p:nvSpPr>
        <p:spPr bwMode="auto">
          <a:xfrm>
            <a:off x="228600" y="2590801"/>
            <a:ext cx="8686800" cy="1981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(EF) is an object-relational </a:t>
            </a:r>
            <a:r>
              <a:rPr lang="en-US" sz="2000" dirty="0" err="1" smtClean="0">
                <a:latin typeface="+mn-lt"/>
                <a:cs typeface="Arial" pitchFamily="34" charset="0"/>
              </a:rPr>
              <a:t>mapper</a:t>
            </a:r>
            <a:r>
              <a:rPr lang="en-US" sz="2000" dirty="0" smtClean="0">
                <a:latin typeface="+mn-lt"/>
                <a:cs typeface="Arial" pitchFamily="34" charset="0"/>
              </a:rPr>
              <a:t> that enables .NET developers to work with relational data using domain-specific objects. It eliminates the need for most of the data-access code that developers usually need to write.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2057400"/>
            <a:ext cx="8686800" cy="25145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ADO.NET Entity Framework enables developers to create data access applications by programming against a conceptual application model instead of programming directly against a relational storage schema. The goal is to decrease the amount of code and maintenance required for data-oriented applications.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797</Words>
  <PresentationFormat>On-screen Show (4:3)</PresentationFormat>
  <Paragraphs>60</Paragraphs>
  <Slides>14</Slides>
  <Notes>14</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Praveen</cp:lastModifiedBy>
  <cp:revision>17</cp:revision>
  <cp:lastPrinted>1601-01-01T00:00:00Z</cp:lastPrinted>
  <dcterms:created xsi:type="dcterms:W3CDTF">1601-01-01T00:00:00Z</dcterms:created>
  <dcterms:modified xsi:type="dcterms:W3CDTF">2015-09-08T11:35:51Z</dcterms:modified>
</cp:coreProperties>
</file>