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ED9A1D41-3CBC-4D8D-97BC-21B3ACC1DE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5E4C95-2F83-4805-980E-581C9844CDE4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A765CB-AA6B-4AD3-8C17-9F79D6849AAE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024FF-2C00-473E-8B28-3F3652D3E965}" type="slidenum">
              <a:rPr lang="en-US"/>
              <a:pPr/>
              <a:t>2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EF46655B-31B6-4D21-967F-D75F96280A18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2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8CE514-A6EA-4B3A-8B5B-B53F5AF8648B}" type="slidenum">
              <a:rPr lang="en-US"/>
              <a:pPr/>
              <a:t>3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4471B2-03F3-4790-95D3-F598D4CBE033}" type="slidenum">
              <a:rPr lang="en-US"/>
              <a:pPr/>
              <a:t>4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58B64C-E2B2-4D7A-B3A7-E46853ADD022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822EC-42C1-43A8-A1A3-1C75BB58F6F4}" type="slidenum">
              <a:rPr lang="en-US"/>
              <a:pPr/>
              <a:t>6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87B16-4122-4115-A4F7-116EDC120CBB}" type="slidenum">
              <a:rPr lang="en-US"/>
              <a:pPr/>
              <a:t>7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7C694-FB24-4391-9A17-949BB29EF4DA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42EE5-9B7B-4AD2-A943-310A86E000BA}" type="slidenum">
              <a:rPr lang="en-US"/>
              <a:pPr/>
              <a:t>9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675"/>
            <a:ext cx="2055813" cy="5808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19800" cy="5808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20675"/>
            <a:ext cx="20828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96000" cy="5995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828800"/>
            <a:ext cx="8432800" cy="312420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1">
              <a:lnSpc>
                <a:spcPct val="100000"/>
              </a:lnSpc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Course 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Styles and Themes, Skins &amp; Master Pages</a:t>
            </a:r>
            <a:endParaRPr lang="en-US" sz="40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marL="774700" indent="-665163"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Conclusion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1066800"/>
            <a:ext cx="8686800" cy="5638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 </a:t>
            </a:r>
            <a:r>
              <a:rPr lang="en-US" sz="2400" dirty="0" err="1" smtClean="0">
                <a:latin typeface="Verdana" charset="0"/>
              </a:rPr>
              <a:t>HtmlHelpers</a:t>
            </a:r>
            <a:r>
              <a:rPr lang="en-US" sz="2400" dirty="0" smtClean="0">
                <a:latin typeface="Verdana" charset="0"/>
              </a:rPr>
              <a:t> allow us to render HTML in a way that is more robust, modifiable, and easier to code </a:t>
            </a:r>
            <a:r>
              <a:rPr lang="en-US" sz="2400" dirty="0" smtClean="0">
                <a:latin typeface="Verdana" charset="0"/>
              </a:rPr>
              <a:t>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Html.Textbox</a:t>
            </a:r>
            <a:r>
              <a:rPr lang="en-US" sz="2400" dirty="0" smtClean="0">
                <a:latin typeface="Verdana" charset="0"/>
              </a:rPr>
              <a:t>(), et. al. are </a:t>
            </a:r>
            <a:r>
              <a:rPr lang="en-US" sz="2400" dirty="0" smtClean="0">
                <a:latin typeface="Verdana" charset="0"/>
              </a:rPr>
              <a:t>good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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Html.TextboxFor</a:t>
            </a:r>
            <a:r>
              <a:rPr lang="en-US" sz="2400" dirty="0" smtClean="0">
                <a:latin typeface="Verdana" charset="0"/>
              </a:rPr>
              <a:t>(), et. al. are better </a:t>
            </a:r>
            <a:endParaRPr lang="en-US" sz="2400" dirty="0" smtClean="0">
              <a:latin typeface="Verdana" charset="0"/>
            </a:endParaRP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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Html.EditorFor</a:t>
            </a:r>
            <a:r>
              <a:rPr lang="en-US" sz="2400" dirty="0" smtClean="0">
                <a:latin typeface="Verdana" charset="0"/>
              </a:rPr>
              <a:t>() is best </a:t>
            </a:r>
            <a:endParaRPr lang="en-US" sz="2400" dirty="0" smtClean="0">
              <a:latin typeface="Verdana" charset="0"/>
            </a:endParaRP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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BeginForm</a:t>
            </a:r>
            <a:r>
              <a:rPr lang="en-US" sz="2400" dirty="0" smtClean="0">
                <a:latin typeface="Verdana" charset="0"/>
              </a:rPr>
              <a:t> draws a form </a:t>
            </a:r>
            <a:r>
              <a:rPr lang="en-US" sz="2400" dirty="0" smtClean="0">
                <a:latin typeface="Verdana" charset="0"/>
              </a:rPr>
              <a:t>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ActionLink</a:t>
            </a:r>
            <a:r>
              <a:rPr lang="en-US" sz="2400" dirty="0" smtClean="0">
                <a:latin typeface="Verdana" charset="0"/>
              </a:rPr>
              <a:t> draws hyperlinks </a:t>
            </a:r>
            <a:r>
              <a:rPr lang="en-US" sz="2400" dirty="0" smtClean="0">
                <a:latin typeface="Verdana" charset="0"/>
              </a:rPr>
              <a:t>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</a:t>
            </a:r>
            <a:r>
              <a:rPr lang="en-US" sz="2400" dirty="0" smtClean="0">
                <a:latin typeface="Verdana" charset="0"/>
              </a:rPr>
              <a:t> </a:t>
            </a:r>
            <a:r>
              <a:rPr lang="en-US" sz="2400" dirty="0" err="1" smtClean="0">
                <a:latin typeface="Verdana" charset="0"/>
              </a:rPr>
              <a:t>DropDownListFor</a:t>
            </a:r>
            <a:r>
              <a:rPr lang="en-US" sz="2400" dirty="0" smtClean="0">
                <a:latin typeface="Verdana" charset="0"/>
              </a:rPr>
              <a:t> needs a </a:t>
            </a:r>
            <a:r>
              <a:rPr lang="en-US" sz="2400" dirty="0" err="1" smtClean="0">
                <a:latin typeface="Verdana" charset="0"/>
              </a:rPr>
              <a:t>SelectList</a:t>
            </a:r>
            <a:r>
              <a:rPr lang="en-US" sz="2400" dirty="0" smtClean="0">
                <a:latin typeface="Verdana" charset="0"/>
              </a:rPr>
              <a:t> of options</a:t>
            </a:r>
            <a:endParaRPr lang="en-US" sz="2400" dirty="0" smtClean="0">
              <a:latin typeface="Verdan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2979003"/>
            <a:ext cx="8705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 indent="-231775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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 Rigid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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 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Lots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typing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066800"/>
            <a:ext cx="8669338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the end of this session, you will be able to understand:</a:t>
            </a:r>
            <a:endParaRPr lang="en-US" sz="2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84358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But these hardcoded forms have some issues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28600" y="1371600"/>
            <a:ext cx="3962400" cy="5181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dirty="0" smtClean="0">
                <a:latin typeface="+mn-lt"/>
                <a:cs typeface="Arial" pitchFamily="34" charset="0"/>
              </a:rPr>
              <a:t>Pros </a:t>
            </a:r>
            <a:r>
              <a:rPr lang="en-US" sz="2000" dirty="0" smtClean="0">
                <a:latin typeface="+mn-lt"/>
                <a:cs typeface="Arial" pitchFamily="34" charset="0"/>
              </a:rPr>
              <a:t>: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</a:t>
            </a:r>
            <a:r>
              <a:rPr lang="en-US" dirty="0" smtClean="0">
                <a:latin typeface="+mn-lt"/>
                <a:cs typeface="Arial" pitchFamily="34" charset="0"/>
              </a:rPr>
              <a:t> Easily changed </a:t>
            </a:r>
            <a:endParaRPr lang="en-US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</a:t>
            </a:r>
            <a:r>
              <a:rPr lang="en-US" dirty="0" smtClean="0">
                <a:latin typeface="+mn-lt"/>
                <a:cs typeface="Arial" pitchFamily="34" charset="0"/>
              </a:rPr>
              <a:t> Universally changed </a:t>
            </a:r>
            <a:r>
              <a:rPr lang="en-US" dirty="0" smtClean="0">
                <a:latin typeface="+mn-lt"/>
                <a:cs typeface="Arial" pitchFamily="34" charset="0"/>
              </a:rPr>
              <a:t>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</a:t>
            </a:r>
            <a:r>
              <a:rPr lang="en-US" dirty="0" err="1" smtClean="0">
                <a:latin typeface="+mn-lt"/>
                <a:cs typeface="Arial" pitchFamily="34" charset="0"/>
              </a:rPr>
              <a:t>Intellisense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endParaRPr lang="en-US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</a:t>
            </a:r>
            <a:r>
              <a:rPr lang="en-US" dirty="0" smtClean="0">
                <a:latin typeface="+mn-lt"/>
                <a:cs typeface="Arial" pitchFamily="34" charset="0"/>
              </a:rPr>
              <a:t> More consistent </a:t>
            </a:r>
            <a:r>
              <a:rPr lang="en-US" dirty="0" smtClean="0">
                <a:latin typeface="+mn-lt"/>
                <a:cs typeface="Arial" pitchFamily="34" charset="0"/>
              </a:rPr>
              <a:t>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More abstract </a:t>
            </a:r>
            <a:r>
              <a:rPr lang="en-US" dirty="0" smtClean="0">
                <a:latin typeface="+mn-lt"/>
                <a:cs typeface="Arial" pitchFamily="34" charset="0"/>
              </a:rPr>
              <a:t>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 No loops to populate dropdowns </a:t>
            </a:r>
            <a:r>
              <a:rPr lang="en-US" dirty="0" smtClean="0">
                <a:latin typeface="+mn-lt"/>
                <a:cs typeface="Arial" pitchFamily="34" charset="0"/>
              </a:rPr>
              <a:t>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Security checks </a:t>
            </a:r>
            <a:endParaRPr lang="en-US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</a:t>
            </a:r>
            <a:r>
              <a:rPr lang="en-US" dirty="0" smtClean="0">
                <a:latin typeface="+mn-lt"/>
                <a:cs typeface="Arial" pitchFamily="34" charset="0"/>
              </a:rPr>
              <a:t>  XSS (A2) </a:t>
            </a:r>
            <a:endParaRPr lang="en-US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</a:t>
            </a:r>
            <a:r>
              <a:rPr lang="en-US" dirty="0" smtClean="0">
                <a:latin typeface="+mn-lt"/>
                <a:cs typeface="Arial" pitchFamily="34" charset="0"/>
              </a:rPr>
              <a:t>  Injection flaws (A1) </a:t>
            </a:r>
            <a:r>
              <a:rPr lang="en-US" dirty="0" smtClean="0">
                <a:latin typeface="+mn-lt"/>
                <a:cs typeface="Arial" pitchFamily="34" charset="0"/>
              </a:rPr>
              <a:t>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Built-in support for validation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HTML helpers write the HTML for us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800600" y="1371600"/>
            <a:ext cx="3581400" cy="472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</a:t>
            </a:r>
            <a:r>
              <a:rPr lang="en-US" sz="2000" dirty="0" smtClean="0">
                <a:latin typeface="+mn-lt"/>
                <a:cs typeface="Arial" pitchFamily="34" charset="0"/>
              </a:rPr>
              <a:t>Cons:</a:t>
            </a:r>
            <a:endParaRPr lang="en-US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</a:t>
            </a:r>
            <a:r>
              <a:rPr lang="en-US" dirty="0" smtClean="0">
                <a:latin typeface="+mn-lt"/>
                <a:cs typeface="Arial" pitchFamily="34" charset="0"/>
              </a:rPr>
              <a:t> Overhead (insignificant</a:t>
            </a:r>
            <a:r>
              <a:rPr lang="en-US" dirty="0" smtClean="0">
                <a:latin typeface="+mn-lt"/>
                <a:cs typeface="Arial" pitchFamily="34" charset="0"/>
              </a:rPr>
              <a:t>)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smtClean="0">
                <a:latin typeface="+mn-lt"/>
                <a:cs typeface="Arial" pitchFamily="34" charset="0"/>
              </a:rPr>
              <a:t>  Some limitations in the HTML </a:t>
            </a:r>
            <a:r>
              <a:rPr lang="en-US" dirty="0" smtClean="0">
                <a:latin typeface="+mn-lt"/>
                <a:cs typeface="Arial" pitchFamily="34" charset="0"/>
              </a:rPr>
              <a:t>generated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smtClean="0">
                <a:latin typeface="+mn-lt"/>
                <a:cs typeface="Arial" pitchFamily="34" charset="0"/>
              </a:rPr>
              <a:t>  Harder to sync with </a:t>
            </a:r>
            <a:r>
              <a:rPr lang="en-US" dirty="0" err="1" smtClean="0">
                <a:latin typeface="+mn-lt"/>
                <a:cs typeface="Arial" pitchFamily="34" charset="0"/>
              </a:rPr>
              <a:t>jQuery</a:t>
            </a:r>
            <a:r>
              <a:rPr lang="en-US" dirty="0" smtClean="0">
                <a:latin typeface="+mn-lt"/>
                <a:cs typeface="Arial" pitchFamily="34" charset="0"/>
              </a:rPr>
              <a:t> selectors</a:t>
            </a:r>
            <a:endParaRPr lang="en-US" dirty="0" smtClean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Start your forms with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BeginForm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()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28600" y="1219200"/>
            <a:ext cx="8686800" cy="4876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("Edit", "Person",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FormMethod.Post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);}!  &lt;input id="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type="hidden" value="1" /&gt;!  &lt;div&gt;!    &lt;label for="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"&gt;Last Name&lt;/label&gt;!    &lt;input id="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type="text" value="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Davolio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/&gt;!  &lt;/div&gt;!  &lt;div&gt;!    &lt;label for="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"&gt;First Name&lt;/label&gt;!    &lt;input id="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type="text" value="Nancy" /&gt;!  &lt;/div&gt;!  &lt;div&gt;!    &lt;label for="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&lt;/label&gt;!    &lt;input name="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type="text" value="12/8/1948" /&gt;!  &lt;/div&gt;!  &lt;input type="submit" value="Save" /&gt;! @{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Html.EndForm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();}!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Good HTML Helpers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447800"/>
            <a:ext cx="5943600" cy="375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 </a:t>
            </a:r>
            <a:r>
              <a:rPr lang="en-US" sz="3200" dirty="0" err="1" smtClean="0"/>
              <a:t>CheckBox</a:t>
            </a:r>
            <a:r>
              <a:rPr lang="en-US" sz="3200" dirty="0" smtClean="0"/>
              <a:t> </a:t>
            </a:r>
          </a:p>
          <a:p>
            <a:r>
              <a:rPr lang="en-US" sz="3200" dirty="0" smtClean="0"/>
              <a:t></a:t>
            </a:r>
            <a:r>
              <a:rPr lang="en-US" sz="3200" dirty="0" smtClean="0"/>
              <a:t> </a:t>
            </a:r>
            <a:r>
              <a:rPr lang="en-US" sz="3200" dirty="0" err="1" smtClean="0"/>
              <a:t>DropDownList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</a:t>
            </a:r>
            <a:r>
              <a:rPr lang="en-US" sz="3200" dirty="0" smtClean="0"/>
              <a:t> Hidden  </a:t>
            </a:r>
            <a:r>
              <a:rPr lang="en-US" sz="3200" dirty="0" smtClean="0"/>
              <a:t></a:t>
            </a:r>
          </a:p>
          <a:p>
            <a:r>
              <a:rPr lang="en-US" sz="3200" dirty="0" smtClean="0"/>
              <a:t></a:t>
            </a:r>
            <a:r>
              <a:rPr lang="en-US" sz="3200" dirty="0" smtClean="0"/>
              <a:t> </a:t>
            </a:r>
            <a:r>
              <a:rPr lang="en-US" sz="3200" dirty="0" err="1" smtClean="0"/>
              <a:t>ListBox</a:t>
            </a:r>
            <a:r>
              <a:rPr lang="en-US" sz="3200" dirty="0" smtClean="0"/>
              <a:t> </a:t>
            </a:r>
            <a:r>
              <a:rPr lang="en-US" sz="3200" dirty="0" smtClean="0"/>
              <a:t></a:t>
            </a:r>
          </a:p>
          <a:p>
            <a:r>
              <a:rPr lang="en-US" sz="3200" dirty="0" smtClean="0"/>
              <a:t></a:t>
            </a:r>
            <a:r>
              <a:rPr lang="en-US" sz="3200" dirty="0" smtClean="0"/>
              <a:t> Password  </a:t>
            </a:r>
            <a:r>
              <a:rPr lang="en-US" sz="3200" dirty="0" smtClean="0"/>
              <a:t></a:t>
            </a:r>
          </a:p>
          <a:p>
            <a:r>
              <a:rPr lang="en-US" sz="3200" dirty="0" smtClean="0"/>
              <a:t></a:t>
            </a:r>
            <a:r>
              <a:rPr lang="en-US" sz="3200" dirty="0" smtClean="0"/>
              <a:t> </a:t>
            </a:r>
            <a:r>
              <a:rPr lang="en-US" sz="3200" dirty="0" err="1" smtClean="0"/>
              <a:t>RadioButton</a:t>
            </a:r>
            <a:r>
              <a:rPr lang="en-US" sz="3200" dirty="0" smtClean="0"/>
              <a:t>   </a:t>
            </a:r>
            <a:r>
              <a:rPr lang="en-US" sz="3200" dirty="0" smtClean="0"/>
              <a:t></a:t>
            </a:r>
            <a:br>
              <a:rPr lang="en-US" sz="3200" dirty="0" smtClean="0"/>
            </a:br>
            <a:r>
              <a:rPr lang="en-US" sz="3200" dirty="0" smtClean="0"/>
              <a:t></a:t>
            </a:r>
            <a:r>
              <a:rPr lang="en-US" sz="3200" dirty="0" smtClean="0"/>
              <a:t> </a:t>
            </a:r>
            <a:r>
              <a:rPr lang="en-US" sz="3200" dirty="0" err="1" smtClean="0"/>
              <a:t>TextArea</a:t>
            </a:r>
            <a:r>
              <a:rPr lang="en-US" sz="3200" dirty="0" smtClean="0"/>
              <a:t> —multi-line </a:t>
            </a:r>
            <a:r>
              <a:rPr lang="en-US" sz="3200" dirty="0" smtClean="0"/>
              <a:t></a:t>
            </a:r>
          </a:p>
          <a:p>
            <a:r>
              <a:rPr lang="en-US" sz="3200" dirty="0" smtClean="0"/>
              <a:t></a:t>
            </a:r>
            <a:r>
              <a:rPr lang="en-US" sz="3200" dirty="0" smtClean="0"/>
              <a:t> </a:t>
            </a:r>
            <a:r>
              <a:rPr lang="en-US" sz="3200" dirty="0" err="1" smtClean="0"/>
              <a:t>TextBox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Better HTML Helpers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52400" y="990600"/>
            <a:ext cx="8686800" cy="5486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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Html.TextBoxFor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Html.TextAreaFor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Html.DropDownListFor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</a:t>
            </a: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Html.CheckboxFor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</a:t>
            </a: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Html.RadioButtonFor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</a:t>
            </a: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Html.ListBoxFor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</a:t>
            </a: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Html.PasswordFor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Html.HiddenFor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</a:t>
            </a: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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 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The Lambdas eliminate magic strings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2552700"/>
            <a:ext cx="8686800" cy="2324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>
                <a:latin typeface="+mn-lt"/>
                <a:cs typeface="Arial" pitchFamily="34" charset="0"/>
              </a:rPr>
              <a:t> Instead of this: </a:t>
            </a:r>
            <a:r>
              <a:rPr lang="en-US" sz="2800" dirty="0" err="1" smtClean="0">
                <a:latin typeface="+mn-lt"/>
                <a:cs typeface="Arial" pitchFamily="34" charset="0"/>
              </a:rPr>
              <a:t>Html.TextBox</a:t>
            </a:r>
            <a:r>
              <a:rPr lang="en-US" sz="2800" dirty="0" smtClean="0">
                <a:latin typeface="+mn-lt"/>
                <a:cs typeface="Arial" pitchFamily="34" charset="0"/>
              </a:rPr>
              <a:t>("</a:t>
            </a:r>
            <a:r>
              <a:rPr lang="en-US" sz="2800" dirty="0" err="1" smtClean="0">
                <a:latin typeface="+mn-lt"/>
                <a:cs typeface="Arial" pitchFamily="34" charset="0"/>
              </a:rPr>
              <a:t>FristName</a:t>
            </a:r>
            <a:r>
              <a:rPr lang="en-US" sz="2800" dirty="0" smtClean="0">
                <a:latin typeface="+mn-lt"/>
                <a:cs typeface="Arial" pitchFamily="34" charset="0"/>
              </a:rPr>
              <a:t>");  // Whoops!! </a:t>
            </a:r>
            <a:endParaRPr lang="en-US" sz="2800" dirty="0" smtClean="0">
              <a:latin typeface="+mn-lt"/>
              <a:cs typeface="Arial" pitchFamily="34" charset="0"/>
            </a:endParaRP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 smtClean="0">
                <a:latin typeface="+mn-lt"/>
                <a:cs typeface="Arial" pitchFamily="34" charset="0"/>
              </a:rPr>
              <a:t></a:t>
            </a:r>
            <a:r>
              <a:rPr lang="en-US" sz="2800" dirty="0" smtClean="0">
                <a:latin typeface="+mn-lt"/>
                <a:cs typeface="Arial" pitchFamily="34" charset="0"/>
              </a:rPr>
              <a:t> We can do this: </a:t>
            </a:r>
            <a:r>
              <a:rPr lang="en-US" sz="2800" dirty="0" err="1" smtClean="0">
                <a:latin typeface="+mn-lt"/>
                <a:cs typeface="Arial" pitchFamily="34" charset="0"/>
              </a:rPr>
              <a:t>Html.TextBoxFor</a:t>
            </a:r>
            <a:r>
              <a:rPr lang="en-US" sz="2800" dirty="0" smtClean="0">
                <a:latin typeface="+mn-lt"/>
                <a:cs typeface="Arial" pitchFamily="34" charset="0"/>
              </a:rPr>
              <a:t>(p =&gt; </a:t>
            </a:r>
            <a:r>
              <a:rPr lang="en-US" sz="2800" dirty="0" err="1" smtClean="0">
                <a:latin typeface="+mn-lt"/>
                <a:cs typeface="Arial" pitchFamily="34" charset="0"/>
              </a:rPr>
              <a:t>p.FirstName</a:t>
            </a:r>
            <a:r>
              <a:rPr lang="en-US" sz="2800" dirty="0" smtClean="0">
                <a:latin typeface="+mn-lt"/>
                <a:cs typeface="Arial" pitchFamily="34" charset="0"/>
              </a:rPr>
              <a:t>);  // </a:t>
            </a:r>
            <a:r>
              <a:rPr lang="en-US" sz="2800" dirty="0" err="1" smtClean="0">
                <a:latin typeface="+mn-lt"/>
                <a:cs typeface="Arial" pitchFamily="34" charset="0"/>
              </a:rPr>
              <a:t>Woot</a:t>
            </a:r>
            <a:r>
              <a:rPr lang="en-US" sz="2800" dirty="0" smtClean="0">
                <a:latin typeface="+mn-lt"/>
                <a:cs typeface="Arial" pitchFamily="34" charset="0"/>
              </a:rPr>
              <a:t>!!</a:t>
            </a:r>
          </a:p>
          <a:p>
            <a:pPr marL="0" lvl="2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800" dirty="0" smtClean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Best -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EditorFor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()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1524000"/>
            <a:ext cx="8686800" cy="480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 Renders the proper affordance based on the </a:t>
            </a:r>
            <a:r>
              <a:rPr lang="en-US" sz="2400" dirty="0" err="1" smtClean="0">
                <a:latin typeface="+mn-lt"/>
                <a:cs typeface="Arial" pitchFamily="34" charset="0"/>
              </a:rPr>
              <a:t>datatype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Checkbox for </a:t>
            </a:r>
            <a:r>
              <a:rPr lang="en-US" sz="2400" dirty="0" err="1" smtClean="0">
                <a:latin typeface="+mn-lt"/>
                <a:cs typeface="Arial" pitchFamily="34" charset="0"/>
              </a:rPr>
              <a:t>booleans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Selects for </a:t>
            </a:r>
            <a:r>
              <a:rPr lang="en-US" sz="2400" dirty="0" err="1" smtClean="0">
                <a:latin typeface="+mn-lt"/>
                <a:cs typeface="Arial" pitchFamily="34" charset="0"/>
              </a:rPr>
              <a:t>nullable</a:t>
            </a:r>
            <a:r>
              <a:rPr lang="en-US" sz="2400" dirty="0" smtClean="0"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latin typeface="+mn-lt"/>
                <a:cs typeface="Arial" pitchFamily="34" charset="0"/>
              </a:rPr>
              <a:t>booleans</a:t>
            </a:r>
            <a:r>
              <a:rPr lang="en-US" sz="2400" dirty="0" smtClean="0">
                <a:latin typeface="+mn-lt"/>
                <a:cs typeface="Arial" pitchFamily="34" charset="0"/>
              </a:rPr>
              <a:t> (</a:t>
            </a:r>
            <a:r>
              <a:rPr lang="en-US" sz="2400" dirty="0" err="1" smtClean="0">
                <a:latin typeface="+mn-lt"/>
                <a:cs typeface="Arial" pitchFamily="34" charset="0"/>
              </a:rPr>
              <a:t>true|false|null</a:t>
            </a:r>
            <a:r>
              <a:rPr lang="en-US" sz="2400" dirty="0" smtClean="0">
                <a:latin typeface="+mn-lt"/>
                <a:cs typeface="Arial" pitchFamily="34" charset="0"/>
              </a:rPr>
              <a:t>)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Textboxes for everything else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And it can be coerced to create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passwords (</a:t>
            </a:r>
            <a:r>
              <a:rPr lang="en-US" sz="2400" dirty="0" err="1" smtClean="0">
                <a:latin typeface="+mn-lt"/>
                <a:cs typeface="Arial" pitchFamily="34" charset="0"/>
              </a:rPr>
              <a:t>DataType.Password</a:t>
            </a:r>
            <a:r>
              <a:rPr lang="en-US" sz="2400" dirty="0" smtClean="0">
                <a:latin typeface="+mn-lt"/>
                <a:cs typeface="Arial" pitchFamily="34" charset="0"/>
              </a:rPr>
              <a:t>) </a:t>
            </a:r>
            <a:r>
              <a:rPr lang="en-US" sz="2400" dirty="0" smtClean="0">
                <a:latin typeface="+mn-lt"/>
                <a:cs typeface="Arial" pitchFamily="34" charset="0"/>
              </a:rPr>
              <a:t></a:t>
            </a:r>
          </a:p>
          <a:p>
            <a:pPr marL="344488" lvl="2" indent="-344488" fontAlgn="auto">
              <a:lnSpc>
                <a:spcPct val="150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 smtClean="0">
                <a:latin typeface="+mn-lt"/>
                <a:cs typeface="Arial" pitchFamily="34" charset="0"/>
              </a:rPr>
              <a:t></a:t>
            </a:r>
            <a:r>
              <a:rPr lang="en-US" sz="2400" dirty="0" smtClean="0">
                <a:latin typeface="+mn-lt"/>
                <a:cs typeface="Arial" pitchFamily="34" charset="0"/>
              </a:rPr>
              <a:t> </a:t>
            </a:r>
            <a:r>
              <a:rPr lang="en-US" sz="2400" dirty="0" err="1" smtClean="0">
                <a:latin typeface="+mn-lt"/>
                <a:cs typeface="Arial" pitchFamily="34" charset="0"/>
              </a:rPr>
              <a:t>Textareas</a:t>
            </a:r>
            <a:r>
              <a:rPr lang="en-US" sz="2400" dirty="0" smtClean="0">
                <a:latin typeface="+mn-lt"/>
                <a:cs typeface="Arial" pitchFamily="34" charset="0"/>
              </a:rPr>
              <a:t> (</a:t>
            </a:r>
            <a:r>
              <a:rPr lang="en-US" sz="2400" dirty="0" err="1" smtClean="0">
                <a:latin typeface="+mn-lt"/>
                <a:cs typeface="Arial" pitchFamily="34" charset="0"/>
              </a:rPr>
              <a:t>DataType.MultiLineText</a:t>
            </a:r>
            <a:endParaRPr lang="en-US" sz="2400" dirty="0" smtClean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Links are done with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ActionLink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1066800"/>
            <a:ext cx="8686800" cy="556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 Syntax: </a:t>
            </a:r>
            <a:r>
              <a:rPr lang="en-US" sz="2400" dirty="0" err="1" smtClean="0">
                <a:latin typeface="Verdana" charset="0"/>
              </a:rPr>
              <a:t>Html.ActionLink</a:t>
            </a:r>
            <a:r>
              <a:rPr lang="en-US" sz="2400" dirty="0" smtClean="0">
                <a:latin typeface="Verdana" charset="0"/>
              </a:rPr>
              <a:t>(   string </a:t>
            </a:r>
            <a:r>
              <a:rPr lang="en-US" sz="2400" dirty="0" err="1" smtClean="0">
                <a:latin typeface="Verdana" charset="0"/>
              </a:rPr>
              <a:t>WhatYouWantToAppear</a:t>
            </a:r>
            <a:r>
              <a:rPr lang="en-US" sz="2400" dirty="0" smtClean="0">
                <a:latin typeface="Verdana" charset="0"/>
              </a:rPr>
              <a:t>,   string Action,   string Controller,   object </a:t>
            </a:r>
            <a:r>
              <a:rPr lang="en-US" sz="2400" dirty="0" err="1" smtClean="0">
                <a:latin typeface="Verdana" charset="0"/>
              </a:rPr>
              <a:t>RouteArguments</a:t>
            </a:r>
            <a:r>
              <a:rPr lang="en-US" sz="2400" dirty="0" smtClean="0">
                <a:latin typeface="Verdana" charset="0"/>
              </a:rPr>
              <a:t>,   object </a:t>
            </a:r>
            <a:r>
              <a:rPr lang="en-US" sz="2400" dirty="0" err="1" smtClean="0">
                <a:latin typeface="Verdana" charset="0"/>
              </a:rPr>
              <a:t>HtmlAttributes</a:t>
            </a:r>
            <a:r>
              <a:rPr lang="en-US" sz="2400" dirty="0" smtClean="0">
                <a:latin typeface="Verdana" charset="0"/>
              </a:rPr>
              <a:t>); </a:t>
            </a:r>
            <a:endParaRPr lang="en-US" sz="2400" dirty="0" smtClean="0">
              <a:latin typeface="Verdan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tabLst>
                <a:tab pos="344488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Verdana" charset="0"/>
              </a:rPr>
              <a:t>&lt;</a:t>
            </a:r>
            <a:r>
              <a:rPr lang="en-US" sz="2400" dirty="0" err="1" smtClean="0">
                <a:latin typeface="Verdana" charset="0"/>
              </a:rPr>
              <a:t>li</a:t>
            </a:r>
            <a:r>
              <a:rPr lang="en-US" sz="2400" dirty="0" smtClean="0">
                <a:latin typeface="Verdana" charset="0"/>
              </a:rPr>
              <a:t>&gt;@</a:t>
            </a:r>
            <a:r>
              <a:rPr lang="en-US" sz="2400" dirty="0" err="1" smtClean="0">
                <a:latin typeface="Verdana" charset="0"/>
              </a:rPr>
              <a:t>Html.ActionLink</a:t>
            </a:r>
            <a:r>
              <a:rPr lang="en-US" sz="2400" dirty="0" smtClean="0">
                <a:latin typeface="Verdana" charset="0"/>
              </a:rPr>
              <a:t>("Home", "Index", "Home")&lt;/</a:t>
            </a:r>
            <a:r>
              <a:rPr lang="en-US" sz="2400" dirty="0" err="1" smtClean="0">
                <a:latin typeface="Verdana" charset="0"/>
              </a:rPr>
              <a:t>li</a:t>
            </a:r>
            <a:r>
              <a:rPr lang="en-US" sz="2400" dirty="0" smtClean="0">
                <a:latin typeface="Verdana" charset="0"/>
              </a:rPr>
              <a:t>&gt;! &lt;</a:t>
            </a:r>
            <a:r>
              <a:rPr lang="en-US" sz="2400" dirty="0" err="1" smtClean="0">
                <a:latin typeface="Verdana" charset="0"/>
              </a:rPr>
              <a:t>li</a:t>
            </a:r>
            <a:r>
              <a:rPr lang="en-US" sz="2400" dirty="0" smtClean="0">
                <a:latin typeface="Verdana" charset="0"/>
              </a:rPr>
              <a:t>&gt;@</a:t>
            </a:r>
            <a:r>
              <a:rPr lang="en-US" sz="2400" dirty="0" err="1" smtClean="0">
                <a:latin typeface="Verdana" charset="0"/>
              </a:rPr>
              <a:t>Html.ActionLink</a:t>
            </a:r>
            <a:r>
              <a:rPr lang="en-US" sz="2400" dirty="0" smtClean="0">
                <a:latin typeface="Verdana" charset="0"/>
              </a:rPr>
              <a:t>("Show product details", !  "Details", "Product", new { ID = "42" }, !  new { class = "</a:t>
            </a:r>
            <a:r>
              <a:rPr lang="en-US" sz="2400" dirty="0" err="1" smtClean="0">
                <a:latin typeface="Verdana" charset="0"/>
              </a:rPr>
              <a:t>ProductDetails</a:t>
            </a:r>
            <a:r>
              <a:rPr lang="en-US" sz="2400" dirty="0" smtClean="0">
                <a:latin typeface="Verdana" charset="0"/>
              </a:rPr>
              <a:t>", data-id = "42")&lt;/</a:t>
            </a:r>
            <a:r>
              <a:rPr lang="en-US" sz="2400" dirty="0" err="1" smtClean="0">
                <a:latin typeface="Verdana" charset="0"/>
              </a:rPr>
              <a:t>li</a:t>
            </a:r>
            <a:r>
              <a:rPr lang="en-US" sz="2400" dirty="0" smtClean="0">
                <a:latin typeface="Verdana" charset="0"/>
              </a:rPr>
              <a:t>&gt;</a:t>
            </a:r>
            <a:endParaRPr lang="en-US" sz="2400" dirty="0" smtClean="0">
              <a:latin typeface="Verdan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239</Words>
  <PresentationFormat>On-screen Show (4:3)</PresentationFormat>
  <Paragraphs>74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Praveen</cp:lastModifiedBy>
  <cp:revision>25</cp:revision>
  <cp:lastPrinted>1601-01-01T00:00:00Z</cp:lastPrinted>
  <dcterms:created xsi:type="dcterms:W3CDTF">1601-01-01T00:00:00Z</dcterms:created>
  <dcterms:modified xsi:type="dcterms:W3CDTF">2015-09-09T20:19:04Z</dcterms:modified>
</cp:coreProperties>
</file>