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73" r:id="rId8"/>
    <p:sldId id="275" r:id="rId9"/>
    <p:sldId id="276" r:id="rId10"/>
    <p:sldId id="274" r:id="rId11"/>
    <p:sldId id="277" r:id="rId12"/>
    <p:sldId id="271" r:id="rId13"/>
    <p:sldId id="272" r:id="rId14"/>
    <p:sldId id="27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2980D81-32D0-40B0-8BCF-3BB56E9A025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D23F1D8-4CC1-460D-A6C3-5C7A6185C3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collections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7315200" cy="5146388"/>
          </a:xfrm>
        </p:spPr>
      </p:pic>
    </p:spTree>
    <p:extLst>
      <p:ext uri="{BB962C8B-B14F-4D97-AF65-F5344CB8AC3E}">
        <p14:creationId xmlns:p14="http://schemas.microsoft.com/office/powerpoint/2010/main" val="27276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0" y="1752600"/>
            <a:ext cx="7738149" cy="4876800"/>
          </a:xfrm>
        </p:spPr>
      </p:pic>
    </p:spTree>
    <p:extLst>
      <p:ext uri="{BB962C8B-B14F-4D97-AF65-F5344CB8AC3E}">
        <p14:creationId xmlns:p14="http://schemas.microsoft.com/office/powerpoint/2010/main" val="171333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Sortedlist 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745501"/>
              </p:ext>
            </p:extLst>
          </p:nvPr>
        </p:nvGraphicFramePr>
        <p:xfrm>
          <a:off x="304800" y="1828800"/>
          <a:ext cx="72390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/>
                      </a:r>
                      <a:br>
                        <a:rPr lang="en-US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</a:br>
                      <a:r>
                        <a:rPr lang="en-US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void Add(object key, object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Add key-value pairs into SortedList.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void Remove(object 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Removes element with the specified key.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void RemoveAt(int index)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Removes element at the specified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bool Contains(object 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Checks whether specified key exists in SortedList.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void Clear()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Removes all the elements from SortedList.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object GetByIndex(int index)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Returns the value by index stored in internal array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29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Sortedlist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217622"/>
              </p:ext>
            </p:extLst>
          </p:nvPr>
        </p:nvGraphicFramePr>
        <p:xfrm>
          <a:off x="533400" y="2514600"/>
          <a:ext cx="7239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object </a:t>
                      </a:r>
                      <a:r>
                        <a:rPr lang="en-US" u="none" strike="noStrike" dirty="0" err="1">
                          <a:effectLst/>
                        </a:rPr>
                        <a:t>GetKey</a:t>
                      </a:r>
                      <a:r>
                        <a:rPr lang="en-US" u="none" strike="noStrike" dirty="0">
                          <a:effectLst/>
                        </a:rPr>
                        <a:t>(</a:t>
                      </a:r>
                      <a:r>
                        <a:rPr lang="en-US" u="none" strike="noStrike" dirty="0" err="1">
                          <a:effectLst/>
                        </a:rPr>
                        <a:t>int</a:t>
                      </a:r>
                      <a:r>
                        <a:rPr lang="en-US" u="none" strike="noStrike" dirty="0">
                          <a:effectLst/>
                        </a:rPr>
                        <a:t> index)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Returns the key stored at specified index in internal array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effectLst/>
                        </a:rPr>
                        <a:t>int</a:t>
                      </a:r>
                      <a:r>
                        <a:rPr lang="en-US" u="none" strike="noStrike" dirty="0">
                          <a:effectLst/>
                        </a:rPr>
                        <a:t> </a:t>
                      </a:r>
                      <a:r>
                        <a:rPr lang="en-US" u="none" strike="noStrike" dirty="0" err="1">
                          <a:effectLst/>
                        </a:rPr>
                        <a:t>IndexOfKey</a:t>
                      </a:r>
                      <a:r>
                        <a:rPr lang="en-US" u="none" strike="noStrike" dirty="0">
                          <a:effectLst/>
                        </a:rPr>
                        <a:t>(object 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Returns an index of specified key stored in internal array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effectLst/>
                        </a:rPr>
                        <a:t>int</a:t>
                      </a:r>
                      <a:r>
                        <a:rPr lang="en-US" u="none" strike="noStrike" dirty="0">
                          <a:effectLst/>
                        </a:rPr>
                        <a:t> </a:t>
                      </a:r>
                      <a:r>
                        <a:rPr lang="en-US" u="none" strike="noStrike" dirty="0" err="1">
                          <a:effectLst/>
                        </a:rPr>
                        <a:t>IndexOfValue</a:t>
                      </a:r>
                      <a:r>
                        <a:rPr lang="en-US" u="none" strike="noStrike" dirty="0">
                          <a:effectLst/>
                        </a:rPr>
                        <a:t>(object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Returns an index of specified value stored in internal array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48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Array and </a:t>
            </a:r>
            <a:r>
              <a:rPr lang="en-US" dirty="0" smtClean="0"/>
              <a:t>ArrayList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849415"/>
              </p:ext>
            </p:extLst>
          </p:nvPr>
        </p:nvGraphicFramePr>
        <p:xfrm>
          <a:off x="228600" y="1609719"/>
          <a:ext cx="7772400" cy="52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4137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Array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ArrayList</a:t>
                      </a:r>
                    </a:p>
                  </a:txBody>
                  <a:tcPr marL="68580" marR="68580" marT="0" marB="0"/>
                </a:tc>
              </a:tr>
              <a:tr h="68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</a:rPr>
                        <a:t>Array uses the Vector array to store the elements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ArrayList uses the </a:t>
                      </a:r>
                      <a:r>
                        <a:rPr lang="en-US" sz="2000" dirty="0" err="1">
                          <a:effectLst/>
                          <a:latin typeface="Calibri"/>
                        </a:rPr>
                        <a:t>LinkedList</a:t>
                      </a:r>
                      <a:r>
                        <a:rPr lang="en-US" sz="2000" dirty="0">
                          <a:effectLst/>
                          <a:latin typeface="Calibri"/>
                        </a:rPr>
                        <a:t> to store the elements.</a:t>
                      </a:r>
                    </a:p>
                  </a:txBody>
                  <a:tcPr marL="68580" marR="68580" marT="0" marB="0"/>
                </a:tc>
              </a:tr>
              <a:tr h="68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</a:rPr>
                        <a:t>Size of the Array must be defined until redim used( vb)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No need to specify the storage size.</a:t>
                      </a:r>
                    </a:p>
                  </a:txBody>
                  <a:tcPr marL="68580" marR="68580" marT="0" marB="0"/>
                </a:tc>
              </a:tr>
              <a:tr h="68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</a:rPr>
                        <a:t>Array is a specific data type storage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ArrayList can be stored everything as object.</a:t>
                      </a:r>
                    </a:p>
                  </a:txBody>
                  <a:tcPr marL="68580" marR="68580" marT="0" marB="0"/>
                </a:tc>
              </a:tr>
              <a:tr h="4137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No need to do the type casting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Every time type casting has to do.</a:t>
                      </a:r>
                    </a:p>
                  </a:txBody>
                  <a:tcPr marL="68580" marR="68580" marT="0" marB="0"/>
                </a:tc>
              </a:tr>
              <a:tr h="68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It will not lead to Runtime exception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</a:rPr>
                        <a:t>It leads to the Run time error exception.</a:t>
                      </a:r>
                    </a:p>
                  </a:txBody>
                  <a:tcPr marL="68580" marR="68580" marT="0" marB="0"/>
                </a:tc>
              </a:tr>
              <a:tr h="68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</a:rPr>
                        <a:t>Element cannot be inserted or deleted in between.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Elements can be inserted and deleted.</a:t>
                      </a:r>
                    </a:p>
                  </a:txBody>
                  <a:tcPr marL="68580" marR="68580" marT="0" marB="0"/>
                </a:tc>
              </a:tr>
              <a:tr h="10201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There is no built in members to do ascending or descending.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</a:rPr>
                        <a:t>ArrayList has many methods to do operation like Sort, Insert, Remove, </a:t>
                      </a:r>
                      <a:r>
                        <a:rPr lang="en-US" sz="2000" dirty="0" err="1">
                          <a:effectLst/>
                          <a:latin typeface="Calibri"/>
                        </a:rPr>
                        <a:t>BinarySeacrh,etc</a:t>
                      </a:r>
                      <a:r>
                        <a:rPr lang="en-US" sz="2000" dirty="0">
                          <a:effectLst/>
                          <a:latin typeface="Calibri"/>
                        </a:rPr>
                        <a:t>..,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6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represents a last-in, first out collection of object.</a:t>
            </a:r>
          </a:p>
          <a:p>
            <a:r>
              <a:rPr lang="en-US" dirty="0" smtClean="0"/>
              <a:t>It </a:t>
            </a:r>
            <a:r>
              <a:rPr lang="en-US" dirty="0"/>
              <a:t>is used when you need a last-in, first-out access of items. When you add an item in the list, it is called pushing the item and when you remove it, it is called popping the item.</a:t>
            </a:r>
          </a:p>
        </p:txBody>
      </p:sp>
    </p:spTree>
    <p:extLst>
      <p:ext uri="{BB962C8B-B14F-4D97-AF65-F5344CB8AC3E}">
        <p14:creationId xmlns:p14="http://schemas.microsoft.com/office/powerpoint/2010/main" val="20682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416"/>
            <a:ext cx="7467600" cy="5096184"/>
          </a:xfrm>
        </p:spPr>
        <p:txBody>
          <a:bodyPr/>
          <a:lstStyle/>
          <a:p>
            <a:r>
              <a:rPr lang="en-US" dirty="0"/>
              <a:t>It represents a first-in, first out collection of object.</a:t>
            </a:r>
          </a:p>
          <a:p>
            <a:endParaRPr lang="en-US" dirty="0"/>
          </a:p>
          <a:p>
            <a:r>
              <a:rPr lang="en-US" dirty="0"/>
              <a:t>It is used when you need a first-in, first-out access of items. When you add an item in the list, it is called </a:t>
            </a:r>
            <a:r>
              <a:rPr lang="en-US" dirty="0" err="1"/>
              <a:t>enqueue</a:t>
            </a:r>
            <a:r>
              <a:rPr lang="en-US" dirty="0"/>
              <a:t> and when you remove an item, it is called </a:t>
            </a:r>
            <a:r>
              <a:rPr lang="en-US" dirty="0" err="1"/>
              <a:t>deque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NameValueCollection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NameValueCollection</a:t>
            </a:r>
            <a:r>
              <a:rPr lang="en-US" dirty="0" smtClean="0"/>
              <a:t> </a:t>
            </a:r>
            <a:r>
              <a:rPr lang="en-US" dirty="0"/>
              <a:t>can hold multiple string values under a single key.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elements are added to a </a:t>
            </a:r>
            <a:r>
              <a:rPr lang="en-US" dirty="0" err="1"/>
              <a:t>NameValueCollection</a:t>
            </a:r>
            <a:r>
              <a:rPr lang="en-US" dirty="0"/>
              <a:t>, the capacity is automatically increased as required through reallocation.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one important thing is that you have to </a:t>
            </a:r>
            <a:r>
              <a:rPr lang="en-US" dirty="0" smtClean="0"/>
              <a:t>import </a:t>
            </a:r>
            <a:r>
              <a:rPr lang="en-US" b="1" i="1" dirty="0" err="1" smtClean="0"/>
              <a:t>System.Collections.Specialized</a:t>
            </a:r>
            <a:r>
              <a:rPr lang="en-US" dirty="0"/>
              <a:t> </a:t>
            </a:r>
            <a:r>
              <a:rPr lang="en-US" dirty="0" smtClean="0"/>
              <a:t>namespaces needed for using this classes.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en-US" dirty="0"/>
              <a:t>interface is used when we want to iterate among our classes using a </a:t>
            </a:r>
            <a:r>
              <a:rPr lang="en-US" dirty="0" err="1"/>
              <a:t>foreach</a:t>
            </a:r>
            <a:r>
              <a:rPr lang="en-US" dirty="0"/>
              <a:t> 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IEnumerable</a:t>
            </a:r>
            <a:r>
              <a:rPr lang="en-US" dirty="0"/>
              <a:t> interface has one method, </a:t>
            </a:r>
            <a:r>
              <a:rPr lang="en-US" dirty="0" err="1"/>
              <a:t>GetEnumerator</a:t>
            </a:r>
            <a:r>
              <a:rPr lang="en-US" dirty="0"/>
              <a:t>, that returns an </a:t>
            </a:r>
            <a:r>
              <a:rPr lang="en-US" dirty="0" err="1"/>
              <a:t>IEnumerator</a:t>
            </a:r>
            <a:r>
              <a:rPr lang="en-US" dirty="0"/>
              <a:t> interface that helps us to iterate among the class using the </a:t>
            </a:r>
            <a:r>
              <a:rPr lang="en-US" dirty="0" err="1"/>
              <a:t>foreach</a:t>
            </a:r>
            <a:r>
              <a:rPr lang="en-US" dirty="0"/>
              <a:t> loop.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IEnumerator</a:t>
            </a:r>
            <a:r>
              <a:rPr lang="en-US" dirty="0"/>
              <a:t> interface implements two the methods </a:t>
            </a:r>
            <a:r>
              <a:rPr lang="en-US" dirty="0" err="1"/>
              <a:t>MoveNext</a:t>
            </a:r>
            <a:r>
              <a:rPr lang="en-US" dirty="0"/>
              <a:t>() and Reset() and it also has one property called Current that returns the current element in the list.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Behind the scenes the </a:t>
            </a:r>
            <a:r>
              <a:rPr lang="en-US" dirty="0" err="1"/>
              <a:t>foreach</a:t>
            </a:r>
            <a:r>
              <a:rPr lang="en-US" dirty="0"/>
              <a:t> loop works as </a:t>
            </a:r>
            <a:r>
              <a:rPr lang="en-US" dirty="0" err="1" smtClean="0"/>
              <a:t>IEnumerable</a:t>
            </a:r>
            <a:r>
              <a:rPr lang="en-US" dirty="0" smtClean="0"/>
              <a:t> interface  .</a:t>
            </a:r>
          </a:p>
          <a:p>
            <a:r>
              <a:rPr lang="en-US" dirty="0" smtClean="0"/>
              <a:t>The </a:t>
            </a:r>
            <a:r>
              <a:rPr lang="en-US" dirty="0" err="1"/>
              <a:t>GetEnumerator</a:t>
            </a:r>
            <a:r>
              <a:rPr lang="en-US" dirty="0"/>
              <a:t>() method is available with a list object since it implements the </a:t>
            </a:r>
            <a:r>
              <a:rPr lang="en-US" dirty="0" err="1"/>
              <a:t>IEnumerable</a:t>
            </a:r>
            <a:r>
              <a:rPr lang="en-US" dirty="0"/>
              <a:t> interface.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by using the </a:t>
            </a:r>
            <a:r>
              <a:rPr lang="en-US" dirty="0" err="1"/>
              <a:t>MoveNext</a:t>
            </a:r>
            <a:r>
              <a:rPr lang="en-US" dirty="0"/>
              <a:t>() method and the Current property </a:t>
            </a:r>
            <a:r>
              <a:rPr lang="en-US" dirty="0" smtClean="0"/>
              <a:t>and we </a:t>
            </a:r>
            <a:r>
              <a:rPr lang="en-US" dirty="0"/>
              <a:t>can display the data.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Note:</a:t>
            </a:r>
            <a:r>
              <a:rPr lang="en-US" dirty="0"/>
              <a:t> Every collection inside the </a:t>
            </a:r>
            <a:r>
              <a:rPr lang="en-US" dirty="0" err="1"/>
              <a:t>.Net</a:t>
            </a:r>
            <a:r>
              <a:rPr lang="en-US" dirty="0"/>
              <a:t> Framework implements the </a:t>
            </a:r>
            <a:r>
              <a:rPr lang="en-US" dirty="0" err="1"/>
              <a:t>IEnumerable</a:t>
            </a:r>
            <a:r>
              <a:rPr lang="en-US" dirty="0"/>
              <a:t> interface.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also allows dynamic memory allocation, adding, searching and sorting items in the list.</a:t>
            </a:r>
          </a:p>
          <a:p>
            <a:r>
              <a:rPr lang="en-US" dirty="0" smtClean="0"/>
              <a:t>it </a:t>
            </a:r>
            <a:r>
              <a:rPr lang="en-US" dirty="0"/>
              <a:t>will grow dynamically and also shrink 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to insertion and deletions in between the element</a:t>
            </a:r>
          </a:p>
          <a:p>
            <a:r>
              <a:rPr lang="en-US" dirty="0" smtClean="0"/>
              <a:t>Whenever if we want to identify collection of objects then use arraylist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ICollection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7848600" cy="5019984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ICollection</a:t>
            </a:r>
            <a:r>
              <a:rPr lang="en-US" dirty="0"/>
              <a:t> interface is inherited from the </a:t>
            </a:r>
            <a:r>
              <a:rPr lang="en-US" dirty="0" err="1"/>
              <a:t>IEnumerable</a:t>
            </a:r>
            <a:r>
              <a:rPr lang="en-US" dirty="0"/>
              <a:t> interface which means that any class that implements the </a:t>
            </a:r>
            <a:r>
              <a:rPr lang="en-US" dirty="0" err="1"/>
              <a:t>ICollection</a:t>
            </a:r>
            <a:r>
              <a:rPr lang="en-US" dirty="0"/>
              <a:t> interface can also be enumerated using a </a:t>
            </a:r>
            <a:r>
              <a:rPr lang="en-US" dirty="0" err="1"/>
              <a:t>foreach</a:t>
            </a:r>
            <a:r>
              <a:rPr lang="en-US" dirty="0"/>
              <a:t> 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</a:t>
            </a:r>
            <a:r>
              <a:rPr lang="en-US" dirty="0" err="1"/>
              <a:t>IEnumerable</a:t>
            </a:r>
            <a:r>
              <a:rPr lang="en-US" dirty="0"/>
              <a:t> interface we don't know how many elements there are in the collection whereas the </a:t>
            </a:r>
            <a:r>
              <a:rPr lang="en-US" dirty="0" err="1"/>
              <a:t>ICollection</a:t>
            </a:r>
            <a:r>
              <a:rPr lang="en-US" dirty="0"/>
              <a:t> interface gives us this extra property for getting the count of items in the collection.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ICollection</a:t>
            </a:r>
            <a:r>
              <a:rPr lang="en-US" dirty="0"/>
              <a:t> interface contains the following: </a:t>
            </a:r>
            <a:endParaRPr lang="en-US" dirty="0" smtClean="0"/>
          </a:p>
          <a:p>
            <a:r>
              <a:rPr lang="en-US" dirty="0"/>
              <a:t>Count Property</a:t>
            </a:r>
          </a:p>
          <a:p>
            <a:r>
              <a:rPr lang="en-US" dirty="0" err="1"/>
              <a:t>IsSynchronized</a:t>
            </a:r>
            <a:r>
              <a:rPr lang="en-US" dirty="0"/>
              <a:t> Property</a:t>
            </a:r>
          </a:p>
          <a:p>
            <a:r>
              <a:rPr lang="en-US" dirty="0" err="1"/>
              <a:t>SyncRoot</a:t>
            </a:r>
            <a:r>
              <a:rPr lang="en-US" dirty="0"/>
              <a:t> Property</a:t>
            </a:r>
          </a:p>
          <a:p>
            <a:r>
              <a:rPr lang="en-US" dirty="0" err="1"/>
              <a:t>CopyTo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Count property is used for maintaining the count of elements in the list whereas the </a:t>
            </a:r>
            <a:r>
              <a:rPr lang="en-US" dirty="0" err="1"/>
              <a:t>IsSysnchronized</a:t>
            </a:r>
            <a:r>
              <a:rPr lang="en-US" dirty="0"/>
              <a:t> and </a:t>
            </a:r>
            <a:r>
              <a:rPr lang="en-US" dirty="0" err="1"/>
              <a:t>SyncRoot</a:t>
            </a:r>
            <a:r>
              <a:rPr lang="en-US" dirty="0"/>
              <a:t> properties help to make the collection thread-safe.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CopyTo</a:t>
            </a:r>
            <a:r>
              <a:rPr lang="en-US" dirty="0"/>
              <a:t> method copies the entire collection into an array. 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IList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IList</a:t>
            </a:r>
            <a:r>
              <a:rPr lang="en-US" dirty="0"/>
              <a:t> interface implements both </a:t>
            </a:r>
            <a:r>
              <a:rPr lang="en-US" dirty="0" err="1"/>
              <a:t>ICollection</a:t>
            </a:r>
            <a:r>
              <a:rPr lang="en-US" dirty="0"/>
              <a:t> and </a:t>
            </a:r>
            <a:r>
              <a:rPr lang="en-US" dirty="0" err="1"/>
              <a:t>IEnumerable</a:t>
            </a:r>
            <a:r>
              <a:rPr lang="en-US" dirty="0"/>
              <a:t> interfaces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interface allows us to add items to and remove items from the collection.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provides support for accessing the items from the index.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interface has more power than the preceding two interfaces.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2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IList</a:t>
            </a:r>
            <a:r>
              <a:rPr lang="en-US" dirty="0"/>
              <a:t> interface contains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IsFixedSize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  <a:p>
            <a:r>
              <a:rPr lang="en-US" dirty="0" err="1"/>
              <a:t>IsReadOnly</a:t>
            </a:r>
            <a:r>
              <a:rPr lang="en-US" dirty="0"/>
              <a:t> Property</a:t>
            </a:r>
          </a:p>
          <a:p>
            <a:r>
              <a:rPr lang="en-US" dirty="0"/>
              <a:t>Indexer</a:t>
            </a:r>
          </a:p>
          <a:p>
            <a:r>
              <a:rPr lang="en-US" dirty="0"/>
              <a:t>Add Method</a:t>
            </a:r>
          </a:p>
          <a:p>
            <a:r>
              <a:rPr lang="en-US" dirty="0"/>
              <a:t>Clear Method</a:t>
            </a:r>
          </a:p>
          <a:p>
            <a:r>
              <a:rPr lang="en-US" dirty="0"/>
              <a:t>Contains Method</a:t>
            </a:r>
          </a:p>
          <a:p>
            <a:r>
              <a:rPr lang="en-US" dirty="0" err="1"/>
              <a:t>Indexof</a:t>
            </a:r>
            <a:r>
              <a:rPr lang="en-US" dirty="0"/>
              <a:t> Method</a:t>
            </a:r>
          </a:p>
          <a:p>
            <a:r>
              <a:rPr lang="en-US" dirty="0"/>
              <a:t>Insert Method</a:t>
            </a:r>
          </a:p>
          <a:p>
            <a:r>
              <a:rPr lang="en-US" dirty="0"/>
              <a:t>Remove Method</a:t>
            </a:r>
          </a:p>
          <a:p>
            <a:r>
              <a:rPr lang="en-US" dirty="0" err="1"/>
              <a:t>RemoveAt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6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/>
              <a:t>Hashtable </a:t>
            </a:r>
            <a:r>
              <a:rPr lang="en-US" dirty="0" err="1" smtClean="0"/>
              <a:t>vs</a:t>
            </a:r>
            <a:r>
              <a:rPr lang="en-US" dirty="0" smtClean="0"/>
              <a:t>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7724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Dictionary:</a:t>
            </a:r>
          </a:p>
          <a:p>
            <a:r>
              <a:rPr lang="en-US" sz="2000" dirty="0"/>
              <a:t>It returns error if we try to find a key which does not exist.</a:t>
            </a:r>
          </a:p>
          <a:p>
            <a:r>
              <a:rPr lang="en-US" sz="2000" dirty="0"/>
              <a:t>It is faster than a Hashtable because there is no boxing and unboxing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Dictionary is a generic type which means we can use it with any data type.</a:t>
            </a:r>
          </a:p>
          <a:p>
            <a:pPr marL="0" indent="0">
              <a:buNone/>
            </a:pPr>
            <a:r>
              <a:rPr lang="en-US" sz="2400" b="1" dirty="0"/>
              <a:t>Hashtable:</a:t>
            </a:r>
          </a:p>
          <a:p>
            <a:r>
              <a:rPr lang="en-US" sz="2000" dirty="0"/>
              <a:t>It returns null if we try to find a key which does not exist.</a:t>
            </a:r>
          </a:p>
          <a:p>
            <a:r>
              <a:rPr lang="en-US" sz="2000" dirty="0"/>
              <a:t>It is slower than dictionary because it requires boxing and unboxing.</a:t>
            </a:r>
          </a:p>
          <a:p>
            <a:r>
              <a:rPr lang="en-US" sz="2000" dirty="0"/>
              <a:t>All the members in a Hashtable are thread safe,</a:t>
            </a:r>
          </a:p>
          <a:p>
            <a:r>
              <a:rPr lang="en-US" sz="2000" dirty="0"/>
              <a:t>Hashtable is not a generic type,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66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162800" cy="838200"/>
          </a:xfrm>
        </p:spPr>
        <p:txBody>
          <a:bodyPr/>
          <a:lstStyle/>
          <a:p>
            <a:r>
              <a:rPr lang="en-US" dirty="0" smtClean="0"/>
              <a:t>Property of arraylist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37772"/>
              </p:ext>
            </p:extLst>
          </p:nvPr>
        </p:nvGraphicFramePr>
        <p:xfrm>
          <a:off x="228600" y="990600"/>
          <a:ext cx="77724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449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Property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102741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Capacity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Gets or sets the number of elements that the ArrayList can contain.</a:t>
                      </a:r>
                    </a:p>
                  </a:txBody>
                  <a:tcPr marL="76200" marR="76200" marT="76200" marB="76200"/>
                </a:tc>
              </a:tr>
              <a:tr h="73845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Gets the number of elements actually contained in the ArrayList.</a:t>
                      </a:r>
                    </a:p>
                  </a:txBody>
                  <a:tcPr marL="76200" marR="76200" marT="76200" marB="76200"/>
                </a:tc>
              </a:tr>
              <a:tr h="73845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IsFixedSize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Gets a value indicating whether the ArrayList has a fixed size.</a:t>
                      </a:r>
                    </a:p>
                  </a:txBody>
                  <a:tcPr marL="76200" marR="76200" marT="76200" marB="76200"/>
                </a:tc>
              </a:tr>
              <a:tr h="276117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IsReadOnly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Gets a value indicating whether the ArrayList is read-only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</a:p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IsReadOnly</a:t>
                      </a: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property of ArrayList gets a value indicating whether the ArrayList is read-only, or not if yes then it return true otherwise it return false.</a:t>
                      </a:r>
                    </a:p>
                    <a:p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7848600" cy="5334000"/>
          </a:xfrm>
        </p:spPr>
        <p:txBody>
          <a:bodyPr>
            <a:noAutofit/>
          </a:bodyPr>
          <a:lstStyle/>
          <a:p>
            <a:r>
              <a:rPr lang="en-US" sz="2000" dirty="0"/>
              <a:t>A hash table is used when you need to access elements by using key, and you can identify a useful key value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Each item in the hash table has a key/value pair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The key is used to access the items in the collection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 hash table does not maintain an ordered collection; there is no specific order to the collection of keys or values obtained. 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element is a key/value pair stored in a DictionaryEntry object. A key cannot be a </a:t>
            </a:r>
            <a:r>
              <a:rPr lang="en-US" sz="2000" dirty="0" smtClean="0"/>
              <a:t>null, </a:t>
            </a:r>
            <a:r>
              <a:rPr lang="en-US" sz="2000" dirty="0"/>
              <a:t>but a value can be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Each object is identify a unique key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09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Hashtable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It allows the execution time of look up, retrieve, and set operations to remain nearly constant, even for large sets.</a:t>
            </a:r>
          </a:p>
          <a:p>
            <a:r>
              <a:rPr lang="en-US" dirty="0"/>
              <a:t>It has the ability to locate the items </a:t>
            </a:r>
            <a:r>
              <a:rPr lang="en-US" dirty="0" err="1"/>
              <a:t>qickly</a:t>
            </a:r>
            <a:r>
              <a:rPr lang="en-US" dirty="0"/>
              <a:t> even when the amount of data is huge.</a:t>
            </a:r>
          </a:p>
          <a:p>
            <a:r>
              <a:rPr lang="en-US" dirty="0"/>
              <a:t>No requirement to scan through the entire data set to find an item or to sort the set in order to perform a Binary search.</a:t>
            </a:r>
          </a:p>
          <a:p>
            <a:r>
              <a:rPr lang="en-US" dirty="0"/>
              <a:t>The key can be hashed and the value's location found directly, if the key for a desired data value is known.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0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7543800" cy="5096184"/>
          </a:xfrm>
        </p:spPr>
        <p:txBody>
          <a:bodyPr/>
          <a:lstStyle/>
          <a:p>
            <a:r>
              <a:rPr lang="en-US" dirty="0"/>
              <a:t>A sorted list is a combination of an array and a hash table</a:t>
            </a:r>
            <a:r>
              <a:rPr lang="en-US" dirty="0" smtClean="0"/>
              <a:t>.</a:t>
            </a:r>
          </a:p>
          <a:p>
            <a:r>
              <a:rPr lang="en-US" dirty="0"/>
              <a:t>The SortedList collection stores key-value pairs in the ascending order of key by default. </a:t>
            </a:r>
            <a:endParaRPr lang="en-US" dirty="0" smtClean="0"/>
          </a:p>
          <a:p>
            <a:r>
              <a:rPr lang="en-US" dirty="0" smtClean="0"/>
              <a:t>SortedList </a:t>
            </a:r>
            <a:r>
              <a:rPr lang="en-US" dirty="0"/>
              <a:t>class implements </a:t>
            </a:r>
            <a:r>
              <a:rPr lang="en-US" dirty="0" err="1"/>
              <a:t>IDictionary</a:t>
            </a:r>
            <a:r>
              <a:rPr lang="en-US" dirty="0"/>
              <a:t> &amp; </a:t>
            </a:r>
            <a:r>
              <a:rPr lang="en-US" dirty="0" err="1"/>
              <a:t>ICollection</a:t>
            </a:r>
            <a:r>
              <a:rPr lang="en-US" dirty="0"/>
              <a:t> interfaces, so elements can be accessed both by key and index.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elements in SortedList: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the Add() method to add key-value pairs into a SortedList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Add() method signature: void Add(object key, object value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Key cannot be null but value can be null. Also, </a:t>
            </a:r>
            <a:r>
              <a:rPr lang="en-US" dirty="0" err="1"/>
              <a:t>datatype</a:t>
            </a:r>
            <a:r>
              <a:rPr lang="en-US" dirty="0"/>
              <a:t> of all keys must be same, so that it can compare otherwise it will throw runtime exception.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9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SortedList collection sorts the elements </a:t>
            </a:r>
            <a:r>
              <a:rPr lang="en-US" dirty="0" smtClean="0"/>
              <a:t>every time </a:t>
            </a:r>
            <a:r>
              <a:rPr lang="en-US" dirty="0"/>
              <a:t>you add the elements. 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will find keys in ascending order even if they are added randomly, as below:</a:t>
            </a:r>
          </a:p>
          <a:p>
            <a:r>
              <a:rPr lang="en-US" dirty="0" smtClean="0"/>
              <a:t>SortedList </a:t>
            </a:r>
            <a:r>
              <a:rPr lang="en-US" dirty="0"/>
              <a:t>key can be of any data type, but you cannot add keys of different data types in the same SortedList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9416"/>
            <a:ext cx="7620000" cy="50961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SortedList</a:t>
            </a:r>
            <a:r>
              <a:rPr lang="en-US" dirty="0"/>
              <a:t> </a:t>
            </a:r>
            <a:r>
              <a:rPr lang="en-US" dirty="0" err="1"/>
              <a:t>sortedList</a:t>
            </a:r>
            <a:r>
              <a:rPr lang="en-US" dirty="0"/>
              <a:t> = new </a:t>
            </a:r>
            <a:r>
              <a:rPr lang="en-US" dirty="0"/>
              <a:t>SortedList</a:t>
            </a:r>
            <a:r>
              <a:rPr lang="en-US" dirty="0"/>
              <a:t>(); </a:t>
            </a:r>
            <a:r>
              <a:rPr lang="en-US" dirty="0" err="1"/>
              <a:t>sortedList.Add</a:t>
            </a:r>
            <a:r>
              <a:rPr lang="en-US" dirty="0"/>
              <a:t>(</a:t>
            </a:r>
            <a:r>
              <a:rPr lang="en-US" dirty="0"/>
              <a:t>"one"</a:t>
            </a:r>
            <a:r>
              <a:rPr lang="en-US" dirty="0"/>
              <a:t>, 1);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sortedList.Add</a:t>
            </a:r>
            <a:r>
              <a:rPr lang="en-US" dirty="0"/>
              <a:t>(</a:t>
            </a:r>
            <a:r>
              <a:rPr lang="en-US" dirty="0"/>
              <a:t>"two"</a:t>
            </a:r>
            <a:r>
              <a:rPr lang="en-US" dirty="0"/>
              <a:t>, 2);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sortedList.Add</a:t>
            </a:r>
            <a:r>
              <a:rPr lang="en-US" dirty="0"/>
              <a:t>(</a:t>
            </a:r>
            <a:r>
              <a:rPr lang="en-US" dirty="0"/>
              <a:t>"three"</a:t>
            </a:r>
            <a:r>
              <a:rPr lang="en-US" dirty="0"/>
              <a:t>, 3);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sortedList.Add</a:t>
            </a:r>
            <a:r>
              <a:rPr lang="en-US" dirty="0"/>
              <a:t>(</a:t>
            </a:r>
            <a:r>
              <a:rPr lang="en-US" dirty="0"/>
              <a:t>"four"</a:t>
            </a:r>
            <a:r>
              <a:rPr lang="en-US" dirty="0"/>
              <a:t>, </a:t>
            </a:r>
            <a:r>
              <a:rPr lang="en-US" dirty="0"/>
              <a:t>"Four"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 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sortedList</a:t>
            </a:r>
            <a:r>
              <a:rPr lang="en-US" dirty="0"/>
              <a:t>[</a:t>
            </a:r>
            <a:r>
              <a:rPr lang="en-US" dirty="0"/>
              <a:t>"one"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 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sortedList</a:t>
            </a:r>
            <a:r>
              <a:rPr lang="en-US" dirty="0"/>
              <a:t>[</a:t>
            </a:r>
            <a:r>
              <a:rPr lang="en-US" dirty="0"/>
              <a:t>"two"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 = (</a:t>
            </a:r>
            <a:r>
              <a:rPr lang="en-US" dirty="0"/>
              <a:t>string</a:t>
            </a:r>
            <a:r>
              <a:rPr lang="en-US" dirty="0"/>
              <a:t>) </a:t>
            </a:r>
            <a:r>
              <a:rPr lang="en-US" dirty="0" err="1"/>
              <a:t>sortedList</a:t>
            </a:r>
            <a:r>
              <a:rPr lang="en-US" dirty="0"/>
              <a:t>[</a:t>
            </a:r>
            <a:r>
              <a:rPr lang="en-US" dirty="0"/>
              <a:t>"four"</a:t>
            </a:r>
            <a:r>
              <a:rPr lang="en-US" dirty="0"/>
              <a:t>]; </a:t>
            </a:r>
            <a:r>
              <a:rPr lang="en-US" dirty="0" err="1"/>
              <a:t>Console</a:t>
            </a:r>
            <a:r>
              <a:rPr lang="en-US" dirty="0" err="1"/>
              <a:t>.WriteLine</a:t>
            </a:r>
            <a:r>
              <a:rPr lang="en-US" dirty="0"/>
              <a:t>(i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Console</a:t>
            </a:r>
            <a:r>
              <a:rPr lang="en-US" dirty="0" err="1"/>
              <a:t>.WriteLine</a:t>
            </a:r>
            <a:r>
              <a:rPr lang="en-US" dirty="0"/>
              <a:t>(j);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183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3131</TotalTime>
  <Words>1129</Words>
  <Application>Microsoft Office PowerPoint</Application>
  <PresentationFormat>On-screen Show (4:3)</PresentationFormat>
  <Paragraphs>156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Opulent</vt:lpstr>
      <vt:lpstr> collections </vt:lpstr>
      <vt:lpstr>arraylist</vt:lpstr>
      <vt:lpstr>Property of arraylist</vt:lpstr>
      <vt:lpstr>Hash table</vt:lpstr>
      <vt:lpstr>Advantages of Hashtable</vt:lpstr>
      <vt:lpstr>Sortedlist</vt:lpstr>
      <vt:lpstr>Add elements in SortedList:</vt:lpstr>
      <vt:lpstr>PowerPoint Presentation</vt:lpstr>
      <vt:lpstr>Sample code </vt:lpstr>
      <vt:lpstr>SortedList</vt:lpstr>
      <vt:lpstr>property</vt:lpstr>
      <vt:lpstr>Sortedlist method</vt:lpstr>
      <vt:lpstr>Sortedlist </vt:lpstr>
      <vt:lpstr>Difference between Array and ArrayList</vt:lpstr>
      <vt:lpstr>Stack</vt:lpstr>
      <vt:lpstr>queue</vt:lpstr>
      <vt:lpstr>NameValueCollection</vt:lpstr>
      <vt:lpstr>IEnumerable Interface</vt:lpstr>
      <vt:lpstr>PowerPoint Presentation</vt:lpstr>
      <vt:lpstr>ICollection Interface</vt:lpstr>
      <vt:lpstr>ICollection</vt:lpstr>
      <vt:lpstr>IList Interface</vt:lpstr>
      <vt:lpstr>The IList interface contains the following:</vt:lpstr>
      <vt:lpstr>Hashtable vs dictionary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Admin</dc:creator>
  <cp:lastModifiedBy>Admin</cp:lastModifiedBy>
  <cp:revision>30</cp:revision>
  <dcterms:created xsi:type="dcterms:W3CDTF">2015-10-31T08:16:56Z</dcterms:created>
  <dcterms:modified xsi:type="dcterms:W3CDTF">2015-11-02T12:28:35Z</dcterms:modified>
</cp:coreProperties>
</file>