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EDCF-9638-2049-AA5E-1C746130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99273-0D58-0D45-AD50-B431193B6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862D-15D0-874E-8701-3498024F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5986-49CD-5644-A5E6-C51F98A7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0849-4D28-C34F-9ABF-3BBB43BA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92AC-4F74-924B-9A10-F853FAE5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017A-8056-0246-A68E-37F906BE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8B64-BA44-9947-BA49-29ECE03E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FC8D-0C88-2847-A0FC-1F4BD73F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BB6B-1000-F54B-938E-4A7B6659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E1FE-D28A-CA4E-A01D-F0CF8DBF2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1BC5-3F96-2D4E-8252-A6E02244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ECC8-2FCF-6148-8299-C154530F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11E6-440D-9344-9A92-827DF8D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3B2D-05C0-1842-BAA0-C5553A5A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CB41-0073-454F-9BB9-50DCABD4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EDAC-F8E3-8C4C-B3A4-B82788CC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6C8F-EF6C-D84D-9F29-A7E6727D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7C4C-75E6-ED46-A9BF-C685F8C5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455-590A-8349-B9AA-3601D34B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CED3-52EF-2643-B002-F2282682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1B9F-A113-7A44-B1BF-3C08CC40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A061-FA9C-9D4C-A07B-7A618E0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3801-A3A8-1B43-B691-CE6B2F8D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495C-0ADC-AC4F-BD6D-1B7A2A5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BD3B-25D8-4741-BE2D-80A7D3AF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8198-737F-9A4C-9015-F3299AC3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0F8C-A6CA-7B45-801F-E05B70B9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190D-BCA2-5045-AAFF-D738EAD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A61B-DF65-AB4C-930A-BC74BADF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E7F1-7A5A-4C42-A06A-551CC81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B61-B928-C94A-A1AA-3E2A8F84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7FC3-DCB6-7D49-88C9-3A83320F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B1A9-1036-1841-9D8B-C40E31C10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16D3A-3F34-B44A-A75B-BCF6CD4E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D4C2E-2501-D94E-B516-9DF583970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23414-DF7E-2B4C-BB55-99FDCE55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E008A-D74D-AE42-A124-D412C92A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7798A-FC47-3741-85FB-F880C71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8142-2424-6A45-801F-16728567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5DFFB-E49D-DA47-BDCE-D537AE66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868C0-496C-674E-AB55-34E312EC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097FF-B0CB-C544-A899-A0C97F47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3150A-BC21-9541-B763-F6577D4D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46B5A-B761-3144-B7B0-12830FBC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3CE5-343B-B245-8BC5-17949F49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6B27-6EE3-2A4C-B1BC-AC1E832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4BDD-6F3E-C54A-B179-0EBDBBC0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8DFA3-9509-7A4E-AF08-95A8154A2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E3E7-846C-CB4D-866C-E30F1DCE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CEB0-BE31-2A4B-91F6-EEB616D2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265E-A4F8-0145-B3DA-28AF5E0F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127-ACAE-CD4B-BECC-D595087D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300EB-F738-A749-83A9-708FC4106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20A88-0C57-3146-B44B-85FDE0D6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5168-582A-3B4E-B85A-8A46E4CE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252C7-FB51-8746-A994-E93BEE3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ADD2-AA96-0E4F-A4ED-E741796E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9EB55-E88B-8545-B300-23C5075D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FF63-4BCB-C94A-80CD-E13D2503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73C9-CB46-0347-92B9-7027641F3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8457-1A3C-AE48-9BD7-0BF8DC0B4F5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1906-3078-C749-A6AE-E5E21B8A2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4E70-6B54-FE45-B868-8A436F83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A2C9-67AD-2547-9990-1B7A4375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/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𝐰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0,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1,...,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)...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blipFill>
                <a:blip r:embed="rId2"/>
                <a:stretch>
                  <a:fillRect l="-430" r="-6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7D0F50-221A-0346-9931-FF8572E22187}"/>
              </a:ext>
            </a:extLst>
          </p:cNvPr>
          <p:cNvSpPr txBox="1"/>
          <p:nvPr/>
        </p:nvSpPr>
        <p:spPr>
          <a:xfrm>
            <a:off x="8892209" y="2853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  <a:ea typeface="PingFang TC" panose="020B0400000000000000" pitchFamily="34" charset="-120"/>
              </a:rPr>
              <a:t>条件独立性假设</a:t>
            </a:r>
            <a:endParaRPr lang="en-US" sz="1600" dirty="0">
              <a:solidFill>
                <a:srgbClr val="FF0000"/>
              </a:solidFill>
              <a:latin typeface="Comic Sans MS" panose="030F0902030302020204" pitchFamily="66" charset="0"/>
              <a:ea typeface="PingFang TC" panose="020B0400000000000000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B267C6-AF45-2746-AD82-77A07D8B38B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7198786" y="-648142"/>
            <a:ext cx="590635" cy="2796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E6D38-BB2D-3B45-A4A3-3FCFC0B77530}"/>
              </a:ext>
            </a:extLst>
          </p:cNvPr>
          <p:cNvSpPr/>
          <p:nvPr/>
        </p:nvSpPr>
        <p:spPr>
          <a:xfrm>
            <a:off x="2034209" y="233178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[0, 0, 0, 0, 0, 1, 0, 0, 0, ... 1, 0, 0, 0, 0, 1, 0, 0, 0, 0]</a:t>
            </a:r>
            <a:r>
              <a:rPr lang="zh-CN" altLang="en-US" sz="1600" dirty="0">
                <a:latin typeface="Monaco" pitchFamily="2" charset="77"/>
              </a:rPr>
              <a:t>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  <a:r>
              <a:rPr lang="en-US" sz="1600" dirty="0">
                <a:latin typeface="Monaco" pitchFamily="2" charset="77"/>
              </a:rPr>
              <a:t> </a:t>
            </a:r>
          </a:p>
          <a:p>
            <a:r>
              <a:rPr lang="en-US" sz="1600" dirty="0">
                <a:latin typeface="Monaco" pitchFamily="2" charset="77"/>
              </a:rPr>
              <a:t>[1, 0, 0, 0, 0, 1, 0, 0, 0, ... 0, 0, 1, 0, 1, 0, 0, 1, 0,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  <a:p>
            <a:r>
              <a:rPr lang="en-US" sz="1600" dirty="0">
                <a:latin typeface="Monaco" pitchFamily="2" charset="77"/>
              </a:rPr>
              <a:t>[0, 0, 0, 0, 1, 0, 0, 1, 0, ... 0, 1, 0, 0, 0, 0, 1, 1, 0, 1]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</a:p>
          <a:p>
            <a:r>
              <a:rPr lang="en-US" sz="1600" dirty="0">
                <a:latin typeface="Monaco" pitchFamily="2" charset="77"/>
              </a:rPr>
              <a:t>[0, 1, 0, 0, 0, 0, 1, 0, 0, ... 0, 0, 0, 0, 0, 0, 0, 0, 1,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  <a:p>
            <a:r>
              <a:rPr lang="en-US" sz="1600" dirty="0">
                <a:latin typeface="Monaco" pitchFamily="2" charset="77"/>
              </a:rPr>
              <a:t>[0, 1, 1, 1, 0, 0, 0, 0, 1, ... 0, 0, 0, 1, 0, 0, 0, 1, 0, 0]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</a:p>
          <a:p>
            <a:r>
              <a:rPr lang="en-US" sz="1600" dirty="0">
                <a:latin typeface="Monaco" pitchFamily="2" charset="77"/>
              </a:rPr>
              <a:t>[0, 0, 0, 0, 0, 1, 0, 0, 0, ... 0, 0, 0, 0, 0, 0, 0, 0, 1,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8D0DDF-0E50-8D43-A842-7B1CA5B27502}"/>
                  </a:ext>
                </a:extLst>
              </p:cNvPr>
              <p:cNvSpPr txBox="1"/>
              <p:nvPr/>
            </p:nvSpPr>
            <p:spPr>
              <a:xfrm>
                <a:off x="1234440" y="2301300"/>
                <a:ext cx="1524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Monaco" pitchFamily="2" charset="77"/>
                </a:endParaRPr>
              </a:p>
              <a:p>
                <a:pPr>
                  <a:lnSpc>
                    <a:spcPts val="23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Monaco" pitchFamily="2" charset="77"/>
                </a:endParaRPr>
              </a:p>
              <a:p>
                <a:pPr>
                  <a:lnSpc>
                    <a:spcPts val="23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Monaco" pitchFamily="2" charset="77"/>
                </a:endParaRPr>
              </a:p>
              <a:p>
                <a:pPr>
                  <a:lnSpc>
                    <a:spcPts val="23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Monaco" pitchFamily="2" charset="77"/>
                </a:endParaRPr>
              </a:p>
              <a:p>
                <a:pPr>
                  <a:lnSpc>
                    <a:spcPts val="236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8D0DDF-0E50-8D43-A842-7B1CA5B2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2301300"/>
                <a:ext cx="152400" cy="1631216"/>
              </a:xfrm>
              <a:prstGeom prst="rect">
                <a:avLst/>
              </a:prstGeom>
              <a:blipFill>
                <a:blip r:embed="rId3"/>
                <a:stretch>
                  <a:fillRect r="-1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8D5273-EFBF-A14E-8118-A18CA06D1B9C}"/>
                  </a:ext>
                </a:extLst>
              </p:cNvPr>
              <p:cNvSpPr/>
              <p:nvPr/>
            </p:nvSpPr>
            <p:spPr>
              <a:xfrm>
                <a:off x="2034209" y="1777430"/>
                <a:ext cx="884715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Monaco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      ...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Monaco" pitchFamily="2" charset="77"/>
                  </a:rPr>
                  <a:t>      ...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Monac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b="0" dirty="0">
                  <a:latin typeface="Monaco" pitchFamily="2" charset="77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8D5273-EFBF-A14E-8118-A18CA06D1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09" y="1777430"/>
                <a:ext cx="8847152" cy="338554"/>
              </a:xfrm>
              <a:prstGeom prst="rect">
                <a:avLst/>
              </a:prstGeom>
              <a:blipFill>
                <a:blip r:embed="rId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7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C2D61-5B2E-D441-8022-B59149A0D986}"/>
              </a:ext>
            </a:extLst>
          </p:cNvPr>
          <p:cNvSpPr/>
          <p:nvPr/>
        </p:nvSpPr>
        <p:spPr>
          <a:xfrm>
            <a:off x="112641" y="1859340"/>
            <a:ext cx="11966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1, 0, 0, 1, 0, 0, 0, 0, 1, 0, 0, 1, 0, 1, 0, 0, 0, 0, 1, 0, 0,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[1, 0, 0, 0, 0, 1, 0, 0, 0, 0, 0, 1, 0, 0, 0, 0, 0, 0, 0, 1, 0, 1, 0, 0, 1, 0, 1,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1, 0, 0, 1, 0, 1, 0, 0, 0, 0, 1, 0, 0, 0, 0, 0, 0, 0, 0, 1, 0, 0, 0, 0, 1, 1, 0, 1]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0, 0, 0, 0, 1, 0, 0, 0, 1, 0, 0, 0, 0, 0, 0, 0, 0, 1, 0, 0, 0, 0, 0, 0, 0, 0, 0, 0, 1,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1, 1, 0, 0, 0, 0, 1, 1, 0, 1, 0, 1, 0, 0, 0, 0, 0, 0, 0, 0, 0, 0, 0, 1, 0,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0, 0, 0, 0, 0, 0, 1, 1, 0, 1, 1, 0, 0, 0, 0, 0, 0, 0, 0, 0, 0, 1, 0]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/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𝐰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0,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1,...,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)...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blipFill>
                <a:blip r:embed="rId2"/>
                <a:stretch>
                  <a:fillRect l="-430" r="-6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7D0F50-221A-0346-9931-FF8572E22187}"/>
              </a:ext>
            </a:extLst>
          </p:cNvPr>
          <p:cNvSpPr txBox="1"/>
          <p:nvPr/>
        </p:nvSpPr>
        <p:spPr>
          <a:xfrm>
            <a:off x="8892209" y="2853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  <a:ea typeface="PingFang TC" panose="020B0400000000000000" pitchFamily="34" charset="-120"/>
              </a:rPr>
              <a:t>条件独立性假设</a:t>
            </a:r>
            <a:endParaRPr lang="en-US" sz="1600" dirty="0">
              <a:solidFill>
                <a:srgbClr val="FF0000"/>
              </a:solidFill>
              <a:latin typeface="Comic Sans MS" panose="030F0902030302020204" pitchFamily="66" charset="0"/>
              <a:ea typeface="PingFang TC" panose="020B0400000000000000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B267C6-AF45-2746-AD82-77A07D8B38B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7198786" y="-648142"/>
            <a:ext cx="590635" cy="2796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18C423-AB01-AA4E-A36E-7B88D623880C}"/>
                  </a:ext>
                </a:extLst>
              </p:cNvPr>
              <p:cNvSpPr txBox="1"/>
              <p:nvPr/>
            </p:nvSpPr>
            <p:spPr>
              <a:xfrm>
                <a:off x="2347928" y="1558080"/>
                <a:ext cx="9716186" cy="49534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Naive-Bayes </a:t>
                </a:r>
                <a:r>
                  <a:rPr lang="zh-CN" altLang="en-US" sz="2000" b="1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中 “</a:t>
                </a:r>
                <a:r>
                  <a:rPr lang="en-US" sz="2000" b="1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naïve</a:t>
                </a:r>
                <a:r>
                  <a:rPr lang="zh-CN" altLang="en-US" sz="2000" b="1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” 的含义：</a:t>
                </a:r>
                <a:r>
                  <a:rPr lang="en-US" altLang="zh-CN" sz="2000" b="1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🐸</a:t>
                </a:r>
                <a:endParaRPr lang="en-US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根据统计学知识，我们知道如果每个特征需要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𝑁</m:t>
                    </m:r>
                  </m:oMath>
                </a14:m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个样本，那么对于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10</m:t>
                    </m:r>
                  </m:oMath>
                </a14:m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个特征，我们就需要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个样本，对于包含</a:t>
                </a:r>
                <a14:m>
                  <m:oMath xmlns:m="http://schemas.openxmlformats.org/officeDocument/2006/math">
                    <m:r>
                      <a:rPr lang="zh-CN" altLang="en-US" sz="1600" b="0" i="0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1000</m:t>
                    </m:r>
                  </m:oMath>
                </a14:m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个特征的词汇表就需要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个样本。可以看到，所需要的样本数会随着特征数目真大而迅速增大。</a:t>
                </a:r>
                <a:endParaRPr lang="en-US" altLang="zh-CN" sz="1600" b="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但是，如果特征之间相互独立，那么样本数就可以从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PingFang TC" panose="020B0400000000000000" pitchFamily="34" charset="-12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altLang="zh-CN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减少到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1000∗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𝑁</m:t>
                    </m:r>
                  </m:oMath>
                </a14:m>
                <a:r>
                  <a:rPr lang="zh-CN" altLang="en-US" sz="1600" b="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。</a:t>
                </a:r>
                <a:endParaRPr lang="en-US" altLang="zh-CN" sz="1600" b="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b="0" dirty="0">
                    <a:solidFill>
                      <a:srgbClr val="FF0000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所谓的独立指的就是统计意义上的独立，即一个特征或者单词出现的可能性与它和其他单词相邻没有关系。</a:t>
                </a:r>
                <a:endParaRPr lang="en-US" altLang="zh-CN" sz="1600" b="0" dirty="0">
                  <a:solidFill>
                    <a:srgbClr val="FF000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🙇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个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🌰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：</a:t>
                </a:r>
                <a:endParaRPr lang="en-US" altLang="zh-CN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在句子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“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it is a sunny day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” 中，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day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出现在 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sunny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后面和出现在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it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后面的概率相同。</a:t>
                </a:r>
                <a:endParaRPr lang="en-US" altLang="zh-CN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当然啦，这个假设明显是不正确的。</a:t>
                </a:r>
                <a:endParaRPr lang="en-US" altLang="zh-CN" sz="160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但是，这个假设却就是我们所说的大名鼎鼎的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naive-</a:t>
                </a:r>
                <a:r>
                  <a:rPr lang="en-US" altLang="zh-CN" sz="1600" dirty="0" err="1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bayes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classification 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里面的 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“naive”</a:t>
                </a:r>
                <a:r>
                  <a:rPr lang="zh-CN" altLang="en-US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一词的含义。</a:t>
                </a:r>
                <a:r>
                  <a:rPr lang="en-US" altLang="zh-CN" sz="1600" dirty="0"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endParaRPr lang="en-US" altLang="zh-CN" sz="1600" b="0" dirty="0">
                  <a:latin typeface="PingFang TC" panose="020B0400000000000000" pitchFamily="34" charset="-120"/>
                  <a:ea typeface="PingFang TC" panose="020B0400000000000000" pitchFamily="34" charset="-12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18C423-AB01-AA4E-A36E-7B88D623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8" y="1558080"/>
                <a:ext cx="9716186" cy="4953472"/>
              </a:xfrm>
              <a:prstGeom prst="rect">
                <a:avLst/>
              </a:prstGeom>
              <a:blipFill>
                <a:blip r:embed="rId3"/>
                <a:stretch>
                  <a:fillRect l="-522" r="-261" b="-255"/>
                </a:stretch>
              </a:blipFill>
              <a:ln w="127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5D6BFA-9F64-AC4D-91DF-41C879DA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50" y="4338967"/>
            <a:ext cx="1433830" cy="14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C2D61-5B2E-D441-8022-B59149A0D986}"/>
              </a:ext>
            </a:extLst>
          </p:cNvPr>
          <p:cNvSpPr/>
          <p:nvPr/>
        </p:nvSpPr>
        <p:spPr>
          <a:xfrm>
            <a:off x="112641" y="1859340"/>
            <a:ext cx="11966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1, 0, 0, 1, 0, 0, 0, 0, 1, 0, 0, 1, 0, 1, 0, 0, 0, 0, 1, 0, 0,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[1, 0, 0, 0, 0, 1, 0, 0, 0, 0, 0, 1, 0, 0, 0, 0, 0, 0, 0, 1, 0, 1, 0, 0, 1, 0, 1,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1, 0, 0, 1, 0, 1, 0, 0, 0, 0, 1, 0, 0, 0, 0, 0, 0, 0, 0, 1, 0, 0, 0, 0, 1, 1, 0, 1]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0, 0, 0, 0, 1, 0, 0, 0, 1, 0, 0, 0, 0, 0, 0, 0, 0, 1, 0, 0, 0, 0, 0, 0, 0, 0, 0, 0, 1,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1, 1, 0, 0, 0, 0, 1, 1, 0, 1, 0, 1, 0, 0, 0, 0, 0, 0, 0, 0, 0, 0, 0, 1, 0,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0, 0, 0, 0, 0, 0, 1, 1, 0, 1, 1, 0, 0, 0, 0, 0, 0, 0, 0, 0, 0, 1, 0]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/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𝐰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0,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1,...,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)...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blipFill>
                <a:blip r:embed="rId2"/>
                <a:stretch>
                  <a:fillRect l="-430" r="-6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7D0F50-221A-0346-9931-FF8572E22187}"/>
              </a:ext>
            </a:extLst>
          </p:cNvPr>
          <p:cNvSpPr txBox="1"/>
          <p:nvPr/>
        </p:nvSpPr>
        <p:spPr>
          <a:xfrm>
            <a:off x="8892209" y="2853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  <a:ea typeface="PingFang TC" panose="020B0400000000000000" pitchFamily="34" charset="-120"/>
              </a:rPr>
              <a:t>条件独立性假设</a:t>
            </a:r>
            <a:endParaRPr lang="en-US" sz="1600" dirty="0">
              <a:solidFill>
                <a:srgbClr val="FF0000"/>
              </a:solidFill>
              <a:latin typeface="Comic Sans MS" panose="030F0902030302020204" pitchFamily="66" charset="0"/>
              <a:ea typeface="PingFang TC" panose="020B0400000000000000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B267C6-AF45-2746-AD82-77A07D8B38B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7198786" y="-648142"/>
            <a:ext cx="590635" cy="2796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18C423-AB01-AA4E-A36E-7B88D623880C}"/>
              </a:ext>
            </a:extLst>
          </p:cNvPr>
          <p:cNvSpPr txBox="1"/>
          <p:nvPr/>
        </p:nvSpPr>
        <p:spPr>
          <a:xfrm>
            <a:off x="2347928" y="1558080"/>
            <a:ext cx="9716186" cy="38454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Naive-Bayes </a:t>
            </a:r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中 “</a:t>
            </a:r>
            <a:r>
              <a:rPr 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naïve</a:t>
            </a:r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” 的含义（续）：</a:t>
            </a:r>
            <a:r>
              <a:rPr lang="en-US" altLang="zh-CN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🐸🐸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既然都说了</a:t>
            </a: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 naïve </a:t>
            </a: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了，那就顺便再讲一下</a:t>
            </a: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 naïve-</a:t>
            </a:r>
            <a:r>
              <a:rPr lang="en-US" altLang="zh-CN" sz="1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bayes</a:t>
            </a: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 classifier </a:t>
            </a: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的另一个假设：</a:t>
            </a:r>
            <a:endParaRPr lang="en-US" altLang="zh-CN"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每个特征同等重要</a:t>
            </a:r>
            <a:r>
              <a:rPr lang="zh-CN" altLang="en-US" sz="16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1600" b="0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在很多任务中，其实我们不需要了解所有的特征，也许主要几十个特征我们就可以足以做出判断了。</a:t>
            </a:r>
            <a:endParaRPr lang="en-US" altLang="zh-CN"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1600" b="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🙇</a:t>
            </a: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个</a:t>
            </a: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🌰</a:t>
            </a: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endParaRPr lang="en-US" altLang="zh-CN" sz="1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latin typeface="PingFang TC" panose="020B0400000000000000" pitchFamily="34" charset="-120"/>
                <a:ea typeface="PingFang TC" panose="020B0400000000000000" pitchFamily="34" charset="-120"/>
              </a:rPr>
              <a:t>在垃圾邮件的分类任务中，也许一封邮件内有 </a:t>
            </a:r>
            <a:r>
              <a:rPr lang="en-US" altLang="zh-CN" sz="1600" b="0" dirty="0">
                <a:latin typeface="PingFang TC" panose="020B0400000000000000" pitchFamily="34" charset="-120"/>
                <a:ea typeface="PingFang TC" panose="020B0400000000000000" pitchFamily="34" charset="-120"/>
              </a:rPr>
              <a:t>1000</a:t>
            </a:r>
            <a:r>
              <a:rPr lang="zh-CN" altLang="en-US" sz="1600" b="0" dirty="0">
                <a:latin typeface="PingFang TC" panose="020B0400000000000000" pitchFamily="34" charset="-120"/>
                <a:ea typeface="PingFang TC" panose="020B0400000000000000" pitchFamily="34" charset="-120"/>
              </a:rPr>
              <a:t> 个单词（也就是说，有 </a:t>
            </a:r>
            <a:r>
              <a:rPr lang="en-US" altLang="zh-CN" sz="1600" b="0" dirty="0">
                <a:latin typeface="PingFang TC" panose="020B0400000000000000" pitchFamily="34" charset="-120"/>
                <a:ea typeface="PingFang TC" panose="020B0400000000000000" pitchFamily="34" charset="-120"/>
              </a:rPr>
              <a:t>1000</a:t>
            </a:r>
            <a:r>
              <a:rPr lang="zh-CN" altLang="en-US" sz="1600" b="0" dirty="0">
                <a:latin typeface="PingFang TC" panose="020B0400000000000000" pitchFamily="34" charset="-120"/>
                <a:ea typeface="PingFang TC" panose="020B0400000000000000" pitchFamily="34" charset="-120"/>
              </a:rPr>
              <a:t> 个特征），但是，我们通常只需要通过观察 </a:t>
            </a:r>
            <a:r>
              <a:rPr lang="en-US" altLang="zh-CN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20</a:t>
            </a:r>
            <a:r>
              <a:rPr lang="zh-CN" altLang="en-US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 个左右的特征就可以做出判断了。</a:t>
            </a:r>
            <a:endParaRPr lang="en-US" altLang="zh-CN" sz="1600" b="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D6BFA-9F64-AC4D-91DF-41C879DA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0" y="4338967"/>
            <a:ext cx="1433830" cy="14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C2D61-5B2E-D441-8022-B59149A0D986}"/>
              </a:ext>
            </a:extLst>
          </p:cNvPr>
          <p:cNvSpPr/>
          <p:nvPr/>
        </p:nvSpPr>
        <p:spPr>
          <a:xfrm>
            <a:off x="112641" y="1859340"/>
            <a:ext cx="11966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1, 0, 0, 1, 0, 0, 0, 0, 1, 0, 0, 1, 0, 1, 0, 0, 0, 0, 1, 0, 0,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[1, 0, 0, 0, 0, 1, 0, 0, 0, 0, 0, 1, 0, 0, 0, 0, 0, 0, 0, 1, 0, 1, 0, 0, 1, 0, 1,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1, 0, 0, 1, 0, 1, 0, 0, 0, 0, 1, 0, 0, 0, 0, 0, 0, 0, 0, 1, 0, 0, 0, 0, 1, 1, 0, 1]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0, 0, 0, 0, 1, 0, 0, 0, 1, 0, 0, 0, 0, 0, 0, 0, 0, 1, 0, 0, 0, 0, 0, 0, 0, 0, 0, 0, 1,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1, 1, 1, 0, 0, 0, 0, 1, 1, 0, 1, 0, 1, 0, 0, 0, 0, 0, 0, 0, 0, 0, 0, 0, 1, 0, 0, 0, 1, 0, 0] 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aco" pitchFamily="2" charset="77"/>
              </a:rPr>
              <a:t>[0, 0, 0, 0, 0, 1, 0, 0, 0, 0, 0, 0, 0, 0, 0, 1, 1, 0, 1, 1, 0, 0, 0, 0, 0, 0, 0, 0, 0, 0, 1, 0]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/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𝐰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0,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1,...,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)...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blipFill>
                <a:blip r:embed="rId2"/>
                <a:stretch>
                  <a:fillRect l="-430" r="-6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7D0F50-221A-0346-9931-FF8572E22187}"/>
              </a:ext>
            </a:extLst>
          </p:cNvPr>
          <p:cNvSpPr txBox="1"/>
          <p:nvPr/>
        </p:nvSpPr>
        <p:spPr>
          <a:xfrm>
            <a:off x="8892209" y="2853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  <a:ea typeface="PingFang TC" panose="020B0400000000000000" pitchFamily="34" charset="-120"/>
              </a:rPr>
              <a:t>条件独立性假设</a:t>
            </a:r>
            <a:endParaRPr lang="en-US" sz="1600" dirty="0">
              <a:solidFill>
                <a:srgbClr val="FF0000"/>
              </a:solidFill>
              <a:latin typeface="Comic Sans MS" panose="030F0902030302020204" pitchFamily="66" charset="0"/>
              <a:ea typeface="PingFang TC" panose="020B0400000000000000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B267C6-AF45-2746-AD82-77A07D8B38B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7198786" y="-648142"/>
            <a:ext cx="590635" cy="2796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18C423-AB01-AA4E-A36E-7B88D623880C}"/>
              </a:ext>
            </a:extLst>
          </p:cNvPr>
          <p:cNvSpPr txBox="1"/>
          <p:nvPr/>
        </p:nvSpPr>
        <p:spPr>
          <a:xfrm>
            <a:off x="4031617" y="2591489"/>
            <a:ext cx="6079792" cy="1436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尽管，</a:t>
            </a:r>
            <a:r>
              <a:rPr lang="en-US" altLang="zh-CN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naïve </a:t>
            </a:r>
            <a:r>
              <a:rPr lang="en-US" altLang="zh-CN" sz="2000" b="1" dirty="0" err="1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bayes</a:t>
            </a:r>
            <a:r>
              <a:rPr lang="en-US" altLang="zh-CN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存在上述的这些小瑕疵，但是作为一个基于概率论的数学模型，它的实际效果却是很好的。</a:t>
            </a:r>
            <a:endParaRPr lang="en-US" altLang="zh-CN" sz="1600" b="0" dirty="0">
              <a:solidFill>
                <a:srgbClr val="FF000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D6BFA-9F64-AC4D-91DF-41C879DA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0" y="4338967"/>
            <a:ext cx="1433830" cy="14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CC2D61-5B2E-D441-8022-B59149A0D986}"/>
              </a:ext>
            </a:extLst>
          </p:cNvPr>
          <p:cNvSpPr/>
          <p:nvPr/>
        </p:nvSpPr>
        <p:spPr>
          <a:xfrm>
            <a:off x="0" y="1859340"/>
            <a:ext cx="12329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[0, 0, 0, 0, 0, 1, 0, 0, 0, 1, 0, 0, 1, 0, 0, 0, 0, 1, 0, 0, 1, 0, 1, 0, 0, 0, 0, 1, 0, 0, 0, 0]</a:t>
            </a:r>
            <a:r>
              <a:rPr lang="zh-CN" altLang="en-US" sz="1600" dirty="0">
                <a:latin typeface="Monaco" pitchFamily="2" charset="77"/>
              </a:rPr>
              <a:t>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  <a:r>
              <a:rPr lang="en-US" sz="1600" dirty="0">
                <a:latin typeface="Monaco" pitchFamily="2" charset="77"/>
              </a:rPr>
              <a:t> </a:t>
            </a:r>
          </a:p>
          <a:p>
            <a:r>
              <a:rPr lang="en-US" sz="1600" dirty="0">
                <a:latin typeface="Monaco" pitchFamily="2" charset="77"/>
              </a:rPr>
              <a:t>[1, 0, 0, 0, 0, 1, 0, 0, 0, 0, 0, 1, 0, 0, 0, 0, 0, 0, 0, 1, 0, 1, 0, 0, 1, 0, 1, 0, 0, 1, 0,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  <a:p>
            <a:r>
              <a:rPr lang="en-US" sz="1600" dirty="0">
                <a:latin typeface="Monaco" pitchFamily="2" charset="77"/>
              </a:rPr>
              <a:t>[0, 0, 0, 0, 1, 0, 0, 1, 0, 1, 0, 0, 0, 0, 1, 0, 0, 0, 0, 0, 0, 0, 0, 1, 0, 0, 0, 0, 1, 1, 0, 1]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</a:p>
          <a:p>
            <a:r>
              <a:rPr lang="en-US" sz="1600" dirty="0">
                <a:latin typeface="Monaco" pitchFamily="2" charset="77"/>
              </a:rPr>
              <a:t>[0, 1, 0, 0, 0, 0, 1, 0, 0, 0, 1, 0, 0, 0, 0, 0, 0, 0, 0, 1, 0, 0, 0, 0, 0, 0, 0, 0, 0, 0, 1,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  <a:p>
            <a:r>
              <a:rPr lang="en-US" sz="1600" dirty="0">
                <a:latin typeface="Monaco" pitchFamily="2" charset="77"/>
              </a:rPr>
              <a:t>[0, 1, 1, 1, 0, 0, 0, 0, 1, 1, 0, 1, 0, 1, 0, 0, 0, 0, 0, 0, 0, 0, 0, 0, 0, 1, 0, 0, 0, 1, 0, 0]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0</a:t>
            </a:r>
          </a:p>
          <a:p>
            <a:r>
              <a:rPr lang="en-US" sz="1600" dirty="0">
                <a:latin typeface="Monaco" pitchFamily="2" charset="77"/>
              </a:rPr>
              <a:t>[0, 0, 0, 0, 0, 1, 0, 0, 0, 0, 0, 0, 0, 0, 0, 1, 1, 0, 1, 1, 0, 0, 0, 0, 0, 0, 0, 0, 0, 0, 1, 0] </a:t>
            </a:r>
            <a:r>
              <a:rPr lang="en-US" sz="1600" dirty="0">
                <a:solidFill>
                  <a:srgbClr val="FF0000"/>
                </a:solidFill>
                <a:latin typeface="Monaco" pitchFamily="2" charset="77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/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𝐰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=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0,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1,...,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a:rPr lang="en-US" i="1" smtClean="0"/>
                        <m:t> 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FF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0|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</m:t>
                      </m:r>
                      <m:r>
                        <m:rPr>
                          <m:nor/>
                        </m:rPr>
                        <a:rPr lang="en-US"/>
                        <m:t>1|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)...</m:t>
                      </m:r>
                      <m:r>
                        <m:rPr>
                          <m:nor/>
                        </m:rPr>
                        <a:rPr lang="en-US"/>
                        <m:t>𝑝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m:rPr>
                          <m:nor/>
                        </m:rPr>
                        <a:rPr lang="en-US"/>
                        <m:t>𝑤𝑁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  <m:r>
                        <m:rPr>
                          <m:nor/>
                        </m:rPr>
                        <a:rPr lang="en-US"/>
                        <m:t>𝑐𝑖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F8047-792C-094A-8B4D-722EF245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70" y="1045281"/>
                <a:ext cx="5900653" cy="310791"/>
              </a:xfrm>
              <a:prstGeom prst="rect">
                <a:avLst/>
              </a:prstGeom>
              <a:blipFill>
                <a:blip r:embed="rId2"/>
                <a:stretch>
                  <a:fillRect l="-430" r="-64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7D0F50-221A-0346-9931-FF8572E22187}"/>
              </a:ext>
            </a:extLst>
          </p:cNvPr>
          <p:cNvSpPr txBox="1"/>
          <p:nvPr/>
        </p:nvSpPr>
        <p:spPr>
          <a:xfrm>
            <a:off x="8892209" y="285369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  <a:ea typeface="PingFang TC" panose="020B0400000000000000" pitchFamily="34" charset="-120"/>
              </a:rPr>
              <a:t>条件独立性假设</a:t>
            </a:r>
            <a:endParaRPr lang="en-US" sz="1600" dirty="0">
              <a:solidFill>
                <a:srgbClr val="FF0000"/>
              </a:solidFill>
              <a:latin typeface="Comic Sans MS" panose="030F0902030302020204" pitchFamily="66" charset="0"/>
              <a:ea typeface="PingFang TC" panose="020B0400000000000000" pitchFamily="34" charset="-120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B267C6-AF45-2746-AD82-77A07D8B38B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7198786" y="-648142"/>
            <a:ext cx="590635" cy="2796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E17E23F-80DA-1544-A9D3-DE1B5A86E6E4}"/>
              </a:ext>
            </a:extLst>
          </p:cNvPr>
          <p:cNvSpPr/>
          <p:nvPr/>
        </p:nvSpPr>
        <p:spPr>
          <a:xfrm>
            <a:off x="152400" y="2164429"/>
            <a:ext cx="243840" cy="243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E9903-99E2-B340-AFF2-11650CE70FB6}"/>
              </a:ext>
            </a:extLst>
          </p:cNvPr>
          <p:cNvSpPr/>
          <p:nvPr/>
        </p:nvSpPr>
        <p:spPr>
          <a:xfrm>
            <a:off x="152400" y="2644170"/>
            <a:ext cx="243840" cy="243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0CE0A-B07C-BD42-9024-93EB95D9BD2A}"/>
              </a:ext>
            </a:extLst>
          </p:cNvPr>
          <p:cNvSpPr/>
          <p:nvPr/>
        </p:nvSpPr>
        <p:spPr>
          <a:xfrm>
            <a:off x="152400" y="3109165"/>
            <a:ext cx="243840" cy="2434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335962-C007-E943-8A63-2368B21D484C}"/>
                  </a:ext>
                </a:extLst>
              </p:cNvPr>
              <p:cNvSpPr txBox="1"/>
              <p:nvPr/>
            </p:nvSpPr>
            <p:spPr>
              <a:xfrm>
                <a:off x="-60960" y="3932268"/>
                <a:ext cx="670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num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335962-C007-E943-8A63-2368B21D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" y="3932268"/>
                <a:ext cx="670560" cy="646331"/>
              </a:xfrm>
              <a:prstGeom prst="rect">
                <a:avLst/>
              </a:prstGeom>
              <a:blipFill>
                <a:blip r:embed="rId3"/>
                <a:stretch>
                  <a:fillRect r="-566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38333-64A3-AD47-976F-4E7E6AED6C7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74320" y="3352657"/>
            <a:ext cx="0" cy="579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FCCA7-E4C5-5E4F-92E4-04CC7B100D6F}"/>
              </a:ext>
            </a:extLst>
          </p:cNvPr>
          <p:cNvSpPr/>
          <p:nvPr/>
        </p:nvSpPr>
        <p:spPr>
          <a:xfrm>
            <a:off x="518160" y="2164429"/>
            <a:ext cx="243840" cy="2434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BA22AA-278E-0C49-89A1-ABA95ACC704F}"/>
              </a:ext>
            </a:extLst>
          </p:cNvPr>
          <p:cNvSpPr/>
          <p:nvPr/>
        </p:nvSpPr>
        <p:spPr>
          <a:xfrm>
            <a:off x="518160" y="2644170"/>
            <a:ext cx="243840" cy="2434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CD513-7772-574C-9F65-035C1D5EF049}"/>
              </a:ext>
            </a:extLst>
          </p:cNvPr>
          <p:cNvSpPr/>
          <p:nvPr/>
        </p:nvSpPr>
        <p:spPr>
          <a:xfrm>
            <a:off x="518160" y="3109165"/>
            <a:ext cx="243840" cy="2434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39F45C-26B2-E542-B389-04749AE418DE}"/>
                  </a:ext>
                </a:extLst>
              </p:cNvPr>
              <p:cNvSpPr txBox="1"/>
              <p:nvPr/>
            </p:nvSpPr>
            <p:spPr>
              <a:xfrm>
                <a:off x="304800" y="4648548"/>
                <a:ext cx="670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B050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num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39F45C-26B2-E542-B389-04749AE4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548"/>
                <a:ext cx="670560" cy="646331"/>
              </a:xfrm>
              <a:prstGeom prst="rect">
                <a:avLst/>
              </a:prstGeom>
              <a:blipFill>
                <a:blip r:embed="rId4"/>
                <a:stretch>
                  <a:fillRect r="-566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DB0CD-4B49-A54A-AD3D-67E36053D274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640080" y="3352657"/>
            <a:ext cx="0" cy="12958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7CBB6-1065-F54A-96BD-D6459C90C673}"/>
              </a:ext>
            </a:extLst>
          </p:cNvPr>
          <p:cNvSpPr/>
          <p:nvPr/>
        </p:nvSpPr>
        <p:spPr>
          <a:xfrm>
            <a:off x="868680" y="2164429"/>
            <a:ext cx="243840" cy="2434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9133EB-1750-1446-90DE-BE646F0E6D2D}"/>
              </a:ext>
            </a:extLst>
          </p:cNvPr>
          <p:cNvSpPr/>
          <p:nvPr/>
        </p:nvSpPr>
        <p:spPr>
          <a:xfrm>
            <a:off x="868680" y="2644170"/>
            <a:ext cx="243840" cy="2434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0E63E1-BC9F-6149-A65A-D93EDF2C65B4}"/>
              </a:ext>
            </a:extLst>
          </p:cNvPr>
          <p:cNvSpPr/>
          <p:nvPr/>
        </p:nvSpPr>
        <p:spPr>
          <a:xfrm>
            <a:off x="868680" y="3109165"/>
            <a:ext cx="243840" cy="2434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C7C84B-EE22-F74C-B41D-032DD1AA9CB0}"/>
                  </a:ext>
                </a:extLst>
              </p:cNvPr>
              <p:cNvSpPr txBox="1"/>
              <p:nvPr/>
            </p:nvSpPr>
            <p:spPr>
              <a:xfrm>
                <a:off x="655320" y="5364828"/>
                <a:ext cx="670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b="0" dirty="0">
                    <a:solidFill>
                      <a:schemeClr val="accent5">
                        <a:lumMod val="75000"/>
                      </a:schemeClr>
                    </a:solidFill>
                  </a:rPr>
                  <a:t>num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C7C84B-EE22-F74C-B41D-032DD1AA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5364828"/>
                <a:ext cx="670560" cy="646331"/>
              </a:xfrm>
              <a:prstGeom prst="rect">
                <a:avLst/>
              </a:prstGeom>
              <a:blipFill>
                <a:blip r:embed="rId5"/>
                <a:stretch>
                  <a:fillRect r="-5660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0082E7-6FE0-FD46-9C8E-886015A47D5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990600" y="3352657"/>
            <a:ext cx="0" cy="20121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2223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PingFang TC</vt:lpstr>
      <vt:lpstr>Arial</vt:lpstr>
      <vt:lpstr>Calibri</vt:lpstr>
      <vt:lpstr>Calibri Light</vt:lpstr>
      <vt:lpstr>Cambria Math</vt:lpstr>
      <vt:lpstr>Comic Sans MS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方 楠</dc:creator>
  <cp:lastModifiedBy>方 楠</cp:lastModifiedBy>
  <cp:revision>8</cp:revision>
  <dcterms:created xsi:type="dcterms:W3CDTF">2019-07-18T04:17:29Z</dcterms:created>
  <dcterms:modified xsi:type="dcterms:W3CDTF">2019-07-18T08:48:31Z</dcterms:modified>
</cp:coreProperties>
</file>