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289" r:id="rId3"/>
    <p:sldId id="31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319" r:id="rId12"/>
    <p:sldId id="301" r:id="rId13"/>
    <p:sldId id="320" r:id="rId14"/>
    <p:sldId id="321" r:id="rId15"/>
    <p:sldId id="322" r:id="rId16"/>
    <p:sldId id="323" r:id="rId17"/>
    <p:sldId id="324" r:id="rId18"/>
    <p:sldId id="297" r:id="rId19"/>
    <p:sldId id="298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85" r:id="rId30"/>
    <p:sldId id="329" r:id="rId31"/>
    <p:sldId id="358" r:id="rId32"/>
    <p:sldId id="362" r:id="rId33"/>
    <p:sldId id="359" r:id="rId34"/>
    <p:sldId id="363" r:id="rId35"/>
    <p:sldId id="340" r:id="rId36"/>
    <p:sldId id="361" r:id="rId37"/>
    <p:sldId id="342" r:id="rId38"/>
    <p:sldId id="343" r:id="rId39"/>
    <p:sldId id="345" r:id="rId40"/>
    <p:sldId id="346" r:id="rId41"/>
    <p:sldId id="347" r:id="rId42"/>
    <p:sldId id="348" r:id="rId43"/>
    <p:sldId id="257" r:id="rId44"/>
    <p:sldId id="286" r:id="rId45"/>
    <p:sldId id="258" r:id="rId46"/>
    <p:sldId id="260" r:id="rId47"/>
    <p:sldId id="326" r:id="rId48"/>
    <p:sldId id="327" r:id="rId49"/>
    <p:sldId id="328" r:id="rId50"/>
    <p:sldId id="259" r:id="rId51"/>
    <p:sldId id="261" r:id="rId52"/>
    <p:sldId id="364" r:id="rId53"/>
    <p:sldId id="262" r:id="rId54"/>
    <p:sldId id="366" r:id="rId55"/>
    <p:sldId id="269" r:id="rId56"/>
    <p:sldId id="367" r:id="rId57"/>
    <p:sldId id="368" r:id="rId58"/>
    <p:sldId id="369" r:id="rId59"/>
    <p:sldId id="370" r:id="rId60"/>
    <p:sldId id="263" r:id="rId61"/>
    <p:sldId id="371" r:id="rId62"/>
    <p:sldId id="264" r:id="rId63"/>
    <p:sldId id="265" r:id="rId64"/>
    <p:sldId id="266" r:id="rId65"/>
    <p:sldId id="267" r:id="rId66"/>
    <p:sldId id="372" r:id="rId67"/>
    <p:sldId id="373" r:id="rId68"/>
    <p:sldId id="268" r:id="rId69"/>
    <p:sldId id="270" r:id="rId70"/>
    <p:sldId id="271" r:id="rId71"/>
    <p:sldId id="272" r:id="rId72"/>
    <p:sldId id="274" r:id="rId73"/>
    <p:sldId id="273" r:id="rId74"/>
    <p:sldId id="37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158E-EA30-C24B-B9EB-60D025205E8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F7B99-4404-EC44-9618-946A6D29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724D6610-183F-054A-AB97-32CC84B0637F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01489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1EE07-41BE-D94D-88FD-BE314402D5B8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62540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ADAE926-379F-D649-A3E9-64D8785FB292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93088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FB324-7D8A-9C4E-8F0C-3E3EA1F902B7}" type="slidenum">
              <a:rPr lang="en-US" altLang="x-none"/>
              <a:pPr/>
              <a:t>35</a:t>
            </a:fld>
            <a:endParaRPr lang="en-US" altLang="x-none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3123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C1836-1A3C-4345-9024-7DE59583C87F}" type="slidenum">
              <a:rPr lang="en-US" altLang="x-none"/>
              <a:pPr/>
              <a:t>37</a:t>
            </a:fld>
            <a:endParaRPr lang="en-US" altLang="x-none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74408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B14A9-89C3-5E4E-826E-B8AFFDA750B3}" type="slidenum">
              <a:rPr lang="en-US" altLang="x-none"/>
              <a:pPr/>
              <a:t>38</a:t>
            </a:fld>
            <a:endParaRPr lang="en-US" altLang="x-none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2817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3DD9B-C8E1-3C41-B021-860909F636FF}" type="slidenum">
              <a:rPr lang="en-US" altLang="x-none"/>
              <a:pPr/>
              <a:t>39</a:t>
            </a:fld>
            <a:endParaRPr lang="en-US" altLang="x-none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88389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5C1107-4175-C74A-9E16-71D52B1E844D}" type="slidenum">
              <a:rPr lang="en-US" altLang="x-none"/>
              <a:pPr/>
              <a:t>40</a:t>
            </a:fld>
            <a:endParaRPr lang="en-US" altLang="x-none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20218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15D1B-20E4-4A46-B6BF-525323531EBA}" type="slidenum">
              <a:rPr lang="en-US" altLang="x-none"/>
              <a:pPr/>
              <a:t>41</a:t>
            </a:fld>
            <a:endParaRPr lang="en-US" altLang="x-none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3752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2DCD6F-EA4D-294E-9CD8-831732D94356}" type="slidenum">
              <a:rPr lang="en-US" altLang="x-none"/>
              <a:pPr/>
              <a:t>42</a:t>
            </a:fld>
            <a:endParaRPr lang="en-US" altLang="x-none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8366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209CDF1-82B7-C347-A9A8-B79CCE85ED9D}" type="slidenum">
              <a:rPr lang="en-US" altLang="en-US" sz="1300"/>
              <a:pPr/>
              <a:t>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89536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4010A34-1B2A-9F4E-9ED4-F66B22EE475B}" type="slidenum">
              <a:rPr lang="en-US" altLang="en-US" sz="1300"/>
              <a:pPr/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85829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B298CC2-B179-2B41-8BEE-7AE2D8A858FA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4" tIns="47538" rIns="95074" bIns="47538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1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63679F-FC75-6045-9A37-6139F173889E}" type="slidenum">
              <a:rPr lang="en-US" altLang="en-US" sz="1300"/>
              <a:pPr/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6828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A155D1C-A834-DB45-9CCD-2DB09ACA2840}" type="slidenum">
              <a:rPr lang="en-US" altLang="en-US" sz="1300"/>
              <a:pPr/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4242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298A353-50B0-0349-8B10-B4593CA6EA3C}" type="slidenum">
              <a:rPr lang="en-US" altLang="en-US" sz="1300"/>
              <a:pPr/>
              <a:t>18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5083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7FB9341-D6A4-1045-B836-CED7B9E24AB6}" type="slidenum">
              <a:rPr lang="en-US" altLang="en-US" sz="1300"/>
              <a:pPr/>
              <a:t>27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47480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ACB3FE8-9B7A-3B44-9EF1-5252721BB91A}" type="slidenum">
              <a:rPr lang="en-US" altLang="en-US" sz="1300"/>
              <a:pPr/>
              <a:t>28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43863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F965E-9941-D94E-B662-6F9346DC68F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13D6-CE4B-0E4D-B701-203628FA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operabil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uter_networ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schools.com/xml/tempconvert.asmx?op=CelsiusToFahrenhe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jsonlint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and XML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BB0C53-BF5F-9843-B9F9-0A1EE854B81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1"/>
            <a:ext cx="7083862" cy="4057521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sz="2400"/>
              <a:t>&lt;</a:t>
            </a:r>
            <a:r>
              <a:rPr lang="en-US" altLang="en-US" sz="2400">
                <a:solidFill>
                  <a:srgbClr val="006600"/>
                </a:solidFill>
              </a:rPr>
              <a:t>bibliography</a:t>
            </a:r>
            <a:r>
              <a:rPr lang="en-US" altLang="en-US" sz="240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&lt;</a:t>
            </a:r>
            <a:r>
              <a:rPr lang="en-US" altLang="en-US">
                <a:solidFill>
                  <a:srgbClr val="006600"/>
                </a:solidFill>
              </a:rPr>
              <a:t>book</a:t>
            </a:r>
            <a:r>
              <a:rPr lang="en-US" altLang="en-US"/>
              <a:t>&gt;    &lt;</a:t>
            </a:r>
            <a:r>
              <a:rPr lang="en-US" altLang="en-US">
                <a:solidFill>
                  <a:srgbClr val="006600"/>
                </a:solidFill>
              </a:rPr>
              <a:t>title</a:t>
            </a:r>
            <a:r>
              <a:rPr lang="en-US" altLang="en-US"/>
              <a:t>&gt; Foundations… &lt;/</a:t>
            </a:r>
            <a:r>
              <a:rPr lang="en-US" altLang="en-US">
                <a:solidFill>
                  <a:srgbClr val="006600"/>
                </a:solidFill>
              </a:rPr>
              <a:t>title</a:t>
            </a:r>
            <a:r>
              <a:rPr lang="en-US" altLang="en-US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              &lt;</a:t>
            </a:r>
            <a:r>
              <a:rPr lang="en-US" altLang="en-US">
                <a:solidFill>
                  <a:srgbClr val="006600"/>
                </a:solidFill>
              </a:rPr>
              <a:t>author</a:t>
            </a:r>
            <a:r>
              <a:rPr lang="en-US" altLang="en-US"/>
              <a:t>&gt; Abiteboul &lt;/</a:t>
            </a:r>
            <a:r>
              <a:rPr lang="en-US" altLang="en-US">
                <a:solidFill>
                  <a:srgbClr val="006600"/>
                </a:solidFill>
              </a:rPr>
              <a:t>author</a:t>
            </a:r>
            <a:r>
              <a:rPr lang="en-US" altLang="en-US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              &lt;</a:t>
            </a:r>
            <a:r>
              <a:rPr lang="en-US" altLang="en-US">
                <a:solidFill>
                  <a:srgbClr val="006600"/>
                </a:solidFill>
              </a:rPr>
              <a:t>author</a:t>
            </a:r>
            <a:r>
              <a:rPr lang="en-US" altLang="en-US"/>
              <a:t>&gt; Hull &lt;/</a:t>
            </a:r>
            <a:r>
              <a:rPr lang="en-US" altLang="en-US">
                <a:solidFill>
                  <a:srgbClr val="006600"/>
                </a:solidFill>
              </a:rPr>
              <a:t>author</a:t>
            </a:r>
            <a:r>
              <a:rPr lang="en-US" altLang="en-US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              &lt;</a:t>
            </a:r>
            <a:r>
              <a:rPr lang="en-US" altLang="en-US">
                <a:solidFill>
                  <a:srgbClr val="006600"/>
                </a:solidFill>
              </a:rPr>
              <a:t>author</a:t>
            </a:r>
            <a:r>
              <a:rPr lang="en-US" altLang="en-US"/>
              <a:t>&gt; Vianu &lt;/</a:t>
            </a:r>
            <a:r>
              <a:rPr lang="en-US" altLang="en-US">
                <a:solidFill>
                  <a:srgbClr val="006600"/>
                </a:solidFill>
              </a:rPr>
              <a:t>author</a:t>
            </a:r>
            <a:r>
              <a:rPr lang="en-US" altLang="en-US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              &lt;</a:t>
            </a:r>
            <a:r>
              <a:rPr lang="en-US" altLang="en-US">
                <a:solidFill>
                  <a:srgbClr val="006600"/>
                </a:solidFill>
              </a:rPr>
              <a:t>publisher</a:t>
            </a:r>
            <a:r>
              <a:rPr lang="en-US" altLang="en-US"/>
              <a:t>&gt; Addison Wesley &lt;/</a:t>
            </a:r>
            <a:r>
              <a:rPr lang="en-US" altLang="en-US">
                <a:solidFill>
                  <a:srgbClr val="006600"/>
                </a:solidFill>
              </a:rPr>
              <a:t>publisher</a:t>
            </a:r>
            <a:r>
              <a:rPr lang="en-US" altLang="en-US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              &lt;</a:t>
            </a:r>
            <a:r>
              <a:rPr lang="en-US" altLang="en-US">
                <a:solidFill>
                  <a:srgbClr val="006600"/>
                </a:solidFill>
              </a:rPr>
              <a:t>year</a:t>
            </a:r>
            <a:r>
              <a:rPr lang="en-US" altLang="en-US"/>
              <a:t>&gt; 1995 &lt;/</a:t>
            </a:r>
            <a:r>
              <a:rPr lang="en-US" altLang="en-US">
                <a:solidFill>
                  <a:srgbClr val="006600"/>
                </a:solidFill>
              </a:rPr>
              <a:t>year</a:t>
            </a:r>
            <a:r>
              <a:rPr lang="en-US" altLang="en-US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&lt;/</a:t>
            </a:r>
            <a:r>
              <a:rPr lang="en-US" altLang="en-US">
                <a:solidFill>
                  <a:srgbClr val="006600"/>
                </a:solidFill>
              </a:rPr>
              <a:t>book</a:t>
            </a:r>
            <a:r>
              <a:rPr lang="en-US" altLang="en-US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…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&lt;/</a:t>
            </a:r>
            <a:r>
              <a:rPr lang="en-US" altLang="en-US" sz="2400">
                <a:solidFill>
                  <a:srgbClr val="006600"/>
                </a:solidFill>
              </a:rPr>
              <a:t>bibliography</a:t>
            </a:r>
            <a:r>
              <a:rPr lang="en-US" altLang="en-US" sz="2400"/>
              <a:t>&gt;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048001" y="6202364"/>
            <a:ext cx="498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33CC"/>
                </a:solidFill>
                <a:latin typeface="Arial" charset="0"/>
              </a:rPr>
              <a:t>XML describes the content</a:t>
            </a:r>
          </a:p>
        </p:txBody>
      </p:sp>
    </p:spTree>
    <p:extLst>
      <p:ext uri="{BB962C8B-B14F-4D97-AF65-F5344CB8AC3E}">
        <p14:creationId xmlns:p14="http://schemas.microsoft.com/office/powerpoint/2010/main" val="1199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Markup and Content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Markup</a:t>
            </a:r>
          </a:p>
          <a:p>
            <a:pPr lvl="1"/>
            <a:r>
              <a:rPr lang="en-US" altLang="en-US">
                <a:ea typeface="ＭＳ Ｐゴシック" charset="-128"/>
              </a:rPr>
              <a:t>Provides structure to data</a:t>
            </a:r>
          </a:p>
          <a:p>
            <a:pPr lvl="1"/>
            <a:r>
              <a:rPr lang="en-US" altLang="en-US">
                <a:ea typeface="ＭＳ Ｐゴシック" charset="-128"/>
              </a:rPr>
              <a:t>begin with the character &lt; and end with a &gt;, </a:t>
            </a:r>
          </a:p>
          <a:p>
            <a:pPr lvl="1"/>
            <a:r>
              <a:rPr lang="en-US" altLang="en-US">
                <a:ea typeface="ＭＳ Ｐゴシック" charset="-128"/>
              </a:rPr>
              <a:t>begin with the character &amp; and end with a ;. </a:t>
            </a:r>
          </a:p>
          <a:p>
            <a:r>
              <a:rPr lang="en-US" altLang="en-US">
                <a:ea typeface="ＭＳ Ｐゴシック" charset="-128"/>
              </a:rPr>
              <a:t>Content</a:t>
            </a:r>
          </a:p>
          <a:p>
            <a:pPr lvl="1"/>
            <a:r>
              <a:rPr lang="en-US" altLang="en-US">
                <a:ea typeface="ＭＳ Ｐゴシック" charset="-128"/>
              </a:rPr>
              <a:t>Actual data within the file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2F435-054D-0A4A-B19A-4C792EFCCBF9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387A3A-E904-7741-8159-08D7CEC567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Terminology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38" y="1752600"/>
            <a:ext cx="7885112" cy="362585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dirty="0"/>
              <a:t>tags: </a:t>
            </a:r>
            <a:r>
              <a:rPr lang="en-US" altLang="en-US" dirty="0">
                <a:solidFill>
                  <a:srgbClr val="006600"/>
                </a:solidFill>
              </a:rPr>
              <a:t>book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6600"/>
                </a:solidFill>
              </a:rPr>
              <a:t>title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6600"/>
                </a:solidFill>
              </a:rPr>
              <a:t>author</a:t>
            </a:r>
            <a:r>
              <a:rPr lang="en-US" altLang="en-US" dirty="0"/>
              <a:t>, …</a:t>
            </a:r>
          </a:p>
          <a:p>
            <a:pPr eaLnBrk="1" hangingPunct="1">
              <a:defRPr/>
            </a:pPr>
            <a:r>
              <a:rPr lang="en-US" altLang="en-US" dirty="0"/>
              <a:t>start tag: &lt;</a:t>
            </a:r>
            <a:r>
              <a:rPr lang="en-US" altLang="en-US" dirty="0">
                <a:solidFill>
                  <a:srgbClr val="006600"/>
                </a:solidFill>
              </a:rPr>
              <a:t>book</a:t>
            </a:r>
            <a:r>
              <a:rPr lang="en-US" altLang="en-US" dirty="0"/>
              <a:t>&gt;,  end tag: &lt;/</a:t>
            </a:r>
            <a:r>
              <a:rPr lang="en-US" altLang="en-US" dirty="0">
                <a:solidFill>
                  <a:srgbClr val="006600"/>
                </a:solidFill>
              </a:rPr>
              <a:t>book</a:t>
            </a:r>
            <a:r>
              <a:rPr lang="en-US" altLang="en-US" dirty="0"/>
              <a:t>&gt;</a:t>
            </a:r>
          </a:p>
          <a:p>
            <a:pPr eaLnBrk="1" hangingPunct="1">
              <a:defRPr/>
            </a:pPr>
            <a:r>
              <a:rPr lang="en-US" altLang="en-US" dirty="0"/>
              <a:t>elements: &lt;</a:t>
            </a:r>
            <a:r>
              <a:rPr lang="en-US" altLang="en-US" dirty="0">
                <a:solidFill>
                  <a:srgbClr val="006600"/>
                </a:solidFill>
              </a:rPr>
              <a:t>book</a:t>
            </a:r>
            <a:r>
              <a:rPr lang="en-US" altLang="en-US" dirty="0"/>
              <a:t>&gt;…&lt;/</a:t>
            </a:r>
            <a:r>
              <a:rPr lang="en-US" altLang="en-US" dirty="0">
                <a:solidFill>
                  <a:srgbClr val="006600"/>
                </a:solidFill>
              </a:rPr>
              <a:t>book</a:t>
            </a:r>
            <a:r>
              <a:rPr lang="en-US" altLang="en-US" dirty="0"/>
              <a:t>&gt;,&lt;</a:t>
            </a:r>
            <a:r>
              <a:rPr lang="en-US" altLang="en-US" dirty="0">
                <a:solidFill>
                  <a:srgbClr val="006600"/>
                </a:solidFill>
              </a:rPr>
              <a:t>author</a:t>
            </a:r>
            <a:r>
              <a:rPr lang="en-US" altLang="en-US" dirty="0"/>
              <a:t>&gt;…&lt;/</a:t>
            </a:r>
            <a:r>
              <a:rPr lang="en-US" altLang="en-US" dirty="0">
                <a:solidFill>
                  <a:srgbClr val="006600"/>
                </a:solidFill>
              </a:rPr>
              <a:t>author</a:t>
            </a:r>
            <a:r>
              <a:rPr lang="en-US" altLang="en-US" dirty="0"/>
              <a:t>&gt;</a:t>
            </a:r>
          </a:p>
          <a:p>
            <a:pPr eaLnBrk="1" hangingPunct="1">
              <a:defRPr/>
            </a:pPr>
            <a:r>
              <a:rPr lang="en-US" altLang="en-US" dirty="0"/>
              <a:t>elements may be nested: </a:t>
            </a:r>
          </a:p>
          <a:p>
            <a:pPr marL="0" indent="0">
              <a:buNone/>
              <a:defRPr/>
            </a:pPr>
            <a:r>
              <a:rPr lang="en-US" altLang="en-US" dirty="0"/>
              <a:t>	&lt;book&gt;&lt;author&gt;…&lt;/author&gt;&lt;/book&gt;</a:t>
            </a:r>
          </a:p>
          <a:p>
            <a:pPr eaLnBrk="1" hangingPunct="1">
              <a:defRPr/>
            </a:pPr>
            <a:r>
              <a:rPr lang="en-US" altLang="en-US" dirty="0"/>
              <a:t>empty element: &lt;</a:t>
            </a:r>
            <a:r>
              <a:rPr lang="en-US" altLang="en-US" dirty="0">
                <a:solidFill>
                  <a:srgbClr val="006600"/>
                </a:solidFill>
              </a:rPr>
              <a:t>red</a:t>
            </a:r>
            <a:r>
              <a:rPr lang="en-US" altLang="en-US" dirty="0"/>
              <a:t>&gt;&lt;/</a:t>
            </a:r>
            <a:r>
              <a:rPr lang="en-US" altLang="en-US" dirty="0">
                <a:solidFill>
                  <a:srgbClr val="006600"/>
                </a:solidFill>
              </a:rPr>
              <a:t>red</a:t>
            </a:r>
            <a:r>
              <a:rPr lang="en-US" altLang="en-US" dirty="0"/>
              <a:t>&gt; </a:t>
            </a:r>
            <a:r>
              <a:rPr lang="en-US" altLang="en-US" dirty="0" err="1"/>
              <a:t>abbrv</a:t>
            </a:r>
            <a:r>
              <a:rPr lang="en-US" altLang="en-US" dirty="0"/>
              <a:t>. &lt;</a:t>
            </a:r>
            <a:r>
              <a:rPr lang="en-US" altLang="en-US" dirty="0">
                <a:solidFill>
                  <a:srgbClr val="006600"/>
                </a:solidFill>
              </a:rPr>
              <a:t>red</a:t>
            </a:r>
            <a:r>
              <a:rPr lang="en-US" altLang="en-US" dirty="0"/>
              <a:t>/&gt;</a:t>
            </a:r>
          </a:p>
          <a:p>
            <a:pPr eaLnBrk="1" hangingPunct="1">
              <a:defRPr/>
            </a:pPr>
            <a:r>
              <a:rPr lang="en-US" altLang="en-US" dirty="0"/>
              <a:t>an XML document: has a single </a:t>
            </a:r>
            <a:r>
              <a:rPr lang="en-US" altLang="en-US" i="1" dirty="0"/>
              <a:t>root element</a:t>
            </a:r>
            <a:endParaRPr lang="en-US" altLang="en-US" dirty="0"/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022475" y="5932488"/>
            <a:ext cx="814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FF33CC"/>
                </a:solidFill>
                <a:latin typeface="Arial" charset="0"/>
              </a:rPr>
              <a:t>well formed</a:t>
            </a:r>
            <a:r>
              <a:rPr lang="en-US" altLang="en-US" sz="2800">
                <a:solidFill>
                  <a:srgbClr val="FF33CC"/>
                </a:solidFill>
                <a:latin typeface="Arial" charset="0"/>
              </a:rPr>
              <a:t> XML document: if it has matching tags</a:t>
            </a:r>
          </a:p>
        </p:txBody>
      </p:sp>
    </p:spTree>
    <p:extLst>
      <p:ext uri="{BB962C8B-B14F-4D97-AF65-F5344CB8AC3E}">
        <p14:creationId xmlns:p14="http://schemas.microsoft.com/office/powerpoint/2010/main" val="14679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charset="-128"/>
              </a:rPr>
              <a:t>Tag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>
                <a:ea typeface="ＭＳ Ｐゴシック" charset="-128"/>
              </a:rPr>
              <a:t>A markup construct that begins with &lt; and ends with &gt;. </a:t>
            </a:r>
          </a:p>
          <a:p>
            <a:pPr marL="514350" indent="-457200"/>
            <a:r>
              <a:rPr lang="en-US" altLang="en-US">
                <a:ea typeface="ＭＳ Ｐゴシック" charset="-128"/>
              </a:rPr>
              <a:t>Three types of tags:</a:t>
            </a:r>
          </a:p>
          <a:p>
            <a:pPr lvl="1"/>
            <a:r>
              <a:rPr lang="en-US" altLang="en-US" i="1">
                <a:ea typeface="ＭＳ Ｐゴシック" charset="-128"/>
              </a:rPr>
              <a:t>start-tags</a:t>
            </a:r>
            <a:r>
              <a:rPr lang="en-US" altLang="en-US">
                <a:ea typeface="ＭＳ Ｐゴシック" charset="-128"/>
              </a:rPr>
              <a:t>; for example: &lt;section&gt;</a:t>
            </a:r>
          </a:p>
          <a:p>
            <a:pPr lvl="1"/>
            <a:r>
              <a:rPr lang="en-US" altLang="en-US" i="1">
                <a:ea typeface="ＭＳ Ｐゴシック" charset="-128"/>
              </a:rPr>
              <a:t>end-tags</a:t>
            </a:r>
            <a:r>
              <a:rPr lang="en-US" altLang="en-US">
                <a:ea typeface="ＭＳ Ｐゴシック" charset="-128"/>
              </a:rPr>
              <a:t>; for example: &lt;/section&gt;</a:t>
            </a:r>
          </a:p>
          <a:p>
            <a:pPr lvl="1"/>
            <a:r>
              <a:rPr lang="en-US" altLang="en-US" i="1">
                <a:ea typeface="ＭＳ Ｐゴシック" charset="-128"/>
              </a:rPr>
              <a:t>empty-element tags</a:t>
            </a:r>
            <a:r>
              <a:rPr lang="en-US" altLang="en-US">
                <a:ea typeface="ＭＳ Ｐゴシック" charset="-128"/>
              </a:rPr>
              <a:t>; for example: &lt;line-break /&gt;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F2122B-F608-0142-9A1B-3A667CD0064E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8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charset="-128"/>
              </a:rPr>
              <a:t>Element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logical document component between a start-tag and ends and a matching end-tag or </a:t>
            </a:r>
          </a:p>
          <a:p>
            <a:r>
              <a:rPr lang="en-US" altLang="en-US">
                <a:ea typeface="ＭＳ Ｐゴシック" charset="-128"/>
              </a:rPr>
              <a:t>an empty-element tag.</a:t>
            </a:r>
          </a:p>
          <a:p>
            <a:r>
              <a:rPr lang="en-US" altLang="en-US">
                <a:ea typeface="ＭＳ Ｐゴシック" charset="-128"/>
              </a:rPr>
              <a:t>characters between the start- and end-tags, if any, are the element's </a:t>
            </a:r>
            <a:r>
              <a:rPr lang="en-US" altLang="en-US" i="1">
                <a:ea typeface="ＭＳ Ｐゴシック" charset="-128"/>
              </a:rPr>
              <a:t>content</a:t>
            </a:r>
            <a:r>
              <a:rPr lang="en-US" altLang="en-US">
                <a:ea typeface="ＭＳ Ｐゴシック" charset="-128"/>
              </a:rPr>
              <a:t>, </a:t>
            </a:r>
          </a:p>
          <a:p>
            <a:pPr lvl="1"/>
            <a:r>
              <a:rPr lang="en-US" altLang="en-US">
                <a:ea typeface="ＭＳ Ｐゴシック" charset="-128"/>
              </a:rPr>
              <a:t>May be nested (</a:t>
            </a:r>
            <a:r>
              <a:rPr lang="en-US" altLang="en-US" i="1">
                <a:ea typeface="ＭＳ Ｐゴシック" charset="-128"/>
              </a:rPr>
              <a:t>child elements)</a:t>
            </a:r>
            <a:r>
              <a:rPr lang="en-US" altLang="en-US">
                <a:ea typeface="ＭＳ Ｐゴシック" charset="-128"/>
              </a:rPr>
              <a:t>. </a:t>
            </a:r>
          </a:p>
          <a:p>
            <a:r>
              <a:rPr lang="en-US" altLang="en-US">
                <a:ea typeface="ＭＳ Ｐゴシック" charset="-128"/>
              </a:rPr>
              <a:t>Example</a:t>
            </a:r>
          </a:p>
          <a:p>
            <a:pPr lvl="1"/>
            <a:r>
              <a:rPr lang="en-US" altLang="en-US">
                <a:ea typeface="ＭＳ Ｐゴシック" charset="-128"/>
              </a:rPr>
              <a:t>&lt;Greeting&gt;Hello, world.&lt;/Greeting&gt;.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666CB-922F-D24A-8F61-B8A88F49E823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charset="-128"/>
              </a:rPr>
              <a:t>Attribute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name/value pair that exists within a start-tag or empty-element tag. </a:t>
            </a:r>
          </a:p>
          <a:p>
            <a:pPr lvl="1"/>
            <a:r>
              <a:rPr lang="en-US" altLang="en-US" b="1">
                <a:ea typeface="ＭＳ Ｐゴシック" charset="-128"/>
              </a:rPr>
              <a:t>&lt;img</a:t>
            </a:r>
            <a:r>
              <a:rPr lang="en-US" altLang="en-US">
                <a:ea typeface="ＭＳ Ｐゴシック" charset="-128"/>
              </a:rPr>
              <a:t> src="madonna.jpg" alt='Foligno Madonna, by Raphael' </a:t>
            </a:r>
            <a:r>
              <a:rPr lang="en-US" altLang="en-US" b="1">
                <a:ea typeface="ＭＳ Ｐゴシック" charset="-128"/>
              </a:rPr>
              <a:t>/&gt;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 b="1">
                <a:ea typeface="ＭＳ Ｐゴシック" charset="-128"/>
              </a:rPr>
              <a:t>&lt;step</a:t>
            </a:r>
            <a:r>
              <a:rPr lang="en-US" altLang="en-US">
                <a:ea typeface="ＭＳ Ｐゴシック" charset="-128"/>
              </a:rPr>
              <a:t> number="3"</a:t>
            </a:r>
            <a:r>
              <a:rPr lang="en-US" altLang="en-US" b="1">
                <a:ea typeface="ＭＳ Ｐゴシック" charset="-128"/>
              </a:rPr>
              <a:t>&gt;</a:t>
            </a:r>
            <a:r>
              <a:rPr lang="en-US" altLang="en-US">
                <a:ea typeface="ＭＳ Ｐゴシック" charset="-128"/>
              </a:rPr>
              <a:t>Connect A to B.</a:t>
            </a:r>
            <a:r>
              <a:rPr lang="en-US" altLang="en-US" b="1">
                <a:ea typeface="ＭＳ Ｐゴシック" charset="-128"/>
              </a:rPr>
              <a:t>&lt;/step&gt;</a:t>
            </a: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Attributes can only have a single value and each attribute can appear at most, but you can code lists:</a:t>
            </a:r>
          </a:p>
          <a:p>
            <a:pPr lvl="1"/>
            <a:r>
              <a:rPr lang="en-US" altLang="en-US" b="1">
                <a:ea typeface="ＭＳ Ｐゴシック" charset="-128"/>
              </a:rPr>
              <a:t>&lt;div</a:t>
            </a:r>
            <a:r>
              <a:rPr lang="en-US" altLang="en-US">
                <a:ea typeface="ＭＳ Ｐゴシック" charset="-128"/>
              </a:rPr>
              <a:t> class="inner greeting-box" </a:t>
            </a:r>
            <a:r>
              <a:rPr lang="en-US" altLang="en-US" b="1">
                <a:ea typeface="ＭＳ Ｐゴシック" charset="-128"/>
              </a:rPr>
              <a:t>&gt;</a:t>
            </a:r>
            <a:r>
              <a:rPr lang="en-US" altLang="en-US">
                <a:ea typeface="ＭＳ Ｐゴシック" charset="-128"/>
              </a:rPr>
              <a:t>Hello!</a:t>
            </a:r>
            <a:r>
              <a:rPr lang="en-US" altLang="en-US" b="1">
                <a:ea typeface="ＭＳ Ｐゴシック" charset="-128"/>
              </a:rPr>
              <a:t>&lt;/div&gt;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5E2364-5C19-D04F-A724-5484C976E365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2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charset="-128"/>
              </a:rPr>
              <a:t>XML declaration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XML documents may begin by declaring some information about themselves</a:t>
            </a:r>
          </a:p>
          <a:p>
            <a:pPr lvl="1">
              <a:defRPr/>
            </a:pPr>
            <a:r>
              <a:rPr lang="en-US" b="1" dirty="0"/>
              <a:t>&lt;?xml</a:t>
            </a:r>
            <a:r>
              <a:rPr lang="en-US" dirty="0"/>
              <a:t> version="1.0" encoding="UTF-8"</a:t>
            </a:r>
            <a:r>
              <a:rPr lang="en-US" b="1" dirty="0"/>
              <a:t>?&gt;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4400" dirty="0">
              <a:latin typeface="+mj-lt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A05CC-0311-FF46-AAD1-8A73CDBB9DBC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0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Element vs. Attribute (IBM)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Principle of core content</a:t>
            </a:r>
          </a:p>
          <a:p>
            <a:pPr lvl="1">
              <a:defRPr/>
            </a:pPr>
            <a:r>
              <a:rPr lang="en-US" dirty="0"/>
              <a:t>If you consider the information in question to be part of the essential material that is being expressed or communicated in the XML, put it in an element.</a:t>
            </a:r>
          </a:p>
          <a:p>
            <a:pPr>
              <a:defRPr/>
            </a:pPr>
            <a:r>
              <a:rPr lang="en-US" dirty="0"/>
              <a:t>Principle of structured information</a:t>
            </a:r>
          </a:p>
          <a:p>
            <a:pPr lvl="1">
              <a:defRPr/>
            </a:pPr>
            <a:r>
              <a:rPr lang="en-US" dirty="0"/>
              <a:t>If the information is expressed in a structured form, especially if the structure may be extensible, use elements. I hope to expand on the treatment of people's names in markup in a future article.</a:t>
            </a:r>
          </a:p>
          <a:p>
            <a:pPr>
              <a:defRPr/>
            </a:pPr>
            <a:r>
              <a:rPr lang="en-US" dirty="0"/>
              <a:t>Principle of readability</a:t>
            </a:r>
          </a:p>
          <a:p>
            <a:pPr lvl="1">
              <a:defRPr/>
            </a:pPr>
            <a:r>
              <a:rPr lang="en-US" dirty="0"/>
              <a:t>If the information is intended to be read and understood by a person, use elements.</a:t>
            </a:r>
          </a:p>
          <a:p>
            <a:pPr>
              <a:defRPr/>
            </a:pPr>
            <a:r>
              <a:rPr lang="en-US" dirty="0"/>
              <a:t>Principle of element/attribute binding</a:t>
            </a:r>
          </a:p>
          <a:p>
            <a:pPr lvl="1">
              <a:defRPr/>
            </a:pPr>
            <a:r>
              <a:rPr lang="en-US" dirty="0"/>
              <a:t>Use an element if you need its value to be modified by another attribute.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8D98F-A5FF-F44F-B9E5-8A2FD09F23B8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9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D0E2F-2053-0244-8F9D-DE3D5A7E57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Services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Wikipedia: a software system designed to support </a:t>
            </a:r>
            <a:r>
              <a:rPr lang="en-US" altLang="en-US">
                <a:hlinkClick r:id="rId3" tooltip="Interoperability"/>
              </a:rPr>
              <a:t>interoperable</a:t>
            </a:r>
            <a:r>
              <a:rPr lang="en-US" altLang="en-US"/>
              <a:t> machine-to-machine interaction over a </a:t>
            </a:r>
            <a:r>
              <a:rPr lang="en-US" altLang="en-US">
                <a:hlinkClick r:id="rId4" tooltip="Computer network"/>
              </a:rPr>
              <a:t>network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Use http for machine-machine communications of files</a:t>
            </a:r>
          </a:p>
          <a:p>
            <a:pPr lvl="1" eaLnBrk="1" hangingPunct="1"/>
            <a:r>
              <a:rPr lang="en-US" altLang="en-US"/>
              <a:t>E.g., in XML &amp; JSON formats</a:t>
            </a:r>
          </a:p>
          <a:p>
            <a:pPr lvl="1" eaLnBrk="1" hangingPunct="1"/>
            <a:r>
              <a:rPr lang="en-US" altLang="en-US"/>
              <a:t>WSDL, SOAP (simple object access protocol)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89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 example (</a:t>
            </a:r>
            <a:r>
              <a:rPr lang="en-US" altLang="en-US">
                <a:hlinkClick r:id="rId2"/>
              </a:rPr>
              <a:t>link</a:t>
            </a:r>
            <a:r>
              <a:rPr lang="en-US" altLang="en-US"/>
              <a:t>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B8369-6695-6449-AFAB-39EB901331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79248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1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Metaformats</a:t>
            </a:r>
            <a:r>
              <a:rPr lang="en-US" dirty="0"/>
              <a:t> for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structure of the data --- syntax</a:t>
            </a:r>
          </a:p>
          <a:p>
            <a:r>
              <a:rPr lang="en-US" dirty="0"/>
              <a:t>Can then add semantics or meaning</a:t>
            </a:r>
          </a:p>
          <a:p>
            <a:r>
              <a:rPr lang="en-US" dirty="0"/>
              <a:t>Two widely used </a:t>
            </a:r>
            <a:r>
              <a:rPr lang="en-US" dirty="0" err="1"/>
              <a:t>mataformats</a:t>
            </a:r>
            <a:r>
              <a:rPr lang="en-US" dirty="0"/>
              <a:t> are:</a:t>
            </a:r>
          </a:p>
          <a:p>
            <a:pPr lvl="1"/>
            <a:r>
              <a:rPr lang="en-US" dirty="0" err="1"/>
              <a:t>eXtensible</a:t>
            </a:r>
            <a:r>
              <a:rPr lang="en-US" dirty="0"/>
              <a:t> Markup Language (XML)</a:t>
            </a:r>
          </a:p>
          <a:p>
            <a:pPr lvl="1"/>
            <a:r>
              <a:rPr lang="en-US" dirty="0"/>
              <a:t>JavaScript Object Notation (JSON)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6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879E9-C881-A348-8288-60863B4D10F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XML: Attributes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1"/>
            <a:ext cx="6380914" cy="3060325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/>
              <a:t>&lt;</a:t>
            </a:r>
            <a:r>
              <a:rPr lang="en-US" altLang="en-US">
                <a:solidFill>
                  <a:srgbClr val="006600"/>
                </a:solidFill>
              </a:rPr>
              <a:t>book</a:t>
            </a:r>
            <a:r>
              <a:rPr lang="en-US" altLang="en-US"/>
              <a:t> </a:t>
            </a:r>
            <a:r>
              <a:rPr lang="en-US" altLang="en-US">
                <a:solidFill>
                  <a:srgbClr val="CC3300"/>
                </a:solidFill>
              </a:rPr>
              <a:t>price</a:t>
            </a:r>
            <a:r>
              <a:rPr lang="en-US" altLang="en-US"/>
              <a:t> = “55” </a:t>
            </a:r>
            <a:r>
              <a:rPr lang="en-US" altLang="en-US">
                <a:solidFill>
                  <a:srgbClr val="CC3300"/>
                </a:solidFill>
              </a:rPr>
              <a:t>currency</a:t>
            </a:r>
            <a:r>
              <a:rPr lang="en-US" altLang="en-US"/>
              <a:t> = “USD”&gt;</a:t>
            </a:r>
          </a:p>
          <a:p>
            <a:pPr eaLnBrk="1" hangingPunct="1">
              <a:buFontTx/>
              <a:buNone/>
            </a:pPr>
            <a:r>
              <a:rPr lang="en-US" altLang="en-US"/>
              <a:t>   &lt;</a:t>
            </a:r>
            <a:r>
              <a:rPr lang="en-US" altLang="en-US">
                <a:solidFill>
                  <a:srgbClr val="006600"/>
                </a:solidFill>
              </a:rPr>
              <a:t>title</a:t>
            </a:r>
            <a:r>
              <a:rPr lang="en-US" altLang="en-US"/>
              <a:t>&gt; Foundations of Databases &lt;/</a:t>
            </a:r>
            <a:r>
              <a:rPr lang="en-US" altLang="en-US">
                <a:solidFill>
                  <a:srgbClr val="006600"/>
                </a:solidFill>
              </a:rPr>
              <a:t>title</a:t>
            </a:r>
            <a:r>
              <a:rPr lang="en-US" altLang="en-US"/>
              <a:t>&gt;</a:t>
            </a:r>
          </a:p>
          <a:p>
            <a:pPr eaLnBrk="1" hangingPunct="1">
              <a:buFontTx/>
              <a:buNone/>
            </a:pPr>
            <a:r>
              <a:rPr lang="en-US" altLang="en-US"/>
              <a:t>   &lt;</a:t>
            </a:r>
            <a:r>
              <a:rPr lang="en-US" altLang="en-US">
                <a:solidFill>
                  <a:srgbClr val="006600"/>
                </a:solidFill>
              </a:rPr>
              <a:t>author</a:t>
            </a:r>
            <a:r>
              <a:rPr lang="en-US" altLang="en-US"/>
              <a:t>&gt; Abiteboul &lt;/</a:t>
            </a:r>
            <a:r>
              <a:rPr lang="en-US" altLang="en-US">
                <a:solidFill>
                  <a:srgbClr val="006600"/>
                </a:solidFill>
              </a:rPr>
              <a:t>author</a:t>
            </a:r>
            <a:r>
              <a:rPr lang="en-US" altLang="en-US"/>
              <a:t>&gt;</a:t>
            </a:r>
          </a:p>
          <a:p>
            <a:pPr eaLnBrk="1" hangingPunct="1">
              <a:buFontTx/>
              <a:buNone/>
            </a:pPr>
            <a:r>
              <a:rPr lang="en-US" altLang="en-US"/>
              <a:t>    …</a:t>
            </a:r>
          </a:p>
          <a:p>
            <a:pPr eaLnBrk="1" hangingPunct="1">
              <a:buFontTx/>
              <a:buNone/>
            </a:pPr>
            <a:r>
              <a:rPr lang="en-US" altLang="en-US"/>
              <a:t>   &lt;</a:t>
            </a:r>
            <a:r>
              <a:rPr lang="en-US" altLang="en-US">
                <a:solidFill>
                  <a:srgbClr val="006600"/>
                </a:solidFill>
              </a:rPr>
              <a:t>year</a:t>
            </a:r>
            <a:r>
              <a:rPr lang="en-US" altLang="en-US"/>
              <a:t>&gt; 1995 &lt;/</a:t>
            </a:r>
            <a:r>
              <a:rPr lang="en-US" altLang="en-US">
                <a:solidFill>
                  <a:srgbClr val="006600"/>
                </a:solidFill>
              </a:rPr>
              <a:t>year</a:t>
            </a:r>
            <a:r>
              <a:rPr lang="en-US" altLang="en-US"/>
              <a:t>&gt;</a:t>
            </a:r>
          </a:p>
          <a:p>
            <a:pPr eaLnBrk="1" hangingPunct="1">
              <a:buFontTx/>
              <a:buNone/>
            </a:pPr>
            <a:r>
              <a:rPr lang="en-US" altLang="en-US"/>
              <a:t>&lt;/</a:t>
            </a:r>
            <a:r>
              <a:rPr lang="en-US" altLang="en-US">
                <a:solidFill>
                  <a:srgbClr val="006600"/>
                </a:solidFill>
              </a:rPr>
              <a:t>book</a:t>
            </a:r>
            <a:r>
              <a:rPr lang="en-US" altLang="en-US"/>
              <a:t>&gt;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1717675" y="5654675"/>
            <a:ext cx="875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33CC"/>
                </a:solidFill>
                <a:latin typeface="Arial" charset="0"/>
              </a:rPr>
              <a:t>attributes are alternative ways to represent data</a:t>
            </a:r>
          </a:p>
        </p:txBody>
      </p:sp>
    </p:spTree>
    <p:extLst>
      <p:ext uri="{BB962C8B-B14F-4D97-AF65-F5344CB8AC3E}">
        <p14:creationId xmlns:p14="http://schemas.microsoft.com/office/powerpoint/2010/main" val="183498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&lt;</a:t>
            </a:r>
            <a:r>
              <a:rPr lang="en-US" altLang="en-US">
                <a:solidFill>
                  <a:srgbClr val="006600"/>
                </a:solidFill>
              </a:rPr>
              <a:t>book</a:t>
            </a:r>
            <a:r>
              <a:rPr lang="en-US" altLang="en-US"/>
              <a:t> </a:t>
            </a:r>
            <a:r>
              <a:rPr lang="en-US" altLang="en-US">
                <a:solidFill>
                  <a:srgbClr val="CC3300"/>
                </a:solidFill>
              </a:rPr>
              <a:t>price</a:t>
            </a:r>
            <a:r>
              <a:rPr lang="en-US" altLang="en-US"/>
              <a:t> = “55” </a:t>
            </a:r>
            <a:r>
              <a:rPr lang="en-US" altLang="en-US">
                <a:solidFill>
                  <a:srgbClr val="CC3300"/>
                </a:solidFill>
              </a:rPr>
              <a:t>currency</a:t>
            </a:r>
            <a:r>
              <a:rPr lang="en-US" altLang="en-US"/>
              <a:t> = “USD”&gt;</a:t>
            </a:r>
          </a:p>
          <a:p>
            <a:pPr lvl="1"/>
            <a:endParaRPr lang="en-US" altLang="en-US"/>
          </a:p>
          <a:p>
            <a:r>
              <a:rPr lang="en-US" altLang="en-US"/>
              <a:t>Attribute values must be quoted, either double or single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DD8143-ED17-F641-A04F-7A2931B3FA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5538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B63D87-1376-834D-BA0F-94F7D236C5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51075" y="830234"/>
            <a:ext cx="7424020" cy="701731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More XML: Oids and 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7448962" cy="3649204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sz="2400"/>
              <a:t>&lt;</a:t>
            </a:r>
            <a:r>
              <a:rPr lang="en-US" altLang="en-US" sz="2400">
                <a:solidFill>
                  <a:srgbClr val="006600"/>
                </a:solidFill>
              </a:rPr>
              <a:t>person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CC3300"/>
                </a:solidFill>
              </a:rPr>
              <a:t>id</a:t>
            </a:r>
            <a:r>
              <a:rPr lang="en-US" altLang="en-US" sz="2400"/>
              <a:t>=“o555”&gt;  &lt;</a:t>
            </a:r>
            <a:r>
              <a:rPr lang="en-US" altLang="en-US" sz="2400">
                <a:solidFill>
                  <a:srgbClr val="006600"/>
                </a:solidFill>
              </a:rPr>
              <a:t>name</a:t>
            </a:r>
            <a:r>
              <a:rPr lang="en-US" altLang="en-US" sz="2400"/>
              <a:t>&gt; Jane &lt;/</a:t>
            </a:r>
            <a:r>
              <a:rPr lang="en-US" altLang="en-US" sz="2400">
                <a:solidFill>
                  <a:srgbClr val="006600"/>
                </a:solidFill>
              </a:rPr>
              <a:t>name</a:t>
            </a:r>
            <a:r>
              <a:rPr lang="en-US" altLang="en-US" sz="2400"/>
              <a:t>&gt; &lt;/</a:t>
            </a:r>
            <a:r>
              <a:rPr lang="en-US" altLang="en-US" sz="2400">
                <a:solidFill>
                  <a:srgbClr val="006600"/>
                </a:solidFill>
              </a:rPr>
              <a:t>person</a:t>
            </a:r>
            <a:r>
              <a:rPr lang="en-US" altLang="en-US" sz="2400"/>
              <a:t>&gt;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&lt;</a:t>
            </a:r>
            <a:r>
              <a:rPr lang="en-US" altLang="en-US" sz="2400">
                <a:solidFill>
                  <a:srgbClr val="006600"/>
                </a:solidFill>
              </a:rPr>
              <a:t>person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CC3300"/>
                </a:solidFill>
              </a:rPr>
              <a:t>id</a:t>
            </a:r>
            <a:r>
              <a:rPr lang="en-US" altLang="en-US" sz="2400"/>
              <a:t>=“o456”&gt;  &lt;</a:t>
            </a:r>
            <a:r>
              <a:rPr lang="en-US" altLang="en-US" sz="2400">
                <a:solidFill>
                  <a:srgbClr val="006600"/>
                </a:solidFill>
              </a:rPr>
              <a:t>name</a:t>
            </a:r>
            <a:r>
              <a:rPr lang="en-US" altLang="en-US" sz="2400"/>
              <a:t>&gt; Mary &lt;/</a:t>
            </a:r>
            <a:r>
              <a:rPr lang="en-US" altLang="en-US" sz="2400">
                <a:solidFill>
                  <a:srgbClr val="006600"/>
                </a:solidFill>
              </a:rPr>
              <a:t>name</a:t>
            </a:r>
            <a:r>
              <a:rPr lang="en-US" altLang="en-US" sz="2400"/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                &lt;</a:t>
            </a:r>
            <a:r>
              <a:rPr lang="en-US" altLang="en-US" sz="2400">
                <a:solidFill>
                  <a:srgbClr val="006600"/>
                </a:solidFill>
              </a:rPr>
              <a:t>children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CC3300"/>
                </a:solidFill>
              </a:rPr>
              <a:t>idref</a:t>
            </a:r>
            <a:r>
              <a:rPr lang="en-US" altLang="en-US" sz="2400"/>
              <a:t>=“o123 o555”/&gt;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&lt;/</a:t>
            </a:r>
            <a:r>
              <a:rPr lang="en-US" altLang="en-US" sz="2400">
                <a:solidFill>
                  <a:srgbClr val="006600"/>
                </a:solidFill>
              </a:rPr>
              <a:t>person</a:t>
            </a:r>
            <a:r>
              <a:rPr lang="en-US" altLang="en-US" sz="2400"/>
              <a:t>&gt;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&lt;</a:t>
            </a:r>
            <a:r>
              <a:rPr lang="en-US" altLang="en-US" sz="2400">
                <a:solidFill>
                  <a:srgbClr val="006600"/>
                </a:solidFill>
              </a:rPr>
              <a:t>person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CC3300"/>
                </a:solidFill>
              </a:rPr>
              <a:t>id</a:t>
            </a:r>
            <a:r>
              <a:rPr lang="en-US" altLang="en-US" sz="2400"/>
              <a:t>=“o123” </a:t>
            </a:r>
            <a:r>
              <a:rPr lang="en-US" altLang="en-US" sz="2400">
                <a:solidFill>
                  <a:srgbClr val="CC3300"/>
                </a:solidFill>
              </a:rPr>
              <a:t>mother</a:t>
            </a:r>
            <a:r>
              <a:rPr lang="en-US" altLang="en-US" sz="2400"/>
              <a:t>=“o456”&gt;&lt;</a:t>
            </a:r>
            <a:r>
              <a:rPr lang="en-US" altLang="en-US" sz="2400">
                <a:solidFill>
                  <a:srgbClr val="006600"/>
                </a:solidFill>
              </a:rPr>
              <a:t>name</a:t>
            </a:r>
            <a:r>
              <a:rPr lang="en-US" altLang="en-US" sz="2400"/>
              <a:t>&gt;John&lt;/</a:t>
            </a:r>
            <a:r>
              <a:rPr lang="en-US" altLang="en-US" sz="2400">
                <a:solidFill>
                  <a:srgbClr val="006600"/>
                </a:solidFill>
              </a:rPr>
              <a:t>name</a:t>
            </a:r>
            <a:r>
              <a:rPr lang="en-US" altLang="en-US" sz="2400"/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&lt;/</a:t>
            </a:r>
            <a:r>
              <a:rPr lang="en-US" altLang="en-US" sz="2400">
                <a:solidFill>
                  <a:srgbClr val="006600"/>
                </a:solidFill>
              </a:rPr>
              <a:t>person</a:t>
            </a:r>
            <a:r>
              <a:rPr lang="en-US" altLang="en-US" sz="2400"/>
              <a:t>&gt;</a:t>
            </a: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3505201" y="6019801"/>
            <a:ext cx="3668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Must define them in schema</a:t>
            </a:r>
          </a:p>
        </p:txBody>
      </p:sp>
    </p:spTree>
    <p:extLst>
      <p:ext uri="{BB962C8B-B14F-4D97-AF65-F5344CB8AC3E}">
        <p14:creationId xmlns:p14="http://schemas.microsoft.com/office/powerpoint/2010/main" val="604170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C2F60E-5678-2A4B-8A93-447E6E7E1A1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Semantics: an ordered tree 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524000" y="2133600"/>
            <a:ext cx="3392488" cy="389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data</a:t>
            </a:r>
            <a:r>
              <a:rPr lang="en-US" altLang="en-US" sz="140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person </a:t>
            </a:r>
            <a:r>
              <a:rPr lang="en-US" altLang="en-US" sz="1400">
                <a:solidFill>
                  <a:srgbClr val="CC3300"/>
                </a:solidFill>
              </a:rPr>
              <a:t>id</a:t>
            </a:r>
            <a:r>
              <a:rPr lang="en-US" altLang="en-US" sz="1400"/>
              <a:t>=“o555”</a:t>
            </a:r>
            <a:r>
              <a:rPr lang="en-US" altLang="en-US" sz="1400">
                <a:solidFill>
                  <a:srgbClr val="006600"/>
                </a:solidFill>
              </a:rPr>
              <a:t> </a:t>
            </a:r>
            <a:r>
              <a:rPr lang="en-US" altLang="en-US" sz="1400"/>
              <a:t>&gt;</a:t>
            </a:r>
          </a:p>
          <a:p>
            <a:pPr lvl="2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name</a:t>
            </a:r>
            <a:r>
              <a:rPr lang="en-US" altLang="en-US" sz="1400"/>
              <a:t>&gt; Mary &lt;/</a:t>
            </a:r>
            <a:r>
              <a:rPr lang="en-US" altLang="en-US" sz="1400">
                <a:solidFill>
                  <a:srgbClr val="006600"/>
                </a:solidFill>
              </a:rPr>
              <a:t>name</a:t>
            </a:r>
            <a:r>
              <a:rPr lang="en-US" altLang="en-US" sz="1400"/>
              <a:t>&gt;</a:t>
            </a:r>
          </a:p>
          <a:p>
            <a:pPr lvl="2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address</a:t>
            </a:r>
            <a:r>
              <a:rPr lang="en-US" altLang="en-US" sz="1400"/>
              <a:t>&gt;</a:t>
            </a:r>
          </a:p>
          <a:p>
            <a:pPr lvl="3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street</a:t>
            </a:r>
            <a:r>
              <a:rPr lang="en-US" altLang="en-US" sz="1400"/>
              <a:t>&gt; Maple &lt;/</a:t>
            </a:r>
            <a:r>
              <a:rPr lang="en-US" altLang="en-US" sz="1400">
                <a:solidFill>
                  <a:srgbClr val="006600"/>
                </a:solidFill>
              </a:rPr>
              <a:t>street</a:t>
            </a:r>
            <a:r>
              <a:rPr lang="en-US" altLang="en-US" sz="1400"/>
              <a:t>&gt; </a:t>
            </a:r>
          </a:p>
          <a:p>
            <a:pPr lvl="3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no</a:t>
            </a:r>
            <a:r>
              <a:rPr lang="en-US" altLang="en-US" sz="1400"/>
              <a:t>&gt; 345 &lt;/</a:t>
            </a:r>
            <a:r>
              <a:rPr lang="en-US" altLang="en-US" sz="1400">
                <a:solidFill>
                  <a:srgbClr val="006600"/>
                </a:solidFill>
              </a:rPr>
              <a:t>no</a:t>
            </a:r>
            <a:r>
              <a:rPr lang="en-US" altLang="en-US" sz="1400"/>
              <a:t>&gt; </a:t>
            </a:r>
          </a:p>
          <a:p>
            <a:pPr lvl="3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city</a:t>
            </a:r>
            <a:r>
              <a:rPr lang="en-US" altLang="en-US" sz="1400"/>
              <a:t>&gt; Seattle &lt;/</a:t>
            </a:r>
            <a:r>
              <a:rPr lang="en-US" altLang="en-US" sz="1400">
                <a:solidFill>
                  <a:srgbClr val="006600"/>
                </a:solidFill>
              </a:rPr>
              <a:t>city</a:t>
            </a:r>
            <a:r>
              <a:rPr lang="en-US" altLang="en-US" sz="1400"/>
              <a:t>&gt; </a:t>
            </a:r>
          </a:p>
          <a:p>
            <a:pPr lvl="2" eaLnBrk="1" hangingPunct="1">
              <a:buFontTx/>
              <a:buNone/>
            </a:pPr>
            <a:r>
              <a:rPr lang="en-US" altLang="en-US" sz="1400"/>
              <a:t>&lt;/</a:t>
            </a:r>
            <a:r>
              <a:rPr lang="en-US" altLang="en-US" sz="1400">
                <a:solidFill>
                  <a:srgbClr val="006600"/>
                </a:solidFill>
              </a:rPr>
              <a:t>address</a:t>
            </a:r>
            <a:r>
              <a:rPr lang="en-US" altLang="en-US" sz="140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&lt;/</a:t>
            </a:r>
            <a:r>
              <a:rPr lang="en-US" altLang="en-US" sz="1400">
                <a:solidFill>
                  <a:srgbClr val="006600"/>
                </a:solidFill>
              </a:rPr>
              <a:t>person</a:t>
            </a:r>
            <a:r>
              <a:rPr lang="en-US" altLang="en-US" sz="140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person</a:t>
            </a:r>
            <a:r>
              <a:rPr lang="en-US" altLang="en-US" sz="1400"/>
              <a:t>&gt;</a:t>
            </a:r>
          </a:p>
          <a:p>
            <a:pPr lvl="2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name</a:t>
            </a:r>
            <a:r>
              <a:rPr lang="en-US" altLang="en-US" sz="1400"/>
              <a:t>&gt; John &lt;/</a:t>
            </a:r>
            <a:r>
              <a:rPr lang="en-US" altLang="en-US" sz="1400">
                <a:solidFill>
                  <a:srgbClr val="006600"/>
                </a:solidFill>
              </a:rPr>
              <a:t>name</a:t>
            </a:r>
            <a:r>
              <a:rPr lang="en-US" altLang="en-US" sz="1400"/>
              <a:t>&gt;</a:t>
            </a:r>
          </a:p>
          <a:p>
            <a:pPr lvl="2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address</a:t>
            </a:r>
            <a:r>
              <a:rPr lang="en-US" altLang="en-US" sz="1400"/>
              <a:t>&gt; Thailand  &lt;/</a:t>
            </a:r>
            <a:r>
              <a:rPr lang="en-US" altLang="en-US" sz="1400">
                <a:solidFill>
                  <a:srgbClr val="006600"/>
                </a:solidFill>
              </a:rPr>
              <a:t>address</a:t>
            </a:r>
            <a:r>
              <a:rPr lang="en-US" altLang="en-US" sz="1400"/>
              <a:t>&gt;</a:t>
            </a:r>
          </a:p>
          <a:p>
            <a:pPr lvl="2" eaLnBrk="1" hangingPunct="1">
              <a:buFontTx/>
              <a:buNone/>
            </a:pPr>
            <a:r>
              <a:rPr lang="en-US" altLang="en-US" sz="1400"/>
              <a:t>&lt;</a:t>
            </a:r>
            <a:r>
              <a:rPr lang="en-US" altLang="en-US" sz="1400">
                <a:solidFill>
                  <a:srgbClr val="006600"/>
                </a:solidFill>
              </a:rPr>
              <a:t>phone</a:t>
            </a:r>
            <a:r>
              <a:rPr lang="en-US" altLang="en-US" sz="1400"/>
              <a:t>&gt; 23456  &lt;/</a:t>
            </a:r>
            <a:r>
              <a:rPr lang="en-US" altLang="en-US" sz="1400">
                <a:solidFill>
                  <a:srgbClr val="006600"/>
                </a:solidFill>
              </a:rPr>
              <a:t>phone</a:t>
            </a:r>
            <a:r>
              <a:rPr lang="en-US" altLang="en-US" sz="140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&lt;/</a:t>
            </a:r>
            <a:r>
              <a:rPr lang="en-US" altLang="en-US" sz="1400">
                <a:solidFill>
                  <a:srgbClr val="006600"/>
                </a:solidFill>
              </a:rPr>
              <a:t>person</a:t>
            </a:r>
            <a:r>
              <a:rPr lang="en-US" altLang="en-US" sz="1400"/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1400"/>
              <a:t>&lt;/</a:t>
            </a:r>
            <a:r>
              <a:rPr lang="en-US" altLang="en-US" sz="1400">
                <a:solidFill>
                  <a:srgbClr val="006600"/>
                </a:solidFill>
              </a:rPr>
              <a:t>data</a:t>
            </a:r>
            <a:r>
              <a:rPr lang="en-US" altLang="en-US" sz="1400"/>
              <a:t>&gt;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7780784" y="1974941"/>
            <a:ext cx="742058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data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5300606" y="4710203"/>
            <a:ext cx="949438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Mary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6671320" y="2500403"/>
            <a:ext cx="1030586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person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8957320" y="2805203"/>
            <a:ext cx="1030586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person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5376614" y="3719603"/>
            <a:ext cx="886322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name</a:t>
            </a:r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6526813" y="3643403"/>
            <a:ext cx="1127515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address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8119814" y="3948203"/>
            <a:ext cx="886322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name</a:t>
            </a:r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8881075" y="3872003"/>
            <a:ext cx="1127515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address</a:t>
            </a:r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6138282" y="4634003"/>
            <a:ext cx="888577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street</a:t>
            </a:r>
          </a:p>
        </p:txBody>
      </p:sp>
      <p:sp>
        <p:nvSpPr>
          <p:cNvPr id="19470" name="Oval 13"/>
          <p:cNvSpPr>
            <a:spLocks noChangeArrowheads="1"/>
          </p:cNvSpPr>
          <p:nvPr/>
        </p:nvSpPr>
        <p:spPr bwMode="auto">
          <a:xfrm>
            <a:off x="7053800" y="4634003"/>
            <a:ext cx="548203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no</a:t>
            </a:r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7622683" y="4634003"/>
            <a:ext cx="694722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6600"/>
                </a:solidFill>
              </a:rPr>
              <a:t>city</a:t>
            </a:r>
          </a:p>
        </p:txBody>
      </p:sp>
      <p:sp>
        <p:nvSpPr>
          <p:cNvPr id="19472" name="Oval 15"/>
          <p:cNvSpPr>
            <a:spLocks noChangeArrowheads="1"/>
          </p:cNvSpPr>
          <p:nvPr/>
        </p:nvSpPr>
        <p:spPr bwMode="auto">
          <a:xfrm>
            <a:off x="5810149" y="5472203"/>
            <a:ext cx="1046366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Maple</a:t>
            </a:r>
          </a:p>
        </p:txBody>
      </p:sp>
      <p:sp>
        <p:nvSpPr>
          <p:cNvPr id="19473" name="Oval 16"/>
          <p:cNvSpPr>
            <a:spLocks noChangeArrowheads="1"/>
          </p:cNvSpPr>
          <p:nvPr/>
        </p:nvSpPr>
        <p:spPr bwMode="auto">
          <a:xfrm>
            <a:off x="6954679" y="5472203"/>
            <a:ext cx="692468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345</a:t>
            </a:r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595104" y="5548403"/>
            <a:ext cx="1095957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Seattle</a:t>
            </a:r>
          </a:p>
        </p:txBody>
      </p:sp>
      <p:sp>
        <p:nvSpPr>
          <p:cNvPr id="19475" name="Oval 18"/>
          <p:cNvSpPr>
            <a:spLocks noChangeArrowheads="1"/>
          </p:cNvSpPr>
          <p:nvPr/>
        </p:nvSpPr>
        <p:spPr bwMode="auto">
          <a:xfrm>
            <a:off x="8271707" y="4938803"/>
            <a:ext cx="868289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John</a:t>
            </a:r>
          </a:p>
        </p:txBody>
      </p: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9035197" y="4710203"/>
            <a:ext cx="836732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Thai</a:t>
            </a:r>
          </a:p>
        </p:txBody>
      </p:sp>
      <p:cxnSp>
        <p:nvCxnSpPr>
          <p:cNvPr id="19477" name="AutoShape 20"/>
          <p:cNvCxnSpPr>
            <a:cxnSpLocks noChangeShapeType="1"/>
            <a:stCxn id="19461" idx="3"/>
            <a:endCxn id="19463" idx="7"/>
          </p:cNvCxnSpPr>
          <p:nvPr/>
        </p:nvCxnSpPr>
        <p:spPr bwMode="auto">
          <a:xfrm flipH="1">
            <a:off x="7550980" y="2381293"/>
            <a:ext cx="338476" cy="1888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21"/>
          <p:cNvCxnSpPr>
            <a:cxnSpLocks noChangeShapeType="1"/>
            <a:stCxn id="19461" idx="5"/>
            <a:endCxn id="19464" idx="1"/>
          </p:cNvCxnSpPr>
          <p:nvPr/>
        </p:nvCxnSpPr>
        <p:spPr bwMode="auto">
          <a:xfrm>
            <a:off x="8414170" y="2381293"/>
            <a:ext cx="694076" cy="493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22"/>
          <p:cNvCxnSpPr>
            <a:cxnSpLocks noChangeShapeType="1"/>
            <a:stCxn id="19463" idx="3"/>
            <a:endCxn id="19465" idx="7"/>
          </p:cNvCxnSpPr>
          <p:nvPr/>
        </p:nvCxnSpPr>
        <p:spPr bwMode="auto">
          <a:xfrm flipH="1">
            <a:off x="6133138" y="2906755"/>
            <a:ext cx="689109" cy="8825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3"/>
          <p:cNvCxnSpPr>
            <a:cxnSpLocks noChangeShapeType="1"/>
            <a:stCxn id="19463" idx="4"/>
            <a:endCxn id="19466" idx="0"/>
          </p:cNvCxnSpPr>
          <p:nvPr/>
        </p:nvCxnSpPr>
        <p:spPr bwMode="auto">
          <a:xfrm flipH="1">
            <a:off x="7090571" y="2976474"/>
            <a:ext cx="96043" cy="6669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4"/>
          <p:cNvCxnSpPr>
            <a:cxnSpLocks noChangeShapeType="1"/>
            <a:stCxn id="19464" idx="3"/>
            <a:endCxn id="19467" idx="0"/>
          </p:cNvCxnSpPr>
          <p:nvPr/>
        </p:nvCxnSpPr>
        <p:spPr bwMode="auto">
          <a:xfrm flipH="1">
            <a:off x="8562976" y="3211554"/>
            <a:ext cx="545271" cy="73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5"/>
          <p:cNvCxnSpPr>
            <a:cxnSpLocks noChangeShapeType="1"/>
            <a:stCxn id="19464" idx="4"/>
            <a:endCxn id="19468" idx="0"/>
          </p:cNvCxnSpPr>
          <p:nvPr/>
        </p:nvCxnSpPr>
        <p:spPr bwMode="auto">
          <a:xfrm flipH="1">
            <a:off x="9444833" y="3281274"/>
            <a:ext cx="27781" cy="5907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6"/>
          <p:cNvCxnSpPr>
            <a:cxnSpLocks noChangeShapeType="1"/>
            <a:stCxn id="19465" idx="4"/>
            <a:endCxn id="19462" idx="0"/>
          </p:cNvCxnSpPr>
          <p:nvPr/>
        </p:nvCxnSpPr>
        <p:spPr bwMode="auto">
          <a:xfrm flipH="1">
            <a:off x="5775325" y="4195674"/>
            <a:ext cx="44450" cy="5145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27"/>
          <p:cNvCxnSpPr>
            <a:cxnSpLocks noChangeShapeType="1"/>
            <a:stCxn id="19466" idx="3"/>
            <a:endCxn id="19469" idx="0"/>
          </p:cNvCxnSpPr>
          <p:nvPr/>
        </p:nvCxnSpPr>
        <p:spPr bwMode="auto">
          <a:xfrm flipH="1">
            <a:off x="6582571" y="4049754"/>
            <a:ext cx="109363" cy="5842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AutoShape 28"/>
          <p:cNvCxnSpPr>
            <a:cxnSpLocks noChangeShapeType="1"/>
            <a:stCxn id="19466" idx="4"/>
            <a:endCxn id="19470" idx="0"/>
          </p:cNvCxnSpPr>
          <p:nvPr/>
        </p:nvCxnSpPr>
        <p:spPr bwMode="auto">
          <a:xfrm>
            <a:off x="7090571" y="4119474"/>
            <a:ext cx="237331" cy="5145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6" name="AutoShape 29"/>
          <p:cNvCxnSpPr>
            <a:cxnSpLocks noChangeShapeType="1"/>
            <a:stCxn id="19466" idx="5"/>
            <a:endCxn id="19471" idx="0"/>
          </p:cNvCxnSpPr>
          <p:nvPr/>
        </p:nvCxnSpPr>
        <p:spPr bwMode="auto">
          <a:xfrm>
            <a:off x="7489206" y="4049754"/>
            <a:ext cx="480838" cy="5842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AutoShape 30"/>
          <p:cNvCxnSpPr>
            <a:cxnSpLocks noChangeShapeType="1"/>
            <a:stCxn id="19469" idx="4"/>
            <a:endCxn id="19472" idx="0"/>
          </p:cNvCxnSpPr>
          <p:nvPr/>
        </p:nvCxnSpPr>
        <p:spPr bwMode="auto">
          <a:xfrm flipH="1">
            <a:off x="6333332" y="5110074"/>
            <a:ext cx="249238" cy="362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AutoShape 31"/>
          <p:cNvCxnSpPr>
            <a:cxnSpLocks noChangeShapeType="1"/>
            <a:stCxn id="19470" idx="4"/>
            <a:endCxn id="19473" idx="0"/>
          </p:cNvCxnSpPr>
          <p:nvPr/>
        </p:nvCxnSpPr>
        <p:spPr bwMode="auto">
          <a:xfrm flipH="1">
            <a:off x="7300913" y="5110074"/>
            <a:ext cx="26988" cy="362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AutoShape 32"/>
          <p:cNvCxnSpPr>
            <a:cxnSpLocks noChangeShapeType="1"/>
            <a:stCxn id="19471" idx="4"/>
            <a:endCxn id="19474" idx="0"/>
          </p:cNvCxnSpPr>
          <p:nvPr/>
        </p:nvCxnSpPr>
        <p:spPr bwMode="auto">
          <a:xfrm>
            <a:off x="7970044" y="5110074"/>
            <a:ext cx="173038" cy="4383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0" name="AutoShape 33"/>
          <p:cNvCxnSpPr>
            <a:cxnSpLocks noChangeShapeType="1"/>
            <a:stCxn id="19467" idx="4"/>
            <a:endCxn id="19475" idx="0"/>
          </p:cNvCxnSpPr>
          <p:nvPr/>
        </p:nvCxnSpPr>
        <p:spPr bwMode="auto">
          <a:xfrm>
            <a:off x="8562975" y="4424274"/>
            <a:ext cx="142876" cy="5145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1" name="AutoShape 34"/>
          <p:cNvCxnSpPr>
            <a:cxnSpLocks noChangeShapeType="1"/>
            <a:stCxn id="19468" idx="4"/>
            <a:endCxn id="19476" idx="0"/>
          </p:cNvCxnSpPr>
          <p:nvPr/>
        </p:nvCxnSpPr>
        <p:spPr bwMode="auto">
          <a:xfrm>
            <a:off x="9444833" y="4348074"/>
            <a:ext cx="8731" cy="362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2" name="Oval 35"/>
          <p:cNvSpPr>
            <a:spLocks noChangeArrowheads="1"/>
          </p:cNvSpPr>
          <p:nvPr/>
        </p:nvSpPr>
        <p:spPr bwMode="auto">
          <a:xfrm>
            <a:off x="9736924" y="4100603"/>
            <a:ext cx="965217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6600"/>
                </a:solidFill>
              </a:rPr>
              <a:t>phone</a:t>
            </a:r>
          </a:p>
        </p:txBody>
      </p:sp>
      <p:sp>
        <p:nvSpPr>
          <p:cNvPr id="19493" name="Oval 36"/>
          <p:cNvSpPr>
            <a:spLocks noChangeArrowheads="1"/>
          </p:cNvSpPr>
          <p:nvPr/>
        </p:nvSpPr>
        <p:spPr bwMode="auto">
          <a:xfrm>
            <a:off x="9720302" y="5015003"/>
            <a:ext cx="980996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23456</a:t>
            </a:r>
          </a:p>
        </p:txBody>
      </p:sp>
      <p:cxnSp>
        <p:nvCxnSpPr>
          <p:cNvPr id="19494" name="AutoShape 37"/>
          <p:cNvCxnSpPr>
            <a:cxnSpLocks noChangeShapeType="1"/>
            <a:stCxn id="19464" idx="5"/>
            <a:endCxn id="19492" idx="0"/>
          </p:cNvCxnSpPr>
          <p:nvPr/>
        </p:nvCxnSpPr>
        <p:spPr bwMode="auto">
          <a:xfrm>
            <a:off x="9836980" y="3211554"/>
            <a:ext cx="382552" cy="889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5" name="AutoShape 38"/>
          <p:cNvCxnSpPr>
            <a:cxnSpLocks noChangeShapeType="1"/>
            <a:stCxn id="19492" idx="4"/>
            <a:endCxn id="19493" idx="0"/>
          </p:cNvCxnSpPr>
          <p:nvPr/>
        </p:nvCxnSpPr>
        <p:spPr bwMode="auto">
          <a:xfrm flipH="1">
            <a:off x="10210800" y="4576674"/>
            <a:ext cx="8732" cy="4383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6" name="Oval 39"/>
          <p:cNvSpPr>
            <a:spLocks noChangeArrowheads="1"/>
          </p:cNvSpPr>
          <p:nvPr/>
        </p:nvSpPr>
        <p:spPr bwMode="auto">
          <a:xfrm>
            <a:off x="5148606" y="3338603"/>
            <a:ext cx="485088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</a:rPr>
              <a:t>id</a:t>
            </a:r>
          </a:p>
        </p:txBody>
      </p:sp>
      <p:sp>
        <p:nvSpPr>
          <p:cNvPr id="19497" name="Oval 40"/>
          <p:cNvSpPr>
            <a:spLocks noChangeArrowheads="1"/>
          </p:cNvSpPr>
          <p:nvPr/>
        </p:nvSpPr>
        <p:spPr bwMode="auto">
          <a:xfrm>
            <a:off x="4844197" y="4253003"/>
            <a:ext cx="836732" cy="476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o555</a:t>
            </a:r>
          </a:p>
        </p:txBody>
      </p:sp>
      <p:cxnSp>
        <p:nvCxnSpPr>
          <p:cNvPr id="19498" name="AutoShape 41"/>
          <p:cNvCxnSpPr>
            <a:cxnSpLocks noChangeShapeType="1"/>
            <a:stCxn id="19463" idx="2"/>
            <a:endCxn id="19496" idx="7"/>
          </p:cNvCxnSpPr>
          <p:nvPr/>
        </p:nvCxnSpPr>
        <p:spPr bwMode="auto">
          <a:xfrm flipH="1">
            <a:off x="5562656" y="2738439"/>
            <a:ext cx="1108665" cy="669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42"/>
          <p:cNvCxnSpPr>
            <a:cxnSpLocks noChangeShapeType="1"/>
            <a:stCxn id="19496" idx="3"/>
            <a:endCxn id="19497" idx="0"/>
          </p:cNvCxnSpPr>
          <p:nvPr/>
        </p:nvCxnSpPr>
        <p:spPr bwMode="auto">
          <a:xfrm>
            <a:off x="5219645" y="3744954"/>
            <a:ext cx="42918" cy="508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451475" y="1524001"/>
            <a:ext cx="5064126" cy="4697413"/>
            <a:chOff x="2474" y="960"/>
            <a:chExt cx="3190" cy="2959"/>
          </a:xfrm>
        </p:grpSpPr>
        <p:sp>
          <p:nvSpPr>
            <p:cNvPr id="19502" name="AutoShape 44"/>
            <p:cNvSpPr>
              <a:spLocks noChangeArrowheads="1"/>
            </p:cNvSpPr>
            <p:nvPr/>
          </p:nvSpPr>
          <p:spPr bwMode="auto">
            <a:xfrm>
              <a:off x="4971" y="960"/>
              <a:ext cx="693" cy="463"/>
            </a:xfrm>
            <a:prstGeom prst="wedgeEllipseCallout">
              <a:avLst>
                <a:gd name="adj1" fmla="val -40477"/>
                <a:gd name="adj2" fmla="val 122296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Element</a:t>
              </a:r>
              <a:br>
                <a:rPr lang="en-US" altLang="en-US" sz="1400"/>
              </a:br>
              <a:r>
                <a:rPr lang="en-US" altLang="en-US" sz="1400"/>
                <a:t>node</a:t>
              </a:r>
            </a:p>
          </p:txBody>
        </p:sp>
        <p:sp>
          <p:nvSpPr>
            <p:cNvPr id="19503" name="AutoShape 45"/>
            <p:cNvSpPr>
              <a:spLocks noChangeArrowheads="1"/>
            </p:cNvSpPr>
            <p:nvPr/>
          </p:nvSpPr>
          <p:spPr bwMode="auto">
            <a:xfrm>
              <a:off x="4840" y="3456"/>
              <a:ext cx="473" cy="463"/>
            </a:xfrm>
            <a:prstGeom prst="wedgeEllipseCallout">
              <a:avLst>
                <a:gd name="adj1" fmla="val -127083"/>
                <a:gd name="adj2" fmla="val -13514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Text</a:t>
              </a:r>
              <a:br>
                <a:rPr lang="en-US" altLang="en-US" sz="1400"/>
              </a:br>
              <a:r>
                <a:rPr lang="en-US" altLang="en-US" sz="1400"/>
                <a:t>node</a:t>
              </a:r>
            </a:p>
          </p:txBody>
        </p:sp>
        <p:sp>
          <p:nvSpPr>
            <p:cNvPr id="19504" name="AutoShape 46"/>
            <p:cNvSpPr>
              <a:spLocks noChangeArrowheads="1"/>
            </p:cNvSpPr>
            <p:nvPr/>
          </p:nvSpPr>
          <p:spPr bwMode="auto">
            <a:xfrm>
              <a:off x="2474" y="1104"/>
              <a:ext cx="737" cy="463"/>
            </a:xfrm>
            <a:prstGeom prst="wedgeEllipseCallout">
              <a:avLst>
                <a:gd name="adj1" fmla="val -55907"/>
                <a:gd name="adj2" fmla="val 162611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Attribute</a:t>
              </a:r>
              <a:br>
                <a:rPr lang="en-US" altLang="en-US" sz="1400"/>
              </a:br>
              <a:r>
                <a:rPr lang="en-US" altLang="en-US" sz="1400"/>
                <a:t>node</a:t>
              </a:r>
            </a:p>
          </p:txBody>
        </p:sp>
      </p:grpSp>
      <p:sp>
        <p:nvSpPr>
          <p:cNvPr id="19501" name="Text Box 47"/>
          <p:cNvSpPr txBox="1">
            <a:spLocks noChangeArrowheads="1"/>
          </p:cNvSpPr>
          <p:nvPr/>
        </p:nvSpPr>
        <p:spPr bwMode="auto">
          <a:xfrm>
            <a:off x="5851525" y="6213475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6600"/>
                </a:solidFill>
              </a:rPr>
              <a:t>Order matters !!!</a:t>
            </a:r>
          </a:p>
        </p:txBody>
      </p:sp>
    </p:spTree>
    <p:extLst>
      <p:ext uri="{BB962C8B-B14F-4D97-AF65-F5344CB8AC3E}">
        <p14:creationId xmlns:p14="http://schemas.microsoft.com/office/powerpoint/2010/main" val="9866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BE70A-0A55-A248-B0DF-14CFFF4A57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Data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is </a:t>
            </a:r>
            <a:r>
              <a:rPr lang="en-US" altLang="en-US">
                <a:solidFill>
                  <a:srgbClr val="FF3300"/>
                </a:solidFill>
              </a:rPr>
              <a:t>self-describing</a:t>
            </a:r>
          </a:p>
          <a:p>
            <a:pPr eaLnBrk="1" hangingPunct="1"/>
            <a:r>
              <a:rPr lang="en-US" altLang="en-US"/>
              <a:t>Schema elements become part of the data</a:t>
            </a:r>
          </a:p>
          <a:p>
            <a:pPr lvl="1" eaLnBrk="1" hangingPunct="1"/>
            <a:r>
              <a:rPr lang="en-US" altLang="en-US"/>
              <a:t>Reational schema: </a:t>
            </a:r>
            <a:r>
              <a:rPr lang="en-US" altLang="en-US">
                <a:solidFill>
                  <a:srgbClr val="006600"/>
                </a:solidFill>
              </a:rPr>
              <a:t>persons(name,phone)</a:t>
            </a:r>
          </a:p>
          <a:p>
            <a:pPr lvl="1" eaLnBrk="1" hangingPunct="1"/>
            <a:r>
              <a:rPr lang="en-US" altLang="en-US"/>
              <a:t>In XML &lt;</a:t>
            </a:r>
            <a:r>
              <a:rPr lang="en-US" altLang="en-US">
                <a:solidFill>
                  <a:srgbClr val="006600"/>
                </a:solidFill>
              </a:rPr>
              <a:t>persons</a:t>
            </a:r>
            <a:r>
              <a:rPr lang="en-US" altLang="en-US"/>
              <a:t>&gt;, &lt;</a:t>
            </a:r>
            <a:r>
              <a:rPr lang="en-US" altLang="en-US">
                <a:solidFill>
                  <a:srgbClr val="006600"/>
                </a:solidFill>
              </a:rPr>
              <a:t>name</a:t>
            </a:r>
            <a:r>
              <a:rPr lang="en-US" altLang="en-US"/>
              <a:t>&gt;, &lt;</a:t>
            </a:r>
            <a:r>
              <a:rPr lang="en-US" altLang="en-US">
                <a:solidFill>
                  <a:srgbClr val="006600"/>
                </a:solidFill>
              </a:rPr>
              <a:t>phone</a:t>
            </a:r>
            <a:r>
              <a:rPr lang="en-US" altLang="en-US"/>
              <a:t>&gt; are part of the data, and are repeated many times</a:t>
            </a:r>
          </a:p>
          <a:p>
            <a:pPr eaLnBrk="1" hangingPunct="1"/>
            <a:r>
              <a:rPr lang="en-US" altLang="en-US"/>
              <a:t>Consequence: XML is much more flexible</a:t>
            </a:r>
          </a:p>
          <a:p>
            <a:pPr eaLnBrk="1" hangingPunct="1"/>
            <a:r>
              <a:rPr lang="en-US" altLang="en-US"/>
              <a:t>XML = </a:t>
            </a:r>
            <a:r>
              <a:rPr lang="en-US" altLang="en-US">
                <a:solidFill>
                  <a:srgbClr val="FF3300"/>
                </a:solidFill>
              </a:rPr>
              <a:t>semistructured</a:t>
            </a:r>
            <a:r>
              <a:rPr lang="en-US" altLang="en-US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4502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3477D-D695-D74F-855F-1BF8E5F4D38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4664" y="517497"/>
            <a:ext cx="5341655" cy="701731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Relational Data </a:t>
            </a:r>
            <a:r>
              <a:rPr lang="en-US" altLang="en-US">
                <a:sym typeface="Wingdings" charset="2"/>
              </a:rPr>
              <a:t>as XML</a:t>
            </a:r>
            <a:endParaRPr lang="en-US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1" y="3962400"/>
            <a:ext cx="4677819" cy="2308324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</a:t>
            </a:r>
            <a:r>
              <a:rPr lang="en-US" altLang="en-US" sz="2000">
                <a:solidFill>
                  <a:srgbClr val="006600"/>
                </a:solidFill>
              </a:rPr>
              <a:t>person</a:t>
            </a:r>
            <a:r>
              <a:rPr lang="en-US" altLang="en-US" sz="200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</a:t>
            </a:r>
            <a:r>
              <a:rPr lang="en-US" altLang="en-US" sz="2000">
                <a:solidFill>
                  <a:srgbClr val="006600"/>
                </a:solidFill>
              </a:rPr>
              <a:t>row&gt; &lt;name</a:t>
            </a:r>
            <a:r>
              <a:rPr lang="en-US" altLang="en-US" sz="2000"/>
              <a:t>&gt;John&lt;/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&lt;</a:t>
            </a:r>
            <a:r>
              <a:rPr lang="en-US" altLang="en-US" sz="2000">
                <a:solidFill>
                  <a:srgbClr val="006600"/>
                </a:solidFill>
              </a:rPr>
              <a:t>phone&gt;</a:t>
            </a:r>
            <a:r>
              <a:rPr lang="en-US" altLang="en-US" sz="2000"/>
              <a:t> 3634&lt;/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&gt;&lt;/</a:t>
            </a:r>
            <a:r>
              <a:rPr lang="en-US" altLang="en-US" sz="2000">
                <a:solidFill>
                  <a:srgbClr val="006600"/>
                </a:solidFill>
              </a:rPr>
              <a:t>row</a:t>
            </a:r>
            <a:r>
              <a:rPr lang="en-US" altLang="en-US" sz="200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&lt;</a:t>
            </a:r>
            <a:r>
              <a:rPr lang="en-US" altLang="en-US" sz="2000">
                <a:solidFill>
                  <a:srgbClr val="006600"/>
                </a:solidFill>
              </a:rPr>
              <a:t>row&gt; &lt;name</a:t>
            </a:r>
            <a:r>
              <a:rPr lang="en-US" altLang="en-US" sz="2000"/>
              <a:t>&gt;Sue&lt;/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&lt;</a:t>
            </a:r>
            <a:r>
              <a:rPr lang="en-US" altLang="en-US" sz="2000">
                <a:solidFill>
                  <a:srgbClr val="006600"/>
                </a:solidFill>
              </a:rPr>
              <a:t>phone&gt;</a:t>
            </a:r>
            <a:r>
              <a:rPr lang="en-US" altLang="en-US" sz="2000"/>
              <a:t> 6343&lt;/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&lt;</a:t>
            </a:r>
            <a:r>
              <a:rPr lang="en-US" altLang="en-US" sz="2000">
                <a:solidFill>
                  <a:srgbClr val="006600"/>
                </a:solidFill>
              </a:rPr>
              <a:t>row</a:t>
            </a:r>
            <a:r>
              <a:rPr lang="en-US" altLang="en-US" sz="2000"/>
              <a:t>&gt; &lt;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&gt;Dick&lt;/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&lt;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 6363&lt;/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&gt;&lt;/</a:t>
            </a:r>
            <a:r>
              <a:rPr lang="en-US" altLang="en-US" sz="2000">
                <a:solidFill>
                  <a:srgbClr val="006600"/>
                </a:solidFill>
              </a:rPr>
              <a:t>row</a:t>
            </a:r>
            <a:r>
              <a:rPr lang="en-US" altLang="en-US" sz="200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&lt;/</a:t>
            </a:r>
            <a:r>
              <a:rPr lang="en-US" altLang="en-US" sz="2000">
                <a:solidFill>
                  <a:srgbClr val="006600"/>
                </a:solidFill>
              </a:rPr>
              <a:t>person</a:t>
            </a:r>
            <a:r>
              <a:rPr lang="en-US" altLang="en-US" sz="2000"/>
              <a:t>&gt;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1871664" y="2060575"/>
          <a:ext cx="402907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Document" r:id="rId3" imgW="5412757" imgH="2872075" progId="Word.Document.8">
                  <p:embed/>
                </p:oleObj>
              </mc:Choice>
              <mc:Fallback>
                <p:oleObj name="Document" r:id="rId3" imgW="5412757" imgH="2872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4" y="2060575"/>
                        <a:ext cx="402907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Line 5"/>
          <p:cNvSpPr>
            <a:spLocks noChangeShapeType="1"/>
          </p:cNvSpPr>
          <p:nvPr/>
        </p:nvSpPr>
        <p:spPr bwMode="auto">
          <a:xfrm flipH="1">
            <a:off x="6983413" y="1752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7974013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7974013" y="1752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H="1">
            <a:off x="6462713" y="2312988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6996113" y="231298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H="1">
            <a:off x="7605713" y="231298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7974013" y="2286000"/>
            <a:ext cx="3175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8596313" y="231298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8977313" y="2312988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6705600" y="2184400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row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7620000" y="2184400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row</a:t>
            </a:r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8686800" y="2184400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row</a:t>
            </a:r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6019801" y="3048000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name</a:t>
            </a:r>
          </a:p>
        </p:txBody>
      </p:sp>
      <p:sp>
        <p:nvSpPr>
          <p:cNvPr id="21523" name="Text Box 18"/>
          <p:cNvSpPr txBox="1">
            <a:spLocks noChangeArrowheads="1"/>
          </p:cNvSpPr>
          <p:nvPr/>
        </p:nvSpPr>
        <p:spPr bwMode="auto">
          <a:xfrm>
            <a:off x="7315201" y="3048000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name</a:t>
            </a:r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8610601" y="3048000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name</a:t>
            </a: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6705601" y="30480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phone</a:t>
            </a:r>
          </a:p>
        </p:txBody>
      </p:sp>
      <p:sp>
        <p:nvSpPr>
          <p:cNvPr id="21526" name="Text Box 21"/>
          <p:cNvSpPr txBox="1">
            <a:spLocks noChangeArrowheads="1"/>
          </p:cNvSpPr>
          <p:nvPr/>
        </p:nvSpPr>
        <p:spPr bwMode="auto">
          <a:xfrm>
            <a:off x="7924801" y="30480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phone</a:t>
            </a:r>
          </a:p>
        </p:txBody>
      </p:sp>
      <p:sp>
        <p:nvSpPr>
          <p:cNvPr id="21527" name="Text Box 22"/>
          <p:cNvSpPr txBox="1">
            <a:spLocks noChangeArrowheads="1"/>
          </p:cNvSpPr>
          <p:nvPr/>
        </p:nvSpPr>
        <p:spPr bwMode="auto">
          <a:xfrm>
            <a:off x="9372601" y="29718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phone</a:t>
            </a: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6005513" y="332581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“John”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6767513" y="332581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3634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7300914" y="3325813"/>
            <a:ext cx="617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“Sue”</a:t>
            </a:r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8520113" y="3325813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“Dick”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7986713" y="332581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6343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9434513" y="332581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6363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2209801" y="1349375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6600"/>
                </a:solidFill>
              </a:rPr>
              <a:t>person</a:t>
            </a:r>
            <a:endParaRPr lang="en-US" altLang="en-US"/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5851525" y="141287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XML: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7467600" y="1574800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6600"/>
                </a:solidFill>
                <a:latin typeface="Arial" charset="0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1157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E067C7-6E8A-5641-B68B-AD6463D06B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is Semi-structured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543800" cy="4343400"/>
          </a:xfrm>
        </p:spPr>
        <p:txBody>
          <a:bodyPr/>
          <a:lstStyle/>
          <a:p>
            <a:pPr eaLnBrk="1" hangingPunct="1"/>
            <a:r>
              <a:rPr lang="en-US" altLang="en-US"/>
              <a:t>Missing attributes: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Could represent in</a:t>
            </a:r>
            <a:br>
              <a:rPr lang="en-US" altLang="en-US"/>
            </a:br>
            <a:r>
              <a:rPr lang="en-US" altLang="en-US"/>
              <a:t>a table with nulls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962400" y="2514600"/>
            <a:ext cx="3727450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</a:t>
            </a:r>
            <a:r>
              <a:rPr lang="en-US" altLang="en-US" sz="2000">
                <a:solidFill>
                  <a:srgbClr val="006600"/>
                </a:solidFill>
              </a:rPr>
              <a:t>person</a:t>
            </a:r>
            <a:r>
              <a:rPr lang="en-US" altLang="en-US" sz="2000"/>
              <a:t>&gt;   &lt;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 John&lt;/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    &lt;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&gt;1234&lt;/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&lt;/</a:t>
            </a:r>
            <a:r>
              <a:rPr lang="en-US" altLang="en-US" sz="2000">
                <a:solidFill>
                  <a:srgbClr val="006600"/>
                </a:solidFill>
              </a:rPr>
              <a:t>person</a:t>
            </a:r>
            <a:r>
              <a:rPr lang="en-US" altLang="en-US" sz="200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</a:t>
            </a:r>
            <a:r>
              <a:rPr lang="en-US" altLang="en-US" sz="2000">
                <a:solidFill>
                  <a:srgbClr val="006600"/>
                </a:solidFill>
              </a:rPr>
              <a:t>person</a:t>
            </a:r>
            <a:r>
              <a:rPr lang="en-US" altLang="en-US" sz="2000"/>
              <a:t>&gt;  &lt;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&gt;Joe&lt;/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&lt;/</a:t>
            </a:r>
            <a:r>
              <a:rPr lang="en-US" altLang="en-US" sz="2000">
                <a:solidFill>
                  <a:srgbClr val="006600"/>
                </a:solidFill>
              </a:rPr>
              <a:t>person</a:t>
            </a:r>
            <a:r>
              <a:rPr lang="en-US" altLang="en-US" sz="2000"/>
              <a:t>&gt;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8001000" y="3962401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ym typeface="Wingdings" charset="2"/>
              </a:rPr>
              <a:t></a:t>
            </a:r>
            <a:r>
              <a:rPr lang="en-US" altLang="en-US" sz="2000"/>
              <a:t> no phone !</a:t>
            </a:r>
          </a:p>
        </p:txBody>
      </p:sp>
      <p:graphicFrame>
        <p:nvGraphicFramePr>
          <p:cNvPr id="348166" name="Group 6"/>
          <p:cNvGraphicFramePr>
            <a:graphicFrameLocks noGrp="1"/>
          </p:cNvGraphicFramePr>
          <p:nvPr/>
        </p:nvGraphicFramePr>
        <p:xfrm>
          <a:off x="7315200" y="4876800"/>
          <a:ext cx="2133600" cy="1295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</a:rPr>
                        <a:t>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92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1979FF-CD95-2F42-85B5-04215642F5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is Semi-structured Data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Repeated attributes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Impossible in tables: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962400" y="2590800"/>
            <a:ext cx="3600450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</a:t>
            </a:r>
            <a:r>
              <a:rPr lang="en-US" altLang="en-US" sz="2000">
                <a:solidFill>
                  <a:srgbClr val="006600"/>
                </a:solidFill>
              </a:rPr>
              <a:t>person</a:t>
            </a:r>
            <a:r>
              <a:rPr lang="en-US" altLang="en-US" sz="2000"/>
              <a:t>&gt; &lt;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 Mary&lt;/</a:t>
            </a:r>
            <a:r>
              <a:rPr lang="en-US" altLang="en-US" sz="2000">
                <a:solidFill>
                  <a:srgbClr val="006600"/>
                </a:solidFill>
              </a:rPr>
              <a:t>name</a:t>
            </a:r>
            <a:r>
              <a:rPr lang="en-US" altLang="en-US" sz="200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  &lt;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&gt;2345&lt;/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  &lt;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&gt;3456&lt;/</a:t>
            </a:r>
            <a:r>
              <a:rPr lang="en-US" altLang="en-US" sz="2000">
                <a:solidFill>
                  <a:srgbClr val="006600"/>
                </a:solidFill>
              </a:rPr>
              <a:t>phone</a:t>
            </a:r>
            <a:r>
              <a:rPr lang="en-US" altLang="en-US" sz="200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&lt;/</a:t>
            </a:r>
            <a:r>
              <a:rPr lang="en-US" altLang="en-US" sz="2000">
                <a:solidFill>
                  <a:srgbClr val="006600"/>
                </a:solidFill>
              </a:rPr>
              <a:t>person</a:t>
            </a:r>
            <a:r>
              <a:rPr lang="en-US" altLang="en-US" sz="2000"/>
              <a:t>&gt;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7924801" y="3124201"/>
            <a:ext cx="180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ym typeface="Wingdings" charset="2"/>
              </a:rPr>
              <a:t></a:t>
            </a:r>
            <a:r>
              <a:rPr lang="en-US" altLang="en-US" sz="2000"/>
              <a:t> two phones !</a:t>
            </a:r>
          </a:p>
        </p:txBody>
      </p:sp>
      <p:graphicFrame>
        <p:nvGraphicFramePr>
          <p:cNvPr id="349190" name="Group 6"/>
          <p:cNvGraphicFramePr>
            <a:graphicFrameLocks noGrp="1"/>
          </p:cNvGraphicFramePr>
          <p:nvPr/>
        </p:nvGraphicFramePr>
        <p:xfrm>
          <a:off x="5943600" y="5105400"/>
          <a:ext cx="3200400" cy="1295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3456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78" name="Text Box 29"/>
          <p:cNvSpPr txBox="1">
            <a:spLocks noChangeArrowheads="1"/>
          </p:cNvSpPr>
          <p:nvPr/>
        </p:nvSpPr>
        <p:spPr bwMode="auto">
          <a:xfrm>
            <a:off x="9448801" y="5486400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0369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2AAB77-311D-E449-8C31-1A356FCB03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is Semi-structured Data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Attributes with different types in different objects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Nested structures</a:t>
            </a:r>
          </a:p>
          <a:p>
            <a:pPr eaLnBrk="1" hangingPunct="1"/>
            <a:r>
              <a:rPr lang="en-US" altLang="en-US" sz="2400"/>
              <a:t>Heterogeneous contents:</a:t>
            </a:r>
          </a:p>
          <a:p>
            <a:pPr lvl="1" eaLnBrk="1" hangingPunct="1"/>
            <a:r>
              <a:rPr lang="en-US" altLang="en-US" sz="2000">
                <a:solidFill>
                  <a:srgbClr val="006600"/>
                </a:solidFill>
              </a:rPr>
              <a:t>&lt;db&gt;</a:t>
            </a:r>
            <a:r>
              <a:rPr lang="en-US" altLang="en-US" sz="2000"/>
              <a:t> contains both &lt;</a:t>
            </a:r>
            <a:r>
              <a:rPr lang="en-US" altLang="en-US" sz="2000">
                <a:solidFill>
                  <a:srgbClr val="006600"/>
                </a:solidFill>
              </a:rPr>
              <a:t>book&gt;</a:t>
            </a:r>
            <a:r>
              <a:rPr lang="en-US" altLang="en-US" sz="2000"/>
              <a:t>s and &lt;</a:t>
            </a:r>
            <a:r>
              <a:rPr lang="en-US" altLang="en-US" sz="2000">
                <a:solidFill>
                  <a:srgbClr val="006600"/>
                </a:solidFill>
              </a:rPr>
              <a:t>publisher&gt;</a:t>
            </a:r>
            <a:r>
              <a:rPr lang="en-US" altLang="en-US" sz="2000"/>
              <a:t>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514600" y="2590801"/>
            <a:ext cx="5126038" cy="1744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&lt;</a:t>
            </a:r>
            <a:r>
              <a:rPr lang="en-US" altLang="en-US" sz="2400">
                <a:solidFill>
                  <a:srgbClr val="006600"/>
                </a:solidFill>
              </a:rPr>
              <a:t>person</a:t>
            </a:r>
            <a:r>
              <a:rPr lang="en-US" altLang="en-US" sz="2400"/>
              <a:t>&gt; &lt;</a:t>
            </a:r>
            <a:r>
              <a:rPr lang="en-US" altLang="en-US" sz="2400">
                <a:solidFill>
                  <a:srgbClr val="006600"/>
                </a:solidFill>
              </a:rPr>
              <a:t>name</a:t>
            </a:r>
            <a:r>
              <a:rPr lang="en-US" altLang="en-US" sz="2400"/>
              <a:t>&gt;  &lt;</a:t>
            </a:r>
            <a:r>
              <a:rPr lang="en-US" altLang="en-US" sz="2400">
                <a:solidFill>
                  <a:srgbClr val="006600"/>
                </a:solidFill>
              </a:rPr>
              <a:t>first</a:t>
            </a:r>
            <a:r>
              <a:rPr lang="en-US" altLang="en-US" sz="2400"/>
              <a:t>&gt; John &lt;/</a:t>
            </a:r>
            <a:r>
              <a:rPr lang="en-US" altLang="en-US" sz="2400">
                <a:solidFill>
                  <a:srgbClr val="006600"/>
                </a:solidFill>
              </a:rPr>
              <a:t>first</a:t>
            </a:r>
            <a:r>
              <a:rPr lang="en-US" altLang="en-US" sz="240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&lt;</a:t>
            </a:r>
            <a:r>
              <a:rPr lang="en-US" altLang="en-US" sz="2400">
                <a:solidFill>
                  <a:srgbClr val="006600"/>
                </a:solidFill>
              </a:rPr>
              <a:t>last</a:t>
            </a:r>
            <a:r>
              <a:rPr lang="en-US" altLang="en-US" sz="2400"/>
              <a:t>&gt; Smith &lt;/</a:t>
            </a:r>
            <a:r>
              <a:rPr lang="en-US" altLang="en-US" sz="2400">
                <a:solidFill>
                  <a:srgbClr val="006600"/>
                </a:solidFill>
              </a:rPr>
              <a:t>last</a:t>
            </a:r>
            <a:r>
              <a:rPr lang="en-US" altLang="en-US" sz="240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&lt;/</a:t>
            </a:r>
            <a:r>
              <a:rPr lang="en-US" altLang="en-US" sz="2400">
                <a:solidFill>
                  <a:srgbClr val="006600"/>
                </a:solidFill>
              </a:rPr>
              <a:t>name</a:t>
            </a:r>
            <a:r>
              <a:rPr lang="en-US" altLang="en-US" sz="240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&lt;</a:t>
            </a:r>
            <a:r>
              <a:rPr lang="en-US" altLang="en-US" sz="2400">
                <a:solidFill>
                  <a:srgbClr val="006600"/>
                </a:solidFill>
              </a:rPr>
              <a:t>phone</a:t>
            </a:r>
            <a:r>
              <a:rPr lang="en-US" altLang="en-US" sz="2400"/>
              <a:t>&gt;1234&lt;/</a:t>
            </a:r>
            <a:r>
              <a:rPr lang="en-US" altLang="en-US" sz="2400">
                <a:solidFill>
                  <a:srgbClr val="006600"/>
                </a:solidFill>
              </a:rPr>
              <a:t>phone</a:t>
            </a:r>
            <a:r>
              <a:rPr lang="en-US" altLang="en-US" sz="240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&lt;/</a:t>
            </a:r>
            <a:r>
              <a:rPr lang="en-US" altLang="en-US" sz="2400">
                <a:solidFill>
                  <a:srgbClr val="006600"/>
                </a:solidFill>
              </a:rPr>
              <a:t>person</a:t>
            </a:r>
            <a:r>
              <a:rPr lang="en-US" altLang="en-US" sz="2400"/>
              <a:t>&gt;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924801" y="2743201"/>
            <a:ext cx="227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ym typeface="Wingdings" charset="2"/>
              </a:rPr>
              <a:t></a:t>
            </a:r>
            <a:r>
              <a:rPr lang="en-US" altLang="en-US" sz="2000"/>
              <a:t> structured name !</a:t>
            </a:r>
          </a:p>
        </p:txBody>
      </p:sp>
    </p:spTree>
    <p:extLst>
      <p:ext uri="{BB962C8B-B14F-4D97-AF65-F5344CB8AC3E}">
        <p14:creationId xmlns:p14="http://schemas.microsoft.com/office/powerpoint/2010/main" val="85539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Binary in	XML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XML is a “text format”</a:t>
            </a:r>
          </a:p>
          <a:p>
            <a:r>
              <a:rPr lang="en-US" altLang="en-US">
                <a:ea typeface="ＭＳ Ｐゴシック" charset="-128"/>
              </a:rPr>
              <a:t>Binary data can be included by converting to text</a:t>
            </a:r>
          </a:p>
          <a:p>
            <a:pPr lvl="1"/>
            <a:r>
              <a:rPr lang="en-US" altLang="en-US">
                <a:ea typeface="ＭＳ Ｐゴシック" charset="-128"/>
              </a:rPr>
              <a:t>Issue: making data 7 bit clean and printable</a:t>
            </a:r>
          </a:p>
          <a:p>
            <a:r>
              <a:rPr lang="en-US" altLang="en-US">
                <a:ea typeface="ＭＳ Ｐゴシック" charset="-128"/>
              </a:rPr>
              <a:t>Solution</a:t>
            </a:r>
          </a:p>
          <a:p>
            <a:pPr lvl="1"/>
            <a:r>
              <a:rPr lang="en-US" altLang="en-US">
                <a:ea typeface="ＭＳ Ｐゴシック" charset="-128"/>
              </a:rPr>
              <a:t>Convert 3x8 bits into 4x6 bits</a:t>
            </a:r>
          </a:p>
          <a:p>
            <a:pPr lvl="1"/>
            <a:r>
              <a:rPr lang="en-US" altLang="en-US">
                <a:ea typeface="ＭＳ Ｐゴシック" charset="-128"/>
              </a:rPr>
              <a:t>Code 6 bits into one of 64 printable characters (e.g. BASE64 encoding: a-zA-Z0-9+/)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0CA6E-9861-2D42-94CE-CE4EA9AC2399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eXtensible Markup Language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Hierarchal file structure</a:t>
            </a:r>
          </a:p>
          <a:p>
            <a:r>
              <a:rPr lang="en-US" altLang="en-US">
                <a:ea typeface="ＭＳ Ｐゴシック" charset="-128"/>
              </a:rPr>
              <a:t>Text based</a:t>
            </a:r>
          </a:p>
          <a:p>
            <a:pPr lvl="1"/>
            <a:r>
              <a:rPr lang="en-US" altLang="en-US">
                <a:ea typeface="ＭＳ Ｐゴシック" charset="-128"/>
              </a:rPr>
              <a:t>Built on unicode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E456B-C752-B047-B30C-8C486595BA17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5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Document Type Definitions (DTDs)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dirty="0"/>
              <a:t>DTD: Document Type Definition; A way to specify the structure of XML documents.</a:t>
            </a:r>
          </a:p>
          <a:p>
            <a:r>
              <a:rPr lang="en-US" altLang="x-none" dirty="0"/>
              <a:t>A DTD adds syntactical requirements in addition to the well-formed requirement.</a:t>
            </a:r>
          </a:p>
          <a:p>
            <a:r>
              <a:rPr lang="en-US" altLang="x-none" dirty="0"/>
              <a:t>DTDs help in</a:t>
            </a:r>
          </a:p>
          <a:p>
            <a:pPr lvl="1"/>
            <a:r>
              <a:rPr lang="en-US" altLang="x-none" dirty="0"/>
              <a:t>Eliminating errors when creating or editing XML documents.</a:t>
            </a:r>
          </a:p>
          <a:p>
            <a:pPr lvl="1"/>
            <a:r>
              <a:rPr lang="en-US" altLang="x-none" dirty="0"/>
              <a:t>Clarifying the intended semantics.</a:t>
            </a:r>
          </a:p>
          <a:p>
            <a:pPr lvl="1"/>
            <a:r>
              <a:rPr lang="en-US" altLang="x-none" dirty="0"/>
              <a:t>Simplifying the processing of XML documents.</a:t>
            </a:r>
          </a:p>
          <a:p>
            <a:r>
              <a:rPr lang="en-US" altLang="x-none" dirty="0"/>
              <a:t>Uses “regular expression” like syntax to specify a grammar for the XML document.</a:t>
            </a:r>
          </a:p>
          <a:p>
            <a:r>
              <a:rPr lang="en-US" altLang="x-none" dirty="0"/>
              <a:t>Has limitations such as weak data types, inability to specify constraints, no support for schema evolution, etc.</a:t>
            </a: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744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04607-B12F-2345-8051-B5B39B83AC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Document Type Definitions</a:t>
            </a:r>
            <a:br>
              <a:rPr lang="en-US" altLang="en-US"/>
            </a:br>
            <a:r>
              <a:rPr lang="en-US" altLang="en-US"/>
              <a:t>DTD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of the original XML specification</a:t>
            </a:r>
          </a:p>
          <a:p>
            <a:pPr eaLnBrk="1" hangingPunct="1"/>
            <a:r>
              <a:rPr lang="en-US" altLang="en-US"/>
              <a:t>an XML document may have a DTD</a:t>
            </a:r>
          </a:p>
          <a:p>
            <a:pPr eaLnBrk="1" hangingPunct="1"/>
            <a:r>
              <a:rPr lang="en-US" altLang="en-US"/>
              <a:t>XML document: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well-formed </a:t>
            </a:r>
            <a:r>
              <a:rPr lang="en-US" altLang="en-US"/>
              <a:t>= if tags are correctly closed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Valid</a:t>
            </a:r>
            <a:r>
              <a:rPr lang="en-US" altLang="en-US"/>
              <a:t> = if it has a DTD and conforms to it</a:t>
            </a:r>
          </a:p>
          <a:p>
            <a:pPr eaLnBrk="1" hangingPunct="1"/>
            <a:r>
              <a:rPr lang="en-US" altLang="en-US"/>
              <a:t>validation is useful in data exchange</a:t>
            </a:r>
          </a:p>
        </p:txBody>
      </p:sp>
    </p:spTree>
    <p:extLst>
      <p:ext uri="{BB962C8B-B14F-4D97-AF65-F5344CB8AC3E}">
        <p14:creationId xmlns:p14="http://schemas.microsoft.com/office/powerpoint/2010/main" val="2079574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27EEEE-75CB-6348-8A30-01468A6241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XML for Company DTD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648200" y="2209800"/>
            <a:ext cx="4546600" cy="406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altLang="en-US" sz="2000">
                <a:latin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altLang="en-US" sz="2000">
                <a:latin typeface="Arial" charset="0"/>
              </a:rPr>
              <a:t>&gt;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altLang="en-US" sz="2000">
                <a:latin typeface="Arial" charset="0"/>
              </a:rPr>
              <a:t>&gt; 123456789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altLang="en-US" sz="2000">
                <a:latin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                 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altLang="en-US" sz="2000">
                <a:latin typeface="Arial" charset="0"/>
              </a:rPr>
              <a:t>&gt; John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altLang="en-US" sz="2000">
                <a:latin typeface="Arial" charset="0"/>
              </a:rPr>
              <a:t>&gt;</a:t>
            </a:r>
            <a:br>
              <a:rPr lang="en-US" altLang="en-US" sz="2000">
                <a:latin typeface="Arial" charset="0"/>
              </a:rPr>
            </a:br>
            <a:r>
              <a:rPr lang="en-US" altLang="en-US" sz="2000">
                <a:latin typeface="Arial" charset="0"/>
              </a:rPr>
              <a:t>                    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altLang="en-US" sz="2000">
                <a:latin typeface="Arial" charset="0"/>
              </a:rPr>
              <a:t>&gt; B432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altLang="en-US" sz="2000">
                <a:latin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                 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phone</a:t>
            </a:r>
            <a:r>
              <a:rPr lang="en-US" altLang="en-US" sz="2000">
                <a:latin typeface="Arial" charset="0"/>
              </a:rPr>
              <a:t>&gt; 1234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phone</a:t>
            </a:r>
            <a:r>
              <a:rPr lang="en-US" altLang="en-US" sz="2000">
                <a:latin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altLang="en-US" sz="2000">
                <a:latin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altLang="en-US" sz="2000">
                <a:latin typeface="Arial" charset="0"/>
              </a:rPr>
              <a:t>&gt;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altLang="en-US" sz="2000">
                <a:latin typeface="Arial" charset="0"/>
              </a:rPr>
              <a:t>&gt; 987654321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altLang="en-US" sz="2000">
                <a:latin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                 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altLang="en-US" sz="2000">
                <a:latin typeface="Arial" charset="0"/>
              </a:rPr>
              <a:t>&gt; Jim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altLang="en-US" sz="2000">
                <a:latin typeface="Arial" charset="0"/>
              </a:rPr>
              <a:t>&gt;</a:t>
            </a:r>
            <a:br>
              <a:rPr lang="en-US" altLang="en-US" sz="2000">
                <a:latin typeface="Arial" charset="0"/>
              </a:rPr>
            </a:br>
            <a:r>
              <a:rPr lang="en-US" altLang="en-US" sz="2000">
                <a:latin typeface="Arial" charset="0"/>
              </a:rPr>
              <a:t>                    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altLang="en-US" sz="2000">
                <a:latin typeface="Arial" charset="0"/>
              </a:rPr>
              <a:t>&gt; B123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altLang="en-US" sz="2000">
                <a:latin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altLang="en-US" sz="2000">
                <a:latin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 &lt;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product</a:t>
            </a:r>
            <a:r>
              <a:rPr lang="en-US" altLang="en-US" sz="2000">
                <a:latin typeface="Arial" charset="0"/>
              </a:rPr>
              <a:t>&gt; ...  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product</a:t>
            </a:r>
            <a:r>
              <a:rPr lang="en-US" altLang="en-US" sz="2000">
                <a:latin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&lt;/</a:t>
            </a:r>
            <a:r>
              <a:rPr lang="en-US" altLang="en-US" sz="200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altLang="en-US" sz="2000">
                <a:latin typeface="Arial" charset="0"/>
              </a:rPr>
              <a:t>&gt;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12925" y="1641475"/>
            <a:ext cx="439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Example of valid XML document:</a:t>
            </a:r>
          </a:p>
        </p:txBody>
      </p:sp>
    </p:spTree>
    <p:extLst>
      <p:ext uri="{BB962C8B-B14F-4D97-AF65-F5344CB8AC3E}">
        <p14:creationId xmlns:p14="http://schemas.microsoft.com/office/powerpoint/2010/main" val="1998492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D77F4D-D857-C544-A357-DF47EB6AC9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Very Simple DTD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514601" y="2057401"/>
            <a:ext cx="7121525" cy="411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&lt;!DOCTYPE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altLang="en-US" sz="2400">
                <a:latin typeface="Arial" charset="0"/>
              </a:rPr>
              <a:t>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&lt;!ELEMENT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altLang="en-US" sz="2400">
                <a:latin typeface="Arial" charset="0"/>
              </a:rPr>
              <a:t>   ((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person|product)</a:t>
            </a:r>
            <a:r>
              <a:rPr lang="en-US" altLang="en-US" sz="2400">
                <a:latin typeface="Arial" charset="0"/>
              </a:rPr>
              <a:t>*)&gt;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&lt;!ELEMENT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altLang="en-US" sz="2400">
                <a:latin typeface="Arial" charset="0"/>
              </a:rPr>
              <a:t>  (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altLang="en-US" sz="2400">
                <a:latin typeface="Arial" charset="0"/>
              </a:rPr>
              <a:t>,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altLang="en-US" sz="2400">
                <a:latin typeface="Arial" charset="0"/>
              </a:rPr>
              <a:t>,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altLang="en-US" sz="2400">
                <a:latin typeface="Arial" charset="0"/>
              </a:rPr>
              <a:t>,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phone</a:t>
            </a:r>
            <a:r>
              <a:rPr lang="en-US" altLang="en-US" sz="2400">
                <a:latin typeface="Arial" charset="0"/>
              </a:rPr>
              <a:t>?)&gt;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&lt;!ELEMENT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altLang="en-US" sz="2400">
                <a:latin typeface="Arial" charset="0"/>
              </a:rPr>
              <a:t>        (#PCDATA)&gt;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&lt;!ELEMENT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altLang="en-US" sz="2400">
                <a:latin typeface="Arial" charset="0"/>
              </a:rPr>
              <a:t>     (#PCDATA)&gt;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&lt;!ELEMENT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office </a:t>
            </a:r>
            <a:r>
              <a:rPr lang="en-US" altLang="en-US" sz="2400">
                <a:latin typeface="Arial" charset="0"/>
              </a:rPr>
              <a:t>    (#PCDATA)&gt;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&lt;!ELEMENT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phone </a:t>
            </a:r>
            <a:r>
              <a:rPr lang="en-US" altLang="en-US" sz="2400">
                <a:latin typeface="Arial" charset="0"/>
              </a:rPr>
              <a:t>   (#PCDATA)&gt;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&lt;!ELEMENT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product </a:t>
            </a:r>
            <a:r>
              <a:rPr lang="en-US" altLang="en-US" sz="2400">
                <a:latin typeface="Arial" charset="0"/>
              </a:rPr>
              <a:t> (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pid</a:t>
            </a:r>
            <a:r>
              <a:rPr lang="en-US" altLang="en-US" sz="2400">
                <a:latin typeface="Arial" charset="0"/>
              </a:rPr>
              <a:t>,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altLang="en-US" sz="2400">
                <a:latin typeface="Arial" charset="0"/>
              </a:rPr>
              <a:t>,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description</a:t>
            </a:r>
            <a:r>
              <a:rPr lang="en-US" altLang="en-US" sz="2400">
                <a:latin typeface="Arial" charset="0"/>
              </a:rPr>
              <a:t>?)&gt;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&lt;!ELEMENT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pid </a:t>
            </a:r>
            <a:r>
              <a:rPr lang="en-US" altLang="en-US" sz="2400">
                <a:latin typeface="Arial" charset="0"/>
              </a:rPr>
              <a:t>   (#PCDATA)&gt;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&lt;!ELEMENT </a:t>
            </a:r>
            <a:r>
              <a:rPr lang="en-US" altLang="en-US" sz="2400">
                <a:solidFill>
                  <a:srgbClr val="006600"/>
                </a:solidFill>
                <a:latin typeface="Arial" charset="0"/>
              </a:rPr>
              <a:t>description </a:t>
            </a:r>
            <a:r>
              <a:rPr lang="en-US" altLang="en-US" sz="2400">
                <a:latin typeface="Arial" charset="0"/>
              </a:rPr>
              <a:t>   (#PCDATA)&gt;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]&gt;</a:t>
            </a:r>
          </a:p>
        </p:txBody>
      </p:sp>
    </p:spTree>
    <p:extLst>
      <p:ext uri="{BB962C8B-B14F-4D97-AF65-F5344CB8AC3E}">
        <p14:creationId xmlns:p14="http://schemas.microsoft.com/office/powerpoint/2010/main" val="111307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6BE52-656F-C74B-948C-766DF34D0B9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DTD: The Content Model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Content model:</a:t>
            </a:r>
          </a:p>
          <a:p>
            <a:pPr lvl="1" eaLnBrk="1" hangingPunct="1"/>
            <a:r>
              <a:rPr lang="en-US" altLang="en-US" sz="2000"/>
              <a:t>Complex = a regular expression over other elements</a:t>
            </a:r>
          </a:p>
          <a:p>
            <a:pPr lvl="1" eaLnBrk="1" hangingPunct="1"/>
            <a:r>
              <a:rPr lang="en-US" altLang="en-US" sz="2000"/>
              <a:t>Text-only = #PCDATA/#CDATA</a:t>
            </a:r>
          </a:p>
          <a:p>
            <a:pPr lvl="1" eaLnBrk="1" hangingPunct="1"/>
            <a:r>
              <a:rPr lang="en-US" altLang="en-US" sz="2000"/>
              <a:t>Empty = EMPTY</a:t>
            </a:r>
          </a:p>
          <a:p>
            <a:pPr lvl="1" eaLnBrk="1" hangingPunct="1"/>
            <a:r>
              <a:rPr lang="en-US" altLang="en-US" sz="2000"/>
              <a:t>Any = ANY </a:t>
            </a:r>
          </a:p>
          <a:p>
            <a:pPr lvl="1" eaLnBrk="1" hangingPunct="1"/>
            <a:r>
              <a:rPr lang="en-US" altLang="en-US" sz="2000"/>
              <a:t>Mixed content = (#PCDATA | A | B | C)*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r>
              <a:rPr lang="en-US" altLang="en-US" sz="2400"/>
              <a:t>#CDATA (#PCDATA)</a:t>
            </a:r>
          </a:p>
          <a:p>
            <a:pPr lvl="1" eaLnBrk="1" hangingPunct="1"/>
            <a:r>
              <a:rPr lang="en-US" altLang="en-US" sz="2000"/>
              <a:t>Character data not to (will be) parsed by parser</a:t>
            </a:r>
          </a:p>
          <a:p>
            <a:pPr lvl="1" eaLnBrk="1" hangingPunct="1"/>
            <a:r>
              <a:rPr lang="en-US" altLang="en-US" sz="2000"/>
              <a:t>Tags inside #PCDATA will be treated as markup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352801" y="1905000"/>
            <a:ext cx="4803775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/>
              <a:t>&lt;!ELEMENT </a:t>
            </a:r>
            <a:r>
              <a:rPr lang="en-US" altLang="en-US" sz="2800">
                <a:solidFill>
                  <a:srgbClr val="006600"/>
                </a:solidFill>
              </a:rPr>
              <a:t>tag</a:t>
            </a:r>
            <a:r>
              <a:rPr lang="en-US" altLang="en-US" sz="2800"/>
              <a:t> (</a:t>
            </a:r>
            <a:r>
              <a:rPr lang="en-US" altLang="en-US" sz="2800" i="1"/>
              <a:t>CONTENT</a:t>
            </a:r>
            <a:r>
              <a:rPr lang="en-US" altLang="en-US" sz="2800"/>
              <a:t>)&gt;</a:t>
            </a:r>
          </a:p>
        </p:txBody>
      </p:sp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8423576" y="2667000"/>
            <a:ext cx="1215425" cy="908864"/>
          </a:xfrm>
          <a:prstGeom prst="wedgeEllipseCallout">
            <a:avLst>
              <a:gd name="adj1" fmla="val -133250"/>
              <a:gd name="adj2" fmla="val -9061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content</a:t>
            </a:r>
            <a:br>
              <a:rPr lang="en-US" altLang="en-US" sz="1800"/>
            </a:br>
            <a:r>
              <a:rPr lang="en-US" altLang="en-US" sz="18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15813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latin typeface="Tahoma" charset="0"/>
              </a:rPr>
              <a:t>Adding a DTD to the Document</a:t>
            </a:r>
            <a:endParaRPr lang="he-IL" altLang="x-none" sz="2800">
              <a:latin typeface="Tahoma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x-none" sz="2000" dirty="0">
                <a:latin typeface="Tahoma" charset="0"/>
              </a:rPr>
              <a:t>A DTD can be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 sz="2000" i="1" dirty="0">
              <a:solidFill>
                <a:schemeClr val="tx2"/>
              </a:solidFill>
              <a:latin typeface="Tahoma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charset="2"/>
              <a:buChar char="Ø"/>
            </a:pPr>
            <a:r>
              <a:rPr lang="en-US" altLang="x-none" sz="2000" i="1" dirty="0">
                <a:solidFill>
                  <a:schemeClr val="tx2"/>
                </a:solidFill>
                <a:latin typeface="Tahoma" charset="0"/>
              </a:rPr>
              <a:t>internal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charset="2"/>
              <a:buChar char="Ø"/>
            </a:pPr>
            <a:r>
              <a:rPr lang="en-US" altLang="x-none" sz="2000" dirty="0">
                <a:latin typeface="Tahoma" charset="0"/>
              </a:rPr>
              <a:t>The DTD is part of the document file </a:t>
            </a:r>
          </a:p>
          <a:p>
            <a:pPr>
              <a:lnSpc>
                <a:spcPct val="90000"/>
              </a:lnSpc>
            </a:pPr>
            <a:endParaRPr lang="en-US" altLang="x-none" sz="2000" i="1" dirty="0">
              <a:solidFill>
                <a:schemeClr val="tx2"/>
              </a:solidFill>
              <a:latin typeface="Tahoma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charset="2"/>
              <a:buChar char="Ø"/>
            </a:pPr>
            <a:r>
              <a:rPr lang="en-US" altLang="x-none" sz="2000" i="1" dirty="0">
                <a:solidFill>
                  <a:schemeClr val="tx2"/>
                </a:solidFill>
                <a:latin typeface="Tahoma" charset="0"/>
              </a:rPr>
              <a:t>external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charset="2"/>
              <a:buChar char="Ø"/>
            </a:pPr>
            <a:r>
              <a:rPr lang="en-US" altLang="x-none" sz="2000" dirty="0">
                <a:latin typeface="Tahoma" charset="0"/>
              </a:rPr>
              <a:t>The DTD and the document are on separate files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charset="2"/>
              <a:buChar char="Ø"/>
            </a:pPr>
            <a:r>
              <a:rPr lang="en-US" altLang="x-none" sz="2000" dirty="0">
                <a:latin typeface="Tahoma" charset="0"/>
              </a:rPr>
              <a:t>An external DTD may reside</a:t>
            </a:r>
          </a:p>
          <a:p>
            <a:pPr lvl="2">
              <a:lnSpc>
                <a:spcPct val="90000"/>
              </a:lnSpc>
              <a:buClr>
                <a:schemeClr val="hlink"/>
              </a:buClr>
              <a:buFont typeface="Wingdings" charset="2"/>
              <a:buChar char="Ø"/>
            </a:pPr>
            <a:r>
              <a:rPr lang="en-US" altLang="x-none" dirty="0">
                <a:latin typeface="Tahoma" charset="0"/>
              </a:rPr>
              <a:t>In the </a:t>
            </a:r>
            <a:r>
              <a:rPr lang="en-US" altLang="x-none" dirty="0">
                <a:solidFill>
                  <a:schemeClr val="tx2"/>
                </a:solidFill>
                <a:latin typeface="Tahoma" charset="0"/>
              </a:rPr>
              <a:t>local file system</a:t>
            </a:r>
            <a:r>
              <a:rPr lang="en-US" altLang="x-none" dirty="0">
                <a:latin typeface="Tahoma" charset="0"/>
              </a:rPr>
              <a:t> (where the document is)</a:t>
            </a:r>
          </a:p>
          <a:p>
            <a:pPr lvl="2">
              <a:lnSpc>
                <a:spcPct val="90000"/>
              </a:lnSpc>
              <a:buClr>
                <a:schemeClr val="hlink"/>
              </a:buClr>
              <a:buFont typeface="Wingdings" charset="2"/>
              <a:buChar char="Ø"/>
            </a:pPr>
            <a:r>
              <a:rPr lang="en-US" altLang="x-none" dirty="0">
                <a:latin typeface="Tahoma" charset="0"/>
              </a:rPr>
              <a:t>In a </a:t>
            </a:r>
            <a:r>
              <a:rPr lang="en-US" altLang="x-none" dirty="0">
                <a:solidFill>
                  <a:schemeClr val="tx2"/>
                </a:solidFill>
                <a:latin typeface="Tahoma" charset="0"/>
              </a:rPr>
              <a:t>remote file system</a:t>
            </a:r>
            <a:endParaRPr lang="he-IL" altLang="x-none" dirty="0">
              <a:solidFill>
                <a:schemeClr val="tx2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11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DTD as Part of XML Document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A66B4D-1893-F748-BD99-DC5B5FDE27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819400" y="1595438"/>
            <a:ext cx="8229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&lt;?xml version="1.0"?&gt;</a:t>
            </a:r>
            <a:br>
              <a:rPr lang="en-US" altLang="en-US" sz="2400"/>
            </a:br>
            <a:r>
              <a:rPr lang="en-US" altLang="en-US" sz="2400"/>
              <a:t>&lt;!DOCTYPE note [</a:t>
            </a:r>
            <a:br>
              <a:rPr lang="en-US" altLang="en-US" sz="2400"/>
            </a:br>
            <a:r>
              <a:rPr lang="en-US" altLang="en-US" sz="2400"/>
              <a:t>&lt;!ELEMENT note (to,from,heading,body)&gt;</a:t>
            </a:r>
            <a:br>
              <a:rPr lang="en-US" altLang="en-US" sz="2400"/>
            </a:br>
            <a:r>
              <a:rPr lang="en-US" altLang="en-US" sz="2400"/>
              <a:t>&lt;!ELEMENT to (#PCDATA)&gt;</a:t>
            </a:r>
            <a:br>
              <a:rPr lang="en-US" altLang="en-US" sz="2400"/>
            </a:br>
            <a:r>
              <a:rPr lang="en-US" altLang="en-US" sz="2400"/>
              <a:t>&lt;!ELEMENT from (#PCDATA)&gt;</a:t>
            </a:r>
            <a:br>
              <a:rPr lang="en-US" altLang="en-US" sz="2400"/>
            </a:br>
            <a:r>
              <a:rPr lang="en-US" altLang="en-US" sz="2400"/>
              <a:t>&lt;!ELEMENT heading (#PCDATA)&gt;</a:t>
            </a:r>
            <a:br>
              <a:rPr lang="en-US" altLang="en-US" sz="2400"/>
            </a:br>
            <a:r>
              <a:rPr lang="en-US" altLang="en-US" sz="2400"/>
              <a:t>&lt;!ELEMENT body (#PCDATA)&gt;</a:t>
            </a:r>
            <a:br>
              <a:rPr lang="en-US" altLang="en-US" sz="2400"/>
            </a:br>
            <a:r>
              <a:rPr lang="en-US" altLang="en-US" sz="2400"/>
              <a:t>]&gt;</a:t>
            </a:r>
            <a:br>
              <a:rPr lang="en-US" altLang="en-US" sz="2400"/>
            </a:br>
            <a:r>
              <a:rPr lang="en-US" altLang="en-US" sz="2400"/>
              <a:t>&lt;note&gt;</a:t>
            </a:r>
            <a:br>
              <a:rPr lang="en-US" altLang="en-US" sz="2400"/>
            </a:br>
            <a:r>
              <a:rPr lang="en-US" altLang="en-US" sz="2400"/>
              <a:t>&lt;to&gt;Tove&lt;/to&gt;</a:t>
            </a:r>
            <a:br>
              <a:rPr lang="en-US" altLang="en-US" sz="2400"/>
            </a:br>
            <a:r>
              <a:rPr lang="en-US" altLang="en-US" sz="2400"/>
              <a:t>&lt;from&gt;Jani&lt;/from&gt;</a:t>
            </a:r>
            <a:br>
              <a:rPr lang="en-US" altLang="en-US" sz="2400"/>
            </a:br>
            <a:r>
              <a:rPr lang="en-US" altLang="en-US" sz="2400"/>
              <a:t>&lt;heading&gt;Reminder&lt;/heading&gt;</a:t>
            </a:r>
            <a:br>
              <a:rPr lang="en-US" altLang="en-US" sz="2400"/>
            </a:br>
            <a:r>
              <a:rPr lang="en-US" altLang="en-US" sz="2400"/>
              <a:t>&lt;body&gt;Don't forget me this weekend&lt;/body&gt;</a:t>
            </a:r>
            <a:br>
              <a:rPr lang="en-US" altLang="en-US" sz="2400"/>
            </a:br>
            <a:r>
              <a:rPr lang="en-US" altLang="en-US" sz="240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1685447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Well-Formed XML Documents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/>
              <a:t>An XML document (with or without a DTD) is well-formed  if</a:t>
            </a:r>
          </a:p>
          <a:p>
            <a:pPr lvl="1"/>
            <a:r>
              <a:rPr lang="en-US" altLang="he-IL"/>
              <a:t>Tags are syntactically correct</a:t>
            </a:r>
          </a:p>
          <a:p>
            <a:pPr lvl="1"/>
            <a:r>
              <a:rPr lang="en-US" altLang="he-IL"/>
              <a:t>Every tag has an end tag</a:t>
            </a:r>
          </a:p>
          <a:p>
            <a:pPr lvl="1"/>
            <a:r>
              <a:rPr lang="en-US" altLang="he-IL"/>
              <a:t>Tags are properly nested</a:t>
            </a:r>
          </a:p>
          <a:p>
            <a:pPr lvl="1"/>
            <a:r>
              <a:rPr lang="en-US" altLang="he-IL"/>
              <a:t>There is a root tag</a:t>
            </a:r>
          </a:p>
          <a:p>
            <a:pPr lvl="1"/>
            <a:r>
              <a:rPr lang="en-US" altLang="he-IL"/>
              <a:t>A start tag does not have two occurrences of the same attribute</a:t>
            </a:r>
          </a:p>
        </p:txBody>
      </p:sp>
    </p:spTree>
    <p:extLst>
      <p:ext uri="{BB962C8B-B14F-4D97-AF65-F5344CB8AC3E}">
        <p14:creationId xmlns:p14="http://schemas.microsoft.com/office/powerpoint/2010/main" val="82528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Valid Documents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/>
              <a:t>A well-formed XML document is valid  if it conforms to its DTD, that is,</a:t>
            </a:r>
          </a:p>
          <a:p>
            <a:pPr lvl="1"/>
            <a:r>
              <a:rPr lang="en-US" altLang="he-IL"/>
              <a:t>The document conforms to the regular-expression grammar</a:t>
            </a:r>
          </a:p>
          <a:p>
            <a:pPr lvl="1"/>
            <a:r>
              <a:rPr lang="en-US" altLang="he-IL"/>
              <a:t>The attributes types are correct, and</a:t>
            </a:r>
          </a:p>
          <a:p>
            <a:pPr lvl="1"/>
            <a:r>
              <a:rPr lang="en-US" altLang="he-IL"/>
              <a:t>The constraints on references are satisfied</a:t>
            </a:r>
          </a:p>
        </p:txBody>
      </p:sp>
    </p:spTree>
    <p:extLst>
      <p:ext uri="{BB962C8B-B14F-4D97-AF65-F5344CB8AC3E}">
        <p14:creationId xmlns:p14="http://schemas.microsoft.com/office/powerpoint/2010/main" val="190297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800">
                <a:latin typeface="Tahoma" charset="0"/>
              </a:rPr>
              <a:t>XML Schema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he-IL" sz="2000">
                <a:latin typeface="Tahoma" charset="0"/>
              </a:rPr>
              <a:t>An XML Schema: </a:t>
            </a:r>
          </a:p>
          <a:p>
            <a:endParaRPr lang="en-US" altLang="he-IL" sz="2000">
              <a:latin typeface="Tahoma" charset="0"/>
            </a:endParaRPr>
          </a:p>
          <a:p>
            <a:r>
              <a:rPr lang="en-US" altLang="he-IL" sz="2000">
                <a:latin typeface="Tahoma" charset="0"/>
              </a:rPr>
              <a:t>defines elements that can appear in a document </a:t>
            </a:r>
          </a:p>
          <a:p>
            <a:r>
              <a:rPr lang="en-US" altLang="he-IL" sz="2000">
                <a:latin typeface="Tahoma" charset="0"/>
              </a:rPr>
              <a:t>defines attributes that can appear within elements</a:t>
            </a:r>
          </a:p>
          <a:p>
            <a:r>
              <a:rPr lang="en-US" altLang="he-IL" sz="2000">
                <a:latin typeface="Tahoma" charset="0"/>
              </a:rPr>
              <a:t>defines which elements are child elements </a:t>
            </a:r>
          </a:p>
          <a:p>
            <a:r>
              <a:rPr lang="en-US" altLang="he-IL" sz="2000">
                <a:latin typeface="Tahoma" charset="0"/>
              </a:rPr>
              <a:t>defines the sequence in which the child elements can appear </a:t>
            </a:r>
          </a:p>
          <a:p>
            <a:r>
              <a:rPr lang="en-US" altLang="he-IL" sz="2000">
                <a:latin typeface="Tahoma" charset="0"/>
              </a:rPr>
              <a:t>defines the number of child elements </a:t>
            </a:r>
          </a:p>
          <a:p>
            <a:r>
              <a:rPr lang="en-US" altLang="he-IL" sz="2000">
                <a:latin typeface="Tahoma" charset="0"/>
              </a:rPr>
              <a:t>defines whether an element is empty or can include text </a:t>
            </a:r>
          </a:p>
          <a:p>
            <a:r>
              <a:rPr lang="en-US" altLang="he-IL" sz="2000">
                <a:latin typeface="Tahoma" charset="0"/>
              </a:rPr>
              <a:t>defines default values for attributes </a:t>
            </a:r>
          </a:p>
          <a:p>
            <a:pPr>
              <a:buFontTx/>
              <a:buNone/>
            </a:pPr>
            <a:endParaRPr lang="en-US" altLang="he-IL" sz="2000">
              <a:latin typeface="Tahoma" charset="0"/>
            </a:endParaRPr>
          </a:p>
          <a:p>
            <a:pPr>
              <a:buFontTx/>
              <a:buNone/>
            </a:pPr>
            <a:r>
              <a:rPr lang="en-US" altLang="he-IL" sz="2000">
                <a:latin typeface="Tahoma" charset="0"/>
              </a:rPr>
              <a:t>The purpose of a Schema is to define the legal building blocks of an XML document, just like a DTD. </a:t>
            </a:r>
          </a:p>
        </p:txBody>
      </p:sp>
    </p:spTree>
    <p:extLst>
      <p:ext uri="{BB962C8B-B14F-4D97-AF65-F5344CB8AC3E}">
        <p14:creationId xmlns:p14="http://schemas.microsoft.com/office/powerpoint/2010/main" val="90154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8CF19-1D05-C145-9C0F-B9A115DFA2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XML 1.0 – a recommendation from W3C, 2008</a:t>
            </a:r>
          </a:p>
          <a:p>
            <a:pPr eaLnBrk="1" hangingPunct="1"/>
            <a:r>
              <a:rPr lang="en-US" altLang="en-US" dirty="0"/>
              <a:t>Root: SGML (standard generalized markup language)</a:t>
            </a:r>
          </a:p>
          <a:p>
            <a:pPr eaLnBrk="1" hangingPunct="1"/>
            <a:r>
              <a:rPr lang="en-US" altLang="en-US" dirty="0"/>
              <a:t>After the root: a format for sharing </a:t>
            </a:r>
            <a:r>
              <a:rPr lang="en-US" altLang="en-US" i="1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88723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XML Schema – Better than DTDs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dirty="0"/>
              <a:t>XML Schemas</a:t>
            </a:r>
          </a:p>
          <a:p>
            <a:pPr lvl="1"/>
            <a:r>
              <a:rPr lang="en-US" altLang="he-IL" dirty="0"/>
              <a:t>are easier to learn than DTD </a:t>
            </a:r>
          </a:p>
          <a:p>
            <a:pPr lvl="1"/>
            <a:r>
              <a:rPr lang="en-US" altLang="he-IL" dirty="0"/>
              <a:t>are extensible to future additions </a:t>
            </a:r>
          </a:p>
          <a:p>
            <a:pPr lvl="1"/>
            <a:r>
              <a:rPr lang="en-US" altLang="he-IL" dirty="0"/>
              <a:t>are richer and more useful than DTDs </a:t>
            </a:r>
          </a:p>
          <a:p>
            <a:pPr lvl="1"/>
            <a:r>
              <a:rPr lang="en-US" altLang="he-IL" dirty="0"/>
              <a:t>are written in XML </a:t>
            </a:r>
          </a:p>
          <a:p>
            <a:pPr lvl="1"/>
            <a:r>
              <a:rPr lang="en-US" altLang="he-IL" dirty="0"/>
              <a:t>support data types </a:t>
            </a:r>
          </a:p>
        </p:txBody>
      </p:sp>
    </p:spTree>
    <p:extLst>
      <p:ext uri="{BB962C8B-B14F-4D97-AF65-F5344CB8AC3E}">
        <p14:creationId xmlns:p14="http://schemas.microsoft.com/office/powerpoint/2010/main" val="2068562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800">
                <a:latin typeface="Tahoma" charset="0"/>
              </a:rPr>
              <a:t>Example: Shipping Order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he-IL" sz="2000">
                <a:latin typeface="Courier New" charset="0"/>
              </a:rPr>
              <a:t>&lt;?xml version="1.0"?&gt;</a:t>
            </a:r>
          </a:p>
          <a:p>
            <a:pPr>
              <a:buFontTx/>
              <a:buNone/>
            </a:pPr>
            <a:r>
              <a:rPr lang="en-US" altLang="he-IL" sz="2000">
                <a:latin typeface="Courier New" charset="0"/>
              </a:rPr>
              <a:t>&lt;shipOrder&gt;   </a:t>
            </a:r>
          </a:p>
          <a:p>
            <a:pPr>
              <a:buFontTx/>
              <a:buNone/>
            </a:pPr>
            <a:endParaRPr lang="en-US" altLang="he-IL" sz="200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he-IL" sz="2000">
                <a:latin typeface="Courier New" charset="0"/>
              </a:rPr>
              <a:t>&lt;shipTo&gt;     </a:t>
            </a:r>
          </a:p>
          <a:p>
            <a:pPr>
              <a:buFontTx/>
              <a:buNone/>
            </a:pPr>
            <a:r>
              <a:rPr lang="en-US" altLang="he-IL" sz="2000">
                <a:latin typeface="Courier New" charset="0"/>
              </a:rPr>
              <a:t>&lt;name&gt;Svendson&lt;/name&gt;     </a:t>
            </a:r>
          </a:p>
          <a:p>
            <a:pPr>
              <a:buFontTx/>
              <a:buNone/>
            </a:pPr>
            <a:r>
              <a:rPr lang="en-US" altLang="he-IL" sz="2000">
                <a:latin typeface="Courier New" charset="0"/>
              </a:rPr>
              <a:t>&lt;street&gt;Oslo St&lt;/street&gt;     </a:t>
            </a:r>
          </a:p>
          <a:p>
            <a:pPr>
              <a:buFontTx/>
              <a:buNone/>
            </a:pPr>
            <a:r>
              <a:rPr lang="en-US" altLang="he-IL" sz="2000">
                <a:latin typeface="Courier New" charset="0"/>
              </a:rPr>
              <a:t>&lt;address&gt;400 Main&lt;/address&gt;</a:t>
            </a:r>
          </a:p>
          <a:p>
            <a:pPr>
              <a:buFontTx/>
              <a:buNone/>
            </a:pPr>
            <a:r>
              <a:rPr lang="en-US" altLang="he-IL" sz="2000">
                <a:latin typeface="Courier New" charset="0"/>
              </a:rPr>
              <a:t>&lt;country&gt;Norway&lt;/country&gt;   </a:t>
            </a:r>
          </a:p>
          <a:p>
            <a:pPr>
              <a:buFontTx/>
              <a:buNone/>
            </a:pPr>
            <a:r>
              <a:rPr lang="en-US" altLang="he-IL" sz="2000">
                <a:latin typeface="Courier New" charset="0"/>
              </a:rPr>
              <a:t>&lt;/shipTo&gt;   </a:t>
            </a:r>
          </a:p>
          <a:p>
            <a:pPr>
              <a:buFontTx/>
              <a:buNone/>
            </a:pPr>
            <a:endParaRPr lang="en-US" altLang="he-IL" sz="2000">
              <a:latin typeface="Courier New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096000" y="1143000"/>
            <a:ext cx="58674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&lt;items&gt;   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&lt;item&gt;     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&lt;title&gt;Wheel&lt;/title&gt;     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&lt;quantity&gt;1&lt;/quantity&gt;     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&lt;price&gt;10.90&lt;/price&gt;   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&lt;/item&gt;    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he-IL">
              <a:latin typeface="Courier New" charset="0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&lt;item&gt;     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&lt;title&gt;Cam&lt;/title&gt;     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&lt;quantity&gt;1&lt;/quantity&gt;     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&lt;price&gt;9.90&lt;/price&gt;   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&lt;/item&gt;  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&lt;/items&gt;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he-IL">
              <a:latin typeface="Courier New" charset="0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he-IL">
                <a:latin typeface="Courier New" charset="0"/>
              </a:rPr>
              <a:t>&lt;/shipOrder&gt; </a:t>
            </a:r>
          </a:p>
          <a:p>
            <a:pPr>
              <a:spcBef>
                <a:spcPct val="20000"/>
              </a:spcBef>
            </a:pPr>
            <a:endParaRPr lang="en-US" altLang="x-none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64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800">
                <a:latin typeface="Tahoma" charset="0"/>
              </a:rPr>
              <a:t>XML Schema for Shipping Order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&lt;xsd:schema xmlns:xsd=http://www.w3.org/1999/XMLSchema&gt;</a:t>
            </a:r>
          </a:p>
          <a:p>
            <a:pPr>
              <a:buFontTx/>
              <a:buNone/>
            </a:pPr>
            <a:endParaRPr lang="en-US" altLang="he-IL" sz="180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&lt;xsd:element name="shipOrder" type="order"/&gt; </a:t>
            </a:r>
          </a:p>
          <a:p>
            <a:pPr>
              <a:buFontTx/>
              <a:buNone/>
            </a:pPr>
            <a:endParaRPr lang="en-US" altLang="he-IL" sz="180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&lt;xsd:complexType name="order"&gt;   </a:t>
            </a: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  &lt;xsd:element name="shipTo" type="shipAddress"/&gt;   </a:t>
            </a: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  &lt;xsd:element name="items" type="cdItems"/&gt;</a:t>
            </a: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&lt;/xsd:complexType&gt; </a:t>
            </a:r>
          </a:p>
          <a:p>
            <a:pPr>
              <a:buFontTx/>
              <a:buNone/>
            </a:pPr>
            <a:endParaRPr lang="en-US" altLang="he-IL" sz="180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&lt;xsd:complexType name="shipAddress"&gt;   </a:t>
            </a: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  &lt;xsd:element name="name“ type="xsd:string"/&gt;   </a:t>
            </a: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  &lt;xsd:element name="street" type="xsd:string"/&gt;   </a:t>
            </a: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  &lt;xsd:element name="address" type="xsd:string"/&gt;   </a:t>
            </a: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  &lt;xsd:element name="country" type="xsd:string"/&gt;</a:t>
            </a:r>
          </a:p>
          <a:p>
            <a:pPr>
              <a:buFontTx/>
              <a:buNone/>
            </a:pPr>
            <a:r>
              <a:rPr lang="en-US" altLang="he-IL" sz="1800">
                <a:latin typeface="Courier New" charset="0"/>
              </a:rPr>
              <a:t>&lt;/xsd:complexType&gt; </a:t>
            </a:r>
          </a:p>
          <a:p>
            <a:pPr>
              <a:buFontTx/>
              <a:buNone/>
            </a:pPr>
            <a:endParaRPr lang="en-US" altLang="he-IL" sz="18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93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(Javascript Object 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Light-weight data exchange format</a:t>
            </a:r>
          </a:p>
          <a:p>
            <a:pPr lvl="1"/>
            <a:r>
              <a:rPr lang="en-US" dirty="0"/>
              <a:t>Much simpler than XML</a:t>
            </a:r>
          </a:p>
          <a:p>
            <a:pPr lvl="1"/>
            <a:r>
              <a:rPr lang="en-US" dirty="0"/>
              <a:t>Language-independent </a:t>
            </a:r>
          </a:p>
          <a:p>
            <a:pPr lvl="1"/>
            <a:r>
              <a:rPr lang="en-US" dirty="0"/>
              <a:t>Inspired by syntax of JavaScript object literals </a:t>
            </a:r>
          </a:p>
          <a:p>
            <a:pPr lvl="1"/>
            <a:endParaRPr lang="en-US" dirty="0"/>
          </a:p>
          <a:p>
            <a:r>
              <a:rPr lang="en-US" dirty="0"/>
              <a:t>Default encoding is UTF-8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9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Javascript Object Notation (RFC7159)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An object is a list of members an values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{“foo” : 12, “bar” : “a string”, “</a:t>
            </a:r>
            <a:r>
              <a:rPr lang="en-US" altLang="ja-JP" dirty="0" err="1">
                <a:ea typeface="ＭＳ Ｐゴシック" charset="-128"/>
              </a:rPr>
              <a:t>boz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: [1, 2, 3]</a:t>
            </a:r>
          </a:p>
          <a:p>
            <a:r>
              <a:rPr lang="en-US" altLang="en-US" dirty="0">
                <a:ea typeface="ＭＳ Ｐゴシック" charset="-128"/>
              </a:rPr>
              <a:t>A JSON value MUST be an object, array, number, or string, or one of the following three literal names: false null true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1C757B-8021-F74E-8F79-D8B1A2361C7C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71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= </a:t>
            </a:r>
            <a:r>
              <a:rPr lang="en-US" dirty="0" err="1"/>
              <a:t>string|number|object|array|true|false|null</a:t>
            </a:r>
            <a:r>
              <a:rPr lang="en-US" dirty="0"/>
              <a:t> </a:t>
            </a:r>
          </a:p>
          <a:p>
            <a:r>
              <a:rPr lang="en-US" dirty="0"/>
              <a:t>object = {} | { members }</a:t>
            </a:r>
          </a:p>
          <a:p>
            <a:pPr lvl="1"/>
            <a:r>
              <a:rPr lang="en-US" dirty="0"/>
              <a:t>members = pair | pair, members </a:t>
            </a:r>
          </a:p>
          <a:p>
            <a:pPr lvl="1"/>
            <a:r>
              <a:rPr lang="en-US" dirty="0"/>
              <a:t>pair = string : value</a:t>
            </a:r>
          </a:p>
          <a:p>
            <a:r>
              <a:rPr lang="en-US" dirty="0"/>
              <a:t>array = [] | [ elements ]</a:t>
            </a:r>
          </a:p>
          <a:p>
            <a:pPr lvl="1"/>
            <a:r>
              <a:rPr lang="en-US" dirty="0"/>
              <a:t>elements = value | value,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1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is case-sensitive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or not?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7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between double quotes:  “string”.</a:t>
            </a:r>
          </a:p>
          <a:p>
            <a:r>
              <a:rPr lang="en-US" dirty="0"/>
              <a:t>Quotes are escaped using a backslash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69" y="3033501"/>
            <a:ext cx="4551551" cy="31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69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 Object is a set of “key/value” pairs</a:t>
            </a:r>
          </a:p>
          <a:p>
            <a:pPr lvl="1"/>
            <a:r>
              <a:rPr lang="en-US" dirty="0"/>
              <a:t>object = {} | { members }</a:t>
            </a:r>
          </a:p>
          <a:p>
            <a:pPr lvl="2"/>
            <a:r>
              <a:rPr lang="en-US" dirty="0"/>
              <a:t>members = pair | pair, members </a:t>
            </a:r>
          </a:p>
          <a:p>
            <a:pPr lvl="2"/>
            <a:r>
              <a:rPr lang="en-US" dirty="0"/>
              <a:t>pair = string : value</a:t>
            </a:r>
          </a:p>
          <a:p>
            <a:r>
              <a:rPr lang="en-US" dirty="0"/>
              <a:t>Order doesn't matter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en-US" dirty="0">
                <a:ea typeface="ＭＳ Ｐゴシック" charset="-128"/>
              </a:rPr>
              <a:t>	{“foo” : 12, “bar” : “a string”, “</a:t>
            </a:r>
            <a:r>
              <a:rPr lang="en-US" altLang="ja-JP" dirty="0" err="1">
                <a:ea typeface="ＭＳ Ｐゴシック" charset="-128"/>
              </a:rPr>
              <a:t>boz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: true}</a:t>
            </a:r>
          </a:p>
          <a:p>
            <a:pPr marL="685800" lvl="2">
              <a:spcBef>
                <a:spcPts val="1000"/>
              </a:spcBef>
            </a:pPr>
            <a:r>
              <a:rPr lang="en-US" altLang="ja-JP" dirty="0">
                <a:ea typeface="ＭＳ Ｐゴシック" charset="-128"/>
              </a:rPr>
              <a:t>Is the same object as: 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en-US" dirty="0">
                <a:ea typeface="ＭＳ Ｐゴシック" charset="-128"/>
              </a:rPr>
              <a:t>	{“bar” : “a string”, “</a:t>
            </a:r>
            <a:r>
              <a:rPr lang="en-US" altLang="ja-JP" dirty="0" err="1">
                <a:ea typeface="ＭＳ Ｐゴシック" charset="-128"/>
              </a:rPr>
              <a:t>boz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: true, </a:t>
            </a:r>
            <a:r>
              <a:rPr lang="en-US" altLang="en-US" dirty="0">
                <a:ea typeface="ＭＳ Ｐゴシック" charset="-128"/>
              </a:rPr>
              <a:t>“foo” : 12</a:t>
            </a:r>
            <a:r>
              <a:rPr lang="en-US" altLang="ja-JP" dirty="0">
                <a:ea typeface="ＭＳ Ｐゴシック" charset="-128"/>
              </a:rPr>
              <a:t>}</a:t>
            </a:r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84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array is an ordered list of elements, referenced by their index</a:t>
            </a:r>
          </a:p>
          <a:p>
            <a:pPr lvl="1"/>
            <a:r>
              <a:rPr lang="en-US" dirty="0"/>
              <a:t>array = [] | [ elements ]</a:t>
            </a:r>
          </a:p>
          <a:p>
            <a:pPr lvl="1"/>
            <a:r>
              <a:rPr lang="en-US" dirty="0"/>
              <a:t>elements = value | value, elements</a:t>
            </a:r>
          </a:p>
          <a:p>
            <a:r>
              <a:rPr lang="en-US" dirty="0"/>
              <a:t>Elements can by any JSON value</a:t>
            </a:r>
          </a:p>
          <a:p>
            <a:pPr lvl="1"/>
            <a:r>
              <a:rPr lang="en-US" dirty="0"/>
              <a:t>[1, 2, “</a:t>
            </a:r>
            <a:r>
              <a:rPr lang="en-US" dirty="0" err="1"/>
              <a:t>fred</a:t>
            </a:r>
            <a:r>
              <a:rPr lang="en-US" dirty="0"/>
              <a:t>”, true]</a:t>
            </a:r>
          </a:p>
          <a:p>
            <a:pPr lvl="1"/>
            <a:r>
              <a:rPr lang="en-US" dirty="0"/>
              <a:t>[23, [1,3], ”red”, {“foo”: true, “bar”: null}]</a:t>
            </a:r>
          </a:p>
          <a:p>
            <a:r>
              <a:rPr lang="en-US" dirty="0"/>
              <a:t>Arrays are values that can be used in objects</a:t>
            </a:r>
          </a:p>
          <a:p>
            <a:pPr lvl="1"/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"</a:t>
            </a:r>
            <a:r>
              <a:rPr lang="mr-IN" dirty="0" err="1"/>
              <a:t>name</a:t>
            </a:r>
            <a:r>
              <a:rPr lang="mr-IN" dirty="0"/>
              <a:t>":"</a:t>
            </a:r>
            <a:r>
              <a:rPr lang="mr-IN" dirty="0" err="1"/>
              <a:t>John</a:t>
            </a:r>
            <a:r>
              <a:rPr lang="mr-IN" dirty="0"/>
              <a:t>",</a:t>
            </a:r>
            <a:br>
              <a:rPr lang="mr-IN" dirty="0"/>
            </a:br>
            <a:r>
              <a:rPr lang="mr-IN" dirty="0"/>
              <a:t>"age":30,</a:t>
            </a:r>
            <a:br>
              <a:rPr lang="mr-IN" dirty="0"/>
            </a:br>
            <a:r>
              <a:rPr lang="mr-IN" dirty="0"/>
              <a:t>"</a:t>
            </a:r>
            <a:r>
              <a:rPr lang="mr-IN" dirty="0" err="1"/>
              <a:t>cars</a:t>
            </a:r>
            <a:r>
              <a:rPr lang="mr-IN" dirty="0"/>
              <a:t>":[ "</a:t>
            </a:r>
            <a:r>
              <a:rPr lang="mr-IN" dirty="0" err="1"/>
              <a:t>Ford</a:t>
            </a:r>
            <a:r>
              <a:rPr lang="mr-IN" dirty="0"/>
              <a:t>", "BMW", "</a:t>
            </a:r>
            <a:r>
              <a:rPr lang="mr-IN" dirty="0" err="1"/>
              <a:t>Fiat</a:t>
            </a:r>
            <a:r>
              <a:rPr lang="mr-IN" dirty="0"/>
              <a:t>" ]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3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/>
              <a:t>SGML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772400" cy="4419600"/>
          </a:xfrm>
        </p:spPr>
        <p:txBody>
          <a:bodyPr/>
          <a:lstStyle/>
          <a:p>
            <a:r>
              <a:rPr lang="en-US" altLang="en-US"/>
              <a:t>Derived from IBM’s GML developed in 1960’s</a:t>
            </a:r>
          </a:p>
          <a:p>
            <a:pPr lvl="1"/>
            <a:r>
              <a:rPr lang="en-US" altLang="en-US"/>
              <a:t>Charles Goldfarb, Edward Mosher, and Raymond Lorie</a:t>
            </a:r>
          </a:p>
          <a:p>
            <a:pPr lvl="1"/>
            <a:r>
              <a:rPr lang="en-US" altLang="en-US"/>
              <a:t>For sharing of large-project documents</a:t>
            </a:r>
          </a:p>
          <a:p>
            <a:pPr lvl="1"/>
            <a:endParaRPr lang="en-US" altLang="en-US"/>
          </a:p>
          <a:p>
            <a:r>
              <a:rPr lang="en-US" altLang="en-US"/>
              <a:t>Basis for HTML &amp; XML</a:t>
            </a:r>
          </a:p>
          <a:p>
            <a:pPr lvl="1"/>
            <a:r>
              <a:rPr lang="en-US" altLang="en-US"/>
              <a:t>XML is roughly an augmented subset (adds more restrictions)</a:t>
            </a:r>
          </a:p>
          <a:p>
            <a:pPr lvl="1"/>
            <a:r>
              <a:rPr lang="en-US" altLang="en-US"/>
              <a:t>HTML is an application of SGML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76197-98C2-B847-AC61-3F80C55EB7A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11575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JSON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[]</a:t>
            </a:r>
          </a:p>
          <a:p>
            <a:r>
              <a:rPr lang="en-US" dirty="0"/>
              <a:t>{}</a:t>
            </a:r>
          </a:p>
          <a:p>
            <a:r>
              <a:rPr lang="en-US" dirty="0"/>
              <a:t>{[]}</a:t>
            </a:r>
          </a:p>
          <a:p>
            <a:r>
              <a:rPr lang="en-US" dirty="0"/>
              <a:t>[{}]</a:t>
            </a:r>
          </a:p>
          <a:p>
            <a:r>
              <a:rPr lang="en-US" dirty="0"/>
              <a:t>{"name": john}</a:t>
            </a:r>
          </a:p>
          <a:p>
            <a:r>
              <a:rPr lang="en-US" dirty="0"/>
              <a:t>{name: "john"}</a:t>
            </a:r>
          </a:p>
          <a:p>
            <a:r>
              <a:rPr lang="en-US" dirty="0"/>
              <a:t>{"name": 25}</a:t>
            </a:r>
          </a:p>
          <a:p>
            <a:r>
              <a:rPr lang="en-US" dirty="0"/>
              <a:t>"name"</a:t>
            </a:r>
          </a:p>
          <a:p>
            <a:r>
              <a:rPr lang="en-US" dirty="0"/>
              <a:t>25</a:t>
            </a:r>
          </a:p>
          <a:p>
            <a:r>
              <a:rPr lang="en-US" dirty="0"/>
              <a:t>{25}</a:t>
            </a:r>
          </a:p>
          <a:p>
            <a:r>
              <a:rPr lang="en-US"/>
              <a:t>[25]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3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297926"/>
            <a:ext cx="3810000" cy="5240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86800" y="2971800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is an 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7318" y="201911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is an object</a:t>
            </a:r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5943600" y="3156466"/>
            <a:ext cx="2743200" cy="5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57800" y="2388451"/>
            <a:ext cx="2438400" cy="17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57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mr-IN" dirty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/>
              <a:t>"</a:t>
            </a:r>
            <a:r>
              <a:rPr lang="mr-IN" dirty="0" err="1"/>
              <a:t>id</a:t>
            </a:r>
            <a:r>
              <a:rPr lang="mr-IN" dirty="0"/>
              <a:t>": "0001",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/>
              <a:t>"</a:t>
            </a:r>
            <a:r>
              <a:rPr lang="mr-IN" dirty="0" err="1"/>
              <a:t>type</a:t>
            </a:r>
            <a:r>
              <a:rPr lang="mr-IN" dirty="0"/>
              <a:t>": "</a:t>
            </a:r>
            <a:r>
              <a:rPr lang="mr-IN" dirty="0" err="1"/>
              <a:t>donut</a:t>
            </a:r>
            <a:r>
              <a:rPr lang="mr-IN" dirty="0"/>
              <a:t>",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/>
              <a:t>"</a:t>
            </a:r>
            <a:r>
              <a:rPr lang="mr-IN" dirty="0" err="1"/>
              <a:t>name</a:t>
            </a:r>
            <a:r>
              <a:rPr lang="mr-IN" dirty="0"/>
              <a:t>": "</a:t>
            </a:r>
            <a:r>
              <a:rPr lang="mr-IN" dirty="0" err="1"/>
              <a:t>Cake</a:t>
            </a:r>
            <a:r>
              <a:rPr lang="mr-IN" dirty="0"/>
              <a:t>",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/>
              <a:t>"</a:t>
            </a:r>
            <a:r>
              <a:rPr lang="mr-IN" dirty="0" err="1"/>
              <a:t>ppu</a:t>
            </a:r>
            <a:r>
              <a:rPr lang="mr-IN" dirty="0"/>
              <a:t>": 0.55,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/>
              <a:t>"</a:t>
            </a:r>
            <a:r>
              <a:rPr lang="mr-IN" dirty="0" err="1"/>
              <a:t>batters</a:t>
            </a:r>
            <a:r>
              <a:rPr lang="mr-IN" dirty="0"/>
              <a:t>":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mr-IN" dirty="0"/>
              <a:t>"</a:t>
            </a:r>
            <a:r>
              <a:rPr lang="mr-IN" dirty="0" err="1"/>
              <a:t>batter</a:t>
            </a:r>
            <a:r>
              <a:rPr lang="mr-IN" dirty="0"/>
              <a:t>": [ { "</a:t>
            </a:r>
            <a:r>
              <a:rPr lang="mr-IN" dirty="0" err="1"/>
              <a:t>id</a:t>
            </a:r>
            <a:r>
              <a:rPr lang="mr-IN" dirty="0"/>
              <a:t>": "1001", "</a:t>
            </a:r>
            <a:r>
              <a:rPr lang="mr-IN" dirty="0" err="1"/>
              <a:t>type</a:t>
            </a:r>
            <a:r>
              <a:rPr lang="mr-IN" dirty="0"/>
              <a:t>": "</a:t>
            </a:r>
            <a:r>
              <a:rPr lang="mr-IN" dirty="0" err="1"/>
              <a:t>Regular</a:t>
            </a:r>
            <a:r>
              <a:rPr lang="mr-IN" dirty="0"/>
              <a:t>" },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                   </a:t>
            </a:r>
            <a:r>
              <a:rPr lang="mr-IN" dirty="0"/>
              <a:t>{ "</a:t>
            </a:r>
            <a:r>
              <a:rPr lang="mr-IN" dirty="0" err="1"/>
              <a:t>id</a:t>
            </a:r>
            <a:r>
              <a:rPr lang="mr-IN" dirty="0"/>
              <a:t>": "1002", "</a:t>
            </a:r>
            <a:r>
              <a:rPr lang="mr-IN" dirty="0" err="1"/>
              <a:t>type</a:t>
            </a:r>
            <a:r>
              <a:rPr lang="mr-IN" dirty="0"/>
              <a:t>": "</a:t>
            </a:r>
            <a:r>
              <a:rPr lang="mr-IN" dirty="0" err="1"/>
              <a:t>Chocolate</a:t>
            </a:r>
            <a:r>
              <a:rPr lang="mr-IN" dirty="0"/>
              <a:t>" },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                  </a:t>
            </a:r>
            <a:r>
              <a:rPr lang="mr-IN" dirty="0"/>
              <a:t>{ "</a:t>
            </a:r>
            <a:r>
              <a:rPr lang="mr-IN" dirty="0" err="1"/>
              <a:t>id</a:t>
            </a:r>
            <a:r>
              <a:rPr lang="mr-IN" dirty="0"/>
              <a:t>": "1003", "</a:t>
            </a:r>
            <a:r>
              <a:rPr lang="mr-IN" dirty="0" err="1"/>
              <a:t>type</a:t>
            </a:r>
            <a:r>
              <a:rPr lang="mr-IN" dirty="0"/>
              <a:t>": "</a:t>
            </a:r>
            <a:r>
              <a:rPr lang="mr-IN" dirty="0" err="1"/>
              <a:t>Blueberry</a:t>
            </a:r>
            <a:r>
              <a:rPr lang="mr-IN" dirty="0"/>
              <a:t>" },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                  </a:t>
            </a:r>
            <a:r>
              <a:rPr lang="mr-IN" dirty="0"/>
              <a:t>{ "</a:t>
            </a:r>
            <a:r>
              <a:rPr lang="mr-IN" dirty="0" err="1"/>
              <a:t>id</a:t>
            </a:r>
            <a:r>
              <a:rPr lang="mr-IN" dirty="0"/>
              <a:t>": "1004", "</a:t>
            </a:r>
            <a:r>
              <a:rPr lang="mr-IN" dirty="0" err="1"/>
              <a:t>type</a:t>
            </a:r>
            <a:r>
              <a:rPr lang="mr-IN" dirty="0"/>
              <a:t>": "</a:t>
            </a:r>
            <a:r>
              <a:rPr lang="mr-IN" dirty="0" err="1"/>
              <a:t>Devil's</a:t>
            </a:r>
            <a:r>
              <a:rPr lang="mr-IN" dirty="0"/>
              <a:t> </a:t>
            </a:r>
            <a:r>
              <a:rPr lang="mr-IN" dirty="0" err="1"/>
              <a:t>Food</a:t>
            </a:r>
            <a:r>
              <a:rPr lang="mr-IN" dirty="0"/>
              <a:t>" } ]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               </a:t>
            </a:r>
            <a:r>
              <a:rPr lang="mr-IN" dirty="0"/>
              <a:t>}, </a:t>
            </a:r>
            <a:endParaRPr lang="en-US" dirty="0"/>
          </a:p>
          <a:p>
            <a:pPr marL="914400" lvl="2" indent="0">
              <a:buNone/>
            </a:pPr>
            <a:r>
              <a:rPr lang="mr-IN" sz="2700" dirty="0"/>
              <a:t>"</a:t>
            </a:r>
            <a:r>
              <a:rPr lang="mr-IN" sz="2700" dirty="0" err="1"/>
              <a:t>topping</a:t>
            </a:r>
            <a:r>
              <a:rPr lang="mr-IN" sz="2700" dirty="0"/>
              <a:t>": [ </a:t>
            </a:r>
            <a:endParaRPr lang="en-US" sz="2700" dirty="0"/>
          </a:p>
          <a:p>
            <a:pPr marL="1371600" lvl="3" indent="0">
              <a:buNone/>
            </a:pPr>
            <a:r>
              <a:rPr lang="mr-IN" sz="2700" dirty="0"/>
              <a:t>{ "</a:t>
            </a:r>
            <a:r>
              <a:rPr lang="mr-IN" sz="2700" dirty="0" err="1"/>
              <a:t>id</a:t>
            </a:r>
            <a:r>
              <a:rPr lang="mr-IN" sz="2700" dirty="0"/>
              <a:t>": "5001", "</a:t>
            </a:r>
            <a:r>
              <a:rPr lang="mr-IN" sz="2700" dirty="0" err="1"/>
              <a:t>type</a:t>
            </a:r>
            <a:r>
              <a:rPr lang="mr-IN" sz="2700" dirty="0"/>
              <a:t>": "</a:t>
            </a:r>
            <a:r>
              <a:rPr lang="mr-IN" sz="2700" dirty="0" err="1"/>
              <a:t>None</a:t>
            </a:r>
            <a:r>
              <a:rPr lang="mr-IN" sz="2700" dirty="0"/>
              <a:t>" }, </a:t>
            </a:r>
            <a:endParaRPr lang="en-US" sz="2700" dirty="0"/>
          </a:p>
          <a:p>
            <a:pPr marL="1371600" lvl="3" indent="0">
              <a:buNone/>
            </a:pPr>
            <a:r>
              <a:rPr lang="mr-IN" sz="2700" dirty="0"/>
              <a:t>{ "</a:t>
            </a:r>
            <a:r>
              <a:rPr lang="mr-IN" sz="2700" dirty="0" err="1"/>
              <a:t>id</a:t>
            </a:r>
            <a:r>
              <a:rPr lang="mr-IN" sz="2700" dirty="0"/>
              <a:t>": "5002", "</a:t>
            </a:r>
            <a:r>
              <a:rPr lang="mr-IN" sz="2700" dirty="0" err="1"/>
              <a:t>type</a:t>
            </a:r>
            <a:r>
              <a:rPr lang="mr-IN" sz="2700" dirty="0"/>
              <a:t>": "</a:t>
            </a:r>
            <a:r>
              <a:rPr lang="mr-IN" sz="2700" dirty="0" err="1"/>
              <a:t>Glazed</a:t>
            </a:r>
            <a:r>
              <a:rPr lang="mr-IN" sz="2700" dirty="0"/>
              <a:t>" }, </a:t>
            </a:r>
            <a:endParaRPr lang="en-US" sz="2700" dirty="0"/>
          </a:p>
          <a:p>
            <a:pPr marL="1371600" lvl="3" indent="0">
              <a:buNone/>
            </a:pPr>
            <a:r>
              <a:rPr lang="mr-IN" sz="2700" dirty="0"/>
              <a:t>{ "</a:t>
            </a:r>
            <a:r>
              <a:rPr lang="mr-IN" sz="2700" dirty="0" err="1"/>
              <a:t>id</a:t>
            </a:r>
            <a:r>
              <a:rPr lang="mr-IN" sz="2700" dirty="0"/>
              <a:t>": "5005", "</a:t>
            </a:r>
            <a:r>
              <a:rPr lang="mr-IN" sz="2700" dirty="0" err="1"/>
              <a:t>type</a:t>
            </a:r>
            <a:r>
              <a:rPr lang="mr-IN" sz="2700" dirty="0"/>
              <a:t>": "</a:t>
            </a:r>
            <a:r>
              <a:rPr lang="mr-IN" sz="2700" dirty="0" err="1"/>
              <a:t>Sugar</a:t>
            </a:r>
            <a:r>
              <a:rPr lang="mr-IN" sz="2700" dirty="0"/>
              <a:t>" }, </a:t>
            </a:r>
            <a:endParaRPr lang="en-US" sz="2700" dirty="0"/>
          </a:p>
          <a:p>
            <a:pPr marL="1371600" lvl="3" indent="0">
              <a:buNone/>
            </a:pPr>
            <a:r>
              <a:rPr lang="mr-IN" sz="2700" dirty="0"/>
              <a:t>{ "</a:t>
            </a:r>
            <a:r>
              <a:rPr lang="mr-IN" sz="2700" dirty="0" err="1"/>
              <a:t>id</a:t>
            </a:r>
            <a:r>
              <a:rPr lang="mr-IN" sz="2700" dirty="0"/>
              <a:t>": "5007", "</a:t>
            </a:r>
            <a:r>
              <a:rPr lang="mr-IN" sz="2700" dirty="0" err="1"/>
              <a:t>type</a:t>
            </a:r>
            <a:r>
              <a:rPr lang="mr-IN" sz="2700" dirty="0"/>
              <a:t>": "</a:t>
            </a:r>
            <a:r>
              <a:rPr lang="mr-IN" sz="2700" dirty="0" err="1"/>
              <a:t>Powdered</a:t>
            </a:r>
            <a:r>
              <a:rPr lang="mr-IN" sz="2700" dirty="0"/>
              <a:t> </a:t>
            </a:r>
            <a:r>
              <a:rPr lang="mr-IN" sz="2700" dirty="0" err="1"/>
              <a:t>Sugar</a:t>
            </a:r>
            <a:r>
              <a:rPr lang="mr-IN" sz="2700" dirty="0"/>
              <a:t>" }, </a:t>
            </a:r>
            <a:endParaRPr lang="en-US" sz="2700" dirty="0"/>
          </a:p>
          <a:p>
            <a:pPr marL="1371600" lvl="3" indent="0">
              <a:buNone/>
            </a:pPr>
            <a:r>
              <a:rPr lang="mr-IN" sz="2700" dirty="0"/>
              <a:t>{ "</a:t>
            </a:r>
            <a:r>
              <a:rPr lang="mr-IN" sz="2700" dirty="0" err="1"/>
              <a:t>id</a:t>
            </a:r>
            <a:r>
              <a:rPr lang="mr-IN" sz="2700" dirty="0"/>
              <a:t>": "5006", "</a:t>
            </a:r>
            <a:r>
              <a:rPr lang="mr-IN" sz="2700" dirty="0" err="1"/>
              <a:t>type</a:t>
            </a:r>
            <a:r>
              <a:rPr lang="mr-IN" sz="2700" dirty="0"/>
              <a:t>": "</a:t>
            </a:r>
            <a:r>
              <a:rPr lang="mr-IN" sz="2700" dirty="0" err="1"/>
              <a:t>Chocolate</a:t>
            </a:r>
            <a:r>
              <a:rPr lang="mr-IN" sz="2700" dirty="0"/>
              <a:t> </a:t>
            </a:r>
            <a:r>
              <a:rPr lang="mr-IN" sz="2700" dirty="0" err="1"/>
              <a:t>with</a:t>
            </a:r>
            <a:r>
              <a:rPr lang="mr-IN" sz="2700" dirty="0"/>
              <a:t> </a:t>
            </a:r>
            <a:r>
              <a:rPr lang="mr-IN" sz="2700" dirty="0" err="1"/>
              <a:t>Sprinkles</a:t>
            </a:r>
            <a:r>
              <a:rPr lang="mr-IN" sz="2700" dirty="0"/>
              <a:t>" }, </a:t>
            </a:r>
            <a:endParaRPr lang="en-US" sz="2700" dirty="0"/>
          </a:p>
          <a:p>
            <a:pPr marL="1371600" lvl="3" indent="0">
              <a:buNone/>
            </a:pPr>
            <a:r>
              <a:rPr lang="mr-IN" sz="2700" dirty="0"/>
              <a:t>{ "</a:t>
            </a:r>
            <a:r>
              <a:rPr lang="mr-IN" sz="2700" dirty="0" err="1"/>
              <a:t>id</a:t>
            </a:r>
            <a:r>
              <a:rPr lang="mr-IN" sz="2700" dirty="0"/>
              <a:t>": "5003", "</a:t>
            </a:r>
            <a:r>
              <a:rPr lang="mr-IN" sz="2700" dirty="0" err="1"/>
              <a:t>type</a:t>
            </a:r>
            <a:r>
              <a:rPr lang="mr-IN" sz="2700" dirty="0"/>
              <a:t>": "</a:t>
            </a:r>
            <a:r>
              <a:rPr lang="mr-IN" sz="2700" dirty="0" err="1"/>
              <a:t>Chocolate</a:t>
            </a:r>
            <a:r>
              <a:rPr lang="mr-IN" sz="2700" dirty="0"/>
              <a:t>" }, { "</a:t>
            </a:r>
            <a:r>
              <a:rPr lang="mr-IN" sz="2700" dirty="0" err="1"/>
              <a:t>id</a:t>
            </a:r>
            <a:r>
              <a:rPr lang="mr-IN" sz="2700" dirty="0"/>
              <a:t>": "5004", "</a:t>
            </a:r>
            <a:r>
              <a:rPr lang="mr-IN" sz="2700" dirty="0" err="1"/>
              <a:t>type</a:t>
            </a:r>
            <a:r>
              <a:rPr lang="mr-IN" sz="2700" dirty="0"/>
              <a:t>": "</a:t>
            </a:r>
            <a:r>
              <a:rPr lang="mr-IN" sz="2700" dirty="0" err="1"/>
              <a:t>Maple</a:t>
            </a:r>
            <a:r>
              <a:rPr lang="mr-IN" sz="2700" dirty="0"/>
              <a:t>" } </a:t>
            </a:r>
            <a:endParaRPr lang="en-US" sz="2700" dirty="0"/>
          </a:p>
          <a:p>
            <a:pPr marL="914400" lvl="2" indent="0">
              <a:buNone/>
            </a:pPr>
            <a:r>
              <a:rPr lang="mr-IN" sz="2900" dirty="0"/>
              <a:t>]</a:t>
            </a:r>
            <a:endParaRPr lang="en-US" sz="2900" dirty="0"/>
          </a:p>
          <a:p>
            <a:pPr marL="0" indent="0">
              <a:buNone/>
            </a:pPr>
            <a:r>
              <a:rPr lang="mr-IN" sz="2700" dirty="0"/>
              <a:t>}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187354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syntax of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JSON </a:t>
            </a:r>
            <a:r>
              <a:rPr lang="en-US" dirty="0"/>
              <a:t>validator</a:t>
            </a:r>
          </a:p>
          <a:p>
            <a:pPr lvl="1"/>
            <a:r>
              <a:rPr lang="en-US" dirty="0">
                <a:hlinkClick r:id="rId2"/>
              </a:rPr>
              <a:t>http://jsonlint.com/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5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5738-E5C1-BB47-AA50-55C3C989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A9A1-8C50-D945-9429-5CAEC8E5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exists</a:t>
            </a:r>
          </a:p>
          <a:p>
            <a:r>
              <a:rPr lang="en-US" dirty="0"/>
              <a:t>Which type(s) can be used</a:t>
            </a:r>
          </a:p>
          <a:p>
            <a:r>
              <a:rPr lang="en-US" dirty="0"/>
              <a:t>If properties are required</a:t>
            </a:r>
          </a:p>
          <a:p>
            <a:r>
              <a:rPr lang="en-US" dirty="0"/>
              <a:t>How the JSON is composed</a:t>
            </a:r>
          </a:p>
          <a:p>
            <a:r>
              <a:rPr lang="en-US" dirty="0"/>
              <a:t>Why the properties are relevant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9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2C13-7A6F-404A-997E-FBC0487A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12F4-2795-8145-AAFB-6323F46D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used data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dirty="0"/>
              <a:t>The allowed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dirty="0"/>
              <a:t> (for an object)</a:t>
            </a:r>
          </a:p>
          <a:p>
            <a:r>
              <a:rPr lang="en-US" dirty="0"/>
              <a:t>The allowed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dirty="0"/>
              <a:t> (for an array)</a:t>
            </a:r>
          </a:p>
          <a:p>
            <a:r>
              <a:rPr lang="en-US" dirty="0"/>
              <a:t>The allowed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dirty="0"/>
              <a:t> (for an enumeration, 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  <a:p>
            <a:r>
              <a:rPr lang="en-US" dirty="0"/>
              <a:t>If an item is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dirty="0"/>
              <a:t> or optional</a:t>
            </a:r>
          </a:p>
          <a:p>
            <a:r>
              <a:rPr lang="en-US" dirty="0"/>
              <a:t>The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minimum</a:t>
            </a:r>
            <a:r>
              <a:rPr lang="en-US" dirty="0"/>
              <a:t> and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maximum</a:t>
            </a:r>
            <a:r>
              <a:rPr lang="en-US" dirty="0"/>
              <a:t> (for a number)</a:t>
            </a:r>
          </a:p>
          <a:p>
            <a:r>
              <a:rPr lang="en-US" dirty="0"/>
              <a:t>The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dirty="0"/>
              <a:t> to follow (for a string)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9205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D9A9-186C-E64B-86C6-ABD85F60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760942-AC0B-DB43-A75C-5B7A287FE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84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/draft-03/schema#",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"string"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0422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10F5-5172-B647-A6D1-DF1B15EF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30E0-BED7-C249-8986-8E0A63F1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/draft-03/schema#",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"object",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"foo":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"bar":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"type": "number"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957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valid: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valid: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"foo": "bar"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valid: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"bar": 3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valid: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false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valid: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"foo": "bar", "bar": 4.1,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[] }</a:t>
            </a:r>
          </a:p>
        </p:txBody>
      </p:sp>
    </p:spTree>
    <p:extLst>
      <p:ext uri="{BB962C8B-B14F-4D97-AF65-F5344CB8AC3E}">
        <p14:creationId xmlns:p14="http://schemas.microsoft.com/office/powerpoint/2010/main" val="25716071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invalid: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invalid: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"foo": false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invalid: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"bar": "foo"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invalid: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"foo": "bar", "bar": [] }</a:t>
            </a:r>
          </a:p>
        </p:txBody>
      </p:sp>
    </p:spTree>
    <p:extLst>
      <p:ext uri="{BB962C8B-B14F-4D97-AF65-F5344CB8AC3E}">
        <p14:creationId xmlns:p14="http://schemas.microsoft.com/office/powerpoint/2010/main" val="62599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FB8FEA-8F6B-1647-BBA2-B67533FF01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XML is of Interest to Us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XML is just syntax (serialization format) for data</a:t>
            </a:r>
          </a:p>
          <a:p>
            <a:pPr lvl="1"/>
            <a:r>
              <a:rPr lang="en-US" altLang="en-US"/>
              <a:t>Note: we have no syntax for relational data</a:t>
            </a:r>
          </a:p>
          <a:p>
            <a:pPr lvl="1"/>
            <a:r>
              <a:rPr lang="en-US" altLang="en-US"/>
              <a:t>But XML is not relational: </a:t>
            </a:r>
            <a:r>
              <a:rPr lang="en-US" altLang="en-US" i="1"/>
              <a:t>semi-structured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is exciting because: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translate </a:t>
            </a:r>
            <a:r>
              <a:rPr lang="en-US" altLang="en-US" i="1"/>
              <a:t>any </a:t>
            </a:r>
            <a:r>
              <a:rPr lang="en-US" altLang="en-US"/>
              <a:t>data to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ship XML over the Web (HTTP)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input XML into any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Thus: </a:t>
            </a:r>
            <a:r>
              <a:rPr lang="en-US" altLang="en-US">
                <a:solidFill>
                  <a:schemeClr val="accent2"/>
                </a:solidFill>
              </a:rPr>
              <a:t>data sharing and exchange on the Web</a:t>
            </a:r>
          </a:p>
        </p:txBody>
      </p:sp>
    </p:spTree>
    <p:extLst>
      <p:ext uri="{BB962C8B-B14F-4D97-AF65-F5344CB8AC3E}">
        <p14:creationId xmlns:p14="http://schemas.microsoft.com/office/powerpoint/2010/main" val="1003002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/draft-03/schema#",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"array",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"items":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"type":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 "type": "string"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 "type": "number"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7182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8" y="151211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"type": "object",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"foo":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"array",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"items": { "type": [ { "type": "string" }, { "type": "number" } ]}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"bar":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"array",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"items": { "type": [{ "type": "string" },{ "type": "number" } ]}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317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"definitions":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"type": "array",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"items":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"type": [ { "type": "string" },{ "type": "number" }]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"object",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"foo": { "$ref": "#/definitions/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"bar": { "$ref": "#/definitions/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1833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/draft-04/schema#",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"object",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"foo":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"bar":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"type": "number"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"required":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"foo"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312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Indicate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/draft-04/schema#",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"array",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"items":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 "type": "string"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 "type": "number"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F2252-45A0-504B-99F2-9116949463FD}"/>
              </a:ext>
            </a:extLst>
          </p:cNvPr>
          <p:cNvSpPr txBox="1"/>
          <p:nvPr/>
        </p:nvSpPr>
        <p:spPr>
          <a:xfrm>
            <a:off x="2113005" y="6176963"/>
            <a:ext cx="31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can have “</a:t>
            </a:r>
            <a:r>
              <a:rPr lang="en-US" dirty="0" err="1"/>
              <a:t>anyOf</a:t>
            </a:r>
            <a:r>
              <a:rPr lang="en-US" dirty="0"/>
              <a:t>,” or </a:t>
            </a:r>
            <a:r>
              <a:rPr lang="en-US" dirty="0" err="1"/>
              <a:t>allOf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1558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Property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/draft-04/schema#",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"object",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"foo":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["bar",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patternProperties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"^[A-Za-z]+[A-Za-z0-9]*$":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additionalProperties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"required": [ "foo"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5401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2217-D780-5543-A021-9F016F7C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7F29-9821-CD42-ABD6-2D31BD57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8635" cy="47938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single </a:t>
            </a:r>
            <a:r>
              <a:rPr lang="en-US" dirty="0" err="1"/>
              <a:t>unicode</a:t>
            </a:r>
            <a:r>
              <a:rPr lang="en-US" dirty="0"/>
              <a:t> character (other than the special characters below) matches itself.</a:t>
            </a:r>
          </a:p>
          <a:p>
            <a:r>
              <a:rPr lang="en-US" dirty="0"/>
              <a:t> Matches any character except line break characters.</a:t>
            </a:r>
          </a:p>
          <a:p>
            <a:r>
              <a:rPr lang="en-US" dirty="0"/>
              <a:t>^: Matches only at the beginning of the string.</a:t>
            </a:r>
          </a:p>
          <a:p>
            <a:r>
              <a:rPr lang="en-US" dirty="0"/>
              <a:t>$: Matches only at the end of the string.</a:t>
            </a:r>
          </a:p>
          <a:p>
            <a:r>
              <a:rPr lang="en-US" dirty="0"/>
              <a:t>(...): Group a series of regular expressions into a single regular expression.</a:t>
            </a:r>
          </a:p>
          <a:p>
            <a:r>
              <a:rPr lang="en-US" dirty="0"/>
              <a:t>|: Matches either the regular expression preceding or following the | symbol.</a:t>
            </a:r>
          </a:p>
          <a:p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]: Matches any of the characters inside the square brackets.</a:t>
            </a:r>
          </a:p>
          <a:p>
            <a:r>
              <a:rPr lang="en-US" dirty="0"/>
              <a:t>[a-z]: Matches the range of characters.</a:t>
            </a:r>
          </a:p>
          <a:p>
            <a:r>
              <a:rPr lang="en-US" dirty="0"/>
              <a:t>[^</a:t>
            </a:r>
            <a:r>
              <a:rPr lang="en-US" dirty="0" err="1"/>
              <a:t>abc</a:t>
            </a:r>
            <a:r>
              <a:rPr lang="en-US" dirty="0"/>
              <a:t>]: Matches any character not listed.</a:t>
            </a:r>
          </a:p>
          <a:p>
            <a:r>
              <a:rPr lang="en-US" dirty="0"/>
              <a:t>[^a-z]: Matches any character outside of the range.</a:t>
            </a:r>
          </a:p>
          <a:p>
            <a:r>
              <a:rPr lang="en-US" dirty="0"/>
              <a:t>+: Matches one or more repetitions of the preceding regular expression.</a:t>
            </a:r>
          </a:p>
          <a:p>
            <a:r>
              <a:rPr lang="en-US" dirty="0"/>
              <a:t>*: Matches zero or more repetitions of the preceding regular expression.</a:t>
            </a:r>
          </a:p>
          <a:p>
            <a:r>
              <a:rPr lang="en-US" dirty="0"/>
              <a:t>?: Matches zero or one repetitions of the preceding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27468197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1B5F-3B66-6340-BEB5-BEFB0693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Number….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FC37-3FF6-8047-9718-07012676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"type": "string", "pattern": "^(\\([0-9]{3}\\))?[0-9]{3}-[0-9]{4}$"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2506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84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/draft-04/schema#",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 "type": "number"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[1, 2, 3, "hello"]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2958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/draft-04/schema#",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"description": "Validates the numeric value of the CSS font-weight property.",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"integer",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"minimum": 100,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"maximum": 900,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54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C618D-A86E-EB46-8639-7BAD2B0A54A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0" y="304800"/>
            <a:ext cx="8051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XML Data Sharing and Exchange</a:t>
            </a:r>
          </a:p>
        </p:txBody>
      </p:sp>
      <p:sp>
        <p:nvSpPr>
          <p:cNvPr id="7172" name="AutoShape 3" descr="Wide upward diagonal"/>
          <p:cNvSpPr>
            <a:spLocks noChangeArrowheads="1"/>
          </p:cNvSpPr>
          <p:nvPr/>
        </p:nvSpPr>
        <p:spPr bwMode="auto">
          <a:xfrm>
            <a:off x="2743200" y="2514600"/>
            <a:ext cx="7543800" cy="2667000"/>
          </a:xfrm>
          <a:prstGeom prst="wave">
            <a:avLst>
              <a:gd name="adj1" fmla="val 9106"/>
              <a:gd name="adj2" fmla="val 0"/>
            </a:avLst>
          </a:prstGeom>
          <a:pattFill prst="wdUpDiag">
            <a:fgClr>
              <a:srgbClr val="CCFFCC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5943600" y="5562601"/>
          <a:ext cx="609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Clip" r:id="rId4" imgW="1260043" imgH="1137514" progId="MS_ClipArt_Gallery.2">
                  <p:embed/>
                </p:oleObj>
              </mc:Choice>
              <mc:Fallback>
                <p:oleObj name="Clip" r:id="rId4" imgW="1260043" imgH="113751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562601"/>
                        <a:ext cx="609600" cy="5508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4800600" y="1752601"/>
          <a:ext cx="609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Clip" r:id="rId6" imgW="1260043" imgH="1137514" progId="MS_ClipArt_Gallery.2">
                  <p:embed/>
                </p:oleObj>
              </mc:Choice>
              <mc:Fallback>
                <p:oleObj name="Clip" r:id="rId6" imgW="1260043" imgH="113751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1"/>
                        <a:ext cx="609600" cy="5508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6"/>
          <p:cNvGraphicFramePr>
            <a:graphicFrameLocks noChangeAspect="1"/>
          </p:cNvGraphicFramePr>
          <p:nvPr/>
        </p:nvGraphicFramePr>
        <p:xfrm>
          <a:off x="8305800" y="1752601"/>
          <a:ext cx="609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Clip" r:id="rId7" imgW="1260043" imgH="1137514" progId="MS_ClipArt_Gallery.2">
                  <p:embed/>
                </p:oleObj>
              </mc:Choice>
              <mc:Fallback>
                <p:oleObj name="Clip" r:id="rId7" imgW="1260043" imgH="113751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752601"/>
                        <a:ext cx="609600" cy="5508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7"/>
          <p:cNvGraphicFramePr>
            <a:graphicFrameLocks noChangeAspect="1"/>
          </p:cNvGraphicFramePr>
          <p:nvPr/>
        </p:nvGraphicFramePr>
        <p:xfrm>
          <a:off x="3505201" y="5029200"/>
          <a:ext cx="708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Clip" r:id="rId8" imgW="2735263" imgH="3825875" progId="MS_ClipArt_Gallery.2">
                  <p:embed/>
                </p:oleObj>
              </mc:Choice>
              <mc:Fallback>
                <p:oleObj name="Clip" r:id="rId8" imgW="2735263" imgH="38258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5029200"/>
                        <a:ext cx="7080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8"/>
          <p:cNvGraphicFramePr>
            <a:graphicFrameLocks noChangeAspect="1"/>
          </p:cNvGraphicFramePr>
          <p:nvPr/>
        </p:nvGraphicFramePr>
        <p:xfrm>
          <a:off x="8610601" y="5181600"/>
          <a:ext cx="708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Clip" r:id="rId10" imgW="2735263" imgH="3825875" progId="MS_ClipArt_Gallery.2">
                  <p:embed/>
                </p:oleObj>
              </mc:Choice>
              <mc:Fallback>
                <p:oleObj name="Clip" r:id="rId10" imgW="2735263" imgH="38258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5181600"/>
                        <a:ext cx="7080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5638800" y="3048000"/>
            <a:ext cx="15240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7239000" y="3962400"/>
            <a:ext cx="16764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7180" name="AutoShape 11"/>
          <p:cNvCxnSpPr>
            <a:cxnSpLocks noChangeShapeType="1"/>
          </p:cNvCxnSpPr>
          <p:nvPr/>
        </p:nvCxnSpPr>
        <p:spPr bwMode="auto">
          <a:xfrm rot="5400000" flipH="1">
            <a:off x="8254207" y="4394994"/>
            <a:ext cx="685800" cy="8874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3429000" y="3886200"/>
            <a:ext cx="19050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7182" name="AutoShape 13"/>
          <p:cNvCxnSpPr>
            <a:cxnSpLocks noChangeShapeType="1"/>
          </p:cNvCxnSpPr>
          <p:nvPr/>
        </p:nvCxnSpPr>
        <p:spPr bwMode="auto">
          <a:xfrm rot="-5400000">
            <a:off x="3766344" y="4463256"/>
            <a:ext cx="609600" cy="5222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endCxn id="7178" idx="1"/>
          </p:cNvCxnSpPr>
          <p:nvPr/>
        </p:nvCxnSpPr>
        <p:spPr bwMode="auto">
          <a:xfrm flipV="1">
            <a:off x="4343400" y="3314700"/>
            <a:ext cx="12954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8" idx="2"/>
          </p:cNvCxnSpPr>
          <p:nvPr/>
        </p:nvCxnSpPr>
        <p:spPr bwMode="auto">
          <a:xfrm rot="5400000">
            <a:off x="5334000" y="4495800"/>
            <a:ext cx="1981200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3352800" y="1757363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application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1981200" y="5410201"/>
            <a:ext cx="161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relational data</a:t>
            </a:r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3657600" y="3962401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Transform</a:t>
            </a:r>
          </a:p>
        </p:txBody>
      </p:sp>
      <p:sp>
        <p:nvSpPr>
          <p:cNvPr id="7188" name="Text Box 19"/>
          <p:cNvSpPr txBox="1">
            <a:spLocks noChangeArrowheads="1"/>
          </p:cNvSpPr>
          <p:nvPr/>
        </p:nvSpPr>
        <p:spPr bwMode="auto">
          <a:xfrm>
            <a:off x="5791201" y="3124201"/>
            <a:ext cx="1255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Integrate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7189" name="Text Box 20"/>
          <p:cNvSpPr txBox="1">
            <a:spLocks noChangeArrowheads="1"/>
          </p:cNvSpPr>
          <p:nvPr/>
        </p:nvSpPr>
        <p:spPr bwMode="auto">
          <a:xfrm>
            <a:off x="7315201" y="4038601"/>
            <a:ext cx="163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Warehouse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1905001" y="32829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XML Data</a:t>
            </a:r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8610601" y="328295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WEB (HTTP)</a:t>
            </a:r>
          </a:p>
        </p:txBody>
      </p:sp>
      <p:graphicFrame>
        <p:nvGraphicFramePr>
          <p:cNvPr id="7192" name="Object 23"/>
          <p:cNvGraphicFramePr>
            <a:graphicFrameLocks noChangeAspect="1"/>
          </p:cNvGraphicFramePr>
          <p:nvPr/>
        </p:nvGraphicFramePr>
        <p:xfrm>
          <a:off x="6477000" y="1295400"/>
          <a:ext cx="68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Clip" r:id="rId11" imgW="2735263" imgH="3825875" progId="MS_ClipArt_Gallery.2">
                  <p:embed/>
                </p:oleObj>
              </mc:Choice>
              <mc:Fallback>
                <p:oleObj name="Clip" r:id="rId11" imgW="2735263" imgH="38258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95400"/>
                        <a:ext cx="68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93" name="AutoShape 24"/>
          <p:cNvCxnSpPr>
            <a:cxnSpLocks noChangeShapeType="1"/>
            <a:endCxn id="7178" idx="3"/>
          </p:cNvCxnSpPr>
          <p:nvPr/>
        </p:nvCxnSpPr>
        <p:spPr bwMode="auto">
          <a:xfrm rot="10800000">
            <a:off x="7162800" y="3314700"/>
            <a:ext cx="990600" cy="647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25"/>
          <p:cNvCxnSpPr>
            <a:cxnSpLocks noChangeShapeType="1"/>
          </p:cNvCxnSpPr>
          <p:nvPr/>
        </p:nvCxnSpPr>
        <p:spPr bwMode="auto">
          <a:xfrm rot="-5400000">
            <a:off x="3913982" y="2732882"/>
            <a:ext cx="1582737" cy="723900"/>
          </a:xfrm>
          <a:prstGeom prst="bentConnector3">
            <a:avLst>
              <a:gd name="adj1" fmla="val 499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26"/>
          <p:cNvCxnSpPr>
            <a:cxnSpLocks noChangeShapeType="1"/>
          </p:cNvCxnSpPr>
          <p:nvPr/>
        </p:nvCxnSpPr>
        <p:spPr bwMode="auto">
          <a:xfrm rot="-5400000">
            <a:off x="7591425" y="2924175"/>
            <a:ext cx="1676400" cy="400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AutoShape 27"/>
          <p:cNvCxnSpPr>
            <a:cxnSpLocks noChangeShapeType="1"/>
            <a:endCxn id="7178" idx="0"/>
          </p:cNvCxnSpPr>
          <p:nvPr/>
        </p:nvCxnSpPr>
        <p:spPr bwMode="auto">
          <a:xfrm rot="5400000">
            <a:off x="6229350" y="2457450"/>
            <a:ext cx="762000" cy="419100"/>
          </a:xfrm>
          <a:prstGeom prst="bentConnector3">
            <a:avLst>
              <a:gd name="adj1" fmla="val 6332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4876800" y="5105401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application</a:t>
            </a:r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9067800" y="1909763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application</a:t>
            </a:r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7315200" y="5562601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legacy data</a:t>
            </a:r>
          </a:p>
        </p:txBody>
      </p:sp>
      <p:sp>
        <p:nvSpPr>
          <p:cNvPr id="7200" name="Text Box 31"/>
          <p:cNvSpPr txBox="1">
            <a:spLocks noChangeArrowheads="1"/>
          </p:cNvSpPr>
          <p:nvPr/>
        </p:nvSpPr>
        <p:spPr bwMode="auto">
          <a:xfrm>
            <a:off x="6172200" y="229076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object-relational</a:t>
            </a:r>
          </a:p>
        </p:txBody>
      </p:sp>
      <p:sp>
        <p:nvSpPr>
          <p:cNvPr id="7201" name="Text Box 32"/>
          <p:cNvSpPr txBox="1">
            <a:spLocks noChangeArrowheads="1"/>
          </p:cNvSpPr>
          <p:nvPr/>
        </p:nvSpPr>
        <p:spPr bwMode="auto">
          <a:xfrm>
            <a:off x="2574925" y="6186489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Specific data management tasks</a:t>
            </a:r>
          </a:p>
        </p:txBody>
      </p:sp>
    </p:spTree>
    <p:extLst>
      <p:ext uri="{BB962C8B-B14F-4D97-AF65-F5344CB8AC3E}">
        <p14:creationId xmlns:p14="http://schemas.microsoft.com/office/powerpoint/2010/main" val="1463553990"/>
      </p:ext>
    </p:extLst>
  </p:cSld>
  <p:clrMapOvr>
    <a:masterClrMapping/>
  </p:clrMapOvr>
  <p:transition advTm="111488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/draft-04/schema#",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"string",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4096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83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/draft-04/schema#",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"string",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"pattern": "^[A-Za-z]{1,3}$"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8658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13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/draft-04/schema#",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"array",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"items":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"type": "number"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0944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C5F-58FF-744C-A8B4-AA51FEA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Types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F42B-2A77-1F42-9D94-00B07E04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825625"/>
            <a:ext cx="1199429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"http://json-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schema.org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/draft-04/schema#",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"type": "array",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"items":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 "type": "number"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 "type": "string"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8468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02E1-4C2E-EB4D-96A4-61FB8EF0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E55C-FF7D-BF4E-A08D-30049AFC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www.regex101.com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/>
              <a:t>www.jsonschemavalidator.net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5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04381-5BD6-0A4C-8626-356E25ACFAF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HTML to XML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700213"/>
            <a:ext cx="5429250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3276600" y="5786439"/>
            <a:ext cx="563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33CC"/>
                </a:solidFill>
              </a:rPr>
              <a:t>HTML describes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446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51D44-1DDB-EE46-98F7-5F8514B69A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&lt;</a:t>
            </a:r>
            <a:r>
              <a:rPr lang="en-US" altLang="en-US">
                <a:solidFill>
                  <a:srgbClr val="006600"/>
                </a:solidFill>
              </a:rPr>
              <a:t>h1</a:t>
            </a:r>
            <a:r>
              <a:rPr lang="en-US" altLang="en-US"/>
              <a:t>&gt; Bibliography &lt;/</a:t>
            </a:r>
            <a:r>
              <a:rPr lang="en-US" altLang="en-US">
                <a:solidFill>
                  <a:srgbClr val="006600"/>
                </a:solidFill>
              </a:rPr>
              <a:t>h1</a:t>
            </a:r>
            <a:r>
              <a:rPr lang="en-US" altLang="en-US"/>
              <a:t>&gt;</a:t>
            </a:r>
          </a:p>
          <a:p>
            <a:pPr eaLnBrk="1" hangingPunct="1">
              <a:buFontTx/>
              <a:buNone/>
            </a:pPr>
            <a:r>
              <a:rPr lang="en-US" altLang="en-US"/>
              <a:t>&lt;</a:t>
            </a:r>
            <a:r>
              <a:rPr lang="en-US" altLang="en-US">
                <a:solidFill>
                  <a:srgbClr val="006600"/>
                </a:solidFill>
              </a:rPr>
              <a:t>p</a:t>
            </a:r>
            <a:r>
              <a:rPr lang="en-US" altLang="en-US"/>
              <a:t>&gt; &lt;</a:t>
            </a:r>
            <a:r>
              <a:rPr lang="en-US" altLang="en-US">
                <a:solidFill>
                  <a:srgbClr val="006600"/>
                </a:solidFill>
              </a:rPr>
              <a:t>i</a:t>
            </a:r>
            <a:r>
              <a:rPr lang="en-US" altLang="en-US"/>
              <a:t>&gt; Foundations of Databases &lt;/</a:t>
            </a:r>
            <a:r>
              <a:rPr lang="en-US" altLang="en-US">
                <a:solidFill>
                  <a:srgbClr val="006600"/>
                </a:solidFill>
              </a:rPr>
              <a:t>i</a:t>
            </a:r>
            <a:r>
              <a:rPr lang="en-US" altLang="en-US"/>
              <a:t>&gt;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Abiteboul, Hull, Vianu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&lt;br&gt; Addison Wesley, 1995</a:t>
            </a:r>
          </a:p>
          <a:p>
            <a:pPr eaLnBrk="1" hangingPunct="1">
              <a:buFontTx/>
              <a:buNone/>
            </a:pPr>
            <a:r>
              <a:rPr lang="en-US" altLang="en-US"/>
              <a:t>&lt;</a:t>
            </a:r>
            <a:r>
              <a:rPr lang="en-US" altLang="en-US">
                <a:solidFill>
                  <a:srgbClr val="006600"/>
                </a:solidFill>
              </a:rPr>
              <a:t>p</a:t>
            </a:r>
            <a:r>
              <a:rPr lang="en-US" altLang="en-US"/>
              <a:t>&gt; &lt;</a:t>
            </a:r>
            <a:r>
              <a:rPr lang="en-US" altLang="en-US">
                <a:solidFill>
                  <a:srgbClr val="006600"/>
                </a:solidFill>
              </a:rPr>
              <a:t>i</a:t>
            </a:r>
            <a:r>
              <a:rPr lang="en-US" altLang="en-US"/>
              <a:t>&gt; Data on the Web &lt;/</a:t>
            </a:r>
            <a:r>
              <a:rPr lang="en-US" altLang="en-US">
                <a:solidFill>
                  <a:srgbClr val="006600"/>
                </a:solidFill>
              </a:rPr>
              <a:t>i</a:t>
            </a:r>
            <a:r>
              <a:rPr lang="en-US" altLang="en-US"/>
              <a:t>&gt;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Abiteoul, Buneman, Suciu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&lt;</a:t>
            </a:r>
            <a:r>
              <a:rPr lang="en-US" altLang="en-US">
                <a:solidFill>
                  <a:srgbClr val="006600"/>
                </a:solidFill>
              </a:rPr>
              <a:t>br</a:t>
            </a:r>
            <a:r>
              <a:rPr lang="en-US" altLang="en-US"/>
              <a:t>&gt; Morgan Kaufmann, 1999</a:t>
            </a:r>
          </a:p>
        </p:txBody>
      </p:sp>
    </p:spTree>
    <p:extLst>
      <p:ext uri="{BB962C8B-B14F-4D97-AF65-F5344CB8AC3E}">
        <p14:creationId xmlns:p14="http://schemas.microsoft.com/office/powerpoint/2010/main" val="35170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4391</Words>
  <Application>Microsoft Macintosh PowerPoint</Application>
  <PresentationFormat>Widescreen</PresentationFormat>
  <Paragraphs>774</Paragraphs>
  <Slides>74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Arial</vt:lpstr>
      <vt:lpstr>Calibri</vt:lpstr>
      <vt:lpstr>Calibri Light</vt:lpstr>
      <vt:lpstr>Consolas</vt:lpstr>
      <vt:lpstr>Courier New</vt:lpstr>
      <vt:lpstr>Tahoma</vt:lpstr>
      <vt:lpstr>Times New Roman</vt:lpstr>
      <vt:lpstr>Wingdings</vt:lpstr>
      <vt:lpstr>Office Theme</vt:lpstr>
      <vt:lpstr>Clip</vt:lpstr>
      <vt:lpstr>Document</vt:lpstr>
      <vt:lpstr>JSON and XML</vt:lpstr>
      <vt:lpstr>Metaformats for data</vt:lpstr>
      <vt:lpstr>eXtensible Markup Language</vt:lpstr>
      <vt:lpstr>XML</vt:lpstr>
      <vt:lpstr>SGML</vt:lpstr>
      <vt:lpstr>Why XML is of Interest to Us</vt:lpstr>
      <vt:lpstr>XML Data Sharing and Exchange</vt:lpstr>
      <vt:lpstr>From HTML to XML</vt:lpstr>
      <vt:lpstr>HTML</vt:lpstr>
      <vt:lpstr>XML</vt:lpstr>
      <vt:lpstr>Markup and Content</vt:lpstr>
      <vt:lpstr>XML Terminology</vt:lpstr>
      <vt:lpstr>Tag</vt:lpstr>
      <vt:lpstr>Element</vt:lpstr>
      <vt:lpstr>Attribute</vt:lpstr>
      <vt:lpstr>XML declaration</vt:lpstr>
      <vt:lpstr>Element vs. Attribute (IBM)</vt:lpstr>
      <vt:lpstr>Web Services</vt:lpstr>
      <vt:lpstr>Web service example (link)</vt:lpstr>
      <vt:lpstr>More XML: Attributes</vt:lpstr>
      <vt:lpstr>Attributes</vt:lpstr>
      <vt:lpstr>More XML: Oids and References</vt:lpstr>
      <vt:lpstr>XML Semantics: an ordered tree </vt:lpstr>
      <vt:lpstr>XML Data</vt:lpstr>
      <vt:lpstr>Relational Data as XML</vt:lpstr>
      <vt:lpstr>XML is Semi-structured Data</vt:lpstr>
      <vt:lpstr>XML is Semi-structured Data</vt:lpstr>
      <vt:lpstr>XML is Semi-structured Data</vt:lpstr>
      <vt:lpstr>Binary in XML</vt:lpstr>
      <vt:lpstr>Document Type Definitions (DTDs)</vt:lpstr>
      <vt:lpstr>Document Type Definitions DTD</vt:lpstr>
      <vt:lpstr>Example XML for Company DTD</vt:lpstr>
      <vt:lpstr>Very Simple DTD</vt:lpstr>
      <vt:lpstr>DTD: The Content Model</vt:lpstr>
      <vt:lpstr>Adding a DTD to the Document</vt:lpstr>
      <vt:lpstr>DTD as Part of XML Document</vt:lpstr>
      <vt:lpstr>Well-Formed XML Documents</vt:lpstr>
      <vt:lpstr>Valid Documents</vt:lpstr>
      <vt:lpstr>XML Schema</vt:lpstr>
      <vt:lpstr>XML Schema – Better than DTDs</vt:lpstr>
      <vt:lpstr>Example: Shipping Order</vt:lpstr>
      <vt:lpstr>XML Schema for Shipping Order</vt:lpstr>
      <vt:lpstr>JSON (Javascript Object Notation)</vt:lpstr>
      <vt:lpstr>Javascript Object Notation (RFC7159)</vt:lpstr>
      <vt:lpstr>Syntax of JSON</vt:lpstr>
      <vt:lpstr>JSON is case-sensitive</vt:lpstr>
      <vt:lpstr>JSON Strings</vt:lpstr>
      <vt:lpstr>JSON Objects</vt:lpstr>
      <vt:lpstr>JSON Arrays</vt:lpstr>
      <vt:lpstr>Valid JSON or not?</vt:lpstr>
      <vt:lpstr>Example JSON</vt:lpstr>
      <vt:lpstr>Another example….</vt:lpstr>
      <vt:lpstr>Check syntax of JSON</vt:lpstr>
      <vt:lpstr>JSON Schema</vt:lpstr>
      <vt:lpstr>PowerPoint Presentation</vt:lpstr>
      <vt:lpstr>JSON String</vt:lpstr>
      <vt:lpstr>JSON Object</vt:lpstr>
      <vt:lpstr>Valid Examples</vt:lpstr>
      <vt:lpstr>Invalid Examples</vt:lpstr>
      <vt:lpstr>Alternative Value Types</vt:lpstr>
      <vt:lpstr>Similar Constraints</vt:lpstr>
      <vt:lpstr>Code Example</vt:lpstr>
      <vt:lpstr>Required Properties</vt:lpstr>
      <vt:lpstr>Better way to Indicate Type</vt:lpstr>
      <vt:lpstr>Constraining Property Values</vt:lpstr>
      <vt:lpstr>Regular Expressions….</vt:lpstr>
      <vt:lpstr>Phone Number….</vt:lpstr>
      <vt:lpstr>Alternative Types</vt:lpstr>
      <vt:lpstr>Numeric Constraints</vt:lpstr>
      <vt:lpstr>Code Example</vt:lpstr>
      <vt:lpstr>Code Example</vt:lpstr>
      <vt:lpstr>Array Type Constraints</vt:lpstr>
      <vt:lpstr>Alternative Types in Array</vt:lpstr>
      <vt:lpstr>Helpful 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and XML</dc:title>
  <dc:creator>Carl Kesselman</dc:creator>
  <cp:lastModifiedBy>Carl Kesselman</cp:lastModifiedBy>
  <cp:revision>19</cp:revision>
  <dcterms:created xsi:type="dcterms:W3CDTF">2017-02-21T18:46:37Z</dcterms:created>
  <dcterms:modified xsi:type="dcterms:W3CDTF">2020-02-10T22:43:52Z</dcterms:modified>
</cp:coreProperties>
</file>