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6af22bc7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6af22bc7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af22bc7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af22bc7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6af22bc79_6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6af22bc79_6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6af22bc79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6af22bc79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this project, we want to use data collected on Twitter to predict the outcome of the most trending topic at this time - the U.S presidential election scheduled for November 3rd, 2020.</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Given sets of positive, neutral and negative replies collected under presidential candidates’ most recent tweets, this project analyzes the sentiment of the public and makes a prediction about the outcome of the latest U.S. presidential election focusing on two candidates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6af22bc79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6af22bc79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6af22bc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6af22bc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raw data we are using are retweets/replies under Trump and Biden’s tweet. </a:t>
            </a:r>
            <a:r>
              <a:rPr lang="en">
                <a:solidFill>
                  <a:schemeClr val="dk1"/>
                </a:solidFill>
              </a:rPr>
              <a:t>As for now, we have obtained the m.recent 5000 replies for each of them </a:t>
            </a:r>
            <a:r>
              <a:rPr lang="en"/>
              <a:t>everyday since Oct.12th. And in the future, we are planning to get 5000 replies/retweets from different time period (e.g. 5000 from 10 to 11 and another 5000 from 11-12) every day.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6af22bc7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6af22bc7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raw data we are using are retweets/replies under Trump and Biden’s tweet. As for now, we have obtained the m.recent 5000 replies for each of the presidential candidate everyday since Oct.12th through twitter API. And in the future, we are planning to get 5000 replies/retweets from different time period (e.g. 5000 from 10 to 11 and another 5000 from 11-12) every 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the sample of out input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6af22bc7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6af22bc7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6af22bc7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6af22bc7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6af22bc7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6af22bc7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6af22bc7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6af22bc7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4700" y="379550"/>
            <a:ext cx="8978100" cy="18060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800">
                <a:solidFill>
                  <a:srgbClr val="33302E"/>
                </a:solidFill>
                <a:latin typeface="Times New Roman"/>
                <a:ea typeface="Times New Roman"/>
                <a:cs typeface="Times New Roman"/>
                <a:sym typeface="Times New Roman"/>
              </a:rPr>
              <a:t>Tweets predict presidential outcomes better than polls?? </a:t>
            </a:r>
            <a:endParaRPr b="1" sz="2800"/>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3828800"/>
            <a:ext cx="8520600" cy="12099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1200"/>
              </a:spcBef>
              <a:spcAft>
                <a:spcPts val="0"/>
              </a:spcAft>
              <a:buNone/>
            </a:pPr>
            <a:r>
              <a:rPr lang="en" sz="2050">
                <a:solidFill>
                  <a:srgbClr val="33302E"/>
                </a:solidFill>
                <a:latin typeface="Times New Roman"/>
                <a:ea typeface="Times New Roman"/>
                <a:cs typeface="Times New Roman"/>
                <a:sym typeface="Times New Roman"/>
              </a:rPr>
              <a:t>Biden vs Trump: who is leading the 2020 US election.</a:t>
            </a:r>
            <a:endParaRPr sz="2050">
              <a:solidFill>
                <a:srgbClr val="33302E"/>
              </a:solidFill>
              <a:latin typeface="Times New Roman"/>
              <a:ea typeface="Times New Roman"/>
              <a:cs typeface="Times New Roman"/>
              <a:sym typeface="Times New Roman"/>
            </a:endParaRPr>
          </a:p>
          <a:p>
            <a:pPr indent="0" lvl="0" marL="457200" rtl="0" algn="ctr">
              <a:lnSpc>
                <a:spcPct val="115000"/>
              </a:lnSpc>
              <a:spcBef>
                <a:spcPts val="1200"/>
              </a:spcBef>
              <a:spcAft>
                <a:spcPts val="1200"/>
              </a:spcAft>
              <a:buClr>
                <a:schemeClr val="dk1"/>
              </a:buClr>
              <a:buSzPts val="1100"/>
              <a:buFont typeface="Arial"/>
              <a:buNone/>
            </a:pPr>
            <a:r>
              <a:rPr lang="en" sz="1200">
                <a:solidFill>
                  <a:schemeClr val="dk1"/>
                </a:solidFill>
              </a:rPr>
              <a:t>Jiahe Zhang, Shaoqian Chen, Tianxiao Yu, Zhounan(Madison) Wang</a:t>
            </a:r>
            <a:endParaRPr sz="2050">
              <a:solidFill>
                <a:srgbClr val="33302E"/>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335450" y="1148600"/>
            <a:ext cx="4064475" cy="257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pic>
        <p:nvPicPr>
          <p:cNvPr id="126" name="Google Shape;126;p22"/>
          <p:cNvPicPr preferRelativeResize="0"/>
          <p:nvPr/>
        </p:nvPicPr>
        <p:blipFill>
          <a:blip r:embed="rId3">
            <a:alphaModFix/>
          </a:blip>
          <a:stretch>
            <a:fillRect/>
          </a:stretch>
        </p:blipFill>
        <p:spPr>
          <a:xfrm>
            <a:off x="311700" y="1965425"/>
            <a:ext cx="3857976" cy="2701625"/>
          </a:xfrm>
          <a:prstGeom prst="rect">
            <a:avLst/>
          </a:prstGeom>
          <a:noFill/>
          <a:ln>
            <a:noFill/>
          </a:ln>
        </p:spPr>
      </p:pic>
      <p:pic>
        <p:nvPicPr>
          <p:cNvPr id="127" name="Google Shape;127;p22"/>
          <p:cNvPicPr preferRelativeResize="0"/>
          <p:nvPr/>
        </p:nvPicPr>
        <p:blipFill>
          <a:blip r:embed="rId4">
            <a:alphaModFix/>
          </a:blip>
          <a:stretch>
            <a:fillRect/>
          </a:stretch>
        </p:blipFill>
        <p:spPr>
          <a:xfrm>
            <a:off x="4912300" y="1965425"/>
            <a:ext cx="3919998" cy="2701626"/>
          </a:xfrm>
          <a:prstGeom prst="rect">
            <a:avLst/>
          </a:prstGeom>
          <a:noFill/>
          <a:ln>
            <a:noFill/>
          </a:ln>
        </p:spPr>
      </p:pic>
      <p:sp>
        <p:nvSpPr>
          <p:cNvPr id="128" name="Google Shape;128;p22"/>
          <p:cNvSpPr txBox="1"/>
          <p:nvPr/>
        </p:nvSpPr>
        <p:spPr>
          <a:xfrm>
            <a:off x="699525" y="1255025"/>
            <a:ext cx="31479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Trump</a:t>
            </a:r>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negative_per is 36.1, and positive_per is 63.9.</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129" name="Google Shape;129;p22"/>
          <p:cNvSpPr txBox="1"/>
          <p:nvPr/>
        </p:nvSpPr>
        <p:spPr>
          <a:xfrm>
            <a:off x="5177800" y="1255025"/>
            <a:ext cx="35526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Biden</a:t>
            </a:r>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negative_per is 39.6, and positive_per is 60.4.</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311700" y="349025"/>
            <a:ext cx="4673776" cy="2450226"/>
          </a:xfrm>
          <a:prstGeom prst="rect">
            <a:avLst/>
          </a:prstGeom>
          <a:noFill/>
          <a:ln cap="flat" cmpd="sng" w="9525">
            <a:solidFill>
              <a:srgbClr val="FFFFFF"/>
            </a:solidFill>
            <a:prstDash val="solid"/>
            <a:round/>
            <a:headEnd len="sm" w="sm" type="none"/>
            <a:tailEnd len="sm" w="sm" type="none"/>
          </a:ln>
        </p:spPr>
      </p:pic>
      <p:pic>
        <p:nvPicPr>
          <p:cNvPr id="135" name="Google Shape;135;p23"/>
          <p:cNvPicPr preferRelativeResize="0"/>
          <p:nvPr/>
        </p:nvPicPr>
        <p:blipFill>
          <a:blip r:embed="rId4">
            <a:alphaModFix/>
          </a:blip>
          <a:stretch>
            <a:fillRect/>
          </a:stretch>
        </p:blipFill>
        <p:spPr>
          <a:xfrm>
            <a:off x="4158525" y="2420125"/>
            <a:ext cx="4673775" cy="2500694"/>
          </a:xfrm>
          <a:prstGeom prst="rect">
            <a:avLst/>
          </a:prstGeom>
          <a:noFill/>
          <a:ln>
            <a:noFill/>
          </a:ln>
        </p:spPr>
      </p:pic>
      <p:sp>
        <p:nvSpPr>
          <p:cNvPr id="136" name="Google Shape;136;p23"/>
          <p:cNvSpPr/>
          <p:nvPr/>
        </p:nvSpPr>
        <p:spPr>
          <a:xfrm>
            <a:off x="2585450" y="267450"/>
            <a:ext cx="1344300" cy="315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6345150" y="2319525"/>
            <a:ext cx="1344300" cy="315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 Metrics</a:t>
            </a:r>
            <a:endParaRPr/>
          </a:p>
        </p:txBody>
      </p:sp>
      <p:sp>
        <p:nvSpPr>
          <p:cNvPr id="143" name="Google Shape;143;p24"/>
          <p:cNvSpPr/>
          <p:nvPr/>
        </p:nvSpPr>
        <p:spPr>
          <a:xfrm>
            <a:off x="1428300" y="1152475"/>
            <a:ext cx="1766700" cy="114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5000 tweets per day over the three weeks</a:t>
            </a:r>
            <a:endParaRPr/>
          </a:p>
        </p:txBody>
      </p:sp>
      <p:sp>
        <p:nvSpPr>
          <p:cNvPr id="144" name="Google Shape;144;p24"/>
          <p:cNvSpPr/>
          <p:nvPr/>
        </p:nvSpPr>
        <p:spPr>
          <a:xfrm rot="10800000">
            <a:off x="394500" y="1793025"/>
            <a:ext cx="1033800" cy="968400"/>
          </a:xfrm>
          <a:prstGeom prst="bentUpArrow">
            <a:avLst>
              <a:gd fmla="val 24326" name="adj1"/>
              <a:gd fmla="val 20941"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rot="10800000">
            <a:off x="3195000" y="1793025"/>
            <a:ext cx="1057200" cy="1014300"/>
          </a:xfrm>
          <a:prstGeom prst="bentUpArrow">
            <a:avLst>
              <a:gd fmla="val 22299" name="adj1"/>
              <a:gd fmla="val 20941"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394500" y="2920250"/>
            <a:ext cx="1344900" cy="11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First part(One and half week</a:t>
            </a:r>
            <a:endParaRPr/>
          </a:p>
        </p:txBody>
      </p:sp>
      <p:sp>
        <p:nvSpPr>
          <p:cNvPr id="147" name="Google Shape;147;p24"/>
          <p:cNvSpPr/>
          <p:nvPr/>
        </p:nvSpPr>
        <p:spPr>
          <a:xfrm>
            <a:off x="2907300" y="2918600"/>
            <a:ext cx="1344900" cy="11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Second </a:t>
            </a:r>
            <a:r>
              <a:rPr lang="en"/>
              <a:t>part(One and half week</a:t>
            </a:r>
            <a:endParaRPr/>
          </a:p>
        </p:txBody>
      </p:sp>
      <p:sp>
        <p:nvSpPr>
          <p:cNvPr id="148" name="Google Shape;148;p24"/>
          <p:cNvSpPr/>
          <p:nvPr/>
        </p:nvSpPr>
        <p:spPr>
          <a:xfrm>
            <a:off x="6203600" y="1413475"/>
            <a:ext cx="2002500" cy="1145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First part result of polls (Oct.12-Oct.21)</a:t>
            </a:r>
            <a:endParaRPr/>
          </a:p>
        </p:txBody>
      </p:sp>
      <p:sp>
        <p:nvSpPr>
          <p:cNvPr id="149" name="Google Shape;149;p24"/>
          <p:cNvSpPr/>
          <p:nvPr/>
        </p:nvSpPr>
        <p:spPr>
          <a:xfrm>
            <a:off x="6015725" y="3201850"/>
            <a:ext cx="2002500" cy="1145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Second</a:t>
            </a:r>
            <a:r>
              <a:rPr lang="en"/>
              <a:t> part result of polls (Oct.22-Nov..2)</a:t>
            </a:r>
            <a:endParaRPr/>
          </a:p>
        </p:txBody>
      </p:sp>
      <p:cxnSp>
        <p:nvCxnSpPr>
          <p:cNvPr id="150" name="Google Shape;150;p24"/>
          <p:cNvCxnSpPr>
            <a:stCxn id="147" idx="3"/>
          </p:cNvCxnSpPr>
          <p:nvPr/>
        </p:nvCxnSpPr>
        <p:spPr>
          <a:xfrm>
            <a:off x="4252200" y="3491150"/>
            <a:ext cx="1859700" cy="33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4"/>
          <p:cNvCxnSpPr>
            <a:endCxn id="148" idx="5"/>
          </p:cNvCxnSpPr>
          <p:nvPr/>
        </p:nvCxnSpPr>
        <p:spPr>
          <a:xfrm flipH="1" rot="10800000">
            <a:off x="1739338" y="1986025"/>
            <a:ext cx="4607400" cy="150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a:t>
            </a:r>
            <a:r>
              <a:rPr lang="en"/>
              <a:t> Line Up Front</a:t>
            </a:r>
            <a:endParaRPr/>
          </a:p>
        </p:txBody>
      </p:sp>
      <p:sp>
        <p:nvSpPr>
          <p:cNvPr id="62" name="Google Shape;62;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a:t>
            </a:r>
            <a:r>
              <a:rPr b="1" lang="en"/>
              <a:t>Background</a:t>
            </a:r>
            <a:endParaRPr b="1"/>
          </a:p>
          <a:p>
            <a:pPr indent="0" lvl="0" marL="0" rtl="0" algn="l">
              <a:spcBef>
                <a:spcPts val="1600"/>
              </a:spcBef>
              <a:spcAft>
                <a:spcPts val="0"/>
              </a:spcAft>
              <a:buNone/>
            </a:pPr>
            <a:r>
              <a:rPr lang="en"/>
              <a:t>The US Presidential election is the hottest topic in 2020 besides of the COVID19.</a:t>
            </a:r>
            <a:endParaRPr/>
          </a:p>
          <a:p>
            <a:pPr indent="0" lvl="0" marL="0" rtl="0" algn="l">
              <a:spcBef>
                <a:spcPts val="1600"/>
              </a:spcBef>
              <a:spcAft>
                <a:spcPts val="0"/>
              </a:spcAft>
              <a:buNone/>
            </a:pPr>
            <a:r>
              <a:rPr lang="en"/>
              <a:t>Twitter is one of the most commonly used and successful social medias of our time</a:t>
            </a:r>
            <a:endParaRPr/>
          </a:p>
          <a:p>
            <a:pPr indent="0" lvl="0" marL="0" rtl="0" algn="l">
              <a:spcBef>
                <a:spcPts val="1600"/>
              </a:spcBef>
              <a:spcAft>
                <a:spcPts val="1600"/>
              </a:spcAft>
              <a:buNone/>
            </a:pPr>
            <a:r>
              <a:rPr lang="en"/>
              <a:t>Can social media predict better outcome result than the traditional polls?</a:t>
            </a:r>
            <a:endParaRPr/>
          </a:p>
        </p:txBody>
      </p:sp>
      <p:sp>
        <p:nvSpPr>
          <p:cNvPr id="63" name="Google Shape;63;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a:p>
            <a:pPr indent="0" lvl="0" marL="0" rtl="0" algn="l">
              <a:spcBef>
                <a:spcPts val="1600"/>
              </a:spcBef>
              <a:spcAft>
                <a:spcPts val="0"/>
              </a:spcAft>
              <a:buNone/>
            </a:pPr>
            <a:r>
              <a:rPr lang="en"/>
              <a:t>Text mining based on Timeserial and sentimental analysis.</a:t>
            </a:r>
            <a:endParaRPr/>
          </a:p>
          <a:p>
            <a:pPr indent="0" lvl="0" marL="0" rtl="0" algn="l">
              <a:spcBef>
                <a:spcPts val="1600"/>
              </a:spcBef>
              <a:spcAft>
                <a:spcPts val="1600"/>
              </a:spcAft>
              <a:buNone/>
            </a:pPr>
            <a:r>
              <a:rPr lang="en"/>
              <a:t>5000 tweets per day over the </a:t>
            </a:r>
            <a:r>
              <a:rPr lang="en"/>
              <a:t>last</a:t>
            </a:r>
            <a:r>
              <a:rPr lang="en"/>
              <a:t> three weeks (From Oct.12-Nov.3)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 &amp; Timeline</a:t>
            </a:r>
            <a:endParaRPr/>
          </a:p>
        </p:txBody>
      </p:sp>
      <p:sp>
        <p:nvSpPr>
          <p:cNvPr id="69" name="Google Shape;69;p15"/>
          <p:cNvSpPr/>
          <p:nvPr/>
        </p:nvSpPr>
        <p:spPr>
          <a:xfrm>
            <a:off x="248650" y="1864950"/>
            <a:ext cx="1740600" cy="14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Guideline</a:t>
            </a:r>
            <a:r>
              <a:rPr lang="en"/>
              <a:t> Setup</a:t>
            </a:r>
            <a:endParaRPr/>
          </a:p>
        </p:txBody>
      </p:sp>
      <p:sp>
        <p:nvSpPr>
          <p:cNvPr id="70" name="Google Shape;70;p15"/>
          <p:cNvSpPr/>
          <p:nvPr/>
        </p:nvSpPr>
        <p:spPr>
          <a:xfrm>
            <a:off x="1989250" y="1864950"/>
            <a:ext cx="1740600" cy="14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r>
              <a:rPr lang="en"/>
              <a:t>Scraping</a:t>
            </a:r>
            <a:r>
              <a:rPr lang="en"/>
              <a:t> </a:t>
            </a:r>
            <a:endParaRPr/>
          </a:p>
        </p:txBody>
      </p:sp>
      <p:sp>
        <p:nvSpPr>
          <p:cNvPr id="71" name="Google Shape;71;p15"/>
          <p:cNvSpPr/>
          <p:nvPr/>
        </p:nvSpPr>
        <p:spPr>
          <a:xfrm>
            <a:off x="3729850" y="1864950"/>
            <a:ext cx="1740600" cy="14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Text analysis</a:t>
            </a:r>
            <a:endParaRPr/>
          </a:p>
        </p:txBody>
      </p:sp>
      <p:sp>
        <p:nvSpPr>
          <p:cNvPr id="72" name="Google Shape;72;p15"/>
          <p:cNvSpPr/>
          <p:nvPr/>
        </p:nvSpPr>
        <p:spPr>
          <a:xfrm>
            <a:off x="5470450" y="1931600"/>
            <a:ext cx="1740600" cy="14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r>
              <a:rPr lang="en"/>
              <a:t>Visualization</a:t>
            </a:r>
            <a:endParaRPr/>
          </a:p>
        </p:txBody>
      </p:sp>
      <p:sp>
        <p:nvSpPr>
          <p:cNvPr id="73" name="Google Shape;73;p15"/>
          <p:cNvSpPr/>
          <p:nvPr/>
        </p:nvSpPr>
        <p:spPr>
          <a:xfrm>
            <a:off x="7211050" y="1931600"/>
            <a:ext cx="1740600" cy="14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74" name="Google Shape;74;p15"/>
          <p:cNvSpPr/>
          <p:nvPr/>
        </p:nvSpPr>
        <p:spPr>
          <a:xfrm>
            <a:off x="562725" y="3432150"/>
            <a:ext cx="1112454" cy="5727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Week of Oct.12</a:t>
            </a:r>
            <a:endParaRPr/>
          </a:p>
        </p:txBody>
      </p:sp>
      <p:sp>
        <p:nvSpPr>
          <p:cNvPr id="75" name="Google Shape;75;p15"/>
          <p:cNvSpPr/>
          <p:nvPr/>
        </p:nvSpPr>
        <p:spPr>
          <a:xfrm>
            <a:off x="2303325" y="3432150"/>
            <a:ext cx="1112454" cy="5727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Week of </a:t>
            </a:r>
            <a:r>
              <a:rPr lang="en"/>
              <a:t>Oct.19</a:t>
            </a:r>
            <a:endParaRPr/>
          </a:p>
        </p:txBody>
      </p:sp>
      <p:sp>
        <p:nvSpPr>
          <p:cNvPr id="76" name="Google Shape;76;p15"/>
          <p:cNvSpPr/>
          <p:nvPr/>
        </p:nvSpPr>
        <p:spPr>
          <a:xfrm>
            <a:off x="5719738" y="3432150"/>
            <a:ext cx="1112454" cy="5727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Week of </a:t>
            </a:r>
            <a:r>
              <a:rPr lang="en"/>
              <a:t>Nov.</a:t>
            </a:r>
            <a:r>
              <a:rPr lang="en"/>
              <a:t>.9</a:t>
            </a:r>
            <a:endParaRPr/>
          </a:p>
        </p:txBody>
      </p:sp>
      <p:sp>
        <p:nvSpPr>
          <p:cNvPr id="77" name="Google Shape;77;p15"/>
          <p:cNvSpPr/>
          <p:nvPr/>
        </p:nvSpPr>
        <p:spPr>
          <a:xfrm>
            <a:off x="4015775" y="3432150"/>
            <a:ext cx="1112454" cy="572724"/>
          </a:xfrm>
          <a:prstGeom prst="flowChartTerminator">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Week of </a:t>
            </a:r>
            <a:r>
              <a:rPr lang="en"/>
              <a:t>Oct.26</a:t>
            </a:r>
            <a:endParaRPr/>
          </a:p>
        </p:txBody>
      </p:sp>
      <p:sp>
        <p:nvSpPr>
          <p:cNvPr id="78" name="Google Shape;78;p15"/>
          <p:cNvSpPr/>
          <p:nvPr/>
        </p:nvSpPr>
        <p:spPr>
          <a:xfrm>
            <a:off x="7423700" y="3432150"/>
            <a:ext cx="1112454" cy="5727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Week of </a:t>
            </a:r>
            <a:r>
              <a:rPr lang="en"/>
              <a:t>Oct.16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API</a:t>
            </a:r>
            <a:endParaRPr/>
          </a:p>
        </p:txBody>
      </p:sp>
      <p:sp>
        <p:nvSpPr>
          <p:cNvPr id="84" name="Google Shape;84;p16"/>
          <p:cNvSpPr txBox="1"/>
          <p:nvPr>
            <p:ph idx="1" type="body"/>
          </p:nvPr>
        </p:nvSpPr>
        <p:spPr>
          <a:xfrm>
            <a:off x="2244000" y="1903575"/>
            <a:ext cx="6500100" cy="26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most recent 5000 replies/retweets </a:t>
            </a:r>
            <a:r>
              <a:rPr lang="en"/>
              <a:t>under each presidential candidate’s tweets every day since Oct.12th</a:t>
            </a:r>
            <a:endParaRPr/>
          </a:p>
          <a:p>
            <a:pPr indent="0" lvl="0" marL="0" rtl="0" algn="l">
              <a:spcBef>
                <a:spcPts val="1600"/>
              </a:spcBef>
              <a:spcAft>
                <a:spcPts val="0"/>
              </a:spcAft>
              <a:buNone/>
            </a:pPr>
            <a:r>
              <a:rPr lang="en"/>
              <a:t>Future: 5000 replies/retweets from different time period</a:t>
            </a:r>
            <a:endParaRPr/>
          </a:p>
          <a:p>
            <a:pPr indent="0" lvl="0" marL="0" rtl="0" algn="l">
              <a:spcBef>
                <a:spcPts val="160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12" y="1500175"/>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41150" y="27973"/>
            <a:ext cx="9144000" cy="50875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Reply under Trump‘s</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"b'@MaggsBud @CJ_isnowblue @JoeBiden Compromised??? Also: Corrupt, Compliant and Owned by Russia!!!'"</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Sentiment(polarity=-0.9765625, subjectivity=1.0)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Reply under Biden‘s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b'@realDonaldTrump Yah, and NEW YORK would LOVE to collect the taxes you owe them!</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Sentiment(polarity=0.3806818181818182, subjectivity=0.5272727272727272)</a:t>
            </a:r>
            <a:endParaRPr sz="105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7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Trump</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900"/>
          </a:p>
          <a:p>
            <a:pPr indent="0" lvl="0" marL="0" rtl="0" algn="l">
              <a:spcBef>
                <a:spcPts val="1600"/>
              </a:spcBef>
              <a:spcAft>
                <a:spcPts val="1600"/>
              </a:spcAft>
              <a:buNone/>
            </a:pPr>
            <a:r>
              <a:rPr lang="en" sz="2800">
                <a:solidFill>
                  <a:srgbClr val="000000"/>
                </a:solidFill>
              </a:rPr>
              <a:t>Biden</a:t>
            </a:r>
            <a:endParaRPr sz="2800">
              <a:solidFill>
                <a:srgbClr val="000000"/>
              </a:solidFill>
            </a:endParaRPr>
          </a:p>
        </p:txBody>
      </p:sp>
      <p:pic>
        <p:nvPicPr>
          <p:cNvPr id="105" name="Google Shape;105;p19"/>
          <p:cNvPicPr preferRelativeResize="0"/>
          <p:nvPr/>
        </p:nvPicPr>
        <p:blipFill>
          <a:blip r:embed="rId3">
            <a:alphaModFix/>
          </a:blip>
          <a:stretch>
            <a:fillRect/>
          </a:stretch>
        </p:blipFill>
        <p:spPr>
          <a:xfrm>
            <a:off x="0" y="792622"/>
            <a:ext cx="9143998" cy="1542006"/>
          </a:xfrm>
          <a:prstGeom prst="rect">
            <a:avLst/>
          </a:prstGeom>
          <a:noFill/>
          <a:ln>
            <a:noFill/>
          </a:ln>
        </p:spPr>
      </p:pic>
      <p:pic>
        <p:nvPicPr>
          <p:cNvPr id="106" name="Google Shape;106;p19"/>
          <p:cNvPicPr preferRelativeResize="0"/>
          <p:nvPr/>
        </p:nvPicPr>
        <p:blipFill>
          <a:blip r:embed="rId4">
            <a:alphaModFix/>
          </a:blip>
          <a:stretch>
            <a:fillRect/>
          </a:stretch>
        </p:blipFill>
        <p:spPr>
          <a:xfrm>
            <a:off x="0" y="3081974"/>
            <a:ext cx="9143999" cy="16404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Trump</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0"/>
          <p:cNvPicPr preferRelativeResize="0"/>
          <p:nvPr/>
        </p:nvPicPr>
        <p:blipFill>
          <a:blip r:embed="rId3">
            <a:alphaModFix/>
          </a:blip>
          <a:stretch>
            <a:fillRect/>
          </a:stretch>
        </p:blipFill>
        <p:spPr>
          <a:xfrm>
            <a:off x="0" y="1152463"/>
            <a:ext cx="9144000" cy="3915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Biden</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0" y="1121115"/>
            <a:ext cx="9144000" cy="39436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