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ebc93ff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ebc93ff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ebc93ff7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ebc93ff7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ebc93ff7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ebc93ff7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ebc93ff7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ebc93ff7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eb36c9a7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eb36c9a7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eb4a9d4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eb4a9d4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eb36c9a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eb36c9a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eb36c9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eb36c9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eb36c9a7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eb36c9a7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ebc93ff7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ebc93ff7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ebc93ff7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ebc93ff7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59200" y="426925"/>
            <a:ext cx="8520600" cy="140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Transshipment Project</a:t>
            </a:r>
            <a:endParaRPr sz="3600"/>
          </a:p>
        </p:txBody>
      </p:sp>
      <p:sp>
        <p:nvSpPr>
          <p:cNvPr id="55" name="Google Shape;55;p13"/>
          <p:cNvSpPr txBox="1"/>
          <p:nvPr>
            <p:ph idx="1" type="subTitle"/>
          </p:nvPr>
        </p:nvSpPr>
        <p:spPr>
          <a:xfrm>
            <a:off x="311700" y="2026850"/>
            <a:ext cx="8520600" cy="268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 GROUP 8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a:t>Tianxiao Yu</a:t>
            </a:r>
            <a:endParaRPr/>
          </a:p>
          <a:p>
            <a:pPr indent="0" lvl="0" marL="0" rtl="0" algn="ctr">
              <a:spcBef>
                <a:spcPts val="0"/>
              </a:spcBef>
              <a:spcAft>
                <a:spcPts val="0"/>
              </a:spcAft>
              <a:buNone/>
            </a:pPr>
            <a:r>
              <a:rPr lang="en"/>
              <a:t>Qinhao Chang</a:t>
            </a:r>
            <a:endParaRPr/>
          </a:p>
          <a:p>
            <a:pPr indent="0" lvl="0" marL="0" rtl="0" algn="ctr">
              <a:spcBef>
                <a:spcPts val="0"/>
              </a:spcBef>
              <a:spcAft>
                <a:spcPts val="0"/>
              </a:spcAft>
              <a:buNone/>
            </a:pPr>
            <a:r>
              <a:rPr lang="en"/>
              <a:t>Shaoqian Chen</a:t>
            </a:r>
            <a:endParaRPr/>
          </a:p>
          <a:p>
            <a:pPr indent="0" lvl="0" marL="0" rtl="0" algn="ctr">
              <a:spcBef>
                <a:spcPts val="0"/>
              </a:spcBef>
              <a:spcAft>
                <a:spcPts val="0"/>
              </a:spcAft>
              <a:buClr>
                <a:schemeClr val="dk1"/>
              </a:buClr>
              <a:buSzPts val="1100"/>
              <a:buFont typeface="Arial"/>
              <a:buNone/>
            </a:pPr>
            <a:r>
              <a:rPr lang="en"/>
              <a:t>Wei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1145825" y="2508225"/>
            <a:ext cx="10212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2.25.2020</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20" name="Google Shape;120;p22"/>
          <p:cNvSpPr txBox="1"/>
          <p:nvPr/>
        </p:nvSpPr>
        <p:spPr>
          <a:xfrm>
            <a:off x="2529800" y="2508225"/>
            <a:ext cx="10212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pic>
        <p:nvPicPr>
          <p:cNvPr id="121" name="Google Shape;121;p22"/>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Gantt Chart</a:t>
            </a:r>
            <a:endParaRPr sz="2800">
              <a:solidFill>
                <a:srgbClr val="000000"/>
              </a:solidFill>
            </a:endParaRPr>
          </a:p>
        </p:txBody>
      </p:sp>
      <p:pic>
        <p:nvPicPr>
          <p:cNvPr id="127" name="Google Shape;127;p23"/>
          <p:cNvPicPr preferRelativeResize="0"/>
          <p:nvPr/>
        </p:nvPicPr>
        <p:blipFill>
          <a:blip r:embed="rId3">
            <a:alphaModFix/>
          </a:blip>
          <a:stretch>
            <a:fillRect/>
          </a:stretch>
        </p:blipFill>
        <p:spPr>
          <a:xfrm>
            <a:off x="152400" y="1017725"/>
            <a:ext cx="8936797" cy="40474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Transshipment is the shipment of goods or containers to an intermediate destination, and then from there to yet another destination. </a:t>
            </a:r>
            <a:endParaRPr>
              <a:solidFill>
                <a:srgbClr val="222222"/>
              </a:solidFill>
              <a:highlight>
                <a:srgbClr val="FFFFFF"/>
              </a:highlight>
            </a:endParaRPr>
          </a:p>
          <a:p>
            <a:pPr indent="0" lvl="0" marL="0" rtl="0" algn="l">
              <a:spcBef>
                <a:spcPts val="1600"/>
              </a:spcBef>
              <a:spcAft>
                <a:spcPts val="0"/>
              </a:spcAft>
              <a:buNone/>
            </a:pPr>
            <a:r>
              <a:rPr b="1" lang="en" sz="1400">
                <a:solidFill>
                  <a:srgbClr val="222222"/>
                </a:solidFill>
                <a:highlight>
                  <a:schemeClr val="lt1"/>
                </a:highlight>
              </a:rPr>
              <a:t>P</a:t>
            </a:r>
            <a:r>
              <a:rPr b="1" lang="en" sz="1400">
                <a:solidFill>
                  <a:srgbClr val="222222"/>
                </a:solidFill>
                <a:highlight>
                  <a:schemeClr val="lt1"/>
                </a:highlight>
              </a:rPr>
              <a:t>ossible reason:</a:t>
            </a:r>
            <a:endParaRPr b="1" sz="1400">
              <a:solidFill>
                <a:srgbClr val="222222"/>
              </a:solidFill>
              <a:highlight>
                <a:schemeClr val="lt1"/>
              </a:highlight>
            </a:endParaRPr>
          </a:p>
          <a:p>
            <a:pPr indent="0" lvl="0" marL="0" rtl="0" algn="l">
              <a:spcBef>
                <a:spcPts val="1600"/>
              </a:spcBef>
              <a:spcAft>
                <a:spcPts val="0"/>
              </a:spcAft>
              <a:buNone/>
            </a:pPr>
            <a:r>
              <a:rPr lang="en" sz="1400">
                <a:solidFill>
                  <a:srgbClr val="222222"/>
                </a:solidFill>
                <a:highlight>
                  <a:schemeClr val="lt1"/>
                </a:highlight>
              </a:rPr>
              <a:t>Change the means of transport</a:t>
            </a:r>
            <a:r>
              <a:rPr lang="en" sz="1400">
                <a:solidFill>
                  <a:srgbClr val="222222"/>
                </a:solidFill>
                <a:highlight>
                  <a:srgbClr val="FFFFFF"/>
                </a:highlight>
              </a:rPr>
              <a:t> (</a:t>
            </a:r>
            <a:r>
              <a:rPr lang="en" sz="1400">
                <a:solidFill>
                  <a:srgbClr val="222222"/>
                </a:solidFill>
                <a:highlight>
                  <a:schemeClr val="lt1"/>
                </a:highlight>
              </a:rPr>
              <a:t>transloading</a:t>
            </a:r>
            <a:r>
              <a:rPr lang="en" sz="1400">
                <a:solidFill>
                  <a:srgbClr val="222222"/>
                </a:solidFill>
                <a:highlight>
                  <a:srgbClr val="FFFFFF"/>
                </a:highlight>
              </a:rPr>
              <a:t>) </a:t>
            </a:r>
            <a:endParaRPr sz="1400">
              <a:solidFill>
                <a:srgbClr val="222222"/>
              </a:solidFill>
              <a:highlight>
                <a:srgbClr val="FFFFFF"/>
              </a:highlight>
            </a:endParaRPr>
          </a:p>
          <a:p>
            <a:pPr indent="0" lvl="0" marL="0" rtl="0" algn="l">
              <a:spcBef>
                <a:spcPts val="1600"/>
              </a:spcBef>
              <a:spcAft>
                <a:spcPts val="0"/>
              </a:spcAft>
              <a:buNone/>
            </a:pPr>
            <a:r>
              <a:rPr lang="en" sz="1400">
                <a:solidFill>
                  <a:srgbClr val="222222"/>
                </a:solidFill>
                <a:highlight>
                  <a:srgbClr val="FFFFFF"/>
                </a:highlight>
              </a:rPr>
              <a:t>Combine small shipments into a large shipment (consolidation) </a:t>
            </a:r>
            <a:endParaRPr sz="1400">
              <a:solidFill>
                <a:srgbClr val="222222"/>
              </a:solidFill>
              <a:highlight>
                <a:srgbClr val="FFFFFF"/>
              </a:highlight>
            </a:endParaRPr>
          </a:p>
          <a:p>
            <a:pPr indent="0" lvl="0" marL="0" rtl="0" algn="l">
              <a:spcBef>
                <a:spcPts val="1600"/>
              </a:spcBef>
              <a:spcAft>
                <a:spcPts val="0"/>
              </a:spcAft>
              <a:buNone/>
            </a:pPr>
            <a:r>
              <a:rPr lang="en" sz="1400">
                <a:solidFill>
                  <a:srgbClr val="222222"/>
                </a:solidFill>
                <a:highlight>
                  <a:srgbClr val="FFFFFF"/>
                </a:highlight>
              </a:rPr>
              <a:t>Divide the large shipment at the other end (deconsolidation) </a:t>
            </a:r>
            <a:endParaRPr sz="1400">
              <a:solidFill>
                <a:srgbClr val="222222"/>
              </a:solidFill>
              <a:highlight>
                <a:srgbClr val="FFFFFF"/>
              </a:highlight>
            </a:endParaRPr>
          </a:p>
          <a:p>
            <a:pPr indent="0" lvl="0" marL="0" rtl="0" algn="l">
              <a:spcBef>
                <a:spcPts val="1600"/>
              </a:spcBef>
              <a:spcAft>
                <a:spcPts val="1600"/>
              </a:spcAft>
              <a:buNone/>
            </a:pPr>
            <a:r>
              <a:t/>
            </a:r>
            <a:endParaRPr>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 Assumption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Assume that initial inventory level is known. </a:t>
            </a:r>
            <a:endParaRPr sz="1600"/>
          </a:p>
          <a:p>
            <a:pPr indent="-330200" lvl="0" marL="457200" rtl="0" algn="l">
              <a:spcBef>
                <a:spcPts val="0"/>
              </a:spcBef>
              <a:spcAft>
                <a:spcPts val="0"/>
              </a:spcAft>
              <a:buSzPts val="1600"/>
              <a:buAutoNum type="arabicPeriod"/>
            </a:pPr>
            <a:r>
              <a:rPr lang="en" sz="1600"/>
              <a:t>Replenishments arrive (based on orders placed in the previous period). </a:t>
            </a:r>
            <a:endParaRPr sz="1600"/>
          </a:p>
          <a:p>
            <a:pPr indent="-330200" lvl="0" marL="457200" rtl="0" algn="l">
              <a:spcBef>
                <a:spcPts val="0"/>
              </a:spcBef>
              <a:spcAft>
                <a:spcPts val="0"/>
              </a:spcAft>
              <a:buSzPts val="1600"/>
              <a:buAutoNum type="arabicPeriod"/>
            </a:pPr>
            <a:r>
              <a:rPr lang="en" sz="1600"/>
              <a:t>Backlogged orders are met, and then inventory level of each retailer is raised by the difference between replenishment quantity and backlogged orders. </a:t>
            </a:r>
            <a:endParaRPr sz="1600"/>
          </a:p>
          <a:p>
            <a:pPr indent="-330200" lvl="0" marL="457200" rtl="0" algn="l">
              <a:spcBef>
                <a:spcPts val="0"/>
              </a:spcBef>
              <a:spcAft>
                <a:spcPts val="0"/>
              </a:spcAft>
              <a:buSzPts val="1600"/>
              <a:buAutoNum type="arabicPeriod"/>
            </a:pPr>
            <a:r>
              <a:rPr lang="en" sz="1600"/>
              <a:t>The demand (a random variable) is observed at each retailer. </a:t>
            </a:r>
            <a:endParaRPr sz="1600"/>
          </a:p>
          <a:p>
            <a:pPr indent="-330200" lvl="0" marL="457200" rtl="0" algn="l">
              <a:spcBef>
                <a:spcPts val="0"/>
              </a:spcBef>
              <a:spcAft>
                <a:spcPts val="0"/>
              </a:spcAft>
              <a:buSzPts val="1600"/>
              <a:buAutoNum type="arabicPeriod"/>
            </a:pPr>
            <a:r>
              <a:rPr lang="en" sz="1600"/>
              <a:t>Once the demand is observed, the system redistributes its inventory by solving a reallocation problem in which inventory held at one retailer can be transshipped to another, at a cost. </a:t>
            </a:r>
            <a:endParaRPr sz="1600"/>
          </a:p>
          <a:p>
            <a:pPr indent="-330200" lvl="0" marL="457200" rtl="0" algn="l">
              <a:spcBef>
                <a:spcPts val="0"/>
              </a:spcBef>
              <a:spcAft>
                <a:spcPts val="0"/>
              </a:spcAft>
              <a:buSzPts val="1600"/>
              <a:buAutoNum type="arabicPeriod"/>
            </a:pPr>
            <a:r>
              <a:rPr lang="en" sz="1600"/>
              <a:t>Based on the inventory reallocation of step 4, each retailer meets as much demand as possible, and then the inventory, and backlogging quantities for each retailer are updated. In addition, orders are placed with the supplier</a:t>
            </a:r>
            <a:endParaRPr sz="1600"/>
          </a:p>
          <a:p>
            <a:pPr indent="-330200" lvl="0" marL="457200" rtl="0" algn="l">
              <a:spcBef>
                <a:spcPts val="0"/>
              </a:spcBef>
              <a:spcAft>
                <a:spcPts val="0"/>
              </a:spcAft>
              <a:buSzPts val="1600"/>
              <a:buAutoNum type="arabicPeriod"/>
            </a:pPr>
            <a:r>
              <a:rPr lang="en" sz="1600"/>
              <a:t>Cost based on distance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Graph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Simple Example</a:t>
            </a:r>
            <a:endParaRPr/>
          </a:p>
        </p:txBody>
      </p:sp>
      <p:pic>
        <p:nvPicPr>
          <p:cNvPr id="74" name="Google Shape;74;p16"/>
          <p:cNvPicPr preferRelativeResize="0"/>
          <p:nvPr/>
        </p:nvPicPr>
        <p:blipFill>
          <a:blip r:embed="rId3">
            <a:alphaModFix/>
          </a:blip>
          <a:stretch>
            <a:fillRect/>
          </a:stretch>
        </p:blipFill>
        <p:spPr>
          <a:xfrm>
            <a:off x="8914927" y="0"/>
            <a:ext cx="229075" cy="218900"/>
          </a:xfrm>
          <a:prstGeom prst="rect">
            <a:avLst/>
          </a:prstGeom>
          <a:noFill/>
          <a:ln>
            <a:noFill/>
          </a:ln>
        </p:spPr>
      </p:pic>
      <p:pic>
        <p:nvPicPr>
          <p:cNvPr id="75" name="Google Shape;75;p16"/>
          <p:cNvPicPr preferRelativeResize="0"/>
          <p:nvPr/>
        </p:nvPicPr>
        <p:blipFill>
          <a:blip r:embed="rId4">
            <a:alphaModFix/>
          </a:blip>
          <a:stretch>
            <a:fillRect/>
          </a:stretch>
        </p:blipFill>
        <p:spPr>
          <a:xfrm>
            <a:off x="3527675" y="445025"/>
            <a:ext cx="4890850" cy="451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and Constraints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311700" y="2571750"/>
            <a:ext cx="3986199" cy="2143775"/>
          </a:xfrm>
          <a:prstGeom prst="rect">
            <a:avLst/>
          </a:prstGeom>
          <a:noFill/>
          <a:ln>
            <a:noFill/>
          </a:ln>
        </p:spPr>
      </p:pic>
      <p:pic>
        <p:nvPicPr>
          <p:cNvPr id="83" name="Google Shape;83;p17"/>
          <p:cNvPicPr preferRelativeResize="0"/>
          <p:nvPr/>
        </p:nvPicPr>
        <p:blipFill>
          <a:blip r:embed="rId4">
            <a:alphaModFix/>
          </a:blip>
          <a:stretch>
            <a:fillRect/>
          </a:stretch>
        </p:blipFill>
        <p:spPr>
          <a:xfrm>
            <a:off x="311700" y="1152473"/>
            <a:ext cx="4243400" cy="1347100"/>
          </a:xfrm>
          <a:prstGeom prst="rect">
            <a:avLst/>
          </a:prstGeom>
          <a:noFill/>
          <a:ln>
            <a:noFill/>
          </a:ln>
        </p:spPr>
      </p:pic>
      <p:pic>
        <p:nvPicPr>
          <p:cNvPr id="84" name="Google Shape;84;p17"/>
          <p:cNvPicPr preferRelativeResize="0"/>
          <p:nvPr/>
        </p:nvPicPr>
        <p:blipFill>
          <a:blip r:embed="rId5">
            <a:alphaModFix/>
          </a:blip>
          <a:stretch>
            <a:fillRect/>
          </a:stretch>
        </p:blipFill>
        <p:spPr>
          <a:xfrm>
            <a:off x="4876800" y="579775"/>
            <a:ext cx="1726287" cy="572700"/>
          </a:xfrm>
          <a:prstGeom prst="rect">
            <a:avLst/>
          </a:prstGeom>
          <a:noFill/>
          <a:ln>
            <a:noFill/>
          </a:ln>
        </p:spPr>
      </p:pic>
      <p:pic>
        <p:nvPicPr>
          <p:cNvPr id="85" name="Google Shape;85;p17"/>
          <p:cNvPicPr preferRelativeResize="0"/>
          <p:nvPr/>
        </p:nvPicPr>
        <p:blipFill>
          <a:blip r:embed="rId6">
            <a:alphaModFix/>
          </a:blip>
          <a:stretch>
            <a:fillRect/>
          </a:stretch>
        </p:blipFill>
        <p:spPr>
          <a:xfrm>
            <a:off x="5362550" y="1152475"/>
            <a:ext cx="3068532" cy="572700"/>
          </a:xfrm>
          <a:prstGeom prst="rect">
            <a:avLst/>
          </a:prstGeom>
          <a:noFill/>
          <a:ln>
            <a:noFill/>
          </a:ln>
        </p:spPr>
      </p:pic>
      <p:pic>
        <p:nvPicPr>
          <p:cNvPr id="86" name="Google Shape;86;p17"/>
          <p:cNvPicPr preferRelativeResize="0"/>
          <p:nvPr/>
        </p:nvPicPr>
        <p:blipFill>
          <a:blip r:embed="rId7">
            <a:alphaModFix/>
          </a:blip>
          <a:stretch>
            <a:fillRect/>
          </a:stretch>
        </p:blipFill>
        <p:spPr>
          <a:xfrm>
            <a:off x="4978246" y="1800225"/>
            <a:ext cx="3534450" cy="3156291"/>
          </a:xfrm>
          <a:prstGeom prst="rect">
            <a:avLst/>
          </a:prstGeom>
          <a:noFill/>
          <a:ln>
            <a:noFill/>
          </a:ln>
        </p:spPr>
      </p:pic>
      <p:pic>
        <p:nvPicPr>
          <p:cNvPr id="87" name="Google Shape;87;p17"/>
          <p:cNvPicPr preferRelativeResize="0"/>
          <p:nvPr/>
        </p:nvPicPr>
        <p:blipFill rotWithShape="1">
          <a:blip r:embed="rId8">
            <a:alphaModFix/>
          </a:blip>
          <a:srcRect b="0" l="0" r="0" t="14922"/>
          <a:stretch/>
        </p:blipFill>
        <p:spPr>
          <a:xfrm>
            <a:off x="6246950" y="238125"/>
            <a:ext cx="2677201" cy="194275"/>
          </a:xfrm>
          <a:prstGeom prst="rect">
            <a:avLst/>
          </a:prstGeom>
          <a:noFill/>
          <a:ln>
            <a:noFill/>
          </a:ln>
        </p:spPr>
      </p:pic>
      <p:pic>
        <p:nvPicPr>
          <p:cNvPr id="88" name="Google Shape;88;p17"/>
          <p:cNvPicPr preferRelativeResize="0"/>
          <p:nvPr/>
        </p:nvPicPr>
        <p:blipFill>
          <a:blip r:embed="rId9">
            <a:alphaModFix/>
          </a:blip>
          <a:stretch>
            <a:fillRect/>
          </a:stretch>
        </p:blipFill>
        <p:spPr>
          <a:xfrm>
            <a:off x="6401604" y="432400"/>
            <a:ext cx="2425170" cy="22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 Two Methods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p>
          <a:p>
            <a:pPr indent="-342900" lvl="0" marL="457200" rtl="0" algn="l">
              <a:spcBef>
                <a:spcPts val="1600"/>
              </a:spcBef>
              <a:spcAft>
                <a:spcPts val="0"/>
              </a:spcAft>
              <a:buSzPts val="1800"/>
              <a:buChar char="-"/>
            </a:pPr>
            <a:r>
              <a:rPr b="1" lang="en"/>
              <a:t>SQG: </a:t>
            </a:r>
            <a:r>
              <a:rPr b="1" lang="en"/>
              <a:t>Stochastic Quasi-Gradient Method</a:t>
            </a:r>
            <a:endParaRPr b="1"/>
          </a:p>
          <a:p>
            <a:pPr indent="0" lvl="0" marL="0" rtl="0" algn="l">
              <a:spcBef>
                <a:spcPts val="1600"/>
              </a:spcBef>
              <a:spcAft>
                <a:spcPts val="0"/>
              </a:spcAft>
              <a:buNone/>
            </a:pPr>
            <a:r>
              <a:t/>
            </a:r>
            <a:endParaRPr b="1"/>
          </a:p>
          <a:p>
            <a:pPr indent="-342900" lvl="0" marL="457200" rtl="0" algn="l">
              <a:spcBef>
                <a:spcPts val="1600"/>
              </a:spcBef>
              <a:spcAft>
                <a:spcPts val="0"/>
              </a:spcAft>
              <a:buSzPts val="1800"/>
              <a:buChar char="-"/>
            </a:pPr>
            <a:r>
              <a:rPr b="1" lang="en"/>
              <a:t>RSD: </a:t>
            </a:r>
            <a:r>
              <a:rPr b="1" lang="en"/>
              <a:t>Regularized Stochastic Decomposition</a:t>
            </a:r>
            <a:endParaRPr b="1"/>
          </a:p>
          <a:p>
            <a:pPr indent="0" lvl="0" marL="0" rtl="0" algn="l">
              <a:spcBef>
                <a:spcPts val="1600"/>
              </a:spcBef>
              <a:spcAft>
                <a:spcPts val="160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72325" y="567150"/>
            <a:ext cx="2667000" cy="40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Stochastic Quasi-Gradient (SQG) Method</a:t>
            </a:r>
            <a:endParaRPr/>
          </a:p>
        </p:txBody>
      </p:sp>
      <p:pic>
        <p:nvPicPr>
          <p:cNvPr id="100" name="Google Shape;100;p19"/>
          <p:cNvPicPr preferRelativeResize="0"/>
          <p:nvPr/>
        </p:nvPicPr>
        <p:blipFill rotWithShape="1">
          <a:blip r:embed="rId3">
            <a:alphaModFix/>
          </a:blip>
          <a:srcRect b="0" l="5132" r="0" t="0"/>
          <a:stretch/>
        </p:blipFill>
        <p:spPr>
          <a:xfrm>
            <a:off x="4171213" y="567150"/>
            <a:ext cx="3908575" cy="4576350"/>
          </a:xfrm>
          <a:prstGeom prst="rect">
            <a:avLst/>
          </a:prstGeom>
          <a:noFill/>
          <a:ln>
            <a:noFill/>
          </a:ln>
        </p:spPr>
      </p:pic>
      <p:sp>
        <p:nvSpPr>
          <p:cNvPr id="101" name="Google Shape;101;p19"/>
          <p:cNvSpPr txBox="1"/>
          <p:nvPr/>
        </p:nvSpPr>
        <p:spPr>
          <a:xfrm>
            <a:off x="5380488" y="230250"/>
            <a:ext cx="1632900" cy="3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Pseudo-Code</a:t>
            </a:r>
            <a:endParaRPr b="1"/>
          </a:p>
        </p:txBody>
      </p:sp>
      <p:pic>
        <p:nvPicPr>
          <p:cNvPr id="102" name="Google Shape;102;p19"/>
          <p:cNvPicPr preferRelativeResize="0"/>
          <p:nvPr/>
        </p:nvPicPr>
        <p:blipFill rotWithShape="1">
          <a:blip r:embed="rId4">
            <a:alphaModFix/>
          </a:blip>
          <a:srcRect b="11115" l="4858" r="5173" t="10936"/>
          <a:stretch/>
        </p:blipFill>
        <p:spPr>
          <a:xfrm>
            <a:off x="196500" y="2694200"/>
            <a:ext cx="4188450" cy="2004599"/>
          </a:xfrm>
          <a:prstGeom prst="rect">
            <a:avLst/>
          </a:prstGeom>
          <a:noFill/>
          <a:ln>
            <a:noFill/>
          </a:ln>
        </p:spPr>
      </p:pic>
      <p:sp>
        <p:nvSpPr>
          <p:cNvPr id="103" name="Google Shape;103;p19"/>
          <p:cNvSpPr txBox="1"/>
          <p:nvPr/>
        </p:nvSpPr>
        <p:spPr>
          <a:xfrm>
            <a:off x="144925" y="2051300"/>
            <a:ext cx="40263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From </a:t>
            </a:r>
            <a:r>
              <a:rPr lang="en"/>
              <a:t>Cplex / Gurobi get dual multipliers B, E</a:t>
            </a:r>
            <a:endParaRPr/>
          </a:p>
          <a:p>
            <a:pPr indent="0" lvl="0" marL="0" rtl="0" algn="l">
              <a:spcBef>
                <a:spcPts val="0"/>
              </a:spcBef>
              <a:spcAft>
                <a:spcPts val="0"/>
              </a:spcAft>
              <a:buNone/>
            </a:pPr>
            <a:r>
              <a:rPr lang="en"/>
              <a:t>Then get subgradient ξ as below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92500" y="398050"/>
            <a:ext cx="3163200" cy="46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SD solver</a:t>
            </a:r>
            <a:endParaRPr sz="3000"/>
          </a:p>
        </p:txBody>
      </p:sp>
      <p:pic>
        <p:nvPicPr>
          <p:cNvPr id="109" name="Google Shape;109;p20"/>
          <p:cNvPicPr preferRelativeResize="0"/>
          <p:nvPr/>
        </p:nvPicPr>
        <p:blipFill>
          <a:blip r:embed="rId3">
            <a:alphaModFix/>
          </a:blip>
          <a:stretch>
            <a:fillRect/>
          </a:stretch>
        </p:blipFill>
        <p:spPr>
          <a:xfrm>
            <a:off x="3321350" y="398050"/>
            <a:ext cx="5822651" cy="4197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0" y="0"/>
            <a:ext cx="9143999"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