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3" d="100"/>
          <a:sy n="123" d="100"/>
        </p:scale>
        <p:origin x="-64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A8A89-152E-4354-934A-BE60CBC2BF95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82DA2-15EB-4A12-9D53-732ECC3D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8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82DA2-15EB-4A12-9D53-732ECC3DE2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1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haowei.shinyapps.io/raman_Shin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STAT 585X</a:t>
            </a:r>
          </a:p>
          <a:p>
            <a:r>
              <a:rPr lang="en-US" dirty="0" err="1" smtClean="0"/>
              <a:t>Shaowei</a:t>
            </a:r>
            <a:r>
              <a:rPr lang="en-US" dirty="0" smtClean="0"/>
              <a:t> Ding </a:t>
            </a:r>
          </a:p>
          <a:p>
            <a:r>
              <a:rPr lang="en-US" dirty="0" smtClean="0"/>
              <a:t>Ag &amp; </a:t>
            </a:r>
            <a:r>
              <a:rPr lang="en-US" dirty="0" err="1" smtClean="0"/>
              <a:t>Biosystems</a:t>
            </a:r>
            <a:r>
              <a:rPr lang="en-US" dirty="0" smtClean="0"/>
              <a:t> Engineering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Mad Cow Disease Statistics </a:t>
            </a:r>
            <a:r>
              <a:rPr lang="en-US" b="1" dirty="0"/>
              <a:t>in United </a:t>
            </a:r>
            <a:r>
              <a:rPr lang="en-US" b="1" dirty="0" smtClean="0"/>
              <a:t>Kingdom and its Early Diagnosis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0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 Reduction Year on Year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24000"/>
            <a:ext cx="7078063" cy="4277322"/>
          </a:xfrm>
        </p:spPr>
      </p:pic>
    </p:spTree>
    <p:extLst>
      <p:ext uri="{BB962C8B-B14F-4D97-AF65-F5344CB8AC3E}">
        <p14:creationId xmlns:p14="http://schemas.microsoft.com/office/powerpoint/2010/main" val="309941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trend of different age in </a:t>
            </a:r>
            <a:r>
              <a:rPr lang="en-US" b="1" dirty="0" smtClean="0"/>
              <a:t>Great Britain </a:t>
            </a:r>
            <a:r>
              <a:rPr lang="en-US" b="1" dirty="0"/>
              <a:t>(confirmed case)</a:t>
            </a:r>
            <a:r>
              <a:rPr lang="en-US" dirty="0"/>
              <a:t> 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6319126" cy="4572000"/>
          </a:xfrm>
        </p:spPr>
      </p:pic>
      <p:cxnSp>
        <p:nvCxnSpPr>
          <p:cNvPr id="8" name="Straight Arrow Connector 7"/>
          <p:cNvCxnSpPr/>
          <p:nvPr/>
        </p:nvCxnSpPr>
        <p:spPr>
          <a:xfrm flipH="1">
            <a:off x="3429000" y="1752600"/>
            <a:ext cx="10668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48200" y="1524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years old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623733" y="2065867"/>
            <a:ext cx="10668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24400" y="17880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 years old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47800" y="55303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1996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81600" y="553033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09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 recent two years, the distribution of BSE cases in </a:t>
            </a:r>
            <a:r>
              <a:rPr lang="en-US" b="1" dirty="0" smtClean="0"/>
              <a:t>Great Britain</a:t>
            </a:r>
            <a:r>
              <a:rPr lang="en-US" dirty="0"/>
              <a:t> 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794" y="1447800"/>
            <a:ext cx="4667611" cy="4572000"/>
          </a:xfrm>
        </p:spPr>
      </p:pic>
    </p:spTree>
    <p:extLst>
      <p:ext uri="{BB962C8B-B14F-4D97-AF65-F5344CB8AC3E}">
        <p14:creationId xmlns:p14="http://schemas.microsoft.com/office/powerpoint/2010/main" val="248315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Shiny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Even though BSE is no longer active in the UK, there are still </a:t>
            </a:r>
            <a:r>
              <a:rPr lang="en-US" dirty="0" smtClean="0"/>
              <a:t>cases that have </a:t>
            </a:r>
            <a:r>
              <a:rPr lang="en-US" dirty="0"/>
              <a:t>appeared in recent years. Since prion disease is hard to </a:t>
            </a:r>
            <a:r>
              <a:rPr lang="en-US" dirty="0" smtClean="0"/>
              <a:t>diagnose and </a:t>
            </a:r>
            <a:r>
              <a:rPr lang="en-US" dirty="0"/>
              <a:t>it </a:t>
            </a:r>
            <a:r>
              <a:rPr lang="en-US" dirty="0" smtClean="0"/>
              <a:t>easily spreads through </a:t>
            </a:r>
            <a:r>
              <a:rPr lang="en-US" dirty="0"/>
              <a:t>food contamination, attention is still required to monitor the development of BSE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2" tooltip="http://shaowei.shinyapps.io/raman_Shiny"/>
              </a:rPr>
              <a:t>http://</a:t>
            </a:r>
            <a:r>
              <a:rPr lang="en-US" dirty="0" smtClean="0">
                <a:hlinkClick r:id="rId2" tooltip="http://shaowei.shinyapps.io/raman_Shiny"/>
              </a:rPr>
              <a:t>shaowei.shinyapps.io/raman_Shiny</a:t>
            </a:r>
            <a:endParaRPr lang="en-US" dirty="0" smtClean="0"/>
          </a:p>
          <a:p>
            <a:r>
              <a:rPr lang="en-US" dirty="0" err="1" smtClean="0"/>
              <a:t>Mcow</a:t>
            </a:r>
            <a:r>
              <a:rPr lang="en-US" dirty="0"/>
              <a:t> </a:t>
            </a:r>
            <a:r>
              <a:rPr lang="en-US" dirty="0" err="1" smtClean="0"/>
              <a:t>packag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Percentage reduction</a:t>
            </a:r>
          </a:p>
          <a:p>
            <a:pPr marL="0" indent="0">
              <a:buNone/>
            </a:pPr>
            <a:r>
              <a:rPr lang="en-US" dirty="0" smtClean="0"/>
              <a:t>Polygon reading</a:t>
            </a:r>
          </a:p>
          <a:p>
            <a:pPr marL="0" indent="0">
              <a:buNone/>
            </a:pPr>
            <a:r>
              <a:rPr lang="en-US" dirty="0" smtClean="0"/>
              <a:t>Change of date format</a:t>
            </a:r>
          </a:p>
          <a:p>
            <a:pPr marL="0" indent="0">
              <a:buNone/>
            </a:pPr>
            <a:r>
              <a:rPr lang="en-US" dirty="0" smtClean="0"/>
              <a:t>Change unit to percentage</a:t>
            </a:r>
          </a:p>
        </p:txBody>
      </p:sp>
    </p:spTree>
    <p:extLst>
      <p:ext uri="{BB962C8B-B14F-4D97-AF65-F5344CB8AC3E}">
        <p14:creationId xmlns:p14="http://schemas.microsoft.com/office/powerpoint/2010/main" val="289117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2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Background &amp; Motivation &amp; Data Collecting</a:t>
            </a:r>
          </a:p>
          <a:p>
            <a:r>
              <a:rPr lang="en-US" dirty="0" smtClean="0"/>
              <a:t>Analysis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- History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 Current Condition</a:t>
            </a:r>
          </a:p>
          <a:p>
            <a:r>
              <a:rPr lang="en-US" dirty="0" smtClean="0"/>
              <a:t>Shiny Application</a:t>
            </a:r>
          </a:p>
          <a:p>
            <a:r>
              <a:rPr lang="en-US" dirty="0" err="1" smtClean="0"/>
              <a:t>Mcow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Discussion and Conclusion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738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Bovine Spongiform </a:t>
            </a:r>
            <a:r>
              <a:rPr lang="en-US" dirty="0" smtClean="0"/>
              <a:t>Encephalopathy(BSE): also known as "</a:t>
            </a:r>
            <a:r>
              <a:rPr lang="en-US" dirty="0" smtClean="0">
                <a:solidFill>
                  <a:srgbClr val="FF0000"/>
                </a:solidFill>
              </a:rPr>
              <a:t>Mad Cow</a:t>
            </a:r>
            <a:r>
              <a:rPr lang="en-US" dirty="0" smtClean="0"/>
              <a:t>“ disease</a:t>
            </a:r>
          </a:p>
          <a:p>
            <a:r>
              <a:rPr lang="en-US" dirty="0"/>
              <a:t>BSE can be transmitted by eating food containing </a:t>
            </a:r>
            <a:r>
              <a:rPr lang="en-US" dirty="0" smtClean="0"/>
              <a:t>nervous </a:t>
            </a:r>
            <a:r>
              <a:rPr lang="en-US" dirty="0"/>
              <a:t>system tissue from an infected animal, and prions begin to slowly transform </a:t>
            </a:r>
            <a:r>
              <a:rPr lang="en-US" dirty="0">
                <a:solidFill>
                  <a:srgbClr val="FF0000"/>
                </a:solidFill>
              </a:rPr>
              <a:t>normal protein into the </a:t>
            </a:r>
            <a:r>
              <a:rPr lang="en-US" dirty="0" smtClean="0">
                <a:solidFill>
                  <a:srgbClr val="FF0000"/>
                </a:solidFill>
              </a:rPr>
              <a:t>abnormal </a:t>
            </a:r>
            <a:r>
              <a:rPr lang="en-US" dirty="0">
                <a:solidFill>
                  <a:srgbClr val="FF0000"/>
                </a:solidFill>
              </a:rPr>
              <a:t>prion shape</a:t>
            </a:r>
            <a:r>
              <a:rPr lang="en-US" dirty="0"/>
              <a:t>, which eventually leads to fatal </a:t>
            </a:r>
            <a:r>
              <a:rPr lang="en-US" dirty="0" smtClean="0"/>
              <a:t>damages </a:t>
            </a:r>
            <a:r>
              <a:rPr lang="en-US" dirty="0"/>
              <a:t>to the nervous </a:t>
            </a:r>
            <a:r>
              <a:rPr lang="en-US" dirty="0" smtClean="0"/>
              <a:t>system.</a:t>
            </a:r>
          </a:p>
          <a:p>
            <a:r>
              <a:rPr lang="en-US" dirty="0" smtClean="0"/>
              <a:t>Infectious Agent: </a:t>
            </a:r>
            <a:r>
              <a:rPr lang="en-US" dirty="0" smtClean="0">
                <a:solidFill>
                  <a:srgbClr val="FF0000"/>
                </a:solidFill>
              </a:rPr>
              <a:t>Prion</a:t>
            </a:r>
          </a:p>
          <a:p>
            <a:r>
              <a:rPr lang="en-US" dirty="0" smtClean="0"/>
              <a:t>Long Incubation Period &amp; Limited Diagnosing Technique</a:t>
            </a:r>
          </a:p>
          <a:p>
            <a:r>
              <a:rPr lang="en-US" dirty="0" smtClean="0"/>
              <a:t>Raman Spectroscopy: Non-invasive and Non-destructive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75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Mad Cow disease was first found in mid 1980’s from 16 cattle, and that number dramatically increased to over 190,000 cases worldwide, with the majority of them in Europe.</a:t>
            </a:r>
            <a:r>
              <a:rPr lang="en-US" dirty="0"/>
              <a:t> (Lee et al., 2013) 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Worst case happened in United Kingdom</a:t>
            </a:r>
            <a:r>
              <a:rPr lang="en-US" dirty="0" smtClean="0"/>
              <a:t>.</a:t>
            </a:r>
          </a:p>
          <a:p>
            <a:r>
              <a:rPr lang="en-US" dirty="0" smtClean="0"/>
              <a:t>My research is about mad cow disease diagnosis.</a:t>
            </a:r>
          </a:p>
          <a:p>
            <a:r>
              <a:rPr lang="en-US" dirty="0" smtClean="0"/>
              <a:t>Build a shiny application that can simplify Raman Spectra analysis </a:t>
            </a:r>
          </a:p>
        </p:txBody>
      </p:sp>
    </p:spTree>
    <p:extLst>
      <p:ext uri="{BB962C8B-B14F-4D97-AF65-F5344CB8AC3E}">
        <p14:creationId xmlns:p14="http://schemas.microsoft.com/office/powerpoint/2010/main" val="260347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Data Collecting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is obtained from Animal Health and Veterinary Agency.</a:t>
            </a:r>
          </a:p>
          <a:p>
            <a:r>
              <a:rPr lang="en-US" dirty="0" smtClean="0"/>
              <a:t>BSE cases in every year from 1987 to 2014</a:t>
            </a:r>
          </a:p>
          <a:p>
            <a:r>
              <a:rPr lang="en-US" dirty="0" smtClean="0"/>
              <a:t>Locations are available</a:t>
            </a:r>
          </a:p>
          <a:p>
            <a:r>
              <a:rPr lang="en-US" dirty="0" smtClean="0"/>
              <a:t>Categorized into active and passive surveillance</a:t>
            </a:r>
          </a:p>
          <a:p>
            <a:r>
              <a:rPr lang="en-US" dirty="0" smtClean="0"/>
              <a:t>Age and birthdate of all suspected animals are recorded.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1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Trend </a:t>
            </a:r>
            <a:r>
              <a:rPr lang="en-US" b="1" dirty="0"/>
              <a:t>of passive and active surveillance in united kingdom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8800"/>
            <a:ext cx="8001000" cy="3648777"/>
          </a:xfrm>
        </p:spPr>
      </p:pic>
      <p:sp>
        <p:nvSpPr>
          <p:cNvPr id="5" name="TextBox 4"/>
          <p:cNvSpPr txBox="1"/>
          <p:nvPr/>
        </p:nvSpPr>
        <p:spPr>
          <a:xfrm>
            <a:off x="3534833" y="2057400"/>
            <a:ext cx="4038600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 August 1st, 1996, extra control measures on animal feed containing mammalian meat and bone meal are considered to have been fully </a:t>
            </a:r>
            <a:r>
              <a:rPr lang="en-US" dirty="0" smtClean="0"/>
              <a:t>implemented.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352800" y="3352800"/>
            <a:ext cx="1371600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43000" y="54864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Passive Surveillance data from Great Britain has the highest amplitude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6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Trend </a:t>
            </a:r>
            <a:r>
              <a:rPr lang="en-US" b="1" dirty="0"/>
              <a:t>of </a:t>
            </a:r>
            <a:r>
              <a:rPr lang="en-US" b="1" dirty="0" smtClean="0"/>
              <a:t>passive surveillance in Great Britain</a:t>
            </a:r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93" y="1580892"/>
            <a:ext cx="8287907" cy="3696216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382000" cy="4953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133600" y="1905000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71800" y="158089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Suspected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2362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Confirmed and Slaughtered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209800" y="26670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4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Cattle population over 24 months of ages and number of confirmed cases per </a:t>
            </a:r>
            <a:r>
              <a:rPr lang="en-US" sz="3200" b="1" dirty="0" smtClean="0"/>
              <a:t>million</a:t>
            </a:r>
            <a:endParaRPr lang="en-US" sz="3200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3021"/>
            <a:ext cx="4067700" cy="3058499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209800"/>
            <a:ext cx="3810000" cy="30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5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confirmed cases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1"/>
            <a:ext cx="3733800" cy="4077138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885" y="1524000"/>
            <a:ext cx="4015915" cy="433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0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375</Words>
  <Application>Microsoft Office PowerPoint</Application>
  <PresentationFormat>On-screen Show (4:3)</PresentationFormat>
  <Paragraphs>63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Equity</vt:lpstr>
      <vt:lpstr>Mad Cow Disease Statistics in United Kingdom and its Early Diagnosis </vt:lpstr>
      <vt:lpstr>Overview</vt:lpstr>
      <vt:lpstr>Background</vt:lpstr>
      <vt:lpstr>Motivation</vt:lpstr>
      <vt:lpstr>Data Collecting</vt:lpstr>
      <vt:lpstr>Trend of passive and active surveillance in united kingdom</vt:lpstr>
      <vt:lpstr>Trend of passive surveillance in Great Britain</vt:lpstr>
      <vt:lpstr>Cattle population over 24 months of ages and number of confirmed cases per million</vt:lpstr>
      <vt:lpstr>Distribution of confirmed cases</vt:lpstr>
      <vt:lpstr>Percent Reduction Year on Year</vt:lpstr>
      <vt:lpstr>the trend of different age in Great Britain (confirmed case) </vt:lpstr>
      <vt:lpstr>In recent two years, the distribution of BSE cases in Great Britain </vt:lpstr>
      <vt:lpstr>Shiny Application</vt:lpstr>
      <vt:lpstr>Question?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 Cow Disease Statistics in United Kingdom and its Early Diagnosis</dc:title>
  <dc:creator>Ding, Shaowei [A B E]</dc:creator>
  <cp:lastModifiedBy>Ding, Shaowei [A B E]</cp:lastModifiedBy>
  <cp:revision>12</cp:revision>
  <dcterms:created xsi:type="dcterms:W3CDTF">2006-08-16T00:00:00Z</dcterms:created>
  <dcterms:modified xsi:type="dcterms:W3CDTF">2014-05-02T17:37:09Z</dcterms:modified>
</cp:coreProperties>
</file>