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67" r:id="rId4"/>
    <p:sldId id="279" r:id="rId6"/>
    <p:sldId id="289" r:id="rId7"/>
    <p:sldId id="309" r:id="rId8"/>
    <p:sldId id="320" r:id="rId9"/>
    <p:sldId id="321" r:id="rId10"/>
    <p:sldId id="299" r:id="rId11"/>
    <p:sldId id="301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D85C079-5351-D344-AC85-0BE671A74C07}">
          <p14:sldIdLst>
            <p14:sldId id="267"/>
            <p14:sldId id="289"/>
            <p14:sldId id="301"/>
            <p14:sldId id="266"/>
            <p14:sldId id="279"/>
            <p14:sldId id="299"/>
            <p14:sldId id="309"/>
            <p14:sldId id="320"/>
            <p14:sldId id="321"/>
          </p14:sldIdLst>
        </p14:section>
        <p14:section name="技术项目" id="{CD5D3B33-B192-7A47-9AA8-B7BE35B63F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ED5D"/>
    <a:srgbClr val="CFF60E"/>
    <a:srgbClr val="F90BEE"/>
    <a:srgbClr val="F02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>
        <p:scale>
          <a:sx n="80" d="100"/>
          <a:sy n="80" d="100"/>
        </p:scale>
        <p:origin x="-1752" y="-828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4F21F-00CD-441E-A419-CDDFA171B3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37CB-808B-4B27-A5C1-AED84D9269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FE02-EA94-3E42-BBD4-041FA4B475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9" y="1447396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4" tIns="60957" rIns="121914" bIns="60957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4" y="1447398"/>
            <a:ext cx="4080933" cy="4356100"/>
          </a:xfrm>
          <a:prstGeom prst="rect">
            <a:avLst/>
          </a:prstGeom>
        </p:spPr>
        <p:txBody>
          <a:bodyPr lIns="121914" tIns="60957" rIns="121914" bIns="60957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9" y="1987829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9" y="2528261"/>
            <a:ext cx="3547533" cy="540432"/>
          </a:xfrm>
          <a:prstGeom prst="rect">
            <a:avLst/>
          </a:prstGeom>
        </p:spPr>
        <p:txBody>
          <a:bodyPr lIns="121914" tIns="60957" rIns="121914" bIns="60957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7" tIns="60958" rIns="121917" bIns="60958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7" tIns="60958" rIns="121917" bIns="60958"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7" tIns="60958" rIns="121917" bIns="60958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7" tIns="60958" rIns="121917" bIns="60958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7" tIns="60958" rIns="121917" bIns="60958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986318" y="2835669"/>
            <a:ext cx="3219236" cy="1025921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pPr algn="ctr"/>
            <a:r>
              <a:rPr lang="en-US" altLang="zh-CN" sz="5900" dirty="0">
                <a:solidFill>
                  <a:srgbClr val="FFC8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5900" dirty="0">
              <a:solidFill>
                <a:srgbClr val="FFC8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皮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50220" y="2735216"/>
            <a:ext cx="5890517" cy="71657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43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单击此处编辑课程名称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1" hasCustomPrompt="1"/>
          </p:nvPr>
        </p:nvSpPr>
        <p:spPr>
          <a:xfrm>
            <a:off x="2240167" y="3802920"/>
            <a:ext cx="4000571" cy="452539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ctr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单击此处编辑部门和作者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4" y="144365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4" y="2225539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4" y="3022083"/>
            <a:ext cx="8017609" cy="610428"/>
          </a:xfrm>
          <a:prstGeom prst="rect">
            <a:avLst/>
          </a:prstGeom>
        </p:spPr>
        <p:txBody>
          <a:bodyPr lIns="121914" tIns="60957" rIns="121914" bIns="60957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3"/>
            <a:ext cx="10515600" cy="577775"/>
          </a:xfrm>
          <a:prstGeom prst="rect">
            <a:avLst/>
          </a:prstGeom>
        </p:spPr>
        <p:txBody>
          <a:bodyPr lIns="121914" tIns="60957" rIns="121914" bIns="60957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21" y="172279"/>
            <a:ext cx="9037983" cy="533480"/>
          </a:xfrm>
          <a:prstGeom prst="rect">
            <a:avLst/>
          </a:prstGeom>
          <a:noFill/>
        </p:spPr>
        <p:txBody>
          <a:bodyPr wrap="square" lIns="121914" tIns="60957" rIns="121914" bIns="60957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0"/>
            <a:ext cx="10972800" cy="1143000"/>
          </a:xfrm>
        </p:spPr>
        <p:txBody>
          <a:bodyPr lIns="121914" tIns="60957" rIns="121914" bIns="60957">
            <a:normAutofit/>
          </a:bodyPr>
          <a:lstStyle>
            <a:lvl1pPr algn="l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Storyline: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微软雅黑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号加粗，不可超过两行，句尾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不可用句号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121914" tIns="60957" rIns="121914" bIns="60957">
            <a:normAutofit/>
          </a:bodyPr>
          <a:lstStyle>
            <a:lvl1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lIns="121914" tIns="60957" rIns="121914" bIns="60957"/>
          <a:lstStyle/>
          <a:p>
            <a:pPr defTabSz="1219200"/>
            <a:fld id="{D1A02A28-C7FA-480D-8CDF-860309114520}" type="datetimeFigureOut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lIns="121914" tIns="60957" rIns="121914" bIns="60957"/>
          <a:lstStyle/>
          <a:p>
            <a:pPr defTabSz="1219200"/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lIns="121914" tIns="60957" rIns="121914" bIns="60957"/>
          <a:lstStyle/>
          <a:p>
            <a:pPr defTabSz="1219200"/>
            <a:fld id="{99884BC9-6CF7-4F5F-90AB-E345396CDAC2}" type="slidenum">
              <a:rPr lang="zh-CN" altLang="en-US" sz="2400" smtClean="0">
                <a:solidFill>
                  <a:prstClr val="black"/>
                </a:solidFill>
              </a:rPr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讲师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083278" y="1447396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姓名：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083299" y="3780365"/>
            <a:ext cx="5231972" cy="2023131"/>
          </a:xfrm>
          <a:prstGeom prst="rect">
            <a:avLst/>
          </a:prstGeom>
        </p:spPr>
        <p:txBody>
          <a:bodyPr lIns="121917" tIns="60958" rIns="121917" bIns="60958"/>
          <a:lstStyle>
            <a:lvl1pPr marL="381000" indent="-381000">
              <a:buFont typeface="Arial" panose="020B0604020202020204" pitchFamily="34" charset="0"/>
              <a:buChar char="•"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请编辑您的履历和荣誉</a:t>
            </a:r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 hasCustomPrompt="1"/>
          </p:nvPr>
        </p:nvSpPr>
        <p:spPr>
          <a:xfrm>
            <a:off x="1219723" y="1447397"/>
            <a:ext cx="4080933" cy="43561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>
              <a:buNone/>
              <a:defRPr sz="2700"/>
            </a:lvl1pPr>
          </a:lstStyle>
          <a:p>
            <a:r>
              <a:rPr lang="zh-CN" altLang="en-US" dirty="0"/>
              <a:t>请插入您</a:t>
            </a:r>
            <a:r>
              <a:rPr lang="zh-CN" altLang="en-US"/>
              <a:t>的正装照片</a:t>
            </a:r>
            <a:endParaRPr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083278" y="1987829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花名：</a:t>
            </a:r>
            <a:endParaRPr lang="en-US" altLang="zh-CN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83278" y="2528261"/>
            <a:ext cx="3547533" cy="540432"/>
          </a:xfrm>
          <a:prstGeom prst="rect">
            <a:avLst/>
          </a:prstGeom>
        </p:spPr>
        <p:txBody>
          <a:bodyPr lIns="121917" tIns="60958" rIns="121917" bIns="60958" anchor="ctr"/>
          <a:lstStyle>
            <a:lvl1pPr marL="0" indent="0" algn="l">
              <a:lnSpc>
                <a:spcPct val="100000"/>
              </a:lnSpc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职务：</a:t>
            </a:r>
            <a:endParaRPr lang="en-US" altLang="zh-CN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34195" y="145775"/>
            <a:ext cx="8411088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36982" y="1443659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知识类：知道、熟悉</a:t>
            </a:r>
            <a:r>
              <a:rPr lang="en-US" altLang="zh-CN" dirty="0"/>
              <a:t>/</a:t>
            </a:r>
            <a:r>
              <a:rPr lang="zh-CN" altLang="en-US" dirty="0"/>
              <a:t>识别、解释</a:t>
            </a:r>
            <a:r>
              <a:rPr lang="en-US" altLang="zh-CN" dirty="0"/>
              <a:t>/</a:t>
            </a:r>
            <a:r>
              <a:rPr lang="zh-CN" altLang="en-US" dirty="0"/>
              <a:t>总结、判断</a:t>
            </a:r>
            <a:endParaRPr lang="zh-CN" altLang="en-US" dirty="0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1036982" y="2225538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技能类：尝试、模仿</a:t>
            </a:r>
            <a:r>
              <a:rPr lang="en-US" altLang="zh-CN" dirty="0"/>
              <a:t>/</a:t>
            </a:r>
            <a:r>
              <a:rPr lang="zh-CN" altLang="en-US" dirty="0"/>
              <a:t>使用、操作</a:t>
            </a:r>
            <a:r>
              <a:rPr lang="en-US" altLang="zh-CN" dirty="0"/>
              <a:t>/</a:t>
            </a:r>
            <a:r>
              <a:rPr lang="zh-CN" altLang="en-US" dirty="0"/>
              <a:t>熟练使用、有效使用</a:t>
            </a:r>
            <a:endParaRPr lang="zh-CN" altLang="en-US" dirty="0"/>
          </a:p>
        </p:txBody>
      </p:sp>
      <p:sp>
        <p:nvSpPr>
          <p:cNvPr id="8" name="文本占位符 4"/>
          <p:cNvSpPr>
            <a:spLocks noGrp="1"/>
          </p:cNvSpPr>
          <p:nvPr>
            <p:ph type="body" sz="quarter" idx="12" hasCustomPrompt="1"/>
          </p:nvPr>
        </p:nvSpPr>
        <p:spPr>
          <a:xfrm>
            <a:off x="1036982" y="3022082"/>
            <a:ext cx="8017609" cy="610428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l">
              <a:defRPr sz="1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意识类：感受、借鉴、形成、树立、养成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33672" y="159027"/>
            <a:ext cx="8958469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998316" y="239342"/>
            <a:ext cx="10515600" cy="577775"/>
          </a:xfrm>
          <a:prstGeom prst="rect">
            <a:avLst/>
          </a:prstGeom>
        </p:spPr>
        <p:txBody>
          <a:bodyPr lIns="121917" tIns="60958" rIns="121917" bIns="60958" anchor="ctr"/>
          <a:lstStyle>
            <a:lvl1pPr>
              <a:defRPr sz="27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</a:t>
            </a:r>
            <a:r>
              <a:rPr lang="en-US" altLang="zh-CN" dirty="0"/>
              <a:t>storyline</a:t>
            </a:r>
            <a:r>
              <a:rPr lang="zh-CN" altLang="en-US" dirty="0"/>
              <a:t>：微软雅黑</a:t>
            </a:r>
            <a:r>
              <a:rPr lang="en-US" altLang="zh-CN" dirty="0"/>
              <a:t>20</a:t>
            </a:r>
            <a:r>
              <a:rPr lang="zh-CN" altLang="en-US" dirty="0"/>
              <a:t>号加粗，不可超过两行，句尾无标点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回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020419" y="172279"/>
            <a:ext cx="9037983" cy="53348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defTabSz="1219200"/>
            <a:r>
              <a:rPr lang="zh-CN" altLang="en-US" sz="27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课程回顾</a:t>
            </a:r>
            <a:endParaRPr lang="zh-CN" altLang="en-US" sz="27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emf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432618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432619" y="-301524"/>
            <a:ext cx="13035852" cy="73814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互联网研发部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45872" y="4029189"/>
            <a:ext cx="4000571" cy="452539"/>
          </a:xfrm>
        </p:spPr>
        <p:txBody>
          <a:bodyPr/>
          <a:lstStyle/>
          <a:p>
            <a:pPr algn="l"/>
            <a:r>
              <a:rPr lang="zh-CN" altLang="en-US" dirty="0"/>
              <a:t>租</a:t>
            </a:r>
            <a:r>
              <a:rPr lang="zh-CN" altLang="en-US" dirty="0" smtClean="0"/>
              <a:t>住</a:t>
            </a:r>
            <a:r>
              <a:rPr lang="en-US" altLang="zh-CN" dirty="0" smtClean="0"/>
              <a:t>O2O</a:t>
            </a:r>
            <a:r>
              <a:rPr lang="zh-CN" altLang="en-US" dirty="0" smtClean="0"/>
              <a:t>中心 史庆闯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8328" y="3657598"/>
            <a:ext cx="669768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Go</a:t>
            </a:r>
            <a:r>
              <a:rPr lang="zh-CN" altLang="en-US" sz="3600" b="1" dirty="0" smtClean="0"/>
              <a:t>知识分享 </a:t>
            </a:r>
            <a:r>
              <a:rPr lang="en-US" altLang="zh-CN" sz="3600" b="1" dirty="0" smtClean="0"/>
              <a:t>- 04</a:t>
            </a:r>
            <a:endParaRPr lang="en-US" altLang="zh-CN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838767" y="175228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slice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切片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838767" y="2106612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学习判断控制、循环控制、跳转控制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876107" y="184245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01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>
            <a:off x="2627947" y="184943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1876107" y="2690812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6"/>
            </p:custDataLst>
          </p:nvPr>
        </p:nvCxnSpPr>
        <p:spPr>
          <a:xfrm>
            <a:off x="2627947" y="2697797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2838767" y="2600642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map</a:t>
            </a:r>
            <a:endParaRPr lang="en-US" altLang="zh-CN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2838767" y="295560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函数的定义和调用以及作用域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1876107" y="353980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03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0"/>
            </p:custDataLst>
          </p:nvPr>
        </p:nvCxnSpPr>
        <p:spPr>
          <a:xfrm>
            <a:off x="2627947" y="354679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2839402" y="344963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复合数据类型</a:t>
            </a:r>
            <a:r>
              <a:rPr lang="en-US" altLang="zh-CN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结构体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2"/>
            </p:custDataLst>
          </p:nvPr>
        </p:nvSpPr>
        <p:spPr>
          <a:xfrm>
            <a:off x="2839402" y="380396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数组的定义声明和使用</a:t>
            </a:r>
            <a:endParaRPr lang="zh-CN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3"/>
            </p:custDataLst>
          </p:nvPr>
        </p:nvSpPr>
        <p:spPr>
          <a:xfrm>
            <a:off x="1876107" y="4388167"/>
            <a:ext cx="711200" cy="521970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2800" b="1" spc="3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rPr>
              <a:t>04</a:t>
            </a:r>
            <a:endParaRPr lang="en-US" altLang="zh-CN" sz="28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j-lt"/>
              <a:sym typeface="Arial" panose="020B0604020202020204" pitchFamily="34" charset="0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4"/>
            </p:custDataLst>
          </p:nvPr>
        </p:nvCxnSpPr>
        <p:spPr>
          <a:xfrm>
            <a:off x="2627947" y="4395152"/>
            <a:ext cx="0" cy="5080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15"/>
            </p:custDataLst>
          </p:nvPr>
        </p:nvSpPr>
        <p:spPr>
          <a:xfrm>
            <a:off x="2839402" y="4297997"/>
            <a:ext cx="3435350" cy="330835"/>
          </a:xfrm>
          <a:prstGeom prst="rect">
            <a:avLst/>
          </a:prstGeom>
          <a:noFill/>
        </p:spPr>
        <p:txBody>
          <a:bodyPr wrap="square" lIns="91440" tIns="45720" rIns="91440" bIns="0" anchor="b">
            <a:normAutofit fontScale="90000" lnSpcReduction="10000"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18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总结和练习题</a:t>
            </a:r>
            <a:endParaRPr lang="zh-CN" altLang="en-US" sz="1800" b="1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16"/>
            </p:custDataLst>
          </p:nvPr>
        </p:nvSpPr>
        <p:spPr>
          <a:xfrm>
            <a:off x="2839402" y="4652327"/>
            <a:ext cx="3435350" cy="348615"/>
          </a:xfrm>
          <a:prstGeom prst="rect">
            <a:avLst/>
          </a:prstGeom>
          <a:noFill/>
        </p:spPr>
        <p:txBody>
          <a:bodyPr wrap="square" lIns="91440" tIns="0" rIns="91440" bIns="4572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分享学习总结和学习练习题</a:t>
            </a:r>
            <a:endParaRPr lang="zh-CN" altLang="en-US" sz="1400" spc="15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-map</a:t>
            </a:r>
            <a:br>
              <a:rPr lang="zh-CN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98550" y="857250"/>
            <a:ext cx="100971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是一种特殊的数据结构：一个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无序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key/value对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【元素对（pair）】的集合，pair 的一个元素是 key，对应的另一个元素是 value，所以这个结构也称为</a:t>
            </a:r>
            <a:r>
              <a:rPr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关联数组或字典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map声明和初始化</a:t>
            </a:r>
            <a:endParaRPr 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map 是引用类型，可以使用如下声明：</a:t>
            </a: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3094355"/>
            <a:ext cx="685228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struct概念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结构体是一种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聚合的数据类型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，是由零个或多个任意类型的值聚合成的实体。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Go语言的结构体（struct）和其他语言的类（class）有同等的地位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值类型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，因此可以通过 new 函数来创建。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组成结构体类型的那些数据称为 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字段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（fields）。每个字段都有一个类型和一个名字；</a:t>
            </a:r>
            <a:r>
              <a:rPr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在一个结构体中，字段名字必须是唯一的</a:t>
            </a:r>
            <a:r>
              <a:rPr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20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None/>
            </a:pP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如处理公司的员工信息，每个员工信息包含一个唯一的员工编号、员工的名字、家庭住址、出生日期、工作岗位、薪资、上级领导等等。所有的这些信息都需要绑定到一个实体中就可以使用结构体的概念</a:t>
            </a: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struct</a:t>
            </a:r>
            <a:r>
              <a:rPr 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1265555"/>
            <a:ext cx="7374255" cy="5494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复合数据类型</a:t>
            </a:r>
            <a:r>
              <a:rPr lang="en-US" alt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-</a:t>
            </a:r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结构体</a:t>
            </a:r>
            <a:br>
              <a:rPr lang="zh-CN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047750" y="857250"/>
            <a:ext cx="1009713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结构体变量的成员可以通过点操作符访问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结构体成员名字是以大写字母开头的，那么该成员就是导出的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可以用字面量语法初始化一个结构体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buFont typeface="+mj-lt"/>
              <a:buNone/>
            </a:pP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结构体也是可以比较的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1950" y="1665605"/>
            <a:ext cx="8285480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altLang="zh-CN"/>
              <a:t>map</a:t>
            </a:r>
            <a:r>
              <a:rPr lang="zh-CN" altLang="en-US"/>
              <a:t>的声明和定义</a:t>
            </a:r>
            <a:endParaRPr lang="zh-CN"/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的判断和操作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遍历</a:t>
            </a:r>
            <a:endParaRPr lang="zh-CN" altLang="en-US">
              <a:sym typeface="+mn-ea"/>
            </a:endParaRPr>
          </a:p>
          <a:p>
            <a:pPr marL="457200" indent="-457200" algn="l">
              <a:buClrTx/>
              <a:buSzTx/>
              <a:buFontTx/>
              <a:buAutoNum type="arabicPeriod"/>
            </a:pPr>
            <a:r>
              <a:rPr lang="en-US" altLang="zh-CN">
                <a:sym typeface="+mn-ea"/>
              </a:rPr>
              <a:t>map</a:t>
            </a:r>
            <a:r>
              <a:rPr lang="zh-CN" altLang="en-US">
                <a:sym typeface="+mn-ea"/>
              </a:rPr>
              <a:t>排序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跳转控制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/>
              <a:t>数组声明、遍历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 marL="457200" indent="-457200">
              <a:buAutoNum type="arabicPeriod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2274" y="320634"/>
            <a:ext cx="5115414" cy="391885"/>
          </a:xfrm>
        </p:spPr>
        <p:txBody>
          <a:bodyPr>
            <a:normAutofit fontScale="90000"/>
          </a:bodyPr>
          <a:lstStyle/>
          <a:p>
            <a:r>
              <a:rPr lang="zh-CN" altLang="en-US" sz="2700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sym typeface="Arial" panose="020B0604020202020204" pitchFamily="34" charset="0"/>
              </a:rPr>
              <a:t>总结和练习题</a:t>
            </a:r>
            <a:br>
              <a:rPr lang="zh-CN" altLang="en-US" sz="2700" b="1" spc="2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27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3" name="文本框 2"/>
          <p:cNvSpPr txBox="1"/>
          <p:nvPr/>
        </p:nvSpPr>
        <p:spPr>
          <a:xfrm>
            <a:off x="1278890" y="1793875"/>
            <a:ext cx="863854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6280" y="1761490"/>
            <a:ext cx="1046861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/>
              <a:t>声明一个数组，里面存储房源价格，元素以此为：{</a:t>
            </a:r>
            <a:r>
              <a:rPr lang="en-US" altLang="zh-CN"/>
              <a:t>22</a:t>
            </a:r>
            <a:r>
              <a:rPr lang="zh-CN"/>
              <a:t>1</a:t>
            </a:r>
            <a:r>
              <a:rPr lang="en-US" altLang="zh-CN"/>
              <a:t>1.00</a:t>
            </a:r>
            <a:r>
              <a:rPr lang="zh-CN"/>
              <a:t>,</a:t>
            </a:r>
            <a:r>
              <a:rPr lang="en-US" altLang="zh-CN"/>
              <a:t>3600.00</a:t>
            </a:r>
            <a:r>
              <a:rPr lang="zh-CN"/>
              <a:t>,</a:t>
            </a:r>
            <a:r>
              <a:rPr lang="en-US" altLang="zh-CN"/>
              <a:t>2500.31</a:t>
            </a:r>
            <a:r>
              <a:rPr lang="zh-CN"/>
              <a:t>,</a:t>
            </a:r>
            <a:r>
              <a:rPr lang="en-US" altLang="zh-CN"/>
              <a:t>2500.00</a:t>
            </a:r>
            <a:r>
              <a:rPr lang="zh-CN"/>
              <a:t>,</a:t>
            </a:r>
            <a:r>
              <a:rPr lang="en-US" altLang="zh-CN"/>
              <a:t>3698.00</a:t>
            </a:r>
            <a:r>
              <a:rPr lang="zh-CN"/>
              <a:t>,</a:t>
            </a:r>
            <a:r>
              <a:rPr lang="en-US" altLang="zh-CN"/>
              <a:t>3789.00</a:t>
            </a:r>
            <a:r>
              <a:rPr lang="zh-CN"/>
              <a:t>,</a:t>
            </a:r>
            <a:r>
              <a:rPr lang="en-US" altLang="zh-CN"/>
              <a:t>7423.00</a:t>
            </a:r>
            <a:r>
              <a:rPr lang="zh-CN"/>
              <a:t>,</a:t>
            </a:r>
            <a:r>
              <a:rPr lang="en-US" altLang="zh-CN"/>
              <a:t>1002.00</a:t>
            </a:r>
            <a:r>
              <a:rPr lang="zh-CN"/>
              <a:t>} 对这个数组进行排序</a:t>
            </a:r>
            <a:endParaRPr lang="zh-CN"/>
          </a:p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1_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3_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3_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4_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4_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4_1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1_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TEXT_FILL_FORE_SCHEMECOLOR_INDEX" val="5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1_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TEXT_FILL_FORE_SCHEMECOLOR_INDEX" val="5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2_1"/>
  <p:tag name="KSO_WM_UNIT_LINE_FORE_SCHEMECOLOR_INDEX" val="5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COLOR_SCHEME_SHAPE_ID" val="131"/>
  <p:tag name="KSO_WM_UNIT_COLOR_SCHEME_PARENT_PAGE" val="0_4"/>
  <p:tag name="KSO_WM_UNIT_ISCONTENTSTITLE" val="0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a*1_2_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COLOR_SCHEME_SHAPE_ID" val="132"/>
  <p:tag name="KSO_WM_UNIT_COLOR_SCHEME_PARENT_PAGE" val="0_4"/>
  <p:tag name="KSO_WM_UNIT_PRESET_TEXT" val="单击此处添加文本具体内容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f*1_2_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363"/>
  <p:tag name="KSO_WM_UNIT_ID" val="custom20204363_4*l_h_i*1_3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自定义</PresentationFormat>
  <Paragraphs>90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等线</vt:lpstr>
      <vt:lpstr>Arial Unicode MS</vt:lpstr>
      <vt:lpstr>Calibri</vt:lpstr>
      <vt:lpstr>3_自定义设计方案</vt:lpstr>
      <vt:lpstr>4_自定义设计方案</vt:lpstr>
      <vt:lpstr>PowerPoint 演示文稿</vt:lpstr>
      <vt:lpstr>目录</vt:lpstr>
      <vt:lpstr>复合数据类型-slice切片 </vt:lpstr>
      <vt:lpstr>控制结构 </vt:lpstr>
      <vt:lpstr>复合数据类型-结构体 </vt:lpstr>
      <vt:lpstr>复合数据类型-结构体 </vt:lpstr>
      <vt:lpstr>总结和练习题 </vt:lpstr>
      <vt:lpstr>总结和练习题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homelink</dc:creator>
  <cp:lastModifiedBy>Sqc</cp:lastModifiedBy>
  <cp:revision>316</cp:revision>
  <dcterms:created xsi:type="dcterms:W3CDTF">2018-11-09T04:17:00Z</dcterms:created>
  <dcterms:modified xsi:type="dcterms:W3CDTF">2020-03-12T09:27:52Z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