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5"/>
  </p:notesMasterIdLst>
  <p:sldIdLst>
    <p:sldId id="267" r:id="rId4"/>
    <p:sldId id="279" r:id="rId6"/>
    <p:sldId id="289" r:id="rId7"/>
    <p:sldId id="309" r:id="rId8"/>
    <p:sldId id="310" r:id="rId9"/>
    <p:sldId id="270" r:id="rId10"/>
    <p:sldId id="326" r:id="rId11"/>
    <p:sldId id="327" r:id="rId12"/>
    <p:sldId id="320" r:id="rId13"/>
    <p:sldId id="328" r:id="rId14"/>
    <p:sldId id="329" r:id="rId15"/>
    <p:sldId id="287" r:id="rId16"/>
    <p:sldId id="316" r:id="rId17"/>
    <p:sldId id="299" r:id="rId18"/>
    <p:sldId id="301" r:id="rId19"/>
    <p:sldId id="26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D85C079-5351-D344-AC85-0BE671A74C07}">
          <p14:sldIdLst>
            <p14:sldId id="267"/>
            <p14:sldId id="289"/>
            <p14:sldId id="309"/>
            <p14:sldId id="310"/>
            <p14:sldId id="270"/>
            <p14:sldId id="326"/>
            <p14:sldId id="327"/>
            <p14:sldId id="320"/>
            <p14:sldId id="328"/>
            <p14:sldId id="329"/>
            <p14:sldId id="287"/>
            <p14:sldId id="316"/>
            <p14:sldId id="299"/>
            <p14:sldId id="301"/>
            <p14:sldId id="266"/>
            <p14:sldId id="279"/>
          </p14:sldIdLst>
        </p14:section>
        <p14:section name="技术项目" id="{CD5D3B33-B192-7A47-9AA8-B7BE35B63FD9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ED5D"/>
    <a:srgbClr val="CFF60E"/>
    <a:srgbClr val="F90BEE"/>
    <a:srgbClr val="F02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>
        <p:scale>
          <a:sx n="80" d="100"/>
          <a:sy n="80" d="100"/>
        </p:scale>
        <p:origin x="-1752" y="-828"/>
      </p:cViewPr>
      <p:guideLst>
        <p:guide orient="horz" pos="2160"/>
        <p:guide pos="38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4F21F-00CD-441E-A419-CDDFA171B3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637CB-808B-4B27-A5C1-AED84D9269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FE02-EA94-3E42-BBD4-041FA4B475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讲师介绍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083279" y="1447396"/>
            <a:ext cx="3547533" cy="540432"/>
          </a:xfrm>
          <a:prstGeom prst="rect">
            <a:avLst/>
          </a:prstGeom>
        </p:spPr>
        <p:txBody>
          <a:bodyPr lIns="121914" tIns="60957" rIns="121914" bIns="60957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姓名：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083299" y="3780365"/>
            <a:ext cx="5231972" cy="2023131"/>
          </a:xfrm>
          <a:prstGeom prst="rect">
            <a:avLst/>
          </a:prstGeom>
        </p:spPr>
        <p:txBody>
          <a:bodyPr lIns="121914" tIns="60957" rIns="121914" bIns="60957"/>
          <a:lstStyle>
            <a:lvl1pPr marL="381000" indent="-381000">
              <a:buFont typeface="Arial" panose="020B0604020202020204" pitchFamily="34" charset="0"/>
              <a:buChar char="•"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请编辑您的履历和荣誉</a:t>
            </a:r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 hasCustomPrompt="1"/>
          </p:nvPr>
        </p:nvSpPr>
        <p:spPr>
          <a:xfrm>
            <a:off x="1219724" y="1447398"/>
            <a:ext cx="4080933" cy="4356100"/>
          </a:xfrm>
          <a:prstGeom prst="rect">
            <a:avLst/>
          </a:prstGeom>
        </p:spPr>
        <p:txBody>
          <a:bodyPr lIns="121914" tIns="60957" rIns="121914" bIns="60957"/>
          <a:lstStyle>
            <a:lvl1pPr marL="0" indent="0">
              <a:buNone/>
              <a:defRPr sz="2700"/>
            </a:lvl1pPr>
          </a:lstStyle>
          <a:p>
            <a:r>
              <a:rPr lang="zh-CN" altLang="en-US" dirty="0"/>
              <a:t>请插入您</a:t>
            </a:r>
            <a:r>
              <a:rPr lang="zh-CN" altLang="en-US"/>
              <a:t>的正装照片</a:t>
            </a:r>
            <a:endParaRPr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6083279" y="1987829"/>
            <a:ext cx="3547533" cy="540432"/>
          </a:xfrm>
          <a:prstGeom prst="rect">
            <a:avLst/>
          </a:prstGeom>
        </p:spPr>
        <p:txBody>
          <a:bodyPr lIns="121914" tIns="60957" rIns="121914" bIns="60957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花名：</a:t>
            </a:r>
            <a:endParaRPr lang="en-US" altLang="zh-CN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6083279" y="2528261"/>
            <a:ext cx="3547533" cy="540432"/>
          </a:xfrm>
          <a:prstGeom prst="rect">
            <a:avLst/>
          </a:prstGeom>
        </p:spPr>
        <p:txBody>
          <a:bodyPr lIns="121914" tIns="60957" rIns="121914" bIns="60957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职务：</a:t>
            </a:r>
            <a:endParaRPr lang="en-US" altLang="zh-CN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034195" y="145775"/>
            <a:ext cx="8411088" cy="533480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defTabSz="1219200"/>
            <a:r>
              <a:rPr lang="zh-CN" altLang="en-US" sz="27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360" y="0"/>
            <a:ext cx="10972800" cy="1143000"/>
          </a:xfrm>
        </p:spPr>
        <p:txBody>
          <a:bodyPr lIns="121917" tIns="60958" rIns="121917" bIns="60958">
            <a:normAutofit/>
          </a:bodyPr>
          <a:lstStyle>
            <a:lvl1pPr algn="l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Storyline: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号加粗，不可超过两行，句尾</a:t>
            </a:r>
            <a:b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不可用句号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121917" tIns="60958" rIns="121917" bIns="60958">
            <a:normAutofit/>
          </a:bodyPr>
          <a:lstStyle>
            <a:lvl1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121917" tIns="60958" rIns="121917" bIns="60958"/>
          <a:lstStyle/>
          <a:p>
            <a:pPr defTabSz="1219200"/>
            <a:fld id="{D1A02A28-C7FA-480D-8CDF-860309114520}" type="datetimeFigureOut">
              <a:rPr lang="zh-CN" altLang="en-US" sz="2400" smtClean="0">
                <a:solidFill>
                  <a:prstClr val="black"/>
                </a:solidFill>
              </a:rPr>
            </a:fld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121917" tIns="60958" rIns="121917" bIns="60958"/>
          <a:lstStyle/>
          <a:p>
            <a:pPr defTabSz="1219200"/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121917" tIns="60958" rIns="121917" bIns="60958"/>
          <a:lstStyle/>
          <a:p>
            <a:pPr defTabSz="1219200"/>
            <a:fld id="{99884BC9-6CF7-4F5F-90AB-E345396CDAC2}" type="slidenum">
              <a:rPr lang="zh-CN" altLang="en-US" sz="2400" smtClean="0">
                <a:solidFill>
                  <a:prstClr val="black"/>
                </a:solidFill>
              </a:rPr>
            </a:fld>
            <a:endParaRPr lang="zh-CN" altLang="en-US" sz="24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986318" y="2835669"/>
            <a:ext cx="3219236" cy="1025921"/>
          </a:xfrm>
          <a:prstGeom prst="rect">
            <a:avLst/>
          </a:prstGeom>
          <a:noFill/>
        </p:spPr>
        <p:txBody>
          <a:bodyPr wrap="square" lIns="121917" tIns="60958" rIns="121917" bIns="60958" rtlCol="0" anchor="ctr">
            <a:spAutoFit/>
          </a:bodyPr>
          <a:lstStyle/>
          <a:p>
            <a:pPr algn="ctr"/>
            <a:r>
              <a:rPr lang="en-US" altLang="zh-CN" sz="5900" dirty="0">
                <a:solidFill>
                  <a:srgbClr val="FFC8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Thanks!</a:t>
            </a:r>
            <a:endParaRPr lang="zh-CN" altLang="en-US" sz="5900" dirty="0">
              <a:solidFill>
                <a:srgbClr val="FFC8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皮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50220" y="2735216"/>
            <a:ext cx="5890517" cy="716579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None/>
              <a:defRPr sz="43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单击此处编辑课程名称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2240167" y="3802920"/>
            <a:ext cx="4000571" cy="452539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None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单击此处编辑部门和作者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036984" y="1443659"/>
            <a:ext cx="8017609" cy="610428"/>
          </a:xfrm>
          <a:prstGeom prst="rect">
            <a:avLst/>
          </a:prstGeom>
        </p:spPr>
        <p:txBody>
          <a:bodyPr lIns="121914" tIns="60957" rIns="121914" bIns="60957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知识类：知道、熟悉</a:t>
            </a:r>
            <a:r>
              <a:rPr lang="en-US" altLang="zh-CN" dirty="0"/>
              <a:t>/</a:t>
            </a:r>
            <a:r>
              <a:rPr lang="zh-CN" altLang="en-US" dirty="0"/>
              <a:t>识别、解释</a:t>
            </a:r>
            <a:r>
              <a:rPr lang="en-US" altLang="zh-CN" dirty="0"/>
              <a:t>/</a:t>
            </a:r>
            <a:r>
              <a:rPr lang="zh-CN" altLang="en-US" dirty="0"/>
              <a:t>总结、判断</a:t>
            </a:r>
            <a:endParaRPr lang="zh-CN" altLang="en-US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036984" y="2225539"/>
            <a:ext cx="8017609" cy="610428"/>
          </a:xfrm>
          <a:prstGeom prst="rect">
            <a:avLst/>
          </a:prstGeom>
        </p:spPr>
        <p:txBody>
          <a:bodyPr lIns="121914" tIns="60957" rIns="121914" bIns="60957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技能类：尝试、模仿</a:t>
            </a:r>
            <a:r>
              <a:rPr lang="en-US" altLang="zh-CN" dirty="0"/>
              <a:t>/</a:t>
            </a:r>
            <a:r>
              <a:rPr lang="zh-CN" altLang="en-US" dirty="0"/>
              <a:t>使用、操作</a:t>
            </a:r>
            <a:r>
              <a:rPr lang="en-US" altLang="zh-CN" dirty="0"/>
              <a:t>/</a:t>
            </a:r>
            <a:r>
              <a:rPr lang="zh-CN" altLang="en-US" dirty="0"/>
              <a:t>熟练使用、有效使用</a:t>
            </a:r>
            <a:endParaRPr lang="zh-CN" altLang="en-US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1036984" y="3022083"/>
            <a:ext cx="8017609" cy="610428"/>
          </a:xfrm>
          <a:prstGeom prst="rect">
            <a:avLst/>
          </a:prstGeom>
        </p:spPr>
        <p:txBody>
          <a:bodyPr lIns="121914" tIns="60957" rIns="121914" bIns="60957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意识类：感受、借鉴、形成、树立、养成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033672" y="159027"/>
            <a:ext cx="8958469" cy="533480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defTabSz="1219200"/>
            <a:r>
              <a:rPr lang="zh-CN" altLang="en-US" sz="27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课程目标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hasCustomPrompt="1"/>
          </p:nvPr>
        </p:nvSpPr>
        <p:spPr>
          <a:xfrm>
            <a:off x="998316" y="239343"/>
            <a:ext cx="10515600" cy="577775"/>
          </a:xfrm>
          <a:prstGeom prst="rect">
            <a:avLst/>
          </a:prstGeom>
        </p:spPr>
        <p:txBody>
          <a:bodyPr lIns="121914" tIns="60957" rIns="121914" bIns="60957" anchor="ctr"/>
          <a:lstStyle>
            <a:lvl1pPr>
              <a:defRPr sz="27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</a:t>
            </a:r>
            <a:r>
              <a:rPr lang="en-US" altLang="zh-CN" dirty="0"/>
              <a:t>storyline</a:t>
            </a:r>
            <a:r>
              <a:rPr lang="zh-CN" altLang="en-US" dirty="0"/>
              <a:t>：微软雅黑</a:t>
            </a:r>
            <a:r>
              <a:rPr lang="en-US" altLang="zh-CN" dirty="0"/>
              <a:t>20</a:t>
            </a:r>
            <a:r>
              <a:rPr lang="zh-CN" altLang="en-US" dirty="0"/>
              <a:t>号加粗，不可超过两行，句尾无标点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回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020421" y="172279"/>
            <a:ext cx="9037983" cy="533480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defTabSz="1219200"/>
            <a:r>
              <a:rPr lang="zh-CN" altLang="en-US" sz="27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课程回顾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360" y="0"/>
            <a:ext cx="10972800" cy="1143000"/>
          </a:xfrm>
        </p:spPr>
        <p:txBody>
          <a:bodyPr lIns="121914" tIns="60957" rIns="121914" bIns="60957">
            <a:normAutofit/>
          </a:bodyPr>
          <a:lstStyle>
            <a:lvl1pPr algn="l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Storyline: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号加粗，不可超过两行，句尾</a:t>
            </a:r>
            <a:b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不可用句号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121914" tIns="60957" rIns="121914" bIns="60957">
            <a:normAutofit/>
          </a:bodyPr>
          <a:lstStyle>
            <a:lvl1pPr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121914" tIns="60957" rIns="121914" bIns="60957"/>
          <a:lstStyle/>
          <a:p>
            <a:pPr defTabSz="1219200"/>
            <a:fld id="{D1A02A28-C7FA-480D-8CDF-860309114520}" type="datetimeFigureOut">
              <a:rPr lang="zh-CN" altLang="en-US" sz="2400" smtClean="0">
                <a:solidFill>
                  <a:prstClr val="black"/>
                </a:solidFill>
              </a:rPr>
            </a:fld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121914" tIns="60957" rIns="121914" bIns="60957"/>
          <a:lstStyle/>
          <a:p>
            <a:pPr defTabSz="1219200"/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121914" tIns="60957" rIns="121914" bIns="60957"/>
          <a:lstStyle/>
          <a:p>
            <a:pPr defTabSz="1219200"/>
            <a:fld id="{99884BC9-6CF7-4F5F-90AB-E345396CDAC2}" type="slidenum">
              <a:rPr lang="zh-CN" altLang="en-US" sz="2400" smtClean="0">
                <a:solidFill>
                  <a:prstClr val="black"/>
                </a:solidFill>
              </a:rPr>
            </a:fld>
            <a:endParaRPr lang="zh-CN" altLang="en-US" sz="24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讲师介绍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083278" y="1447396"/>
            <a:ext cx="3547533" cy="540432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姓名：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083299" y="3780365"/>
            <a:ext cx="5231972" cy="2023131"/>
          </a:xfrm>
          <a:prstGeom prst="rect">
            <a:avLst/>
          </a:prstGeom>
        </p:spPr>
        <p:txBody>
          <a:bodyPr lIns="121917" tIns="60958" rIns="121917" bIns="60958"/>
          <a:lstStyle>
            <a:lvl1pPr marL="381000" indent="-381000">
              <a:buFont typeface="Arial" panose="020B0604020202020204" pitchFamily="34" charset="0"/>
              <a:buChar char="•"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请编辑您的履历和荣誉</a:t>
            </a:r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 hasCustomPrompt="1"/>
          </p:nvPr>
        </p:nvSpPr>
        <p:spPr>
          <a:xfrm>
            <a:off x="1219723" y="1447397"/>
            <a:ext cx="4080933" cy="4356100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>
              <a:buNone/>
              <a:defRPr sz="2700"/>
            </a:lvl1pPr>
          </a:lstStyle>
          <a:p>
            <a:r>
              <a:rPr lang="zh-CN" altLang="en-US" dirty="0"/>
              <a:t>请插入您</a:t>
            </a:r>
            <a:r>
              <a:rPr lang="zh-CN" altLang="en-US"/>
              <a:t>的正装照片</a:t>
            </a:r>
            <a:endParaRPr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6083278" y="1987829"/>
            <a:ext cx="3547533" cy="540432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花名：</a:t>
            </a:r>
            <a:endParaRPr lang="en-US" altLang="zh-CN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6083278" y="2528261"/>
            <a:ext cx="3547533" cy="540432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职务：</a:t>
            </a:r>
            <a:endParaRPr lang="en-US" altLang="zh-CN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034195" y="145775"/>
            <a:ext cx="8411088" cy="53348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defTabSz="1219200"/>
            <a:r>
              <a:rPr lang="zh-CN" altLang="en-US" sz="27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036982" y="1443659"/>
            <a:ext cx="8017609" cy="610428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知识类：知道、熟悉</a:t>
            </a:r>
            <a:r>
              <a:rPr lang="en-US" altLang="zh-CN" dirty="0"/>
              <a:t>/</a:t>
            </a:r>
            <a:r>
              <a:rPr lang="zh-CN" altLang="en-US" dirty="0"/>
              <a:t>识别、解释</a:t>
            </a:r>
            <a:r>
              <a:rPr lang="en-US" altLang="zh-CN" dirty="0"/>
              <a:t>/</a:t>
            </a:r>
            <a:r>
              <a:rPr lang="zh-CN" altLang="en-US" dirty="0"/>
              <a:t>总结、判断</a:t>
            </a:r>
            <a:endParaRPr lang="zh-CN" altLang="en-US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036982" y="2225538"/>
            <a:ext cx="8017609" cy="610428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技能类：尝试、模仿</a:t>
            </a:r>
            <a:r>
              <a:rPr lang="en-US" altLang="zh-CN" dirty="0"/>
              <a:t>/</a:t>
            </a:r>
            <a:r>
              <a:rPr lang="zh-CN" altLang="en-US" dirty="0"/>
              <a:t>使用、操作</a:t>
            </a:r>
            <a:r>
              <a:rPr lang="en-US" altLang="zh-CN" dirty="0"/>
              <a:t>/</a:t>
            </a:r>
            <a:r>
              <a:rPr lang="zh-CN" altLang="en-US" dirty="0"/>
              <a:t>熟练使用、有效使用</a:t>
            </a:r>
            <a:endParaRPr lang="zh-CN" altLang="en-US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1036982" y="3022082"/>
            <a:ext cx="8017609" cy="610428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意识类：感受、借鉴、形成、树立、养成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033672" y="159027"/>
            <a:ext cx="8958469" cy="53348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defTabSz="1219200"/>
            <a:r>
              <a:rPr lang="zh-CN" altLang="en-US" sz="27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课程目标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hasCustomPrompt="1"/>
          </p:nvPr>
        </p:nvSpPr>
        <p:spPr>
          <a:xfrm>
            <a:off x="998316" y="239342"/>
            <a:ext cx="10515600" cy="577775"/>
          </a:xfrm>
          <a:prstGeom prst="rect">
            <a:avLst/>
          </a:prstGeom>
        </p:spPr>
        <p:txBody>
          <a:bodyPr lIns="121917" tIns="60958" rIns="121917" bIns="60958" anchor="ctr"/>
          <a:lstStyle>
            <a:lvl1pPr>
              <a:defRPr sz="27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</a:t>
            </a:r>
            <a:r>
              <a:rPr lang="en-US" altLang="zh-CN" dirty="0"/>
              <a:t>storyline</a:t>
            </a:r>
            <a:r>
              <a:rPr lang="zh-CN" altLang="en-US" dirty="0"/>
              <a:t>：微软雅黑</a:t>
            </a:r>
            <a:r>
              <a:rPr lang="en-US" altLang="zh-CN" dirty="0"/>
              <a:t>20</a:t>
            </a:r>
            <a:r>
              <a:rPr lang="zh-CN" altLang="en-US" dirty="0"/>
              <a:t>号加粗，不可超过两行，句尾无标点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回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020419" y="172279"/>
            <a:ext cx="9037983" cy="53348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defTabSz="1219200"/>
            <a:r>
              <a:rPr lang="zh-CN" altLang="en-US" sz="27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课程回顾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emf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432618" y="-301524"/>
            <a:ext cx="13035852" cy="73814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1219200" rtl="0" eaLnBrk="1" latinLnBrk="0" hangingPunct="1">
        <a:lnSpc>
          <a:spcPct val="90000"/>
        </a:lnSpc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90000"/>
        </a:lnSpc>
        <a:spcBef>
          <a:spcPts val="1335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-432619" y="-301524"/>
            <a:ext cx="13035852" cy="73814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txStyles>
    <p:titleStyle>
      <a:lvl1pPr algn="l" defTabSz="1219200" rtl="0" eaLnBrk="1" latinLnBrk="0" hangingPunct="1">
        <a:lnSpc>
          <a:spcPct val="90000"/>
        </a:lnSpc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90000"/>
        </a:lnSpc>
        <a:spcBef>
          <a:spcPts val="1335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7" Type="http://schemas.openxmlformats.org/officeDocument/2006/relationships/slideLayout" Target="../slideLayouts/slideLayout8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互联网研发部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445872" y="4029189"/>
            <a:ext cx="4000571" cy="452539"/>
          </a:xfrm>
        </p:spPr>
        <p:txBody>
          <a:bodyPr/>
          <a:lstStyle/>
          <a:p>
            <a:pPr algn="l"/>
            <a:r>
              <a:rPr lang="zh-CN" altLang="en-US" dirty="0"/>
              <a:t>租</a:t>
            </a:r>
            <a:r>
              <a:rPr lang="zh-CN" altLang="en-US" dirty="0" smtClean="0"/>
              <a:t>住</a:t>
            </a:r>
            <a:r>
              <a:rPr lang="en-US" altLang="zh-CN" dirty="0" smtClean="0"/>
              <a:t>O2O</a:t>
            </a:r>
            <a:r>
              <a:rPr lang="zh-CN" altLang="en-US" dirty="0" smtClean="0"/>
              <a:t>中心 史庆闯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8328" y="3657598"/>
            <a:ext cx="669768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Go</a:t>
            </a:r>
            <a:r>
              <a:rPr lang="zh-CN" altLang="en-US" sz="3600" b="1" dirty="0" smtClean="0"/>
              <a:t>知识分享 </a:t>
            </a:r>
            <a:r>
              <a:rPr lang="en-US" altLang="zh-CN" sz="3600" b="1" dirty="0" smtClean="0"/>
              <a:t>- 03</a:t>
            </a:r>
            <a:endParaRPr lang="en-US" altLang="zh-CN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dirty="0"/>
              <a:t>函数</a:t>
            </a: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47750" y="1233170"/>
            <a:ext cx="1025715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efer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堆栈顺序执行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Tx/>
              <a:buChar char="-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即使函数发生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严重错误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也会执行【注意调用位置】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支持匿名函数的调用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常用于资源清理、文件关闭、解锁以及记录时间等操作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通过与匿名函数配合可在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return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之后</a:t>
            </a:r>
            <a:r>
              <a:rPr lang="zh-CN" altLang="en-US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函数计算结果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没有异常机制，但有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panic/recover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模式来处理错误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Panic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可以在任何地方引发，但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recover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只有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defer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调用的函数中有效</a:t>
            </a: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dirty="0"/>
              <a:t>函数</a:t>
            </a: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47750" y="1233170"/>
            <a:ext cx="1025715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 + 引用环境 = 闭包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函数本身不存储任何信息，只有与引用环境结合后形成的闭包才具有“记忆性”</a:t>
            </a: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630" y="3149600"/>
            <a:ext cx="6893560" cy="27603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数组</a:t>
            </a: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47750" y="1233170"/>
            <a:ext cx="1025715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sz="28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数组概念</a:t>
            </a:r>
            <a:endParaRPr sz="28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数组是具有</a:t>
            </a:r>
            <a:r>
              <a:rPr sz="2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相同</a:t>
            </a: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2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唯一类型</a:t>
            </a: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的一组已编号且</a:t>
            </a:r>
            <a:r>
              <a:rPr sz="2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长度固定</a:t>
            </a: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的数据项序列（这是一种</a:t>
            </a:r>
            <a:r>
              <a:rPr sz="2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同构的数据结构</a:t>
            </a: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数据项类型可以是</a:t>
            </a:r>
            <a:r>
              <a:rPr sz="2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任意</a:t>
            </a: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的原始类型例如整型、字符串或者自定义类型</a:t>
            </a: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数组长度也是数组类型的一部分，所以 [5] int 和 [10] int 是属于不同类型的</a:t>
            </a: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数组元素可以通过 索引（位置）来读取（或者修改），索引从 0 开始</a:t>
            </a: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数组</a:t>
            </a: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47750" y="1233170"/>
            <a:ext cx="1025715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sz="28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数组声明和初始化</a:t>
            </a:r>
            <a:endParaRPr sz="28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sz="28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var identifier [len]type // 如var arr1 [5]int</a:t>
            </a: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总结和练习题</a:t>
            </a:r>
            <a:br>
              <a:rPr lang="zh-CN" altLang="en-US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3" name="文本框 2"/>
          <p:cNvSpPr txBox="1"/>
          <p:nvPr/>
        </p:nvSpPr>
        <p:spPr>
          <a:xfrm>
            <a:off x="1278890" y="1793875"/>
            <a:ext cx="863854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Tx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31950" y="1665605"/>
            <a:ext cx="8285480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AutoNum type="arabicPeriod"/>
            </a:pPr>
            <a:r>
              <a:rPr lang="en-US" altLang="zh-CN"/>
              <a:t>if else</a:t>
            </a:r>
            <a:endParaRPr lang="zh-CN"/>
          </a:p>
          <a:p>
            <a:pPr marL="457200" indent="-457200" algn="l">
              <a:buClrTx/>
              <a:buSzTx/>
              <a:buFontTx/>
              <a:buAutoNum type="arabicPeriod"/>
            </a:pPr>
            <a:r>
              <a:rPr lang="en-US" altLang="zh-CN">
                <a:sym typeface="+mn-ea"/>
              </a:rPr>
              <a:t>switch </a:t>
            </a:r>
            <a:endParaRPr lang="en-US" altLang="zh-CN">
              <a:sym typeface="+mn-ea"/>
            </a:endParaRPr>
          </a:p>
          <a:p>
            <a:pPr marL="457200" indent="-457200">
              <a:buAutoNum type="arabicPeriod"/>
            </a:pPr>
            <a:r>
              <a:rPr lang="en-US" altLang="zh-CN"/>
              <a:t>for</a:t>
            </a:r>
            <a:r>
              <a:rPr lang="zh-CN" altLang="en-US"/>
              <a:t>循环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跳转控制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函数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数组声明、遍历</a:t>
            </a:r>
            <a:endParaRPr lang="zh-CN" altLang="en-US"/>
          </a:p>
          <a:p>
            <a:pPr indent="0">
              <a:buNone/>
            </a:pPr>
            <a:endParaRPr lang="zh-CN" altLang="en-US"/>
          </a:p>
          <a:p>
            <a:pPr marL="457200" indent="-457200">
              <a:buAutoNum type="arabicPeriod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总结和练习题</a:t>
            </a:r>
            <a:br>
              <a:rPr lang="zh-CN" altLang="en-US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3" name="文本框 2"/>
          <p:cNvSpPr txBox="1"/>
          <p:nvPr/>
        </p:nvSpPr>
        <p:spPr>
          <a:xfrm>
            <a:off x="1278890" y="1793875"/>
            <a:ext cx="863854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Tx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16280" y="1761490"/>
            <a:ext cx="1046861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练习题</a:t>
            </a:r>
            <a:r>
              <a:rPr lang="en-US" altLang="zh-CN"/>
              <a:t>1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/>
              <a:t>声明一个数组，里面存储房源价格，元素以此为：{</a:t>
            </a:r>
            <a:r>
              <a:rPr lang="en-US" altLang="zh-CN"/>
              <a:t>22</a:t>
            </a:r>
            <a:r>
              <a:rPr lang="zh-CN"/>
              <a:t>1</a:t>
            </a:r>
            <a:r>
              <a:rPr lang="en-US" altLang="zh-CN"/>
              <a:t>1.00</a:t>
            </a:r>
            <a:r>
              <a:rPr lang="zh-CN"/>
              <a:t>,</a:t>
            </a:r>
            <a:r>
              <a:rPr lang="en-US" altLang="zh-CN"/>
              <a:t>3600.00</a:t>
            </a:r>
            <a:r>
              <a:rPr lang="zh-CN"/>
              <a:t>,</a:t>
            </a:r>
            <a:r>
              <a:rPr lang="en-US" altLang="zh-CN"/>
              <a:t>2500.31</a:t>
            </a:r>
            <a:r>
              <a:rPr lang="zh-CN"/>
              <a:t>,</a:t>
            </a:r>
            <a:r>
              <a:rPr lang="en-US" altLang="zh-CN"/>
              <a:t>2500.00</a:t>
            </a:r>
            <a:r>
              <a:rPr lang="zh-CN"/>
              <a:t>,</a:t>
            </a:r>
            <a:r>
              <a:rPr lang="en-US" altLang="zh-CN"/>
              <a:t>3698.00</a:t>
            </a:r>
            <a:r>
              <a:rPr lang="zh-CN"/>
              <a:t>,</a:t>
            </a:r>
            <a:r>
              <a:rPr lang="en-US" altLang="zh-CN"/>
              <a:t>3789.00</a:t>
            </a:r>
            <a:r>
              <a:rPr lang="zh-CN"/>
              <a:t>,</a:t>
            </a:r>
            <a:r>
              <a:rPr lang="en-US" altLang="zh-CN"/>
              <a:t>7423.00</a:t>
            </a:r>
            <a:r>
              <a:rPr lang="zh-CN"/>
              <a:t>,</a:t>
            </a:r>
            <a:r>
              <a:rPr lang="en-US" altLang="zh-CN"/>
              <a:t>1002.00</a:t>
            </a:r>
            <a:r>
              <a:rPr lang="zh-CN"/>
              <a:t>} 对这个数组进行排序</a:t>
            </a:r>
            <a:endParaRPr lang="zh-CN"/>
          </a:p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838767" y="1752282"/>
            <a:ext cx="34353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90000" lnSpcReduction="10000"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控制结构</a:t>
            </a:r>
            <a:endParaRPr lang="zh-CN" sz="18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838767" y="2106612"/>
            <a:ext cx="3435350" cy="348615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>
              <a:lnSpc>
                <a:spcPct val="120000"/>
              </a:lnSpc>
            </a:pPr>
            <a:r>
              <a:rPr lang="zh-CN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学习判断控制、循环控制、跳转控制</a:t>
            </a:r>
            <a:endParaRPr lang="zh-CN" sz="1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3"/>
            </p:custDataLst>
          </p:nvPr>
        </p:nvSpPr>
        <p:spPr>
          <a:xfrm>
            <a:off x="1876107" y="1842452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lt"/>
                <a:sym typeface="Arial" panose="020B0604020202020204" pitchFamily="34" charset="0"/>
              </a:rPr>
              <a:t>01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24" name="直接连接符 23"/>
          <p:cNvCxnSpPr/>
          <p:nvPr>
            <p:custDataLst>
              <p:tags r:id="rId4"/>
            </p:custDataLst>
          </p:nvPr>
        </p:nvCxnSpPr>
        <p:spPr>
          <a:xfrm>
            <a:off x="2627947" y="1849437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1876107" y="2690812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lt"/>
                <a:sym typeface="Arial" panose="020B0604020202020204" pitchFamily="34" charset="0"/>
              </a:rPr>
              <a:t>02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26" name="直接连接符 25"/>
          <p:cNvCxnSpPr/>
          <p:nvPr>
            <p:custDataLst>
              <p:tags r:id="rId6"/>
            </p:custDataLst>
          </p:nvPr>
        </p:nvCxnSpPr>
        <p:spPr>
          <a:xfrm>
            <a:off x="2627947" y="2697797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2838767" y="2600642"/>
            <a:ext cx="34353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90000" lnSpcReduction="10000"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函数</a:t>
            </a:r>
            <a:endParaRPr lang="zh-CN" altLang="en-US" sz="18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2838767" y="2955607"/>
            <a:ext cx="3435350" cy="348615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>
              <a:lnSpc>
                <a:spcPct val="120000"/>
              </a:lnSpc>
            </a:pPr>
            <a:r>
              <a:rPr lang="zh-CN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函数的定义和调用以及作用域</a:t>
            </a:r>
            <a:endParaRPr lang="zh-CN" sz="1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9"/>
            </p:custDataLst>
          </p:nvPr>
        </p:nvSpPr>
        <p:spPr>
          <a:xfrm>
            <a:off x="1876107" y="3539807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lt"/>
                <a:sym typeface="Arial" panose="020B0604020202020204" pitchFamily="34" charset="0"/>
              </a:rPr>
              <a:t>03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10"/>
            </p:custDataLst>
          </p:nvPr>
        </p:nvCxnSpPr>
        <p:spPr>
          <a:xfrm>
            <a:off x="2627947" y="3546792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>
            <p:custDataLst>
              <p:tags r:id="rId11"/>
            </p:custDataLst>
          </p:nvPr>
        </p:nvSpPr>
        <p:spPr>
          <a:xfrm>
            <a:off x="2839402" y="3449637"/>
            <a:ext cx="34353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90000" lnSpcReduction="10000"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复合数据类型</a:t>
            </a:r>
            <a:r>
              <a:rPr lang="en-US" altLang="zh-CN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数组</a:t>
            </a:r>
            <a:endParaRPr lang="zh-CN" altLang="en-US" sz="18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12"/>
            </p:custDataLst>
          </p:nvPr>
        </p:nvSpPr>
        <p:spPr>
          <a:xfrm>
            <a:off x="2839402" y="3803967"/>
            <a:ext cx="3435350" cy="348615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>
              <a:lnSpc>
                <a:spcPct val="120000"/>
              </a:lnSpc>
            </a:pPr>
            <a:r>
              <a:rPr lang="zh-CN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数组的定义声明和使用</a:t>
            </a:r>
            <a:endParaRPr lang="zh-CN" sz="1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>
            <p:custDataLst>
              <p:tags r:id="rId13"/>
            </p:custDataLst>
          </p:nvPr>
        </p:nvSpPr>
        <p:spPr>
          <a:xfrm>
            <a:off x="1876107" y="4388167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lt"/>
                <a:sym typeface="Arial" panose="020B0604020202020204" pitchFamily="34" charset="0"/>
              </a:rPr>
              <a:t>04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34" name="直接连接符 33"/>
          <p:cNvCxnSpPr/>
          <p:nvPr>
            <p:custDataLst>
              <p:tags r:id="rId14"/>
            </p:custDataLst>
          </p:nvPr>
        </p:nvCxnSpPr>
        <p:spPr>
          <a:xfrm>
            <a:off x="2627947" y="4395152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>
            <p:custDataLst>
              <p:tags r:id="rId15"/>
            </p:custDataLst>
          </p:nvPr>
        </p:nvSpPr>
        <p:spPr>
          <a:xfrm>
            <a:off x="2839402" y="4297997"/>
            <a:ext cx="34353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90000" lnSpcReduction="10000"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总结和练习题</a:t>
            </a:r>
            <a:endParaRPr lang="zh-CN" altLang="en-US" sz="18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>
            <p:custDataLst>
              <p:tags r:id="rId16"/>
            </p:custDataLst>
          </p:nvPr>
        </p:nvSpPr>
        <p:spPr>
          <a:xfrm>
            <a:off x="2839402" y="4652327"/>
            <a:ext cx="3435350" cy="348615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分享学习总结和学习练习题</a:t>
            </a:r>
            <a:endParaRPr lang="zh-CN" altLang="en-US" sz="1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控制结构</a:t>
            </a:r>
            <a:br>
              <a:rPr lang="zh-CN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98550" y="857250"/>
            <a:ext cx="10097135" cy="5877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if-else 结构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格式：</a:t>
            </a:r>
            <a:endParaRPr 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 condition {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// do something 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 存在第二个分支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 condition {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// do something 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 else {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// do something 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 多个分支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 condition1 {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// do something 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 else if condition2 {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// do something else    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 else {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// catch-all or default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控制结构</a:t>
            </a:r>
            <a:br>
              <a:rPr lang="zh-CN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47750" y="857250"/>
            <a:ext cx="10097135" cy="6216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switch 结构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格式：</a:t>
            </a:r>
            <a:endParaRPr 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switch 变量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常量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表达式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留空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case </a:t>
            </a: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常量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表达式</a:t>
            </a: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case </a:t>
            </a: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常量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表达式</a:t>
            </a: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f() 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Type Switch 的基本用法</a:t>
            </a: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格式：</a:t>
            </a: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switch x.(type) {</a:t>
            </a: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case Type1:</a:t>
            </a: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doSomeThingWithType1()</a:t>
            </a: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case Type2:</a:t>
            </a: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doSomeThingWithType2()</a:t>
            </a: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default:</a:t>
            </a: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doSomeDefaultThing()</a:t>
            </a: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29225" y="4834255"/>
            <a:ext cx="514858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其中，</a:t>
            </a:r>
            <a:r>
              <a:rPr lang="zh-CN" altLang="en-US">
                <a:solidFill>
                  <a:srgbClr val="FF0000"/>
                </a:solidFill>
              </a:rPr>
              <a:t>x</a:t>
            </a:r>
            <a:r>
              <a:rPr lang="zh-CN" altLang="en-US"/>
              <a:t>必须是一个</a:t>
            </a:r>
            <a:r>
              <a:rPr lang="zh-CN" altLang="en-US">
                <a:solidFill>
                  <a:srgbClr val="FF0000"/>
                </a:solidFill>
              </a:rPr>
              <a:t>接口类型的变量</a:t>
            </a:r>
            <a:r>
              <a:rPr lang="zh-CN" altLang="en-US"/>
              <a:t>，而所有的case语句后面跟的类型必须</a:t>
            </a:r>
            <a:r>
              <a:rPr lang="zh-CN" altLang="en-US">
                <a:solidFill>
                  <a:srgbClr val="FF0000"/>
                </a:solidFill>
              </a:rPr>
              <a:t>实现了x的接口类型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控制结构</a:t>
            </a:r>
            <a:br>
              <a:rPr lang="zh-CN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98550" y="857250"/>
            <a:ext cx="1009713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 结构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格式：</a:t>
            </a:r>
            <a:endParaRPr 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 初始化语句; 条件语句; 修饰语句 {}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buClrTx/>
              <a:buSzTx/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for-range 结构 [后面还会详解]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用来迭代一个集合（包括数组和map等） 类似于其他语言的foreach，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buClrTx/>
              <a:buSzTx/>
              <a:buFont typeface="+mj-lt"/>
              <a:buNone/>
            </a:pPr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格式：</a:t>
            </a:r>
            <a:endParaRPr 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 ix, val := range coll { }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跳转控制</a:t>
            </a:r>
            <a:br>
              <a:rPr lang="zh-CN" altLang="en-US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br>
              <a:rPr lang="zh-CN" altLang="en-US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186180" y="1233170"/>
            <a:ext cx="1011872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lang="zh-CN" altLang="en-US" sz="2800" b="1" dirty="0"/>
              <a:t>Break</a:t>
            </a:r>
            <a:endParaRPr lang="zh-CN" altLang="en-US" sz="2800" b="1" dirty="0"/>
          </a:p>
          <a:p>
            <a:pPr indent="0">
              <a:buFont typeface="+mj-lt"/>
              <a:buNone/>
            </a:pPr>
            <a:r>
              <a:rPr lang="zh-CN" altLang="en-US" sz="2400" dirty="0"/>
              <a:t>Go语言中 break 语句可以结束 for、switch 和 select 的代码块</a:t>
            </a:r>
            <a:endParaRPr lang="zh-CN" altLang="en-US" sz="2400" dirty="0"/>
          </a:p>
          <a:p>
            <a:pPr indent="0">
              <a:buFont typeface="+mj-lt"/>
              <a:buNone/>
            </a:pPr>
            <a:endParaRPr lang="zh-CN" altLang="en-US" sz="2400" dirty="0"/>
          </a:p>
          <a:p>
            <a:pPr indent="0">
              <a:buFont typeface="+mj-lt"/>
              <a:buNone/>
            </a:pPr>
            <a:r>
              <a:rPr lang="zh-CN" altLang="en-US" sz="2800" b="1" dirty="0">
                <a:solidFill>
                  <a:schemeClr val="tx1"/>
                </a:solidFill>
              </a:rPr>
              <a:t>continue 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indent="0">
              <a:buFont typeface="+mj-lt"/>
              <a:buNone/>
            </a:pPr>
            <a:r>
              <a:rPr lang="zh-CN" altLang="en-US" sz="2400" dirty="0"/>
              <a:t>Go语言中 continue 语句可以结束当前循环，开始下一次的循环迭代过程，仅限在 for 循环内使用</a:t>
            </a:r>
            <a:endParaRPr lang="zh-CN" altLang="en-US" sz="2400" dirty="0"/>
          </a:p>
          <a:p>
            <a:pPr indent="0">
              <a:buFont typeface="+mj-lt"/>
              <a:buNone/>
            </a:pPr>
            <a:endParaRPr lang="zh-CN" altLang="en-US" sz="2400" dirty="0"/>
          </a:p>
          <a:p>
            <a:pPr indent="0">
              <a:buFont typeface="+mj-lt"/>
              <a:buNone/>
            </a:pPr>
            <a:r>
              <a:rPr lang="zh-CN" altLang="en-US" sz="2800" b="1" dirty="0"/>
              <a:t>标签与 goto</a:t>
            </a:r>
            <a:endParaRPr lang="zh-CN" altLang="en-US" sz="2800" b="1" dirty="0"/>
          </a:p>
          <a:p>
            <a:pPr indent="0">
              <a:buFont typeface="+mj-lt"/>
              <a:buNone/>
            </a:pPr>
            <a:r>
              <a:rPr lang="zh-CN" altLang="en-US" sz="2400" dirty="0"/>
              <a:t>Go语言中 goto 语句通过标签进行代码间的无条件跳转</a:t>
            </a:r>
            <a:endParaRPr lang="zh-CN" altLang="en-US" sz="2400" dirty="0"/>
          </a:p>
          <a:p>
            <a:pPr indent="0">
              <a:buFont typeface="+mj-lt"/>
              <a:buNone/>
            </a:pPr>
            <a:endParaRPr lang="zh-CN" altLang="en-US" sz="2400" dirty="0"/>
          </a:p>
          <a:p>
            <a:pPr indent="0">
              <a:buFont typeface="+mj-lt"/>
              <a:buNone/>
            </a:pPr>
            <a:r>
              <a:rPr lang="en-US" altLang="zh-CN" sz="2800" b="1" dirty="0"/>
              <a:t>Return</a:t>
            </a:r>
            <a:endParaRPr lang="en-US" altLang="zh-CN" sz="2800" b="1" dirty="0"/>
          </a:p>
          <a:p>
            <a:pPr indent="0">
              <a:buFont typeface="+mj-lt"/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如果 return 是在普通的函数，则表示跳出该函数，即不再执行函数中 return 后面代码，也可以 理解成终止函数。</a:t>
            </a:r>
            <a:endParaRPr lang="en-US" altLang="zh-CN" sz="2400" dirty="0"/>
          </a:p>
          <a:p>
            <a:pPr indent="0">
              <a:buFont typeface="+mj-lt"/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如果 return 是在 main 函数，表示终止 main 函数，也就是说终止程序。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dirty="0"/>
              <a:t>函数</a:t>
            </a: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47750" y="1233170"/>
            <a:ext cx="10257155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zh-CN" sz="28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sz="28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28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函数声明</a:t>
            </a:r>
            <a:endParaRPr sz="28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函数声明包括函数名、形式参数列表（可省略）、返回值列表（可省略）以及函数体。</a:t>
            </a: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func name(parameter-list) (result-list) {</a:t>
            </a: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body</a:t>
            </a: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dirty="0"/>
              <a:t>函数</a:t>
            </a: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47750" y="1233170"/>
            <a:ext cx="1025715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func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 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不支持 </a:t>
            </a:r>
            <a:r>
              <a:rPr lang="zh-CN" altLang="en-US" sz="28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嵌套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8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重载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zh-CN" altLang="en-US" sz="28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默认参数</a:t>
            </a:r>
            <a:endParaRPr lang="en-US" altLang="zh-CN" sz="28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但支持以下特性：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无需声明原型、不定长度变参、多返回值、命名返回值参数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匿名函数、闭包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定义函数使用关键字 </a:t>
            </a:r>
            <a:r>
              <a:rPr lang="en-US" altLang="zh-CN" sz="2800" dirty="0" err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func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，且左大括号不能另起一行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函数也可以作为一种类型使用</a:t>
            </a: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dirty="0"/>
              <a:t>函数</a:t>
            </a: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47750" y="1233170"/>
            <a:ext cx="1025715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zh-CN" sz="28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sz="28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28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函数声明</a:t>
            </a:r>
            <a:endParaRPr lang="zh-CN" sz="28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函数声明包括函数名、形式参数列表（可省略）、返回值列表（可省略）以及函数体。</a:t>
            </a: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func name(parameter-list) (result-list) {</a:t>
            </a: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body</a:t>
            </a: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a*1_1_1"/>
  <p:tag name="KSO_WM_UNIT_TEXT_FILL_FORE_SCHEMECOLOR_INDEX" val="13"/>
  <p:tag name="KSO_WM_UNIT_TEXT_FILL_TYPE" val="1"/>
  <p:tag name="KSO_WM_UNIT_USESOURCEFORMAT_APPLY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3_1"/>
  <p:tag name="KSO_WM_UNIT_LINE_FORE_SCHEMECOLOR_INDEX" val="5"/>
  <p:tag name="KSO_WM_UNIT_LINE_FILL_TYPE" val="2"/>
  <p:tag name="KSO_WM_UNIT_USESOURCEFORMAT_APPLY" val="1"/>
</p:tagLst>
</file>

<file path=ppt/tags/tag11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a*1_3_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COLOR_SCHEME_SHAPE_ID" val="132"/>
  <p:tag name="KSO_WM_UNIT_COLOR_SCHEME_PARENT_PAGE" val="0_4"/>
  <p:tag name="KSO_WM_UNIT_PRESET_TEXT" val="单击此处添加文本具体内容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f*1_3_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4_1"/>
  <p:tag name="KSO_WM_UNIT_TEXT_FILL_FORE_SCHEMECOLOR_INDEX" val="5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4_1"/>
  <p:tag name="KSO_WM_UNIT_LINE_FORE_SCHEMECOLOR_INDEX" val="5"/>
  <p:tag name="KSO_WM_UNIT_LINE_FILL_TYPE" val="2"/>
  <p:tag name="KSO_WM_UNIT_USESOURCEFORMAT_APPLY" val="1"/>
</p:tagLst>
</file>

<file path=ppt/tags/tag15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a*1_4_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COLOR_SCHEME_SHAPE_ID" val="132"/>
  <p:tag name="KSO_WM_UNIT_COLOR_SCHEME_PARENT_PAGE" val="0_4"/>
  <p:tag name="KSO_WM_UNIT_PRESET_TEXT" val="单击此处添加文本具体内容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f*1_4_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UNIT_COLOR_SCHEME_SHAPE_ID" val="132"/>
  <p:tag name="KSO_WM_UNIT_COLOR_SCHEME_PARENT_PAGE" val="0_4"/>
  <p:tag name="KSO_WM_UNIT_PRESET_TEXT" val="单击此处添加文本具体内容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f*1_1_1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1_1"/>
  <p:tag name="KSO_WM_UNIT_TEXT_FILL_FORE_SCHEMECOLOR_INDEX" val="5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1_1"/>
  <p:tag name="KSO_WM_UNIT_LINE_FORE_SCHEMECOLOR_INDEX" val="5"/>
  <p:tag name="KSO_WM_UNIT_LINE_FILL_TYPE" val="2"/>
  <p:tag name="KSO_WM_UNIT_USESOURCEFORMAT_APPLY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2_1"/>
  <p:tag name="KSO_WM_UNIT_TEXT_FILL_FORE_SCHEMECOLOR_INDEX" val="5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2_1"/>
  <p:tag name="KSO_WM_UNIT_LINE_FORE_SCHEMECOLOR_INDEX" val="5"/>
  <p:tag name="KSO_WM_UNIT_LINE_FILL_TYPE" val="2"/>
  <p:tag name="KSO_WM_UNIT_USESOURCEFORMAT_APPLY" val="1"/>
</p:tagLst>
</file>

<file path=ppt/tags/tag7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a*1_2_1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COLOR_SCHEME_SHAPE_ID" val="132"/>
  <p:tag name="KSO_WM_UNIT_COLOR_SCHEME_PARENT_PAGE" val="0_4"/>
  <p:tag name="KSO_WM_UNIT_PRESET_TEXT" val="单击此处添加文本具体内容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f*1_2_1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3_1"/>
  <p:tag name="KSO_WM_UNIT_TEXT_FILL_FORE_SCHEMECOLOR_INDEX" val="5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1915</Words>
  <Application>WPS 演示</Application>
  <PresentationFormat>自定义</PresentationFormat>
  <Paragraphs>199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等线</vt:lpstr>
      <vt:lpstr>Arial Unicode MS</vt:lpstr>
      <vt:lpstr>Calibri</vt:lpstr>
      <vt:lpstr>3_自定义设计方案</vt:lpstr>
      <vt:lpstr>4_自定义设计方案</vt:lpstr>
      <vt:lpstr>PowerPoint 演示文稿</vt:lpstr>
      <vt:lpstr>目录</vt:lpstr>
      <vt:lpstr>控制结构 </vt:lpstr>
      <vt:lpstr>控制结构 </vt:lpstr>
      <vt:lpstr>控制结构 </vt:lpstr>
      <vt:lpstr>跳转控制  </vt:lpstr>
      <vt:lpstr>函数</vt:lpstr>
      <vt:lpstr>函数</vt:lpstr>
      <vt:lpstr>函数</vt:lpstr>
      <vt:lpstr>函数</vt:lpstr>
      <vt:lpstr>函数</vt:lpstr>
      <vt:lpstr>数组</vt:lpstr>
      <vt:lpstr>数组</vt:lpstr>
      <vt:lpstr>总结和练习题 </vt:lpstr>
      <vt:lpstr>总结和练习题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homelink</dc:creator>
  <cp:lastModifiedBy>史艳芳</cp:lastModifiedBy>
  <cp:revision>316</cp:revision>
  <dcterms:created xsi:type="dcterms:W3CDTF">2018-11-09T04:17:00Z</dcterms:created>
  <dcterms:modified xsi:type="dcterms:W3CDTF">2020-03-23T10:48:55Z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