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67" r:id="rId4"/>
    <p:sldId id="279" r:id="rId6"/>
    <p:sldId id="289" r:id="rId7"/>
    <p:sldId id="309" r:id="rId8"/>
    <p:sldId id="310" r:id="rId9"/>
    <p:sldId id="270" r:id="rId10"/>
    <p:sldId id="326" r:id="rId11"/>
    <p:sldId id="327" r:id="rId12"/>
    <p:sldId id="320" r:id="rId13"/>
    <p:sldId id="328" r:id="rId14"/>
    <p:sldId id="329" r:id="rId15"/>
    <p:sldId id="287" r:id="rId16"/>
    <p:sldId id="316" r:id="rId17"/>
    <p:sldId id="299" r:id="rId18"/>
    <p:sldId id="301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85C079-5351-D344-AC85-0BE671A74C07}">
          <p14:sldIdLst>
            <p14:sldId id="267"/>
            <p14:sldId id="289"/>
            <p14:sldId id="309"/>
            <p14:sldId id="310"/>
            <p14:sldId id="327"/>
            <p14:sldId id="287"/>
            <p14:sldId id="316"/>
            <p14:sldId id="301"/>
            <p14:sldId id="266"/>
            <p14:sldId id="320"/>
            <p14:sldId id="279"/>
            <p14:sldId id="270"/>
            <p14:sldId id="326"/>
            <p14:sldId id="299"/>
            <p14:sldId id="328"/>
            <p14:sldId id="329"/>
          </p14:sldIdLst>
        </p14:section>
        <p14:section name="技术项目" id="{CD5D3B33-B192-7A47-9AA8-B7BE35B63F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ED5D"/>
    <a:srgbClr val="CFF60E"/>
    <a:srgbClr val="F90BEE"/>
    <a:srgbClr val="F02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80" d="100"/>
          <a:sy n="80" d="100"/>
        </p:scale>
        <p:origin x="-1752" y="-828"/>
      </p:cViewPr>
      <p:guideLst>
        <p:guide orient="horz" pos="2160"/>
        <p:guide pos="3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4F21F-00CD-441E-A419-CDDFA171B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637CB-808B-4B27-A5C1-AED84D926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FE02-EA94-3E42-BBD4-041FA4B475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9" y="1447396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4" tIns="60957" rIns="121914" bIns="60957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4" y="1447398"/>
            <a:ext cx="4080933" cy="4356100"/>
          </a:xfrm>
          <a:prstGeom prst="rect">
            <a:avLst/>
          </a:prstGeom>
        </p:spPr>
        <p:txBody>
          <a:bodyPr lIns="121914" tIns="60957" rIns="121914" bIns="60957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9" y="1987829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9" y="2528261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7" tIns="60958" rIns="121917" bIns="60958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7" tIns="60958" rIns="121917" bIns="60958"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7" tIns="60958" rIns="121917" bIns="60958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7" tIns="60958" rIns="121917" bIns="60958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986318" y="2835669"/>
            <a:ext cx="3219236" cy="1025921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pPr algn="ctr"/>
            <a:r>
              <a:rPr lang="en-US" altLang="zh-CN" sz="5900" dirty="0">
                <a:solidFill>
                  <a:srgbClr val="FFC8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sz="5900" dirty="0">
              <a:solidFill>
                <a:srgbClr val="FFC8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皮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220" y="2735216"/>
            <a:ext cx="5890517" cy="71657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3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单击此处编辑课程名称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2240167" y="3802920"/>
            <a:ext cx="4000571" cy="45253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单击此处编辑部门和作者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4" y="144365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4" y="222553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4" y="3022083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3"/>
            <a:ext cx="10515600" cy="577775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21" y="172279"/>
            <a:ext cx="9037983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4" tIns="60957" rIns="121914" bIns="60957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4" tIns="60957" rIns="121914" bIns="60957">
            <a:normAutofit/>
          </a:bodyPr>
          <a:lstStyle>
            <a:lvl1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4" tIns="60957" rIns="121914" bIns="60957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4" tIns="60957" rIns="121914" bIns="60957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4" tIns="60957" rIns="121914" bIns="60957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8" y="1447396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7" tIns="60958" rIns="121917" bIns="60958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3" y="1447397"/>
            <a:ext cx="4080933" cy="43561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8" y="1987829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8" y="2528261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2" y="1443659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2" y="2225538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2" y="3022082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2"/>
            <a:ext cx="10515600" cy="577775"/>
          </a:xfrm>
          <a:prstGeom prst="rect">
            <a:avLst/>
          </a:prstGeom>
        </p:spPr>
        <p:txBody>
          <a:bodyPr lIns="121917" tIns="60958" rIns="121917" bIns="60958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19" y="172279"/>
            <a:ext cx="9037983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emf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432618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432619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互联网研发部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45872" y="4029189"/>
            <a:ext cx="4000571" cy="452539"/>
          </a:xfrm>
        </p:spPr>
        <p:txBody>
          <a:bodyPr/>
          <a:lstStyle/>
          <a:p>
            <a:pPr algn="l"/>
            <a:r>
              <a:rPr lang="zh-CN" altLang="en-US" dirty="0"/>
              <a:t>租</a:t>
            </a:r>
            <a:r>
              <a:rPr lang="zh-CN" altLang="en-US" dirty="0" smtClean="0"/>
              <a:t>住</a:t>
            </a:r>
            <a:r>
              <a:rPr lang="en-US" altLang="zh-CN" dirty="0" smtClean="0"/>
              <a:t>O2O</a:t>
            </a:r>
            <a:r>
              <a:rPr lang="zh-CN" altLang="en-US" dirty="0" smtClean="0"/>
              <a:t>中心 史庆闯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8328" y="3657598"/>
            <a:ext cx="66976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Go</a:t>
            </a:r>
            <a:r>
              <a:rPr lang="zh-CN" altLang="en-US" sz="3600" b="1" dirty="0" smtClean="0"/>
              <a:t>知识分享 </a:t>
            </a:r>
            <a:r>
              <a:rPr lang="en-US" altLang="zh-CN" sz="3600" b="1" dirty="0" smtClean="0"/>
              <a:t>- 03</a:t>
            </a:r>
            <a:endParaRPr lang="en-US" altLang="zh-CN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/>
              <a:t>函数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1233170"/>
            <a:ext cx="1025715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efer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堆栈顺序执行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即使函数发生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严重错误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也会执行【注意调用位置】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支持匿名函数的调用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常用于资源清理、文件关闭、解锁以及记录时间等操作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通过与匿名函数配合可在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函数计算结果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没有异常机制，但有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panic/recover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模式来处理错误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Panic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可以在任何地方引发，但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recover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defer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调用的函数中有效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/>
              <a:t>函数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1233170"/>
            <a:ext cx="1025715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 + 引用环境 = 闭包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函数本身不存储任何信息，只有与引用环境结合后形成的闭包才具有“记忆性”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30" y="3149600"/>
            <a:ext cx="6893560" cy="2760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数组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1233170"/>
            <a:ext cx="1025715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数组概念</a:t>
            </a:r>
            <a:endParaRPr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数组是具有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相同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唯一类型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的一组已编号且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长度固定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的数据项序列（这是一种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同构的数据结构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数据项类型可以是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的原始类型例如整型、字符串或者自定义类型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数组长度也是数组类型的一部分，所以 [5] int 和 [10] int 是属于不同类型的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数组元素可以通过 索引（位置）来读取（或者修改），索引从 0 开始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数组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1233170"/>
            <a:ext cx="1025715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数组声明和初始化</a:t>
            </a:r>
            <a:endParaRPr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identifier [len]type // 如var arr1 [5]int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31950" y="1665605"/>
            <a:ext cx="828548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en-US" altLang="zh-CN"/>
              <a:t>if else</a:t>
            </a:r>
            <a:endParaRPr lang="zh-CN"/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switch </a:t>
            </a:r>
            <a:endParaRPr lang="en-US" altLang="zh-CN"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跳转控制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函数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数组声明、遍历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6280" y="1761490"/>
            <a:ext cx="1046861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练习题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/>
              <a:t>声明一个数组，里面存储房源价格，元素以此为：{</a:t>
            </a:r>
            <a:r>
              <a:rPr lang="en-US" altLang="zh-CN"/>
              <a:t>22</a:t>
            </a:r>
            <a:r>
              <a:rPr lang="zh-CN"/>
              <a:t>1</a:t>
            </a:r>
            <a:r>
              <a:rPr lang="en-US" altLang="zh-CN"/>
              <a:t>1.00</a:t>
            </a:r>
            <a:r>
              <a:rPr lang="zh-CN"/>
              <a:t>,</a:t>
            </a:r>
            <a:r>
              <a:rPr lang="en-US" altLang="zh-CN"/>
              <a:t>3600.00</a:t>
            </a:r>
            <a:r>
              <a:rPr lang="zh-CN"/>
              <a:t>,</a:t>
            </a:r>
            <a:r>
              <a:rPr lang="en-US" altLang="zh-CN"/>
              <a:t>2500.31</a:t>
            </a:r>
            <a:r>
              <a:rPr lang="zh-CN"/>
              <a:t>,</a:t>
            </a:r>
            <a:r>
              <a:rPr lang="en-US" altLang="zh-CN"/>
              <a:t>2500.00</a:t>
            </a:r>
            <a:r>
              <a:rPr lang="zh-CN"/>
              <a:t>,</a:t>
            </a:r>
            <a:r>
              <a:rPr lang="en-US" altLang="zh-CN"/>
              <a:t>3698.00</a:t>
            </a:r>
            <a:r>
              <a:rPr lang="zh-CN"/>
              <a:t>,</a:t>
            </a:r>
            <a:r>
              <a:rPr lang="en-US" altLang="zh-CN"/>
              <a:t>3789.00</a:t>
            </a:r>
            <a:r>
              <a:rPr lang="zh-CN"/>
              <a:t>,</a:t>
            </a:r>
            <a:r>
              <a:rPr lang="en-US" altLang="zh-CN"/>
              <a:t>7423.00</a:t>
            </a:r>
            <a:r>
              <a:rPr lang="zh-CN"/>
              <a:t>,</a:t>
            </a:r>
            <a:r>
              <a:rPr lang="en-US" altLang="zh-CN"/>
              <a:t>1002.00</a:t>
            </a:r>
            <a:r>
              <a:rPr lang="zh-CN"/>
              <a:t>} 对这个数组进行排序</a:t>
            </a:r>
            <a:endParaRPr lang="zh-CN"/>
          </a:p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38767" y="175228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控制结构</a:t>
            </a:r>
            <a:endParaRPr lang="zh-CN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838767" y="2106612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学习判断控制、循环控制、跳转控制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1876107" y="184245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>
            <a:off x="2627947" y="184943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1876107" y="269081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6"/>
            </p:custDataLst>
          </p:nvPr>
        </p:nvCxnSpPr>
        <p:spPr>
          <a:xfrm>
            <a:off x="2627947" y="269779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2838767" y="260064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2838767" y="295560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函数的定义和调用以及作用域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1876107" y="353980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0"/>
            </p:custDataLst>
          </p:nvPr>
        </p:nvCxnSpPr>
        <p:spPr>
          <a:xfrm>
            <a:off x="2627947" y="354679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2839402" y="344963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数组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2839402" y="380396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数组的定义声明和使用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1876107" y="438816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4"/>
            </p:custDataLst>
          </p:nvPr>
        </p:nvCxnSpPr>
        <p:spPr>
          <a:xfrm>
            <a:off x="2627947" y="439515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2839402" y="429799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总结和练习题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2839402" y="465232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分享学习总结和学习练习题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控制结构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98550" y="857250"/>
            <a:ext cx="10097135" cy="587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if-else 结构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condition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do something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存在第二个分支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condition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do something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else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do something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多个分支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condition1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do something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else if condition2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do something else   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else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catch-all or default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控制结构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621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 结构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 变量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留空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case 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case 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f()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 Switch 的基本用法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 x.(type) {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 Type1: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doSomeThingWithType1()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 Type2: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doSomeThingWithType2()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default: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doSomeDefaultThing()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29225" y="4834255"/>
            <a:ext cx="514858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其中，</a:t>
            </a:r>
            <a:r>
              <a:rPr lang="zh-CN" altLang="en-US">
                <a:solidFill>
                  <a:srgbClr val="FF0000"/>
                </a:solidFill>
              </a:rPr>
              <a:t>x</a:t>
            </a:r>
            <a:r>
              <a:rPr lang="zh-CN" altLang="en-US"/>
              <a:t>必须是一个</a:t>
            </a:r>
            <a:r>
              <a:rPr lang="zh-CN" altLang="en-US">
                <a:solidFill>
                  <a:srgbClr val="FF0000"/>
                </a:solidFill>
              </a:rPr>
              <a:t>接口类型的变量</a:t>
            </a:r>
            <a:r>
              <a:rPr lang="zh-CN" altLang="en-US"/>
              <a:t>，而所有的case语句后面跟的类型必须</a:t>
            </a:r>
            <a:r>
              <a:rPr lang="zh-CN" altLang="en-US">
                <a:solidFill>
                  <a:srgbClr val="FF0000"/>
                </a:solidFill>
              </a:rPr>
              <a:t>实现了x的接口类型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控制结构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98550" y="857250"/>
            <a:ext cx="1009713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结构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初始化语句; 条件语句; 修饰语句 {}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for-range 结构 [后面还会详解]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用来迭代一个集合（包括数组和map等） 类似于其他语言的foreach，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ix, val := range coll { 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跳转控制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186180" y="1233170"/>
            <a:ext cx="1011872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zh-CN" altLang="en-US" sz="2800" b="1" dirty="0"/>
              <a:t>Break</a:t>
            </a:r>
            <a:endParaRPr lang="zh-CN" altLang="en-US" sz="2800" b="1" dirty="0"/>
          </a:p>
          <a:p>
            <a:pPr indent="0">
              <a:buFont typeface="+mj-lt"/>
              <a:buNone/>
            </a:pPr>
            <a:r>
              <a:rPr lang="zh-CN" altLang="en-US" sz="2400" dirty="0"/>
              <a:t>Go语言中 break 语句可以结束 for、switch 和 select 的代码块</a:t>
            </a:r>
            <a:endParaRPr lang="zh-CN" altLang="en-US" sz="2400" dirty="0"/>
          </a:p>
          <a:p>
            <a:pPr indent="0">
              <a:buFont typeface="+mj-lt"/>
              <a:buNone/>
            </a:pPr>
            <a:endParaRPr lang="zh-CN" altLang="en-US" sz="2400" dirty="0"/>
          </a:p>
          <a:p>
            <a:pPr indent="0">
              <a:buFont typeface="+mj-lt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continue 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indent="0">
              <a:buFont typeface="+mj-lt"/>
              <a:buNone/>
            </a:pPr>
            <a:r>
              <a:rPr lang="zh-CN" altLang="en-US" sz="2400" dirty="0"/>
              <a:t>Go语言中 continue 语句可以结束当前循环，开始下一次的循环迭代过程，仅限在 for 循环内使用</a:t>
            </a:r>
            <a:endParaRPr lang="zh-CN" altLang="en-US" sz="2400" dirty="0"/>
          </a:p>
          <a:p>
            <a:pPr indent="0">
              <a:buFont typeface="+mj-lt"/>
              <a:buNone/>
            </a:pPr>
            <a:endParaRPr lang="zh-CN" altLang="en-US" sz="2400" dirty="0"/>
          </a:p>
          <a:p>
            <a:pPr indent="0">
              <a:buFont typeface="+mj-lt"/>
              <a:buNone/>
            </a:pPr>
            <a:r>
              <a:rPr lang="zh-CN" altLang="en-US" sz="2800" b="1" dirty="0"/>
              <a:t>标签与 goto</a:t>
            </a:r>
            <a:endParaRPr lang="zh-CN" altLang="en-US" sz="2800" b="1" dirty="0"/>
          </a:p>
          <a:p>
            <a:pPr indent="0">
              <a:buFont typeface="+mj-lt"/>
              <a:buNone/>
            </a:pPr>
            <a:r>
              <a:rPr lang="zh-CN" altLang="en-US" sz="2400" dirty="0"/>
              <a:t>Go语言中 goto 语句通过标签进行代码间的无条件跳转</a:t>
            </a:r>
            <a:endParaRPr lang="zh-CN" altLang="en-US" sz="2400" dirty="0"/>
          </a:p>
          <a:p>
            <a:pPr indent="0">
              <a:buFont typeface="+mj-lt"/>
              <a:buNone/>
            </a:pPr>
            <a:endParaRPr lang="zh-CN" altLang="en-US" sz="2400" dirty="0"/>
          </a:p>
          <a:p>
            <a:pPr indent="0">
              <a:buFont typeface="+mj-lt"/>
              <a:buNone/>
            </a:pPr>
            <a:r>
              <a:rPr lang="en-US" altLang="zh-CN" sz="2800" b="1" dirty="0"/>
              <a:t>Return</a:t>
            </a:r>
            <a:endParaRPr lang="en-US" altLang="zh-CN" sz="2800" b="1" dirty="0"/>
          </a:p>
          <a:p>
            <a:pPr indent="0">
              <a:buFont typeface="+mj-lt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如果 return 是在普通的函数，则表示跳出该函数，即不再执行函数中 return 后面代码，也可以 理解成终止函数。</a:t>
            </a:r>
            <a:endParaRPr lang="en-US" altLang="zh-CN" sz="2400" dirty="0"/>
          </a:p>
          <a:p>
            <a:pPr indent="0">
              <a:buFont typeface="+mj-lt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如果 return 是在 main 函数，表示终止 main 函数，也就是说终止程序。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/>
              <a:t>函数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1233170"/>
            <a:ext cx="1025715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zh-CN"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函数声明</a:t>
            </a:r>
            <a:endParaRPr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函数声明包括函数名、形式参数列表（可省略）、返回值列表（可省略）以及函数体。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 name(parameter-list) (result-list) {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body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/>
              <a:t>函数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1233170"/>
            <a:ext cx="1025715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不支持 </a:t>
            </a:r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嵌套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重载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默认参数</a:t>
            </a:r>
            <a:endParaRPr lang="en-US" altLang="zh-CN" sz="28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但支持以下特性：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无需声明原型、不定长度变参、多返回值、命名返回值参数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匿名函数、闭包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定义函数使用关键字 </a:t>
            </a:r>
            <a:r>
              <a:rPr lang="en-US" altLang="zh-CN" sz="280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，且左大括号不能另起一行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函数也可以作为一种类型使用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/>
              <a:t>函数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1233170"/>
            <a:ext cx="102571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zh-CN"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函数声明</a:t>
            </a:r>
            <a:endParaRPr lang="zh-CN"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函数声明包括函数名、形式参数列表（可省略）、返回值列表（可省略）以及函数体。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 name(parameter-list) (result-list) {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body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1_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3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3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LINE_FORE_SCHEMECOLOR_INDEX" val="5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4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4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1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LINE_FORE_SCHEMECOLOR_INDEX" val="5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TEXT_FILL_FORE_SCHEMECOLOR_INDEX" val="5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2_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2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1915</Words>
  <Application>WPS 演示</Application>
  <PresentationFormat>自定义</PresentationFormat>
  <Paragraphs>199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等线</vt:lpstr>
      <vt:lpstr>Arial Unicode MS</vt:lpstr>
      <vt:lpstr>Calibri</vt:lpstr>
      <vt:lpstr>3_自定义设计方案</vt:lpstr>
      <vt:lpstr>4_自定义设计方案</vt:lpstr>
      <vt:lpstr>PowerPoint 演示文稿</vt:lpstr>
      <vt:lpstr>目录</vt:lpstr>
      <vt:lpstr>控制结构 </vt:lpstr>
      <vt:lpstr>控制结构 </vt:lpstr>
      <vt:lpstr>控制结构 </vt:lpstr>
      <vt:lpstr>跳转控制  </vt:lpstr>
      <vt:lpstr>函数</vt:lpstr>
      <vt:lpstr>函数</vt:lpstr>
      <vt:lpstr>函数</vt:lpstr>
      <vt:lpstr>函数</vt:lpstr>
      <vt:lpstr>函数</vt:lpstr>
      <vt:lpstr>数组</vt:lpstr>
      <vt:lpstr>数组</vt:lpstr>
      <vt:lpstr>总结和练习题 </vt:lpstr>
      <vt:lpstr>总结和练习题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homelink</dc:creator>
  <cp:lastModifiedBy>sqc15</cp:lastModifiedBy>
  <cp:revision>315</cp:revision>
  <dcterms:created xsi:type="dcterms:W3CDTF">2018-11-09T04:17:00Z</dcterms:created>
  <dcterms:modified xsi:type="dcterms:W3CDTF">2020-03-08T08:08:08Z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