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3"/>
  </p:sldMasterIdLst>
  <p:notesMasterIdLst>
    <p:notesMasterId r:id="rId5"/>
  </p:notesMasterIdLst>
  <p:sldIdLst>
    <p:sldId id="267" r:id="rId4"/>
    <p:sldId id="279" r:id="rId6"/>
    <p:sldId id="289" r:id="rId7"/>
    <p:sldId id="309" r:id="rId8"/>
    <p:sldId id="320" r:id="rId9"/>
    <p:sldId id="321" r:id="rId10"/>
    <p:sldId id="325" r:id="rId11"/>
    <p:sldId id="326" r:id="rId12"/>
    <p:sldId id="299" r:id="rId13"/>
    <p:sldId id="301" r:id="rId14"/>
    <p:sldId id="266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D85C079-5351-D344-AC85-0BE671A74C07}">
          <p14:sldIdLst>
            <p14:sldId id="267"/>
            <p14:sldId id="279"/>
            <p14:sldId id="289"/>
            <p14:sldId id="309"/>
            <p14:sldId id="299"/>
            <p14:sldId id="301"/>
            <p14:sldId id="266"/>
            <p14:sldId id="320"/>
            <p14:sldId id="321"/>
            <p14:sldId id="325"/>
            <p14:sldId id="326"/>
          </p14:sldIdLst>
        </p14:section>
        <p14:section name="技术项目" id="{CD5D3B33-B192-7A47-9AA8-B7BE35B63FD9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ED5D"/>
    <a:srgbClr val="CFF60E"/>
    <a:srgbClr val="F90BEE"/>
    <a:srgbClr val="F029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2" autoAdjust="0"/>
    <p:restoredTop sz="94660"/>
  </p:normalViewPr>
  <p:slideViewPr>
    <p:cSldViewPr snapToGrid="0">
      <p:cViewPr>
        <p:scale>
          <a:sx n="80" d="100"/>
          <a:sy n="80" d="100"/>
        </p:scale>
        <p:origin x="-1752" y="-828"/>
      </p:cViewPr>
      <p:guideLst>
        <p:guide orient="horz" pos="2160"/>
        <p:guide pos="38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54F21F-00CD-441E-A419-CDDFA171B3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7637CB-808B-4B27-A5C1-AED84D92695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8FE02-EA94-3E42-BBD4-041FA4B475F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讲师介绍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083279" y="1447396"/>
            <a:ext cx="3547533" cy="540432"/>
          </a:xfrm>
          <a:prstGeom prst="rect">
            <a:avLst/>
          </a:prstGeom>
        </p:spPr>
        <p:txBody>
          <a:bodyPr lIns="121914" tIns="60957" rIns="121914" bIns="60957" anchor="ctr"/>
          <a:lstStyle>
            <a:lvl1pPr marL="0" indent="0" algn="l">
              <a:lnSpc>
                <a:spcPct val="100000"/>
              </a:lnSpc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姓名：</a:t>
            </a:r>
            <a:endParaRPr lang="en-US" altLang="zh-CN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6083299" y="3780365"/>
            <a:ext cx="5231972" cy="2023131"/>
          </a:xfrm>
          <a:prstGeom prst="rect">
            <a:avLst/>
          </a:prstGeom>
        </p:spPr>
        <p:txBody>
          <a:bodyPr lIns="121914" tIns="60957" rIns="121914" bIns="60957"/>
          <a:lstStyle>
            <a:lvl1pPr marL="381000" indent="-381000">
              <a:buFont typeface="Arial" panose="020B0604020202020204" pitchFamily="34" charset="0"/>
              <a:buChar char="•"/>
              <a:defRPr sz="24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请编辑您的履历和荣誉</a:t>
            </a:r>
            <a:endParaRPr lang="zh-CN" altLang="en-US" dirty="0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2" hasCustomPrompt="1"/>
          </p:nvPr>
        </p:nvSpPr>
        <p:spPr>
          <a:xfrm>
            <a:off x="1219724" y="1447398"/>
            <a:ext cx="4080933" cy="4356100"/>
          </a:xfrm>
          <a:prstGeom prst="rect">
            <a:avLst/>
          </a:prstGeom>
        </p:spPr>
        <p:txBody>
          <a:bodyPr lIns="121914" tIns="60957" rIns="121914" bIns="60957"/>
          <a:lstStyle>
            <a:lvl1pPr marL="0" indent="0">
              <a:buNone/>
              <a:defRPr sz="2700"/>
            </a:lvl1pPr>
          </a:lstStyle>
          <a:p>
            <a:r>
              <a:rPr lang="zh-CN" altLang="en-US" dirty="0"/>
              <a:t>请插入您</a:t>
            </a:r>
            <a:r>
              <a:rPr lang="zh-CN" altLang="en-US"/>
              <a:t>的正装照片</a:t>
            </a:r>
            <a:endParaRPr lang="zh-CN" altLang="en-US" dirty="0"/>
          </a:p>
        </p:txBody>
      </p:sp>
      <p:sp>
        <p:nvSpPr>
          <p:cNvPr id="14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6083279" y="1987829"/>
            <a:ext cx="3547533" cy="540432"/>
          </a:xfrm>
          <a:prstGeom prst="rect">
            <a:avLst/>
          </a:prstGeom>
        </p:spPr>
        <p:txBody>
          <a:bodyPr lIns="121914" tIns="60957" rIns="121914" bIns="60957" anchor="ctr"/>
          <a:lstStyle>
            <a:lvl1pPr marL="0" indent="0" algn="l">
              <a:lnSpc>
                <a:spcPct val="100000"/>
              </a:lnSpc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花名：</a:t>
            </a:r>
            <a:endParaRPr lang="en-US" altLang="zh-CN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6083279" y="2528261"/>
            <a:ext cx="3547533" cy="540432"/>
          </a:xfrm>
          <a:prstGeom prst="rect">
            <a:avLst/>
          </a:prstGeom>
        </p:spPr>
        <p:txBody>
          <a:bodyPr lIns="121914" tIns="60957" rIns="121914" bIns="60957" anchor="ctr"/>
          <a:lstStyle>
            <a:lvl1pPr marL="0" indent="0" algn="l">
              <a:lnSpc>
                <a:spcPct val="100000"/>
              </a:lnSpc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职务：</a:t>
            </a:r>
            <a:endParaRPr lang="en-US" altLang="zh-CN" dirty="0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1034195" y="145775"/>
            <a:ext cx="8411088" cy="533480"/>
          </a:xfrm>
          <a:prstGeom prst="rect">
            <a:avLst/>
          </a:prstGeom>
          <a:noFill/>
        </p:spPr>
        <p:txBody>
          <a:bodyPr wrap="square" lIns="121914" tIns="60957" rIns="121914" bIns="60957" rtlCol="0">
            <a:spAutoFit/>
          </a:bodyPr>
          <a:lstStyle/>
          <a:p>
            <a:pPr defTabSz="1219200"/>
            <a:r>
              <a:rPr lang="zh-CN" altLang="en-US" sz="27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自我介绍</a:t>
            </a:r>
            <a:endParaRPr lang="zh-CN" altLang="en-US" sz="27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5360" y="0"/>
            <a:ext cx="10972800" cy="1143000"/>
          </a:xfrm>
        </p:spPr>
        <p:txBody>
          <a:bodyPr lIns="121917" tIns="60958" rIns="121917" bIns="60958">
            <a:normAutofit/>
          </a:bodyPr>
          <a:lstStyle>
            <a:lvl1pPr algn="l"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此处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Storyline: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微软雅黑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号加粗，不可超过两行，句尾</a:t>
            </a:r>
            <a:b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不可用句号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lIns="121917" tIns="60958" rIns="121917" bIns="60958">
            <a:normAutofit/>
          </a:bodyPr>
          <a:lstStyle>
            <a:lvl1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lIns="121917" tIns="60958" rIns="121917" bIns="60958"/>
          <a:lstStyle/>
          <a:p>
            <a:pPr defTabSz="1219200"/>
            <a:fld id="{D1A02A28-C7FA-480D-8CDF-860309114520}" type="datetimeFigureOut">
              <a:rPr lang="zh-CN" altLang="en-US" sz="2400" smtClean="0">
                <a:solidFill>
                  <a:prstClr val="black"/>
                </a:solidFill>
              </a:rPr>
            </a:fld>
            <a:endParaRPr lang="zh-CN" altLang="en-US" sz="240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lIns="121917" tIns="60958" rIns="121917" bIns="60958"/>
          <a:lstStyle/>
          <a:p>
            <a:pPr defTabSz="1219200"/>
            <a:endParaRPr lang="zh-CN" altLang="en-US" sz="240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lIns="121917" tIns="60958" rIns="121917" bIns="60958"/>
          <a:lstStyle/>
          <a:p>
            <a:pPr defTabSz="1219200"/>
            <a:fld id="{99884BC9-6CF7-4F5F-90AB-E345396CDAC2}" type="slidenum">
              <a:rPr lang="zh-CN" altLang="en-US" sz="2400" smtClean="0">
                <a:solidFill>
                  <a:prstClr val="black"/>
                </a:solidFill>
              </a:rPr>
            </a:fld>
            <a:endParaRPr lang="zh-CN" altLang="en-US" sz="240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>
            <a:off x="986318" y="2835669"/>
            <a:ext cx="3219236" cy="1025921"/>
          </a:xfrm>
          <a:prstGeom prst="rect">
            <a:avLst/>
          </a:prstGeom>
          <a:noFill/>
        </p:spPr>
        <p:txBody>
          <a:bodyPr wrap="square" lIns="121917" tIns="60958" rIns="121917" bIns="60958" rtlCol="0" anchor="ctr">
            <a:spAutoFit/>
          </a:bodyPr>
          <a:lstStyle/>
          <a:p>
            <a:pPr algn="ctr"/>
            <a:r>
              <a:rPr lang="en-US" altLang="zh-CN" sz="5900" dirty="0">
                <a:solidFill>
                  <a:srgbClr val="FFC8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Thanks!</a:t>
            </a:r>
            <a:endParaRPr lang="zh-CN" altLang="en-US" sz="5900" dirty="0">
              <a:solidFill>
                <a:srgbClr val="FFC83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皮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50220" y="2735216"/>
            <a:ext cx="5890517" cy="716579"/>
          </a:xfrm>
          <a:prstGeom prst="rect">
            <a:avLst/>
          </a:prstGeom>
        </p:spPr>
        <p:txBody>
          <a:bodyPr lIns="121917" tIns="60958" rIns="121917" bIns="60958" anchor="ctr"/>
          <a:lstStyle>
            <a:lvl1pPr marL="0" indent="0" algn="ctr">
              <a:buNone/>
              <a:defRPr sz="43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单击此处编辑课程名称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1" hasCustomPrompt="1"/>
          </p:nvPr>
        </p:nvSpPr>
        <p:spPr>
          <a:xfrm>
            <a:off x="2240167" y="3802920"/>
            <a:ext cx="4000571" cy="452539"/>
          </a:xfrm>
          <a:prstGeom prst="rect">
            <a:avLst/>
          </a:prstGeom>
        </p:spPr>
        <p:txBody>
          <a:bodyPr lIns="121917" tIns="60958" rIns="121917" bIns="60958" anchor="ctr"/>
          <a:lstStyle>
            <a:lvl1pPr marL="0" indent="0" algn="ctr">
              <a:buNone/>
              <a:defRPr sz="24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单击此处编辑部门和作者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036984" y="1443659"/>
            <a:ext cx="8017609" cy="610428"/>
          </a:xfrm>
          <a:prstGeom prst="rect">
            <a:avLst/>
          </a:prstGeom>
        </p:spPr>
        <p:txBody>
          <a:bodyPr lIns="121914" tIns="60957" rIns="121914" bIns="60957" anchor="ctr"/>
          <a:lstStyle>
            <a:lvl1pPr algn="l">
              <a:defRPr sz="19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知识类：知道、熟悉</a:t>
            </a:r>
            <a:r>
              <a:rPr lang="en-US" altLang="zh-CN" dirty="0"/>
              <a:t>/</a:t>
            </a:r>
            <a:r>
              <a:rPr lang="zh-CN" altLang="en-US" dirty="0"/>
              <a:t>识别、解释</a:t>
            </a:r>
            <a:r>
              <a:rPr lang="en-US" altLang="zh-CN" dirty="0"/>
              <a:t>/</a:t>
            </a:r>
            <a:r>
              <a:rPr lang="zh-CN" altLang="en-US" dirty="0"/>
              <a:t>总结、判断</a:t>
            </a:r>
            <a:endParaRPr lang="zh-CN" altLang="en-US" dirty="0"/>
          </a:p>
        </p:txBody>
      </p:sp>
      <p:sp>
        <p:nvSpPr>
          <p:cNvPr id="7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1036984" y="2225539"/>
            <a:ext cx="8017609" cy="610428"/>
          </a:xfrm>
          <a:prstGeom prst="rect">
            <a:avLst/>
          </a:prstGeom>
        </p:spPr>
        <p:txBody>
          <a:bodyPr lIns="121914" tIns="60957" rIns="121914" bIns="60957" anchor="ctr"/>
          <a:lstStyle>
            <a:lvl1pPr algn="l">
              <a:defRPr sz="19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技能类：尝试、模仿</a:t>
            </a:r>
            <a:r>
              <a:rPr lang="en-US" altLang="zh-CN" dirty="0"/>
              <a:t>/</a:t>
            </a:r>
            <a:r>
              <a:rPr lang="zh-CN" altLang="en-US" dirty="0"/>
              <a:t>使用、操作</a:t>
            </a:r>
            <a:r>
              <a:rPr lang="en-US" altLang="zh-CN" dirty="0"/>
              <a:t>/</a:t>
            </a:r>
            <a:r>
              <a:rPr lang="zh-CN" altLang="en-US" dirty="0"/>
              <a:t>熟练使用、有效使用</a:t>
            </a:r>
            <a:endParaRPr lang="zh-CN" altLang="en-US" dirty="0"/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1036984" y="3022083"/>
            <a:ext cx="8017609" cy="610428"/>
          </a:xfrm>
          <a:prstGeom prst="rect">
            <a:avLst/>
          </a:prstGeom>
        </p:spPr>
        <p:txBody>
          <a:bodyPr lIns="121914" tIns="60957" rIns="121914" bIns="60957" anchor="ctr"/>
          <a:lstStyle>
            <a:lvl1pPr algn="l">
              <a:defRPr sz="19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意识类：感受、借鉴、形成、树立、养成</a:t>
            </a:r>
            <a:endParaRPr lang="zh-CN" altLang="en-US" dirty="0"/>
          </a:p>
        </p:txBody>
      </p:sp>
      <p:sp>
        <p:nvSpPr>
          <p:cNvPr id="9" name="文本框 8"/>
          <p:cNvSpPr txBox="1"/>
          <p:nvPr userDrawn="1"/>
        </p:nvSpPr>
        <p:spPr>
          <a:xfrm>
            <a:off x="1033672" y="159027"/>
            <a:ext cx="8958469" cy="533480"/>
          </a:xfrm>
          <a:prstGeom prst="rect">
            <a:avLst/>
          </a:prstGeom>
          <a:noFill/>
        </p:spPr>
        <p:txBody>
          <a:bodyPr wrap="square" lIns="121914" tIns="60957" rIns="121914" bIns="60957" rtlCol="0">
            <a:spAutoFit/>
          </a:bodyPr>
          <a:lstStyle/>
          <a:p>
            <a:pPr defTabSz="1219200"/>
            <a:r>
              <a:rPr lang="zh-CN" altLang="en-US" sz="27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课程目标</a:t>
            </a:r>
            <a:endParaRPr lang="zh-CN" altLang="en-US" sz="27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 hasCustomPrompt="1"/>
          </p:nvPr>
        </p:nvSpPr>
        <p:spPr>
          <a:xfrm>
            <a:off x="998316" y="239343"/>
            <a:ext cx="10515600" cy="577775"/>
          </a:xfrm>
          <a:prstGeom prst="rect">
            <a:avLst/>
          </a:prstGeom>
        </p:spPr>
        <p:txBody>
          <a:bodyPr lIns="121914" tIns="60957" rIns="121914" bIns="60957" anchor="ctr"/>
          <a:lstStyle>
            <a:lvl1pPr>
              <a:defRPr sz="27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</a:t>
            </a:r>
            <a:r>
              <a:rPr lang="en-US" altLang="zh-CN" dirty="0"/>
              <a:t>storyline</a:t>
            </a:r>
            <a:r>
              <a:rPr lang="zh-CN" altLang="en-US" dirty="0"/>
              <a:t>：微软雅黑</a:t>
            </a:r>
            <a:r>
              <a:rPr lang="en-US" altLang="zh-CN" dirty="0"/>
              <a:t>20</a:t>
            </a:r>
            <a:r>
              <a:rPr lang="zh-CN" altLang="en-US" dirty="0"/>
              <a:t>号加粗，不可超过两行，句尾无标点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回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>
            <a:off x="1020421" y="172279"/>
            <a:ext cx="9037983" cy="533480"/>
          </a:xfrm>
          <a:prstGeom prst="rect">
            <a:avLst/>
          </a:prstGeom>
          <a:noFill/>
        </p:spPr>
        <p:txBody>
          <a:bodyPr wrap="square" lIns="121914" tIns="60957" rIns="121914" bIns="60957" rtlCol="0">
            <a:spAutoFit/>
          </a:bodyPr>
          <a:lstStyle/>
          <a:p>
            <a:pPr defTabSz="1219200"/>
            <a:r>
              <a:rPr lang="zh-CN" altLang="en-US" sz="27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课程回顾</a:t>
            </a:r>
            <a:endParaRPr lang="zh-CN" altLang="en-US" sz="27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5360" y="0"/>
            <a:ext cx="10972800" cy="1143000"/>
          </a:xfrm>
        </p:spPr>
        <p:txBody>
          <a:bodyPr lIns="121914" tIns="60957" rIns="121914" bIns="60957">
            <a:normAutofit/>
          </a:bodyPr>
          <a:lstStyle>
            <a:lvl1pPr algn="l"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此处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Storyline: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微软雅黑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号加粗，不可超过两行，句尾</a:t>
            </a:r>
            <a:b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不可用句号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lIns="121914" tIns="60957" rIns="121914" bIns="60957">
            <a:normAutofit/>
          </a:bodyPr>
          <a:lstStyle>
            <a:lvl1pPr>
              <a:defRPr sz="19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9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9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9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9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lIns="121914" tIns="60957" rIns="121914" bIns="60957"/>
          <a:lstStyle/>
          <a:p>
            <a:pPr defTabSz="1219200"/>
            <a:fld id="{D1A02A28-C7FA-480D-8CDF-860309114520}" type="datetimeFigureOut">
              <a:rPr lang="zh-CN" altLang="en-US" sz="2400" smtClean="0">
                <a:solidFill>
                  <a:prstClr val="black"/>
                </a:solidFill>
              </a:rPr>
            </a:fld>
            <a:endParaRPr lang="zh-CN" altLang="en-US" sz="240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lIns="121914" tIns="60957" rIns="121914" bIns="60957"/>
          <a:lstStyle/>
          <a:p>
            <a:pPr defTabSz="1219200"/>
            <a:endParaRPr lang="zh-CN" altLang="en-US" sz="240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lIns="121914" tIns="60957" rIns="121914" bIns="60957"/>
          <a:lstStyle/>
          <a:p>
            <a:pPr defTabSz="1219200"/>
            <a:fld id="{99884BC9-6CF7-4F5F-90AB-E345396CDAC2}" type="slidenum">
              <a:rPr lang="zh-CN" altLang="en-US" sz="2400" smtClean="0">
                <a:solidFill>
                  <a:prstClr val="black"/>
                </a:solidFill>
              </a:rPr>
            </a:fld>
            <a:endParaRPr lang="zh-CN" altLang="en-US" sz="240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讲师介绍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083278" y="1447396"/>
            <a:ext cx="3547533" cy="540432"/>
          </a:xfrm>
          <a:prstGeom prst="rect">
            <a:avLst/>
          </a:prstGeom>
        </p:spPr>
        <p:txBody>
          <a:bodyPr lIns="121917" tIns="60958" rIns="121917" bIns="60958" anchor="ctr"/>
          <a:lstStyle>
            <a:lvl1pPr marL="0" indent="0" algn="l">
              <a:lnSpc>
                <a:spcPct val="100000"/>
              </a:lnSpc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姓名：</a:t>
            </a:r>
            <a:endParaRPr lang="en-US" altLang="zh-CN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6083299" y="3780365"/>
            <a:ext cx="5231972" cy="2023131"/>
          </a:xfrm>
          <a:prstGeom prst="rect">
            <a:avLst/>
          </a:prstGeom>
        </p:spPr>
        <p:txBody>
          <a:bodyPr lIns="121917" tIns="60958" rIns="121917" bIns="60958"/>
          <a:lstStyle>
            <a:lvl1pPr marL="381000" indent="-381000">
              <a:buFont typeface="Arial" panose="020B0604020202020204" pitchFamily="34" charset="0"/>
              <a:buChar char="•"/>
              <a:defRPr sz="24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请编辑您的履历和荣誉</a:t>
            </a:r>
            <a:endParaRPr lang="zh-CN" altLang="en-US" dirty="0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2" hasCustomPrompt="1"/>
          </p:nvPr>
        </p:nvSpPr>
        <p:spPr>
          <a:xfrm>
            <a:off x="1219723" y="1447397"/>
            <a:ext cx="4080933" cy="4356100"/>
          </a:xfrm>
          <a:prstGeom prst="rect">
            <a:avLst/>
          </a:prstGeom>
        </p:spPr>
        <p:txBody>
          <a:bodyPr lIns="121917" tIns="60958" rIns="121917" bIns="60958"/>
          <a:lstStyle>
            <a:lvl1pPr marL="0" indent="0">
              <a:buNone/>
              <a:defRPr sz="2700"/>
            </a:lvl1pPr>
          </a:lstStyle>
          <a:p>
            <a:r>
              <a:rPr lang="zh-CN" altLang="en-US" dirty="0"/>
              <a:t>请插入您</a:t>
            </a:r>
            <a:r>
              <a:rPr lang="zh-CN" altLang="en-US"/>
              <a:t>的正装照片</a:t>
            </a:r>
            <a:endParaRPr lang="zh-CN" altLang="en-US" dirty="0"/>
          </a:p>
        </p:txBody>
      </p:sp>
      <p:sp>
        <p:nvSpPr>
          <p:cNvPr id="14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6083278" y="1987829"/>
            <a:ext cx="3547533" cy="540432"/>
          </a:xfrm>
          <a:prstGeom prst="rect">
            <a:avLst/>
          </a:prstGeom>
        </p:spPr>
        <p:txBody>
          <a:bodyPr lIns="121917" tIns="60958" rIns="121917" bIns="60958" anchor="ctr"/>
          <a:lstStyle>
            <a:lvl1pPr marL="0" indent="0" algn="l">
              <a:lnSpc>
                <a:spcPct val="100000"/>
              </a:lnSpc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花名：</a:t>
            </a:r>
            <a:endParaRPr lang="en-US" altLang="zh-CN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6083278" y="2528261"/>
            <a:ext cx="3547533" cy="540432"/>
          </a:xfrm>
          <a:prstGeom prst="rect">
            <a:avLst/>
          </a:prstGeom>
        </p:spPr>
        <p:txBody>
          <a:bodyPr lIns="121917" tIns="60958" rIns="121917" bIns="60958" anchor="ctr"/>
          <a:lstStyle>
            <a:lvl1pPr marL="0" indent="0" algn="l">
              <a:lnSpc>
                <a:spcPct val="100000"/>
              </a:lnSpc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职务：</a:t>
            </a:r>
            <a:endParaRPr lang="en-US" altLang="zh-CN" dirty="0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1034195" y="145775"/>
            <a:ext cx="8411088" cy="53348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defTabSz="1219200"/>
            <a:r>
              <a:rPr lang="zh-CN" altLang="en-US" sz="27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自我介绍</a:t>
            </a:r>
            <a:endParaRPr lang="zh-CN" altLang="en-US" sz="27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036982" y="1443659"/>
            <a:ext cx="8017609" cy="610428"/>
          </a:xfrm>
          <a:prstGeom prst="rect">
            <a:avLst/>
          </a:prstGeom>
        </p:spPr>
        <p:txBody>
          <a:bodyPr lIns="121917" tIns="60958" rIns="121917" bIns="60958" anchor="ctr"/>
          <a:lstStyle>
            <a:lvl1pPr algn="l">
              <a:defRPr sz="19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知识类：知道、熟悉</a:t>
            </a:r>
            <a:r>
              <a:rPr lang="en-US" altLang="zh-CN" dirty="0"/>
              <a:t>/</a:t>
            </a:r>
            <a:r>
              <a:rPr lang="zh-CN" altLang="en-US" dirty="0"/>
              <a:t>识别、解释</a:t>
            </a:r>
            <a:r>
              <a:rPr lang="en-US" altLang="zh-CN" dirty="0"/>
              <a:t>/</a:t>
            </a:r>
            <a:r>
              <a:rPr lang="zh-CN" altLang="en-US" dirty="0"/>
              <a:t>总结、判断</a:t>
            </a:r>
            <a:endParaRPr lang="zh-CN" altLang="en-US" dirty="0"/>
          </a:p>
        </p:txBody>
      </p:sp>
      <p:sp>
        <p:nvSpPr>
          <p:cNvPr id="7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1036982" y="2225538"/>
            <a:ext cx="8017609" cy="610428"/>
          </a:xfrm>
          <a:prstGeom prst="rect">
            <a:avLst/>
          </a:prstGeom>
        </p:spPr>
        <p:txBody>
          <a:bodyPr lIns="121917" tIns="60958" rIns="121917" bIns="60958" anchor="ctr"/>
          <a:lstStyle>
            <a:lvl1pPr algn="l">
              <a:defRPr sz="19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技能类：尝试、模仿</a:t>
            </a:r>
            <a:r>
              <a:rPr lang="en-US" altLang="zh-CN" dirty="0"/>
              <a:t>/</a:t>
            </a:r>
            <a:r>
              <a:rPr lang="zh-CN" altLang="en-US" dirty="0"/>
              <a:t>使用、操作</a:t>
            </a:r>
            <a:r>
              <a:rPr lang="en-US" altLang="zh-CN" dirty="0"/>
              <a:t>/</a:t>
            </a:r>
            <a:r>
              <a:rPr lang="zh-CN" altLang="en-US" dirty="0"/>
              <a:t>熟练使用、有效使用</a:t>
            </a:r>
            <a:endParaRPr lang="zh-CN" altLang="en-US" dirty="0"/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1036982" y="3022082"/>
            <a:ext cx="8017609" cy="610428"/>
          </a:xfrm>
          <a:prstGeom prst="rect">
            <a:avLst/>
          </a:prstGeom>
        </p:spPr>
        <p:txBody>
          <a:bodyPr lIns="121917" tIns="60958" rIns="121917" bIns="60958" anchor="ctr"/>
          <a:lstStyle>
            <a:lvl1pPr algn="l">
              <a:defRPr sz="19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意识类：感受、借鉴、形成、树立、养成</a:t>
            </a:r>
            <a:endParaRPr lang="zh-CN" altLang="en-US" dirty="0"/>
          </a:p>
        </p:txBody>
      </p:sp>
      <p:sp>
        <p:nvSpPr>
          <p:cNvPr id="9" name="文本框 8"/>
          <p:cNvSpPr txBox="1"/>
          <p:nvPr userDrawn="1"/>
        </p:nvSpPr>
        <p:spPr>
          <a:xfrm>
            <a:off x="1033672" y="159027"/>
            <a:ext cx="8958469" cy="53348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defTabSz="1219200"/>
            <a:r>
              <a:rPr lang="zh-CN" altLang="en-US" sz="27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课程目标</a:t>
            </a:r>
            <a:endParaRPr lang="zh-CN" altLang="en-US" sz="27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 hasCustomPrompt="1"/>
          </p:nvPr>
        </p:nvSpPr>
        <p:spPr>
          <a:xfrm>
            <a:off x="998316" y="239342"/>
            <a:ext cx="10515600" cy="577775"/>
          </a:xfrm>
          <a:prstGeom prst="rect">
            <a:avLst/>
          </a:prstGeom>
        </p:spPr>
        <p:txBody>
          <a:bodyPr lIns="121917" tIns="60958" rIns="121917" bIns="60958" anchor="ctr"/>
          <a:lstStyle>
            <a:lvl1pPr>
              <a:defRPr sz="27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</a:t>
            </a:r>
            <a:r>
              <a:rPr lang="en-US" altLang="zh-CN" dirty="0"/>
              <a:t>storyline</a:t>
            </a:r>
            <a:r>
              <a:rPr lang="zh-CN" altLang="en-US" dirty="0"/>
              <a:t>：微软雅黑</a:t>
            </a:r>
            <a:r>
              <a:rPr lang="en-US" altLang="zh-CN" dirty="0"/>
              <a:t>20</a:t>
            </a:r>
            <a:r>
              <a:rPr lang="zh-CN" altLang="en-US" dirty="0"/>
              <a:t>号加粗，不可超过两行，句尾无标点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回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>
            <a:off x="1020419" y="172279"/>
            <a:ext cx="9037983" cy="53348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defTabSz="1219200"/>
            <a:r>
              <a:rPr lang="zh-CN" altLang="en-US" sz="27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课程回顾</a:t>
            </a:r>
            <a:endParaRPr lang="zh-CN" altLang="en-US" sz="27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emf"/><Relationship Id="rId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0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432618" y="-301524"/>
            <a:ext cx="13035852" cy="738146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1219200" rtl="0" eaLnBrk="1" latinLnBrk="0" hangingPunct="1">
        <a:lnSpc>
          <a:spcPct val="90000"/>
        </a:lnSpc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9200" rtl="0" eaLnBrk="1" latinLnBrk="0" hangingPunct="1">
        <a:lnSpc>
          <a:spcPct val="90000"/>
        </a:lnSpc>
        <a:spcBef>
          <a:spcPts val="1335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-432619" y="-301524"/>
            <a:ext cx="13035852" cy="738146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</p:sldLayoutIdLst>
  <p:txStyles>
    <p:titleStyle>
      <a:lvl1pPr algn="l" defTabSz="1219200" rtl="0" eaLnBrk="1" latinLnBrk="0" hangingPunct="1">
        <a:lnSpc>
          <a:spcPct val="90000"/>
        </a:lnSpc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9200" rtl="0" eaLnBrk="1" latinLnBrk="0" hangingPunct="1">
        <a:lnSpc>
          <a:spcPct val="90000"/>
        </a:lnSpc>
        <a:spcBef>
          <a:spcPts val="1335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7" Type="http://schemas.openxmlformats.org/officeDocument/2006/relationships/slideLayout" Target="../slideLayouts/slideLayout8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4.png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5.png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互联网研发部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445872" y="4029189"/>
            <a:ext cx="4000571" cy="452539"/>
          </a:xfrm>
        </p:spPr>
        <p:txBody>
          <a:bodyPr/>
          <a:lstStyle/>
          <a:p>
            <a:pPr algn="l"/>
            <a:r>
              <a:rPr lang="zh-CN" altLang="en-US" dirty="0"/>
              <a:t>租</a:t>
            </a:r>
            <a:r>
              <a:rPr lang="zh-CN" altLang="en-US" dirty="0" smtClean="0"/>
              <a:t>住</a:t>
            </a:r>
            <a:r>
              <a:rPr lang="en-US" altLang="zh-CN" dirty="0" smtClean="0"/>
              <a:t>O2O</a:t>
            </a:r>
            <a:r>
              <a:rPr lang="zh-CN" altLang="en-US" dirty="0" smtClean="0"/>
              <a:t>中心 史庆闯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98328" y="3657598"/>
            <a:ext cx="669768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Go</a:t>
            </a:r>
            <a:r>
              <a:rPr lang="zh-CN" altLang="en-US" sz="3600" b="1" dirty="0" smtClean="0"/>
              <a:t>知识分享 </a:t>
            </a:r>
            <a:r>
              <a:rPr lang="en-US" altLang="zh-CN" sz="3600" b="1" dirty="0" smtClean="0"/>
              <a:t>- 04</a:t>
            </a:r>
            <a:endParaRPr lang="en-US" altLang="zh-CN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2274" y="320634"/>
            <a:ext cx="5115414" cy="391885"/>
          </a:xfrm>
        </p:spPr>
        <p:txBody>
          <a:bodyPr>
            <a:normAutofit fontScale="90000"/>
          </a:bodyPr>
          <a:lstStyle/>
          <a:p>
            <a:r>
              <a:rPr lang="zh-CN" altLang="en-US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总结和练习题</a:t>
            </a:r>
            <a:br>
              <a:rPr lang="zh-CN" altLang="en-US" sz="27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</a:br>
            <a:endParaRPr lang="zh-CN" altLang="en-US" sz="27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  <p:sp>
        <p:nvSpPr>
          <p:cNvPr id="3" name="文本框 2"/>
          <p:cNvSpPr txBox="1"/>
          <p:nvPr/>
        </p:nvSpPr>
        <p:spPr>
          <a:xfrm>
            <a:off x="1278890" y="1793875"/>
            <a:ext cx="8638540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Tx/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16280" y="1761490"/>
            <a:ext cx="10468610" cy="12604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练习题</a:t>
            </a:r>
            <a:r>
              <a:rPr lang="en-US" altLang="zh-CN"/>
              <a:t>1</a:t>
            </a:r>
            <a:r>
              <a:rPr lang="zh-CN" altLang="en-US"/>
              <a:t>：</a:t>
            </a:r>
            <a:endParaRPr lang="zh-CN" altLang="en-US"/>
          </a:p>
          <a:p>
            <a:r>
              <a:rPr lang="zh-CN"/>
              <a:t>声明一个数组，里面存储房源价格，元素以此为：{</a:t>
            </a:r>
            <a:r>
              <a:rPr lang="en-US" altLang="zh-CN"/>
              <a:t>22</a:t>
            </a:r>
            <a:r>
              <a:rPr lang="zh-CN"/>
              <a:t>1</a:t>
            </a:r>
            <a:r>
              <a:rPr lang="en-US" altLang="zh-CN"/>
              <a:t>1.00</a:t>
            </a:r>
            <a:r>
              <a:rPr lang="zh-CN"/>
              <a:t>,</a:t>
            </a:r>
            <a:r>
              <a:rPr lang="en-US" altLang="zh-CN"/>
              <a:t>3600.00</a:t>
            </a:r>
            <a:r>
              <a:rPr lang="zh-CN"/>
              <a:t>,</a:t>
            </a:r>
            <a:r>
              <a:rPr lang="en-US" altLang="zh-CN"/>
              <a:t>2500.31</a:t>
            </a:r>
            <a:r>
              <a:rPr lang="zh-CN"/>
              <a:t>,</a:t>
            </a:r>
            <a:r>
              <a:rPr lang="en-US" altLang="zh-CN"/>
              <a:t>2500.00</a:t>
            </a:r>
            <a:r>
              <a:rPr lang="zh-CN"/>
              <a:t>,</a:t>
            </a:r>
            <a:r>
              <a:rPr lang="en-US" altLang="zh-CN"/>
              <a:t>3698.00</a:t>
            </a:r>
            <a:r>
              <a:rPr lang="zh-CN"/>
              <a:t>,</a:t>
            </a:r>
            <a:r>
              <a:rPr lang="en-US" altLang="zh-CN"/>
              <a:t>3789.00</a:t>
            </a:r>
            <a:r>
              <a:rPr lang="zh-CN"/>
              <a:t>,</a:t>
            </a:r>
            <a:r>
              <a:rPr lang="en-US" altLang="zh-CN"/>
              <a:t>7423.00</a:t>
            </a:r>
            <a:r>
              <a:rPr lang="zh-CN"/>
              <a:t>,</a:t>
            </a:r>
            <a:r>
              <a:rPr lang="en-US" altLang="zh-CN"/>
              <a:t>1002.00</a:t>
            </a:r>
            <a:r>
              <a:rPr lang="zh-CN"/>
              <a:t>} 对这个数组进行排序</a:t>
            </a:r>
            <a:endParaRPr lang="zh-CN"/>
          </a:p>
          <a:p/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2838767" y="1752282"/>
            <a:ext cx="3435350" cy="330835"/>
          </a:xfrm>
          <a:prstGeom prst="rect">
            <a:avLst/>
          </a:prstGeom>
          <a:noFill/>
        </p:spPr>
        <p:txBody>
          <a:bodyPr wrap="square" lIns="91440" tIns="45720" rIns="91440" bIns="0" anchor="b">
            <a:normAutofit fontScale="90000" lnSpcReduction="10000"/>
          </a:bodyPr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zh-CN" altLang="en-US" sz="18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复合数据类型</a:t>
            </a:r>
            <a:r>
              <a:rPr lang="en-US" altLang="zh-CN" sz="18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</a:t>
            </a:r>
            <a:r>
              <a:rPr lang="en-US" altLang="zh-CN" sz="18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slice</a:t>
            </a:r>
            <a:r>
              <a:rPr lang="zh-CN" altLang="en-US" sz="18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切片</a:t>
            </a:r>
            <a:endParaRPr lang="zh-CN" altLang="en-US" sz="1800" b="1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2838767" y="2106612"/>
            <a:ext cx="3435350" cy="348615"/>
          </a:xfrm>
          <a:prstGeom prst="rect">
            <a:avLst/>
          </a:prstGeom>
          <a:noFill/>
        </p:spPr>
        <p:txBody>
          <a:bodyPr wrap="square" lIns="91440" tIns="0" rIns="91440" bIns="45720">
            <a:normAutofit/>
          </a:bodyPr>
          <a:p>
            <a:pPr>
              <a:lnSpc>
                <a:spcPct val="120000"/>
              </a:lnSpc>
            </a:pPr>
            <a:r>
              <a:rPr lang="zh-CN" sz="14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学习判断控制、循环控制、跳转控制</a:t>
            </a:r>
            <a:endParaRPr lang="zh-CN" sz="14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>
            <p:custDataLst>
              <p:tags r:id="rId3"/>
            </p:custDataLst>
          </p:nvPr>
        </p:nvSpPr>
        <p:spPr>
          <a:xfrm>
            <a:off x="1876107" y="1842452"/>
            <a:ext cx="711200" cy="521970"/>
          </a:xfrm>
          <a:prstGeom prst="rect">
            <a:avLst/>
          </a:prstGeom>
          <a:noFill/>
        </p:spPr>
        <p:txBody>
          <a:bodyPr wrap="square" rtlCol="0">
            <a:norm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en-US" altLang="zh-CN" sz="2800" b="1" spc="3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j-lt"/>
                <a:sym typeface="Arial" panose="020B0604020202020204" pitchFamily="34" charset="0"/>
              </a:rPr>
              <a:t>01</a:t>
            </a:r>
            <a:endParaRPr lang="en-US" altLang="zh-CN" sz="2800" b="1" spc="3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j-lt"/>
              <a:sym typeface="Arial" panose="020B0604020202020204" pitchFamily="34" charset="0"/>
            </a:endParaRPr>
          </a:p>
        </p:txBody>
      </p:sp>
      <p:cxnSp>
        <p:nvCxnSpPr>
          <p:cNvPr id="24" name="直接连接符 23"/>
          <p:cNvCxnSpPr/>
          <p:nvPr>
            <p:custDataLst>
              <p:tags r:id="rId4"/>
            </p:custDataLst>
          </p:nvPr>
        </p:nvCxnSpPr>
        <p:spPr>
          <a:xfrm>
            <a:off x="2627947" y="1849437"/>
            <a:ext cx="0" cy="508000"/>
          </a:xfrm>
          <a:prstGeom prst="lin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>
            <p:custDataLst>
              <p:tags r:id="rId5"/>
            </p:custDataLst>
          </p:nvPr>
        </p:nvSpPr>
        <p:spPr>
          <a:xfrm>
            <a:off x="1876107" y="2690812"/>
            <a:ext cx="711200" cy="521970"/>
          </a:xfrm>
          <a:prstGeom prst="rect">
            <a:avLst/>
          </a:prstGeom>
          <a:noFill/>
        </p:spPr>
        <p:txBody>
          <a:bodyPr wrap="square" rtlCol="0">
            <a:norm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en-US" altLang="zh-CN" sz="2800" b="1" spc="3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j-lt"/>
                <a:sym typeface="Arial" panose="020B0604020202020204" pitchFamily="34" charset="0"/>
              </a:rPr>
              <a:t>02</a:t>
            </a:r>
            <a:endParaRPr lang="en-US" altLang="zh-CN" sz="2800" b="1" spc="3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j-lt"/>
              <a:sym typeface="Arial" panose="020B0604020202020204" pitchFamily="34" charset="0"/>
            </a:endParaRPr>
          </a:p>
        </p:txBody>
      </p:sp>
      <p:cxnSp>
        <p:nvCxnSpPr>
          <p:cNvPr id="26" name="直接连接符 25"/>
          <p:cNvCxnSpPr/>
          <p:nvPr>
            <p:custDataLst>
              <p:tags r:id="rId6"/>
            </p:custDataLst>
          </p:nvPr>
        </p:nvCxnSpPr>
        <p:spPr>
          <a:xfrm>
            <a:off x="2627947" y="2697797"/>
            <a:ext cx="0" cy="508000"/>
          </a:xfrm>
          <a:prstGeom prst="lin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>
            <p:custDataLst>
              <p:tags r:id="rId7"/>
            </p:custDataLst>
          </p:nvPr>
        </p:nvSpPr>
        <p:spPr>
          <a:xfrm>
            <a:off x="2838767" y="2600642"/>
            <a:ext cx="3435350" cy="330835"/>
          </a:xfrm>
          <a:prstGeom prst="rect">
            <a:avLst/>
          </a:prstGeom>
          <a:noFill/>
        </p:spPr>
        <p:txBody>
          <a:bodyPr wrap="square" lIns="91440" tIns="45720" rIns="91440" bIns="0" anchor="b">
            <a:normAutofit fontScale="90000" lnSpcReduction="10000"/>
          </a:bodyPr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zh-CN" altLang="en-US" sz="18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复合数据类型</a:t>
            </a:r>
            <a:r>
              <a:rPr lang="en-US" altLang="zh-CN" sz="18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</a:t>
            </a:r>
            <a:r>
              <a:rPr lang="en-US" altLang="zh-CN" sz="18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map</a:t>
            </a:r>
            <a:endParaRPr lang="en-US" altLang="zh-CN" sz="1800" b="1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文本框 27"/>
          <p:cNvSpPr txBox="1"/>
          <p:nvPr>
            <p:custDataLst>
              <p:tags r:id="rId8"/>
            </p:custDataLst>
          </p:nvPr>
        </p:nvSpPr>
        <p:spPr>
          <a:xfrm>
            <a:off x="2838767" y="2955607"/>
            <a:ext cx="3435350" cy="348615"/>
          </a:xfrm>
          <a:prstGeom prst="rect">
            <a:avLst/>
          </a:prstGeom>
          <a:noFill/>
        </p:spPr>
        <p:txBody>
          <a:bodyPr wrap="square" lIns="91440" tIns="0" rIns="91440" bIns="45720">
            <a:normAutofit/>
          </a:bodyPr>
          <a:p>
            <a:pPr>
              <a:lnSpc>
                <a:spcPct val="120000"/>
              </a:lnSpc>
            </a:pPr>
            <a:r>
              <a:rPr lang="zh-CN" sz="14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函数的定义和调用以及作用域</a:t>
            </a:r>
            <a:endParaRPr lang="zh-CN" sz="14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>
            <p:custDataLst>
              <p:tags r:id="rId9"/>
            </p:custDataLst>
          </p:nvPr>
        </p:nvSpPr>
        <p:spPr>
          <a:xfrm>
            <a:off x="1876107" y="3539807"/>
            <a:ext cx="711200" cy="521970"/>
          </a:xfrm>
          <a:prstGeom prst="rect">
            <a:avLst/>
          </a:prstGeom>
          <a:noFill/>
        </p:spPr>
        <p:txBody>
          <a:bodyPr wrap="square" rtlCol="0">
            <a:norm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en-US" altLang="zh-CN" sz="2800" b="1" spc="3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j-lt"/>
                <a:sym typeface="Arial" panose="020B0604020202020204" pitchFamily="34" charset="0"/>
              </a:rPr>
              <a:t>03</a:t>
            </a:r>
            <a:endParaRPr lang="en-US" altLang="zh-CN" sz="2800" b="1" spc="3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j-lt"/>
              <a:sym typeface="Arial" panose="020B0604020202020204" pitchFamily="34" charset="0"/>
            </a:endParaRPr>
          </a:p>
        </p:txBody>
      </p:sp>
      <p:cxnSp>
        <p:nvCxnSpPr>
          <p:cNvPr id="30" name="直接连接符 29"/>
          <p:cNvCxnSpPr/>
          <p:nvPr>
            <p:custDataLst>
              <p:tags r:id="rId10"/>
            </p:custDataLst>
          </p:nvPr>
        </p:nvCxnSpPr>
        <p:spPr>
          <a:xfrm>
            <a:off x="2627947" y="3546792"/>
            <a:ext cx="0" cy="508000"/>
          </a:xfrm>
          <a:prstGeom prst="lin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>
            <p:custDataLst>
              <p:tags r:id="rId11"/>
            </p:custDataLst>
          </p:nvPr>
        </p:nvSpPr>
        <p:spPr>
          <a:xfrm>
            <a:off x="2839402" y="3449637"/>
            <a:ext cx="3435350" cy="330835"/>
          </a:xfrm>
          <a:prstGeom prst="rect">
            <a:avLst/>
          </a:prstGeom>
          <a:noFill/>
        </p:spPr>
        <p:txBody>
          <a:bodyPr wrap="square" lIns="91440" tIns="45720" rIns="91440" bIns="0" anchor="b">
            <a:normAutofit fontScale="90000" lnSpcReduction="10000"/>
          </a:bodyPr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zh-CN" altLang="en-US" sz="18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复合数据类型</a:t>
            </a:r>
            <a:r>
              <a:rPr lang="en-US" altLang="zh-CN" sz="18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</a:t>
            </a:r>
            <a:r>
              <a:rPr lang="zh-CN" altLang="en-US" sz="18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结构体</a:t>
            </a:r>
            <a:endParaRPr lang="zh-CN" altLang="en-US" sz="1800" b="1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文本框 31"/>
          <p:cNvSpPr txBox="1"/>
          <p:nvPr>
            <p:custDataLst>
              <p:tags r:id="rId12"/>
            </p:custDataLst>
          </p:nvPr>
        </p:nvSpPr>
        <p:spPr>
          <a:xfrm>
            <a:off x="2839402" y="3803967"/>
            <a:ext cx="3435350" cy="348615"/>
          </a:xfrm>
          <a:prstGeom prst="rect">
            <a:avLst/>
          </a:prstGeom>
          <a:noFill/>
        </p:spPr>
        <p:txBody>
          <a:bodyPr wrap="square" lIns="91440" tIns="0" rIns="91440" bIns="45720">
            <a:normAutofit/>
          </a:bodyPr>
          <a:p>
            <a:pPr>
              <a:lnSpc>
                <a:spcPct val="120000"/>
              </a:lnSpc>
            </a:pPr>
            <a:r>
              <a:rPr lang="zh-CN" sz="14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数组的定义声明和使用</a:t>
            </a:r>
            <a:endParaRPr lang="zh-CN" sz="14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文本框 32"/>
          <p:cNvSpPr txBox="1"/>
          <p:nvPr>
            <p:custDataLst>
              <p:tags r:id="rId13"/>
            </p:custDataLst>
          </p:nvPr>
        </p:nvSpPr>
        <p:spPr>
          <a:xfrm>
            <a:off x="1876107" y="4388167"/>
            <a:ext cx="711200" cy="521970"/>
          </a:xfrm>
          <a:prstGeom prst="rect">
            <a:avLst/>
          </a:prstGeom>
          <a:noFill/>
        </p:spPr>
        <p:txBody>
          <a:bodyPr wrap="square" rtlCol="0">
            <a:norm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en-US" altLang="zh-CN" sz="2800" b="1" spc="3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j-lt"/>
                <a:sym typeface="Arial" panose="020B0604020202020204" pitchFamily="34" charset="0"/>
              </a:rPr>
              <a:t>04</a:t>
            </a:r>
            <a:endParaRPr lang="en-US" altLang="zh-CN" sz="2800" b="1" spc="3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j-lt"/>
              <a:sym typeface="Arial" panose="020B0604020202020204" pitchFamily="34" charset="0"/>
            </a:endParaRPr>
          </a:p>
        </p:txBody>
      </p:sp>
      <p:cxnSp>
        <p:nvCxnSpPr>
          <p:cNvPr id="34" name="直接连接符 33"/>
          <p:cNvCxnSpPr/>
          <p:nvPr>
            <p:custDataLst>
              <p:tags r:id="rId14"/>
            </p:custDataLst>
          </p:nvPr>
        </p:nvCxnSpPr>
        <p:spPr>
          <a:xfrm>
            <a:off x="2627947" y="4395152"/>
            <a:ext cx="0" cy="508000"/>
          </a:xfrm>
          <a:prstGeom prst="lin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>
            <p:custDataLst>
              <p:tags r:id="rId15"/>
            </p:custDataLst>
          </p:nvPr>
        </p:nvSpPr>
        <p:spPr>
          <a:xfrm>
            <a:off x="2839402" y="4297997"/>
            <a:ext cx="3435350" cy="330835"/>
          </a:xfrm>
          <a:prstGeom prst="rect">
            <a:avLst/>
          </a:prstGeom>
          <a:noFill/>
        </p:spPr>
        <p:txBody>
          <a:bodyPr wrap="square" lIns="91440" tIns="45720" rIns="91440" bIns="0" anchor="b">
            <a:normAutofit fontScale="90000" lnSpcReduction="10000"/>
          </a:bodyPr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zh-CN" altLang="en-US" sz="18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总结和练习题</a:t>
            </a:r>
            <a:endParaRPr lang="zh-CN" altLang="en-US" sz="1800" b="1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文本框 35"/>
          <p:cNvSpPr txBox="1"/>
          <p:nvPr>
            <p:custDataLst>
              <p:tags r:id="rId16"/>
            </p:custDataLst>
          </p:nvPr>
        </p:nvSpPr>
        <p:spPr>
          <a:xfrm>
            <a:off x="2839402" y="4652327"/>
            <a:ext cx="3435350" cy="348615"/>
          </a:xfrm>
          <a:prstGeom prst="rect">
            <a:avLst/>
          </a:prstGeom>
          <a:noFill/>
        </p:spPr>
        <p:txBody>
          <a:bodyPr wrap="square" lIns="91440" tIns="0" rIns="91440" bIns="45720">
            <a:normAutofit/>
          </a:bodyPr>
          <a:p>
            <a:pPr>
              <a:lnSpc>
                <a:spcPct val="120000"/>
              </a:lnSpc>
            </a:pPr>
            <a:r>
              <a:rPr lang="zh-CN" altLang="en-US" sz="14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分享学习总结和学习练习题</a:t>
            </a:r>
            <a:endParaRPr lang="zh-CN" altLang="en-US" sz="14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2274" y="320634"/>
            <a:ext cx="5115414" cy="391885"/>
          </a:xfrm>
        </p:spPr>
        <p:txBody>
          <a:bodyPr>
            <a:normAutofit fontScale="90000"/>
          </a:bodyPr>
          <a:lstStyle/>
          <a:p>
            <a:r>
              <a:rPr lang="zh-CN" altLang="en-US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复合数据类型</a:t>
            </a:r>
            <a:r>
              <a:rPr lang="en-US" altLang="zh-CN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-map</a:t>
            </a:r>
            <a:br>
              <a:rPr lang="zh-CN" sz="27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</a:br>
            <a:endParaRPr lang="zh-CN" altLang="en-US" sz="27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  <p:sp>
        <p:nvSpPr>
          <p:cNvPr id="6" name="TextBox 5"/>
          <p:cNvSpPr txBox="1"/>
          <p:nvPr/>
        </p:nvSpPr>
        <p:spPr>
          <a:xfrm>
            <a:off x="1098550" y="857250"/>
            <a:ext cx="1009713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+mj-lt"/>
              <a:buNone/>
            </a:pPr>
            <a:r>
              <a:rPr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map概念</a:t>
            </a:r>
            <a:endParaRPr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endParaRPr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r>
              <a:rPr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map 是一种特殊的数据结构：一个</a:t>
            </a:r>
            <a:r>
              <a:rPr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无序</a:t>
            </a:r>
            <a:r>
              <a:rPr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key/value对</a:t>
            </a:r>
            <a:r>
              <a:rPr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【元素对（pair）】的集合，pair 的一个元素是 key，对应的另一个元素是 value，所以这个结构也称为</a:t>
            </a:r>
            <a:r>
              <a:rPr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关联数组或字典</a:t>
            </a:r>
            <a:endParaRPr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endParaRPr 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endParaRPr 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r>
              <a:rPr 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map声明和初始化</a:t>
            </a:r>
            <a:endParaRPr 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r>
              <a:rPr 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map 是引用类型，可以使用如下声明：</a:t>
            </a:r>
            <a:endParaRPr 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endParaRPr 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endParaRPr 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525" y="3094355"/>
            <a:ext cx="6852285" cy="35985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2274" y="320634"/>
            <a:ext cx="5115414" cy="391885"/>
          </a:xfrm>
        </p:spPr>
        <p:txBody>
          <a:bodyPr>
            <a:normAutofit fontScale="90000"/>
          </a:bodyPr>
          <a:lstStyle/>
          <a:p>
            <a:r>
              <a:rPr lang="zh-CN" altLang="en-US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复合数据类型</a:t>
            </a:r>
            <a:r>
              <a:rPr lang="en-US" altLang="zh-CN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-</a:t>
            </a:r>
            <a:r>
              <a:rPr lang="zh-CN" altLang="en-US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结构体</a:t>
            </a:r>
            <a:br>
              <a:rPr lang="zh-CN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</a:br>
            <a:endParaRPr lang="zh-CN" altLang="en-US" sz="27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  <p:sp>
        <p:nvSpPr>
          <p:cNvPr id="6" name="TextBox 5"/>
          <p:cNvSpPr txBox="1"/>
          <p:nvPr/>
        </p:nvSpPr>
        <p:spPr>
          <a:xfrm>
            <a:off x="1047750" y="857250"/>
            <a:ext cx="10097135" cy="3569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+mj-lt"/>
              <a:buNone/>
            </a:pPr>
            <a:r>
              <a:rPr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struct概念</a:t>
            </a:r>
            <a:endParaRPr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endParaRPr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结构体是一种</a:t>
            </a:r>
            <a:r>
              <a:rPr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聚合的数据类型</a:t>
            </a:r>
            <a:r>
              <a:rPr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，是由零个或多个任意类型的值聚合成的实体。</a:t>
            </a:r>
            <a:endParaRPr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Go语言的结构体（struct）和其他语言的类（class）有同等的地位</a:t>
            </a:r>
            <a:endParaRPr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结构体也是</a:t>
            </a:r>
            <a:r>
              <a:rPr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值类型</a:t>
            </a:r>
            <a:r>
              <a:rPr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，因此可以通过 new 函数来创建。</a:t>
            </a:r>
            <a:endParaRPr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组成结构体类型的那些数据称为 </a:t>
            </a:r>
            <a:r>
              <a:rPr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字段</a:t>
            </a:r>
            <a:r>
              <a:rPr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（fields）。每个字段都有一个类型和一个名字；</a:t>
            </a:r>
            <a:r>
              <a:rPr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在一个结构体中，字段名字必须是唯一的</a:t>
            </a:r>
            <a:r>
              <a:rPr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buFont typeface="+mj-lt"/>
              <a:buNone/>
            </a:pPr>
            <a:endParaRPr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r>
              <a:rPr 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如处理公司的员工信息，每个员工信息包含一个唯一的员工编号、员工的名字、家庭住址、出生日期、工作岗位、薪资、上级领导等等。所有的这些信息都需要绑定到一个实体中就可以使用结构体的概念</a:t>
            </a:r>
            <a:endParaRPr lang="zh-CN" sz="18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2274" y="320634"/>
            <a:ext cx="5115414" cy="391885"/>
          </a:xfrm>
        </p:spPr>
        <p:txBody>
          <a:bodyPr>
            <a:normAutofit fontScale="90000"/>
          </a:bodyPr>
          <a:lstStyle/>
          <a:p>
            <a:r>
              <a:rPr lang="zh-CN" altLang="en-US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复合数据类型</a:t>
            </a:r>
            <a:r>
              <a:rPr lang="en-US" altLang="zh-CN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-</a:t>
            </a:r>
            <a:r>
              <a:rPr lang="zh-CN" altLang="en-US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结构体</a:t>
            </a:r>
            <a:br>
              <a:rPr lang="zh-CN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</a:br>
            <a:endParaRPr lang="zh-CN" altLang="en-US" sz="27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  <p:sp>
        <p:nvSpPr>
          <p:cNvPr id="6" name="TextBox 5"/>
          <p:cNvSpPr txBox="1"/>
          <p:nvPr/>
        </p:nvSpPr>
        <p:spPr>
          <a:xfrm>
            <a:off x="1047750" y="857250"/>
            <a:ext cx="1009713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+mj-lt"/>
              <a:buNone/>
            </a:pPr>
            <a:r>
              <a:rPr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struct</a:t>
            </a:r>
            <a:r>
              <a:rPr 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定义</a:t>
            </a:r>
            <a:endParaRPr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buFont typeface="+mj-lt"/>
              <a:buAutoNum type="arabicPeriod"/>
            </a:pPr>
            <a:endParaRPr lang="zh-CN" sz="18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765" y="1265555"/>
            <a:ext cx="7374255" cy="54940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2274" y="320634"/>
            <a:ext cx="5115414" cy="391885"/>
          </a:xfrm>
        </p:spPr>
        <p:txBody>
          <a:bodyPr>
            <a:normAutofit fontScale="90000"/>
          </a:bodyPr>
          <a:lstStyle/>
          <a:p>
            <a:r>
              <a:rPr lang="zh-CN" altLang="en-US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复合数据类型</a:t>
            </a:r>
            <a:r>
              <a:rPr lang="en-US" altLang="zh-CN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-</a:t>
            </a:r>
            <a:r>
              <a:rPr lang="zh-CN" altLang="en-US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结构体</a:t>
            </a:r>
            <a:br>
              <a:rPr lang="zh-CN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</a:br>
            <a:endParaRPr lang="zh-CN" altLang="en-US" sz="27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  <p:sp>
        <p:nvSpPr>
          <p:cNvPr id="6" name="TextBox 5"/>
          <p:cNvSpPr txBox="1"/>
          <p:nvPr/>
        </p:nvSpPr>
        <p:spPr>
          <a:xfrm>
            <a:off x="1047750" y="857250"/>
            <a:ext cx="10097135" cy="1845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+mj-lt"/>
              <a:buNone/>
            </a:pPr>
            <a:r>
              <a:rPr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结构体变量的成员可以通过点操作符访问</a:t>
            </a:r>
            <a:endParaRPr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r>
              <a:rPr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结构体成员名字是以大写字母开头的，那么该成员就是导出的</a:t>
            </a:r>
            <a:endParaRPr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r>
              <a:rPr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可以用字面量语法初始化一个结构体</a:t>
            </a:r>
            <a:endParaRPr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r>
              <a:rPr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结构体也是可以比较的</a:t>
            </a:r>
            <a:endParaRPr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buFont typeface="+mj-lt"/>
              <a:buAutoNum type="arabicPeriod"/>
            </a:pPr>
            <a:endParaRPr lang="zh-CN" sz="18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2274" y="320634"/>
            <a:ext cx="5115414" cy="391885"/>
          </a:xfrm>
        </p:spPr>
        <p:txBody>
          <a:bodyPr>
            <a:normAutofit fontScale="90000"/>
          </a:bodyPr>
          <a:lstStyle/>
          <a:p>
            <a:r>
              <a:rPr lang="zh-CN" altLang="en-US" sz="2700" dirty="0" smtClean="0">
                <a:sym typeface="+mn-ea"/>
              </a:rPr>
              <a:t>方法</a:t>
            </a:r>
            <a:r>
              <a:rPr lang="en-US" altLang="zh-CN" sz="2700" dirty="0" smtClean="0">
                <a:sym typeface="+mn-ea"/>
              </a:rPr>
              <a:t>method</a:t>
            </a:r>
            <a:endParaRPr lang="zh-CN" altLang="en-US" sz="27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  <p:sp>
        <p:nvSpPr>
          <p:cNvPr id="6" name="TextBox 5"/>
          <p:cNvSpPr txBox="1"/>
          <p:nvPr/>
        </p:nvSpPr>
        <p:spPr>
          <a:xfrm>
            <a:off x="1047750" y="857250"/>
            <a:ext cx="1009713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+mj-lt"/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Go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中虽没有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class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，但依旧有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method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通过显示说明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receiver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来实现与某个类型的组合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Receiver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可以是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类型的值或者指针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可以使用值或指针来调用方法，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编译器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会自动完成转换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如果外部结构和嵌入结构存在同名方法，则优先调用外部结构的方法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类型别名不会拥有底层类型所附带的方法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方法可以调用结构中的非公开字段</a:t>
            </a:r>
            <a:endParaRPr lang="zh-CN" sz="18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2274" y="320634"/>
            <a:ext cx="5115414" cy="391885"/>
          </a:xfrm>
        </p:spPr>
        <p:txBody>
          <a:bodyPr>
            <a:normAutofit fontScale="90000"/>
          </a:bodyPr>
          <a:lstStyle/>
          <a:p>
            <a:r>
              <a:rPr lang="zh-CN" altLang="en-US" sz="2700" dirty="0" smtClean="0">
                <a:sym typeface="+mn-ea"/>
              </a:rPr>
              <a:t>方法</a:t>
            </a:r>
            <a:r>
              <a:rPr lang="en-US" altLang="zh-CN" sz="2700" dirty="0" smtClean="0">
                <a:sym typeface="+mn-ea"/>
              </a:rPr>
              <a:t>method</a:t>
            </a:r>
            <a:endParaRPr lang="zh-CN" altLang="en-US" sz="27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  <p:sp>
        <p:nvSpPr>
          <p:cNvPr id="6" name="TextBox 5"/>
          <p:cNvSpPr txBox="1"/>
          <p:nvPr/>
        </p:nvSpPr>
        <p:spPr>
          <a:xfrm>
            <a:off x="1047750" y="857250"/>
            <a:ext cx="1009713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+mj-lt"/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endParaRPr lang="zh-CN" sz="18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135" y="1594485"/>
            <a:ext cx="8004810" cy="2765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2274" y="320634"/>
            <a:ext cx="5115414" cy="391885"/>
          </a:xfrm>
        </p:spPr>
        <p:txBody>
          <a:bodyPr>
            <a:normAutofit fontScale="90000"/>
          </a:bodyPr>
          <a:lstStyle/>
          <a:p>
            <a:r>
              <a:rPr lang="zh-CN" altLang="en-US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总结和练习题</a:t>
            </a:r>
            <a:br>
              <a:rPr lang="zh-CN" altLang="en-US" sz="27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</a:br>
            <a:endParaRPr lang="zh-CN" altLang="en-US" sz="27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  <p:sp>
        <p:nvSpPr>
          <p:cNvPr id="3" name="文本框 2"/>
          <p:cNvSpPr txBox="1"/>
          <p:nvPr/>
        </p:nvSpPr>
        <p:spPr>
          <a:xfrm>
            <a:off x="1278890" y="1793875"/>
            <a:ext cx="8638540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Tx/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631950" y="1665605"/>
            <a:ext cx="8285480" cy="2722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AutoNum type="arabicPeriod"/>
            </a:pPr>
            <a:r>
              <a:rPr lang="en-US" altLang="zh-CN"/>
              <a:t>map</a:t>
            </a:r>
            <a:r>
              <a:rPr lang="zh-CN" altLang="en-US"/>
              <a:t>的声明和定义</a:t>
            </a:r>
            <a:endParaRPr lang="zh-CN"/>
          </a:p>
          <a:p>
            <a:pPr marL="457200" indent="-457200" algn="l">
              <a:buClrTx/>
              <a:buSzTx/>
              <a:buFontTx/>
              <a:buAutoNum type="arabicPeriod"/>
            </a:pPr>
            <a:r>
              <a:rPr lang="en-US" altLang="zh-CN">
                <a:sym typeface="+mn-ea"/>
              </a:rPr>
              <a:t>map</a:t>
            </a:r>
            <a:r>
              <a:rPr lang="zh-CN" altLang="en-US">
                <a:sym typeface="+mn-ea"/>
              </a:rPr>
              <a:t>的判断和操作</a:t>
            </a:r>
            <a:endParaRPr lang="zh-CN" altLang="en-US">
              <a:sym typeface="+mn-ea"/>
            </a:endParaRPr>
          </a:p>
          <a:p>
            <a:pPr marL="457200" indent="-457200" algn="l">
              <a:buClrTx/>
              <a:buSzTx/>
              <a:buFontTx/>
              <a:buAutoNum type="arabicPeriod"/>
            </a:pPr>
            <a:r>
              <a:rPr lang="en-US" altLang="zh-CN">
                <a:sym typeface="+mn-ea"/>
              </a:rPr>
              <a:t>map</a:t>
            </a:r>
            <a:r>
              <a:rPr lang="zh-CN" altLang="en-US">
                <a:sym typeface="+mn-ea"/>
              </a:rPr>
              <a:t>遍历</a:t>
            </a:r>
            <a:endParaRPr lang="zh-CN" altLang="en-US">
              <a:sym typeface="+mn-ea"/>
            </a:endParaRPr>
          </a:p>
          <a:p>
            <a:pPr marL="457200" indent="-457200" algn="l">
              <a:buClrTx/>
              <a:buSzTx/>
              <a:buFontTx/>
              <a:buAutoNum type="arabicPeriod"/>
            </a:pPr>
            <a:r>
              <a:rPr lang="en-US" altLang="zh-CN">
                <a:sym typeface="+mn-ea"/>
              </a:rPr>
              <a:t>map</a:t>
            </a:r>
            <a:r>
              <a:rPr lang="zh-CN" altLang="en-US">
                <a:sym typeface="+mn-ea"/>
              </a:rPr>
              <a:t>排序</a:t>
            </a:r>
            <a:r>
              <a:rPr lang="en-US" altLang="zh-CN">
                <a:sym typeface="+mn-ea"/>
              </a:rPr>
              <a:t> </a:t>
            </a:r>
            <a:endParaRPr lang="en-US" altLang="zh-CN">
              <a:sym typeface="+mn-ea"/>
            </a:endParaRPr>
          </a:p>
          <a:p>
            <a:pPr marL="457200" indent="-457200">
              <a:buAutoNum type="arabicPeriod"/>
            </a:pPr>
            <a:r>
              <a:rPr lang="en-US" altLang="zh-CN"/>
              <a:t>for</a:t>
            </a:r>
            <a:r>
              <a:rPr lang="zh-CN" altLang="en-US"/>
              <a:t>循环</a:t>
            </a:r>
            <a:endParaRPr lang="zh-CN" altLang="en-US"/>
          </a:p>
          <a:p>
            <a:pPr marL="457200" indent="-457200">
              <a:buAutoNum type="arabicPeriod"/>
            </a:pPr>
            <a:r>
              <a:rPr lang="zh-CN" altLang="en-US"/>
              <a:t>跳转控制</a:t>
            </a:r>
            <a:endParaRPr lang="zh-CN" altLang="en-US"/>
          </a:p>
          <a:p>
            <a:pPr marL="457200" indent="-457200">
              <a:buAutoNum type="arabicPeriod"/>
            </a:pPr>
            <a:r>
              <a:rPr lang="zh-CN" altLang="en-US"/>
              <a:t>数组声明、遍历</a:t>
            </a:r>
            <a:endParaRPr lang="zh-CN" altLang="en-US"/>
          </a:p>
          <a:p>
            <a:pPr indent="0">
              <a:buNone/>
            </a:pPr>
            <a:endParaRPr lang="zh-CN" altLang="en-US"/>
          </a:p>
          <a:p>
            <a:pPr marL="457200" indent="-457200">
              <a:buAutoNum type="arabicPeriod"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COLOR_SCHEME_SHAPE_ID" val="131"/>
  <p:tag name="KSO_WM_UNIT_COLOR_SCHEME_PARENT_PAGE" val="0_4"/>
  <p:tag name="KSO_WM_UNIT_ISCONTENTSTITLE" val="0"/>
  <p:tag name="KSO_WM_UNIT_PRESET_TEXT" val="添加标题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a*1_1_1"/>
  <p:tag name="KSO_WM_UNIT_TEXT_FILL_FORE_SCHEMECOLOR_INDEX" val="13"/>
  <p:tag name="KSO_WM_UNIT_TEXT_FILL_TYPE" val="1"/>
  <p:tag name="KSO_WM_UNIT_USESOURCEFORMAT_APPLY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i*1_3_1"/>
  <p:tag name="KSO_WM_UNIT_LINE_FORE_SCHEMECOLOR_INDEX" val="5"/>
  <p:tag name="KSO_WM_UNIT_LINE_FILL_TYPE" val="2"/>
  <p:tag name="KSO_WM_UNIT_USESOURCEFORMAT_APPLY" val="1"/>
</p:tagLst>
</file>

<file path=ppt/tags/tag11.xml><?xml version="1.0" encoding="utf-8"?>
<p:tagLst xmlns:p="http://schemas.openxmlformats.org/presentationml/2006/main">
  <p:tag name="KSO_WM_UNIT_COLOR_SCHEME_SHAPE_ID" val="131"/>
  <p:tag name="KSO_WM_UNIT_COLOR_SCHEME_PARENT_PAGE" val="0_4"/>
  <p:tag name="KSO_WM_UNIT_ISCONTENTSTITLE" val="0"/>
  <p:tag name="KSO_WM_UNIT_PRESET_TEXT" val="添加标题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a*1_3_1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UNIT_COLOR_SCHEME_SHAPE_ID" val="132"/>
  <p:tag name="KSO_WM_UNIT_COLOR_SCHEME_PARENT_PAGE" val="0_4"/>
  <p:tag name="KSO_WM_UNIT_PRESET_TEXT" val="单击此处添加文本具体内容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f*1_3_1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i*1_4_1"/>
  <p:tag name="KSO_WM_UNIT_TEXT_FILL_FORE_SCHEMECOLOR_INDEX" val="5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i*1_4_1"/>
  <p:tag name="KSO_WM_UNIT_LINE_FORE_SCHEMECOLOR_INDEX" val="5"/>
  <p:tag name="KSO_WM_UNIT_LINE_FILL_TYPE" val="2"/>
  <p:tag name="KSO_WM_UNIT_USESOURCEFORMAT_APPLY" val="1"/>
</p:tagLst>
</file>

<file path=ppt/tags/tag15.xml><?xml version="1.0" encoding="utf-8"?>
<p:tagLst xmlns:p="http://schemas.openxmlformats.org/presentationml/2006/main">
  <p:tag name="KSO_WM_UNIT_COLOR_SCHEME_SHAPE_ID" val="131"/>
  <p:tag name="KSO_WM_UNIT_COLOR_SCHEME_PARENT_PAGE" val="0_4"/>
  <p:tag name="KSO_WM_UNIT_ISCONTENTSTITLE" val="0"/>
  <p:tag name="KSO_WM_UNIT_PRESET_TEXT" val="添加标题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a*1_4_1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UNIT_COLOR_SCHEME_SHAPE_ID" val="132"/>
  <p:tag name="KSO_WM_UNIT_COLOR_SCHEME_PARENT_PAGE" val="0_4"/>
  <p:tag name="KSO_WM_UNIT_PRESET_TEXT" val="单击此处添加文本具体内容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f*1_4_1"/>
  <p:tag name="KSO_WM_UNIT_TEXT_FILL_FORE_SCHEMECOLOR_INDEX" val="13"/>
  <p:tag name="KSO_WM_UNIT_TEXT_FILL_TYPE" val="1"/>
  <p:tag name="KSO_WM_UNIT_USESOURCEFORMAT_APPLY" val="1"/>
</p:tagLst>
</file>

<file path=ppt/tags/tag2.xml><?xml version="1.0" encoding="utf-8"?>
<p:tagLst xmlns:p="http://schemas.openxmlformats.org/presentationml/2006/main">
  <p:tag name="KSO_WM_UNIT_COLOR_SCHEME_SHAPE_ID" val="132"/>
  <p:tag name="KSO_WM_UNIT_COLOR_SCHEME_PARENT_PAGE" val="0_4"/>
  <p:tag name="KSO_WM_UNIT_PRESET_TEXT" val="单击此处添加文本具体内容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f*1_1_1"/>
  <p:tag name="KSO_WM_UNIT_TEXT_FILL_FORE_SCHEMECOLOR_INDEX" val="13"/>
  <p:tag name="KSO_WM_UNIT_TEXT_FILL_TYPE" val="1"/>
  <p:tag name="KSO_WM_UNIT_USESOURCEFORMAT_APPLY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i*1_1_1"/>
  <p:tag name="KSO_WM_UNIT_TEXT_FILL_FORE_SCHEMECOLOR_INDEX" val="5"/>
  <p:tag name="KSO_WM_UNIT_TEXT_FILL_TYPE" val="1"/>
  <p:tag name="KSO_WM_UNIT_USESOURCEFORMAT_APPLY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i*1_1_1"/>
  <p:tag name="KSO_WM_UNIT_LINE_FORE_SCHEMECOLOR_INDEX" val="5"/>
  <p:tag name="KSO_WM_UNIT_LINE_FILL_TYPE" val="2"/>
  <p:tag name="KSO_WM_UNIT_USESOURCEFORMAT_APPLY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i*1_2_1"/>
  <p:tag name="KSO_WM_UNIT_TEXT_FILL_FORE_SCHEMECOLOR_INDEX" val="5"/>
  <p:tag name="KSO_WM_UNIT_TEXT_FILL_TYPE" val="1"/>
  <p:tag name="KSO_WM_UNIT_USESOURCEFORMAT_APPLY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i*1_2_1"/>
  <p:tag name="KSO_WM_UNIT_LINE_FORE_SCHEMECOLOR_INDEX" val="5"/>
  <p:tag name="KSO_WM_UNIT_LINE_FILL_TYPE" val="2"/>
  <p:tag name="KSO_WM_UNIT_USESOURCEFORMAT_APPLY" val="1"/>
</p:tagLst>
</file>

<file path=ppt/tags/tag7.xml><?xml version="1.0" encoding="utf-8"?>
<p:tagLst xmlns:p="http://schemas.openxmlformats.org/presentationml/2006/main">
  <p:tag name="KSO_WM_UNIT_COLOR_SCHEME_SHAPE_ID" val="131"/>
  <p:tag name="KSO_WM_UNIT_COLOR_SCHEME_PARENT_PAGE" val="0_4"/>
  <p:tag name="KSO_WM_UNIT_ISCONTENTSTITLE" val="0"/>
  <p:tag name="KSO_WM_UNIT_PRESET_TEXT" val="添加标题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a*1_2_1"/>
  <p:tag name="KSO_WM_UNIT_TEXT_FILL_FORE_SCHEMECOLOR_INDEX" val="13"/>
  <p:tag name="KSO_WM_UNIT_TEXT_FILL_TYPE" val="1"/>
  <p:tag name="KSO_WM_UNIT_USESOURCEFORMAT_APPLY" val="1"/>
</p:tagLst>
</file>

<file path=ppt/tags/tag8.xml><?xml version="1.0" encoding="utf-8"?>
<p:tagLst xmlns:p="http://schemas.openxmlformats.org/presentationml/2006/main">
  <p:tag name="KSO_WM_UNIT_COLOR_SCHEME_SHAPE_ID" val="132"/>
  <p:tag name="KSO_WM_UNIT_COLOR_SCHEME_PARENT_PAGE" val="0_4"/>
  <p:tag name="KSO_WM_UNIT_PRESET_TEXT" val="单击此处添加文本具体内容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f*1_2_1"/>
  <p:tag name="KSO_WM_UNIT_TEXT_FILL_FORE_SCHEMECOLOR_INDEX" val="13"/>
  <p:tag name="KSO_WM_UNIT_TEXT_FILL_TYPE" val="1"/>
  <p:tag name="KSO_WM_UNIT_USESOURCEFORMAT_APPLY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i*1_3_1"/>
  <p:tag name="KSO_WM_UNIT_TEXT_FILL_FORE_SCHEMECOLOR_INDEX" val="5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968</Words>
  <Application>WPS 演示</Application>
  <PresentationFormat>自定义</PresentationFormat>
  <Paragraphs>104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等线</vt:lpstr>
      <vt:lpstr>Arial Unicode MS</vt:lpstr>
      <vt:lpstr>Calibri</vt:lpstr>
      <vt:lpstr>3_自定义设计方案</vt:lpstr>
      <vt:lpstr>4_自定义设计方案</vt:lpstr>
      <vt:lpstr>PowerPoint 演示文稿</vt:lpstr>
      <vt:lpstr>目录</vt:lpstr>
      <vt:lpstr>复合数据类型-map </vt:lpstr>
      <vt:lpstr>复合数据类型-结构体 </vt:lpstr>
      <vt:lpstr>复合数据类型-结构体 </vt:lpstr>
      <vt:lpstr>复合数据类型-结构体 </vt:lpstr>
      <vt:lpstr>复合数据类型-结构体 </vt:lpstr>
      <vt:lpstr>方法method</vt:lpstr>
      <vt:lpstr>总结和练习题 </vt:lpstr>
      <vt:lpstr>总结和练习题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homelink</dc:creator>
  <cp:lastModifiedBy>sqc15</cp:lastModifiedBy>
  <cp:revision>326</cp:revision>
  <dcterms:created xsi:type="dcterms:W3CDTF">2018-11-09T04:17:00Z</dcterms:created>
  <dcterms:modified xsi:type="dcterms:W3CDTF">2020-03-15T03:31:51Z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