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59" r:id="rId4"/>
    <p:sldId id="258"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27"/>
    <a:srgbClr val="BBC6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99" autoAdjust="0"/>
  </p:normalViewPr>
  <p:slideViewPr>
    <p:cSldViewPr snapToGrid="0" snapToObjects="1">
      <p:cViewPr varScale="1">
        <p:scale>
          <a:sx n="102" d="100"/>
          <a:sy n="102" d="100"/>
        </p:scale>
        <p:origin x="188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61423-6FB2-409E-A573-729144900C42}" type="datetimeFigureOut">
              <a:rPr lang="en-US" smtClean="0"/>
              <a:t>2/24/2017</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95412-09FC-4506-9B5D-18F1FE5C6731}" type="slidenum">
              <a:rPr lang="en-US" smtClean="0"/>
              <a:t>‹#›</a:t>
            </a:fld>
            <a:endParaRPr lang="en-US"/>
          </a:p>
        </p:txBody>
      </p:sp>
    </p:spTree>
    <p:extLst>
      <p:ext uri="{BB962C8B-B14F-4D97-AF65-F5344CB8AC3E}">
        <p14:creationId xmlns:p14="http://schemas.microsoft.com/office/powerpoint/2010/main" val="2361563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Hello</a:t>
            </a:r>
            <a:r>
              <a:rPr lang="en-US" baseline="0" dirty="0"/>
              <a:t> everyone. </a:t>
            </a:r>
            <a:r>
              <a:rPr lang="en-US" dirty="0"/>
              <a:t>This is team 32. The</a:t>
            </a:r>
            <a:r>
              <a:rPr lang="en-US" baseline="0" dirty="0"/>
              <a:t> goal of our project was to improve the efficiency of the search function of My Course Guide and add a few other features.</a:t>
            </a:r>
            <a:endParaRPr lang="en-US" dirty="0"/>
          </a:p>
        </p:txBody>
      </p:sp>
      <p:sp>
        <p:nvSpPr>
          <p:cNvPr id="4" name="灯片编号占位符 3"/>
          <p:cNvSpPr>
            <a:spLocks noGrp="1"/>
          </p:cNvSpPr>
          <p:nvPr>
            <p:ph type="sldNum" sz="quarter" idx="10"/>
          </p:nvPr>
        </p:nvSpPr>
        <p:spPr/>
        <p:txBody>
          <a:bodyPr/>
          <a:lstStyle/>
          <a:p>
            <a:fld id="{7ED95412-09FC-4506-9B5D-18F1FE5C6731}" type="slidenum">
              <a:rPr lang="en-US" smtClean="0"/>
              <a:t>1</a:t>
            </a:fld>
            <a:endParaRPr lang="en-US"/>
          </a:p>
        </p:txBody>
      </p:sp>
    </p:spTree>
    <p:extLst>
      <p:ext uri="{BB962C8B-B14F-4D97-AF65-F5344CB8AC3E}">
        <p14:creationId xmlns:p14="http://schemas.microsoft.com/office/powerpoint/2010/main" val="6928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During our Contextual Inquiries,</a:t>
            </a:r>
            <a:r>
              <a:rPr lang="en-US" baseline="0" dirty="0"/>
              <a:t> we found a few breakdowns. First, there was no easy way to incorporate DARS reports. There was also no way to search for courses by time, even though the student center has this function. And the overall layout of the page was not very user-friendly. We decided to improve this page by adding a checkbox for searching courses with </a:t>
            </a:r>
            <a:r>
              <a:rPr lang="en-US" sz="1200" dirty="0">
                <a:solidFill>
                  <a:schemeClr val="tx1"/>
                </a:solidFill>
              </a:rPr>
              <a:t>degree requirements, adding a function</a:t>
            </a:r>
            <a:r>
              <a:rPr lang="en-US" sz="1200" baseline="0" dirty="0">
                <a:solidFill>
                  <a:schemeClr val="tx1"/>
                </a:solidFill>
              </a:rPr>
              <a:t> to allow users </a:t>
            </a:r>
            <a:r>
              <a:rPr lang="en-US" sz="1200" dirty="0">
                <a:solidFill>
                  <a:schemeClr val="tx1"/>
                </a:solidFill>
              </a:rPr>
              <a:t>search courses by time,</a:t>
            </a:r>
            <a:r>
              <a:rPr lang="en-US" sz="1200" baseline="0" dirty="0">
                <a:solidFill>
                  <a:schemeClr val="tx1"/>
                </a:solidFill>
              </a:rPr>
              <a:t> and reformatting the search choices panel.</a:t>
            </a:r>
            <a:endParaRPr lang="en-US" dirty="0"/>
          </a:p>
        </p:txBody>
      </p:sp>
      <p:sp>
        <p:nvSpPr>
          <p:cNvPr id="4" name="灯片编号占位符 3"/>
          <p:cNvSpPr>
            <a:spLocks noGrp="1"/>
          </p:cNvSpPr>
          <p:nvPr>
            <p:ph type="sldNum" sz="quarter" idx="10"/>
          </p:nvPr>
        </p:nvSpPr>
        <p:spPr/>
        <p:txBody>
          <a:bodyPr/>
          <a:lstStyle/>
          <a:p>
            <a:fld id="{7ED95412-09FC-4506-9B5D-18F1FE5C6731}" type="slidenum">
              <a:rPr lang="en-US" smtClean="0"/>
              <a:t>2</a:t>
            </a:fld>
            <a:endParaRPr lang="en-US"/>
          </a:p>
        </p:txBody>
      </p:sp>
    </p:spTree>
    <p:extLst>
      <p:ext uri="{BB962C8B-B14F-4D97-AF65-F5344CB8AC3E}">
        <p14:creationId xmlns:p14="http://schemas.microsoft.com/office/powerpoint/2010/main" val="315824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For our usability tests, we asked users to find a computer science course, using the new layout. Then find a course that fulfills a specific degree requirement. Finally, they had to find a course to fill a specific time slot, in this case 1:20 to 2:10. </a:t>
            </a:r>
          </a:p>
        </p:txBody>
      </p:sp>
      <p:sp>
        <p:nvSpPr>
          <p:cNvPr id="4" name="灯片编号占位符 3"/>
          <p:cNvSpPr>
            <a:spLocks noGrp="1"/>
          </p:cNvSpPr>
          <p:nvPr>
            <p:ph type="sldNum" sz="quarter" idx="10"/>
          </p:nvPr>
        </p:nvSpPr>
        <p:spPr/>
        <p:txBody>
          <a:bodyPr/>
          <a:lstStyle/>
          <a:p>
            <a:fld id="{7ED95412-09FC-4506-9B5D-18F1FE5C6731}" type="slidenum">
              <a:rPr lang="en-US" smtClean="0"/>
              <a:t>3</a:t>
            </a:fld>
            <a:endParaRPr lang="en-US"/>
          </a:p>
        </p:txBody>
      </p:sp>
    </p:spTree>
    <p:extLst>
      <p:ext uri="{BB962C8B-B14F-4D97-AF65-F5344CB8AC3E}">
        <p14:creationId xmlns:p14="http://schemas.microsoft.com/office/powerpoint/2010/main" val="281080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Between our 3 trials, we found that our page was more efficient, easier to use, more appealing, more effective, and more flexible, all of which resulted in much higher user satisfaction rating. This leads us to conclude that our changes were welcome and effectively dealt with the breakdowns we noted earlier. Thank you for watching this presentation. </a:t>
            </a:r>
          </a:p>
        </p:txBody>
      </p:sp>
      <p:sp>
        <p:nvSpPr>
          <p:cNvPr id="4" name="灯片编号占位符 3"/>
          <p:cNvSpPr>
            <a:spLocks noGrp="1"/>
          </p:cNvSpPr>
          <p:nvPr>
            <p:ph type="sldNum" sz="quarter" idx="10"/>
          </p:nvPr>
        </p:nvSpPr>
        <p:spPr/>
        <p:txBody>
          <a:bodyPr/>
          <a:lstStyle/>
          <a:p>
            <a:fld id="{7ED95412-09FC-4506-9B5D-18F1FE5C6731}" type="slidenum">
              <a:rPr lang="en-US" smtClean="0"/>
              <a:t>4</a:t>
            </a:fld>
            <a:endParaRPr lang="en-US"/>
          </a:p>
        </p:txBody>
      </p:sp>
    </p:spTree>
    <p:extLst>
      <p:ext uri="{BB962C8B-B14F-4D97-AF65-F5344CB8AC3E}">
        <p14:creationId xmlns:p14="http://schemas.microsoft.com/office/powerpoint/2010/main" val="1924678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30000">
              <a:srgbClr val="FFFFFF"/>
            </a:gs>
            <a:gs pos="100000">
              <a:srgbClr val="BBC6C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6660"/>
            <a:ext cx="7772400" cy="2600540"/>
          </a:xfrm>
        </p:spPr>
        <p:txBody>
          <a:bodyPr>
            <a:noAutofit/>
          </a:bodyPr>
          <a:lstStyle>
            <a:lvl1pPr>
              <a:defRPr sz="6400" b="0" i="0">
                <a:solidFill>
                  <a:srgbClr val="272727"/>
                </a:solidFill>
                <a:latin typeface="Gill Sans Light"/>
                <a:cs typeface="Gill Sans Light"/>
              </a:defRPr>
            </a:lvl1pPr>
          </a:lstStyle>
          <a:p>
            <a:r>
              <a:rPr lang="en-US" dirty="0"/>
              <a:t>CLICK TO EDIT MASTER TITLE STYLE</a:t>
            </a:r>
          </a:p>
        </p:txBody>
      </p:sp>
      <p:sp>
        <p:nvSpPr>
          <p:cNvPr id="3" name="Subtitle 2"/>
          <p:cNvSpPr>
            <a:spLocks noGrp="1"/>
          </p:cNvSpPr>
          <p:nvPr>
            <p:ph type="subTitle" idx="1"/>
          </p:nvPr>
        </p:nvSpPr>
        <p:spPr>
          <a:xfrm>
            <a:off x="1371600" y="4618275"/>
            <a:ext cx="6400800" cy="1220969"/>
          </a:xfrm>
        </p:spPr>
        <p:txBody>
          <a:bodyPr/>
          <a:lstStyle>
            <a:lvl1pPr marL="0" indent="0" algn="ctr">
              <a:buNone/>
              <a:defRPr b="0" i="0">
                <a:solidFill>
                  <a:schemeClr val="tx1">
                    <a:tint val="75000"/>
                  </a:schemeClr>
                </a:solidFill>
                <a:latin typeface="Gill Sans Light"/>
                <a:cs typeface="Gill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UWlogo_ctr_bw.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31" y="5792549"/>
            <a:ext cx="1187278" cy="797456"/>
          </a:xfrm>
          <a:prstGeom prst="rect">
            <a:avLst/>
          </a:prstGeom>
          <a:effectLst>
            <a:outerShdw blurRad="63500" dist="25400" dir="2700000" algn="tl" rotWithShape="0">
              <a:prstClr val="black">
                <a:alpha val="25000"/>
              </a:prstClr>
            </a:outerShdw>
          </a:effectLst>
        </p:spPr>
      </p:pic>
      <p:sp>
        <p:nvSpPr>
          <p:cNvPr id="8" name="Rectangle 7"/>
          <p:cNvSpPr/>
          <p:nvPr userDrawn="1"/>
        </p:nvSpPr>
        <p:spPr>
          <a:xfrm>
            <a:off x="1633067" y="6260333"/>
            <a:ext cx="5943354" cy="338554"/>
          </a:xfrm>
          <a:prstGeom prst="rect">
            <a:avLst/>
          </a:prstGeom>
        </p:spPr>
        <p:txBody>
          <a:bodyPr wrap="none">
            <a:spAutoFit/>
          </a:bodyPr>
          <a:lstStyle/>
          <a:p>
            <a:r>
              <a:rPr lang="en-US" sz="1600" b="0" i="0" dirty="0">
                <a:solidFill>
                  <a:srgbClr val="272727"/>
                </a:solidFill>
                <a:latin typeface="Gill Sans"/>
                <a:cs typeface="Gill Sans"/>
              </a:rPr>
              <a:t>CS-570</a:t>
            </a:r>
            <a:r>
              <a:rPr lang="en-US" sz="1600" b="0" i="0" baseline="0" dirty="0">
                <a:solidFill>
                  <a:srgbClr val="272727"/>
                </a:solidFill>
                <a:latin typeface="Gill Sans"/>
                <a:cs typeface="Gill Sans"/>
              </a:rPr>
              <a:t> </a:t>
            </a:r>
            <a:r>
              <a:rPr lang="en-US" sz="1600" b="0" i="0" baseline="0" dirty="0">
                <a:solidFill>
                  <a:srgbClr val="272727"/>
                </a:solidFill>
                <a:latin typeface="Gill Sans Light"/>
                <a:cs typeface="Gill Sans Light"/>
              </a:rPr>
              <a:t>INTRODUCTION TO HUMAN-COMPUTER INTERACTION</a:t>
            </a:r>
            <a:endParaRPr lang="en-US" sz="1600" b="0" i="0" dirty="0">
              <a:solidFill>
                <a:srgbClr val="272727"/>
              </a:solidFill>
              <a:latin typeface="Gill Sans Light"/>
              <a:cs typeface="Gill Sans Light"/>
            </a:endParaRPr>
          </a:p>
        </p:txBody>
      </p:sp>
    </p:spTree>
    <p:extLst>
      <p:ext uri="{BB962C8B-B14F-4D97-AF65-F5344CB8AC3E}">
        <p14:creationId xmlns:p14="http://schemas.microsoft.com/office/powerpoint/2010/main" val="148154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0" i="0">
                <a:solidFill>
                  <a:srgbClr val="272727"/>
                </a:solidFill>
                <a:latin typeface="Gill Sans Light"/>
                <a:cs typeface="Gill Sans Light"/>
              </a:defRPr>
            </a:lvl1pPr>
          </a:lstStyle>
          <a:p>
            <a:r>
              <a:rPr lang="en-US" dirty="0"/>
              <a:t>CLICK TO EDIT MASTER TITLE STYLE</a:t>
            </a:r>
          </a:p>
        </p:txBody>
      </p:sp>
      <p:sp>
        <p:nvSpPr>
          <p:cNvPr id="3" name="Content Placeholder 2"/>
          <p:cNvSpPr>
            <a:spLocks noGrp="1"/>
          </p:cNvSpPr>
          <p:nvPr>
            <p:ph idx="1"/>
          </p:nvPr>
        </p:nvSpPr>
        <p:spPr>
          <a:xfrm>
            <a:off x="457200" y="1600200"/>
            <a:ext cx="8229600" cy="5002157"/>
          </a:xfrm>
        </p:spPr>
        <p:txBody>
          <a:bodyPr/>
          <a:lstStyle>
            <a:lvl1pPr marL="0" indent="0">
              <a:buFontTx/>
              <a:buNone/>
              <a:defRPr b="0" i="0">
                <a:solidFill>
                  <a:srgbClr val="272727"/>
                </a:solidFill>
                <a:latin typeface="Gill Sans Light"/>
                <a:cs typeface="Gill Sans Light"/>
              </a:defRPr>
            </a:lvl1pPr>
            <a:lvl2pPr marL="457200" indent="0">
              <a:buFontTx/>
              <a:buNone/>
              <a:defRPr b="0" i="0">
                <a:solidFill>
                  <a:srgbClr val="272727"/>
                </a:solidFill>
                <a:latin typeface="Gill Sans Light"/>
                <a:cs typeface="Gill Sans Light"/>
              </a:defRPr>
            </a:lvl2pPr>
            <a:lvl3pPr marL="914400" indent="0">
              <a:buFontTx/>
              <a:buNone/>
              <a:defRPr b="0" i="0">
                <a:solidFill>
                  <a:srgbClr val="272727"/>
                </a:solidFill>
                <a:latin typeface="Gill Sans Light"/>
                <a:cs typeface="Gill Sans Light"/>
              </a:defRPr>
            </a:lvl3pPr>
            <a:lvl4pPr marL="1371600" indent="0">
              <a:buFontTx/>
              <a:buNone/>
              <a:defRPr b="0" i="0">
                <a:solidFill>
                  <a:srgbClr val="272727"/>
                </a:solidFill>
                <a:latin typeface="Gill Sans Light"/>
                <a:cs typeface="Gill Sans Light"/>
              </a:defRPr>
            </a:lvl4pPr>
            <a:lvl5pPr marL="1828800" indent="0">
              <a:buFontTx/>
              <a:buNone/>
              <a:defRPr b="0" i="0">
                <a:solidFill>
                  <a:srgbClr val="272727"/>
                </a:solidFill>
                <a:latin typeface="Gill Sans Light"/>
                <a:cs typeface="Gill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108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0" i="0">
                <a:latin typeface="Gill Sans Light"/>
                <a:cs typeface="Gill Sans Light"/>
              </a:defRPr>
            </a:lvl1pPr>
          </a:lstStyle>
          <a:p>
            <a:r>
              <a:rPr lang="en-US" dirty="0"/>
              <a:t>CLICK TO EDIT MASTER TITLE STYLE</a:t>
            </a:r>
          </a:p>
        </p:txBody>
      </p:sp>
    </p:spTree>
    <p:extLst>
      <p:ext uri="{BB962C8B-B14F-4D97-AF65-F5344CB8AC3E}">
        <p14:creationId xmlns:p14="http://schemas.microsoft.com/office/powerpoint/2010/main" val="178378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95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gs>
            <a:gs pos="100000">
              <a:srgbClr val="BBC6C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992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9672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ctr" defTabSz="457200" rtl="0" eaLnBrk="1" latinLnBrk="0" hangingPunct="1">
        <a:spcBef>
          <a:spcPct val="0"/>
        </a:spcBef>
        <a:buNone/>
        <a:defRPr sz="4000" b="0" i="0" kern="1200">
          <a:solidFill>
            <a:srgbClr val="272727"/>
          </a:solidFill>
          <a:latin typeface="Gill Sans Light"/>
          <a:ea typeface="+mj-ea"/>
          <a:cs typeface="Gill Sans Light"/>
        </a:defRPr>
      </a:lvl1pPr>
    </p:titleStyle>
    <p:bodyStyle>
      <a:lvl1pPr marL="0" indent="0" algn="l" defTabSz="457200" rtl="0" eaLnBrk="1" latinLnBrk="0" hangingPunct="1">
        <a:spcBef>
          <a:spcPct val="20000"/>
        </a:spcBef>
        <a:buFontTx/>
        <a:buNone/>
        <a:defRPr sz="3200" b="0" i="0" kern="1200">
          <a:solidFill>
            <a:srgbClr val="272727"/>
          </a:solidFill>
          <a:latin typeface="Gill Sans Light"/>
          <a:ea typeface="+mn-ea"/>
          <a:cs typeface="Gill Sans Light"/>
        </a:defRPr>
      </a:lvl1pPr>
      <a:lvl2pPr marL="457200" indent="0" algn="l" defTabSz="457200" rtl="0" eaLnBrk="1" latinLnBrk="0" hangingPunct="1">
        <a:spcBef>
          <a:spcPct val="20000"/>
        </a:spcBef>
        <a:buFontTx/>
        <a:buNone/>
        <a:defRPr sz="2800" b="0" i="0" kern="1200">
          <a:solidFill>
            <a:srgbClr val="272727"/>
          </a:solidFill>
          <a:latin typeface="Gill Sans Light"/>
          <a:ea typeface="+mn-ea"/>
          <a:cs typeface="Gill Sans Light"/>
        </a:defRPr>
      </a:lvl2pPr>
      <a:lvl3pPr marL="914400" indent="0" algn="l" defTabSz="457200" rtl="0" eaLnBrk="1" latinLnBrk="0" hangingPunct="1">
        <a:spcBef>
          <a:spcPct val="20000"/>
        </a:spcBef>
        <a:buFontTx/>
        <a:buNone/>
        <a:defRPr sz="2400" b="0" i="0" kern="1200">
          <a:solidFill>
            <a:srgbClr val="272727"/>
          </a:solidFill>
          <a:latin typeface="Gill Sans Light"/>
          <a:ea typeface="+mn-ea"/>
          <a:cs typeface="Gill Sans Light"/>
        </a:defRPr>
      </a:lvl3pPr>
      <a:lvl4pPr marL="1371600" indent="0" algn="l" defTabSz="457200" rtl="0" eaLnBrk="1" latinLnBrk="0" hangingPunct="1">
        <a:spcBef>
          <a:spcPct val="20000"/>
        </a:spcBef>
        <a:buFontTx/>
        <a:buNone/>
        <a:defRPr sz="2000" b="0" i="0" kern="1200">
          <a:solidFill>
            <a:srgbClr val="272727"/>
          </a:solidFill>
          <a:latin typeface="Gill Sans Light"/>
          <a:ea typeface="+mn-ea"/>
          <a:cs typeface="Gill Sans Light"/>
        </a:defRPr>
      </a:lvl4pPr>
      <a:lvl5pPr marL="1828800" indent="0" algn="l" defTabSz="457200" rtl="0" eaLnBrk="1" latinLnBrk="0" hangingPunct="1">
        <a:spcBef>
          <a:spcPct val="20000"/>
        </a:spcBef>
        <a:buFontTx/>
        <a:buNone/>
        <a:defRPr sz="2000" b="0" i="0" kern="1200">
          <a:solidFill>
            <a:srgbClr val="272727"/>
          </a:solidFill>
          <a:latin typeface="Gill Sans Light"/>
          <a:ea typeface="+mn-ea"/>
          <a:cs typeface="Gill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214" y="614310"/>
            <a:ext cx="8518561" cy="2600540"/>
          </a:xfrm>
        </p:spPr>
        <p:txBody>
          <a:bodyPr/>
          <a:lstStyle/>
          <a:p>
            <a:r>
              <a:rPr lang="en" dirty="0"/>
              <a:t>My Course Guide      </a:t>
            </a:r>
            <a:br>
              <a:rPr lang="en" dirty="0"/>
            </a:br>
            <a:r>
              <a:rPr lang="en-US" altLang="zh-CN" dirty="0"/>
              <a:t>——</a:t>
            </a:r>
            <a:r>
              <a:rPr lang="en" dirty="0"/>
              <a:t>Search</a:t>
            </a:r>
            <a:endParaRPr lang="en-US" dirty="0"/>
          </a:p>
        </p:txBody>
      </p:sp>
      <p:sp>
        <p:nvSpPr>
          <p:cNvPr id="3" name="Subtitle 2"/>
          <p:cNvSpPr>
            <a:spLocks noGrp="1"/>
          </p:cNvSpPr>
          <p:nvPr>
            <p:ph type="subTitle" idx="1"/>
          </p:nvPr>
        </p:nvSpPr>
        <p:spPr>
          <a:xfrm>
            <a:off x="5880672" y="4044177"/>
            <a:ext cx="3592101" cy="1809213"/>
          </a:xfrm>
        </p:spPr>
        <p:txBody>
          <a:bodyPr>
            <a:normAutofit/>
          </a:bodyPr>
          <a:lstStyle/>
          <a:p>
            <a:pPr lvl="0" algn="l">
              <a:spcBef>
                <a:spcPts val="0"/>
              </a:spcBef>
            </a:pPr>
            <a:r>
              <a:rPr lang="en" sz="2400" dirty="0">
                <a:solidFill>
                  <a:schemeClr val="tx1"/>
                </a:solidFill>
              </a:rPr>
              <a:t>William Baumeister    	</a:t>
            </a:r>
          </a:p>
          <a:p>
            <a:pPr lvl="0" algn="l">
              <a:spcBef>
                <a:spcPts val="0"/>
              </a:spcBef>
            </a:pPr>
            <a:r>
              <a:rPr lang="en" sz="2400" dirty="0">
                <a:solidFill>
                  <a:schemeClr val="tx1"/>
                </a:solidFill>
              </a:rPr>
              <a:t>Peter Carey</a:t>
            </a:r>
          </a:p>
          <a:p>
            <a:pPr lvl="0" algn="l">
              <a:spcBef>
                <a:spcPts val="0"/>
              </a:spcBef>
            </a:pPr>
            <a:r>
              <a:rPr lang="en" sz="2400" dirty="0">
                <a:solidFill>
                  <a:schemeClr val="tx1"/>
                </a:solidFill>
              </a:rPr>
              <a:t>Jeremy Koritzinsky 		</a:t>
            </a:r>
          </a:p>
          <a:p>
            <a:pPr lvl="0" algn="l">
              <a:spcBef>
                <a:spcPts val="0"/>
              </a:spcBef>
            </a:pPr>
            <a:r>
              <a:rPr lang="en" sz="2400" dirty="0">
                <a:solidFill>
                  <a:schemeClr val="tx1"/>
                </a:solidFill>
              </a:rPr>
              <a:t>Shaowen Liu</a:t>
            </a: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051292493"/>
      </p:ext>
    </p:extLst>
  </p:cSld>
  <p:clrMapOvr>
    <a:masterClrMapping/>
  </p:clrMapOvr>
  <mc:AlternateContent xmlns:mc="http://schemas.openxmlformats.org/markup-compatibility/2006">
    <mc:Choice xmlns:p14="http://schemas.microsoft.com/office/powerpoint/2010/main" Requires="p14">
      <p:transition spd="slow" p14:dur="2000" advTm="14597"/>
    </mc:Choice>
    <mc:Fallback>
      <p:transition spd="slow" advTm="145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7402" y="616449"/>
            <a:ext cx="8712486" cy="2373331"/>
          </a:xfrm>
        </p:spPr>
        <p:txBody>
          <a:bodyPr>
            <a:normAutofit/>
          </a:bodyPr>
          <a:lstStyle/>
          <a:p>
            <a:pPr algn="l"/>
            <a:r>
              <a:rPr lang="en-US" dirty="0">
                <a:solidFill>
                  <a:schemeClr val="tx1"/>
                </a:solidFill>
              </a:rPr>
              <a:t>Breakdowns: </a:t>
            </a:r>
          </a:p>
          <a:p>
            <a:pPr marL="342900" indent="-342900" algn="l">
              <a:buFont typeface="Arial" panose="020B0604020202020204" pitchFamily="34" charset="0"/>
              <a:buChar char="•"/>
            </a:pPr>
            <a:r>
              <a:rPr lang="en-US" sz="2400" dirty="0">
                <a:solidFill>
                  <a:schemeClr val="tx1"/>
                </a:solidFill>
              </a:rPr>
              <a:t>Displays courses without relating them to DARS, no “degree requirements” section (Main problem)</a:t>
            </a:r>
          </a:p>
          <a:p>
            <a:pPr marL="342900" indent="-342900" algn="l">
              <a:buFont typeface="Arial" panose="020B0604020202020204" pitchFamily="34" charset="0"/>
              <a:buChar char="•"/>
            </a:pPr>
            <a:r>
              <a:rPr lang="en-US" sz="2400" dirty="0">
                <a:solidFill>
                  <a:schemeClr val="tx1"/>
                </a:solidFill>
              </a:rPr>
              <a:t>No “search by time” function</a:t>
            </a:r>
          </a:p>
          <a:p>
            <a:pPr marL="342900" indent="-342900" algn="l">
              <a:buFont typeface="Arial" panose="020B0604020202020204" pitchFamily="34" charset="0"/>
              <a:buChar char="•"/>
            </a:pPr>
            <a:r>
              <a:rPr lang="en-US" sz="2400" dirty="0">
                <a:solidFill>
                  <a:schemeClr val="tx1"/>
                </a:solidFill>
              </a:rPr>
              <a:t>Not a very user-friendly layout</a:t>
            </a:r>
          </a:p>
          <a:p>
            <a:pPr algn="l"/>
            <a:endParaRPr lang="en-US" sz="2400" dirty="0">
              <a:solidFill>
                <a:schemeClr val="tx1"/>
              </a:solidFill>
            </a:endParaRPr>
          </a:p>
        </p:txBody>
      </p:sp>
      <p:sp>
        <p:nvSpPr>
          <p:cNvPr id="5" name="Subtitle 2"/>
          <p:cNvSpPr txBox="1">
            <a:spLocks/>
          </p:cNvSpPr>
          <p:nvPr/>
        </p:nvSpPr>
        <p:spPr>
          <a:xfrm>
            <a:off x="277402" y="3123344"/>
            <a:ext cx="8404260" cy="308405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Tx/>
              <a:buNone/>
              <a:defRPr sz="3200" b="0" i="0" kern="1200">
                <a:solidFill>
                  <a:schemeClr val="tx1">
                    <a:tint val="75000"/>
                  </a:schemeClr>
                </a:solidFill>
                <a:latin typeface="Gill Sans Light"/>
                <a:ea typeface="+mn-ea"/>
                <a:cs typeface="Gill Sans Light"/>
              </a:defRPr>
            </a:lvl1pPr>
            <a:lvl2pPr marL="457200" indent="0" algn="ctr" defTabSz="457200" rtl="0" eaLnBrk="1" latinLnBrk="0" hangingPunct="1">
              <a:spcBef>
                <a:spcPct val="20000"/>
              </a:spcBef>
              <a:buFontTx/>
              <a:buNone/>
              <a:defRPr sz="2800" b="0" i="0" kern="1200">
                <a:solidFill>
                  <a:schemeClr val="tx1">
                    <a:tint val="75000"/>
                  </a:schemeClr>
                </a:solidFill>
                <a:latin typeface="Gill Sans Light"/>
                <a:ea typeface="+mn-ea"/>
                <a:cs typeface="Gill Sans Light"/>
              </a:defRPr>
            </a:lvl2pPr>
            <a:lvl3pPr marL="914400" indent="0" algn="ctr" defTabSz="457200" rtl="0" eaLnBrk="1" latinLnBrk="0" hangingPunct="1">
              <a:spcBef>
                <a:spcPct val="20000"/>
              </a:spcBef>
              <a:buFontTx/>
              <a:buNone/>
              <a:defRPr sz="2400" b="0" i="0" kern="1200">
                <a:solidFill>
                  <a:schemeClr val="tx1">
                    <a:tint val="75000"/>
                  </a:schemeClr>
                </a:solidFill>
                <a:latin typeface="Gill Sans Light"/>
                <a:ea typeface="+mn-ea"/>
                <a:cs typeface="Gill Sans Light"/>
              </a:defRPr>
            </a:lvl3pPr>
            <a:lvl4pPr marL="13716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4pPr>
            <a:lvl5pPr marL="18288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dirty="0">
                <a:solidFill>
                  <a:schemeClr val="tx1"/>
                </a:solidFill>
              </a:rPr>
              <a:t>Improvements:</a:t>
            </a:r>
          </a:p>
          <a:p>
            <a:pPr marL="342900" indent="-342900" algn="l">
              <a:buFont typeface="Arial" panose="020B0604020202020204" pitchFamily="34" charset="0"/>
              <a:buChar char="•"/>
            </a:pPr>
            <a:r>
              <a:rPr lang="en-US" sz="2400" dirty="0">
                <a:solidFill>
                  <a:schemeClr val="tx1"/>
                </a:solidFill>
              </a:rPr>
              <a:t>Add an optional button to select courses that fit DARS degree requirements</a:t>
            </a:r>
          </a:p>
          <a:p>
            <a:pPr marL="342900" indent="-342900" algn="l">
              <a:buFont typeface="Arial" panose="020B0604020202020204" pitchFamily="34" charset="0"/>
              <a:buChar char="•"/>
            </a:pPr>
            <a:r>
              <a:rPr lang="en-US" sz="2400" dirty="0">
                <a:solidFill>
                  <a:schemeClr val="tx1"/>
                </a:solidFill>
              </a:rPr>
              <a:t>Create the search by time button</a:t>
            </a:r>
          </a:p>
          <a:p>
            <a:pPr marL="342900" indent="-342900" algn="l">
              <a:buFont typeface="Arial" panose="020B0604020202020204" pitchFamily="34" charset="0"/>
              <a:buChar char="•"/>
            </a:pPr>
            <a:r>
              <a:rPr lang="en-US" sz="2400" dirty="0">
                <a:solidFill>
                  <a:schemeClr val="tx1"/>
                </a:solidFill>
              </a:rPr>
              <a:t>Reformat the search choices panel</a:t>
            </a: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endParaRPr lang="en-US" sz="2400" dirty="0">
              <a:solidFill>
                <a:schemeClr val="tx1"/>
              </a:solidFill>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81432695"/>
      </p:ext>
    </p:extLst>
  </p:cSld>
  <p:clrMapOvr>
    <a:masterClrMapping/>
  </p:clrMapOvr>
  <mc:AlternateContent xmlns:mc="http://schemas.openxmlformats.org/markup-compatibility/2006">
    <mc:Choice xmlns:p14="http://schemas.microsoft.com/office/powerpoint/2010/main" Requires="p14">
      <p:transition spd="slow" p14:dur="2000" advTm="40292"/>
    </mc:Choice>
    <mc:Fallback>
      <p:transition spd="slow" advTm="40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type="subTitle" idx="1"/>
          </p:nvPr>
        </p:nvSpPr>
        <p:spPr>
          <a:xfrm>
            <a:off x="2708734" y="969419"/>
            <a:ext cx="4082484" cy="1034042"/>
          </a:xfrm>
        </p:spPr>
        <p:txBody>
          <a:bodyPr/>
          <a:lstStyle/>
          <a:p>
            <a:pPr algn="l"/>
            <a:r>
              <a:rPr lang="en-US" dirty="0">
                <a:solidFill>
                  <a:schemeClr val="tx1"/>
                </a:solidFill>
              </a:rPr>
              <a:t>U</a:t>
            </a:r>
            <a:r>
              <a:rPr lang="en-US" altLang="zh-CN" dirty="0">
                <a:solidFill>
                  <a:schemeClr val="tx1"/>
                </a:solidFill>
              </a:rPr>
              <a:t>sability Test Tasks</a:t>
            </a:r>
            <a:endParaRPr lang="en-US" dirty="0">
              <a:solidFill>
                <a:schemeClr val="tx1"/>
              </a:solidFill>
            </a:endParaRPr>
          </a:p>
        </p:txBody>
      </p:sp>
      <p:sp>
        <p:nvSpPr>
          <p:cNvPr id="8" name="Subtitle 2"/>
          <p:cNvSpPr txBox="1">
            <a:spLocks/>
          </p:cNvSpPr>
          <p:nvPr/>
        </p:nvSpPr>
        <p:spPr>
          <a:xfrm>
            <a:off x="910009" y="2343566"/>
            <a:ext cx="7679933" cy="285516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Tx/>
              <a:buNone/>
              <a:defRPr sz="3200" b="0" i="0" kern="1200">
                <a:solidFill>
                  <a:schemeClr val="tx1">
                    <a:tint val="75000"/>
                  </a:schemeClr>
                </a:solidFill>
                <a:latin typeface="Gill Sans Light"/>
                <a:ea typeface="+mn-ea"/>
                <a:cs typeface="Gill Sans Light"/>
              </a:defRPr>
            </a:lvl1pPr>
            <a:lvl2pPr marL="457200" indent="0" algn="ctr" defTabSz="457200" rtl="0" eaLnBrk="1" latinLnBrk="0" hangingPunct="1">
              <a:spcBef>
                <a:spcPct val="20000"/>
              </a:spcBef>
              <a:buFontTx/>
              <a:buNone/>
              <a:defRPr sz="2800" b="0" i="0" kern="1200">
                <a:solidFill>
                  <a:schemeClr val="tx1">
                    <a:tint val="75000"/>
                  </a:schemeClr>
                </a:solidFill>
                <a:latin typeface="Gill Sans Light"/>
                <a:ea typeface="+mn-ea"/>
                <a:cs typeface="Gill Sans Light"/>
              </a:defRPr>
            </a:lvl2pPr>
            <a:lvl3pPr marL="914400" indent="0" algn="ctr" defTabSz="457200" rtl="0" eaLnBrk="1" latinLnBrk="0" hangingPunct="1">
              <a:spcBef>
                <a:spcPct val="20000"/>
              </a:spcBef>
              <a:buFontTx/>
              <a:buNone/>
              <a:defRPr sz="2400" b="0" i="0" kern="1200">
                <a:solidFill>
                  <a:schemeClr val="tx1">
                    <a:tint val="75000"/>
                  </a:schemeClr>
                </a:solidFill>
                <a:latin typeface="Gill Sans Light"/>
                <a:ea typeface="+mn-ea"/>
                <a:cs typeface="Gill Sans Light"/>
              </a:defRPr>
            </a:lvl3pPr>
            <a:lvl4pPr marL="13716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4pPr>
            <a:lvl5pPr marL="18288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dirty="0">
                <a:solidFill>
                  <a:schemeClr val="tx1"/>
                </a:solidFill>
              </a:rPr>
              <a:t>Find a computer science course</a:t>
            </a:r>
          </a:p>
          <a:p>
            <a:pPr marL="457200" indent="-457200" algn="l">
              <a:buFont typeface="Arial" panose="020B0604020202020204" pitchFamily="34" charset="0"/>
              <a:buChar char="•"/>
            </a:pPr>
            <a:r>
              <a:rPr lang="en-US" dirty="0">
                <a:solidFill>
                  <a:schemeClr val="tx1"/>
                </a:solidFill>
              </a:rPr>
              <a:t>Find a course that fulfills the degree requirements on DARS</a:t>
            </a:r>
          </a:p>
          <a:p>
            <a:pPr marL="457200" indent="-457200" algn="l">
              <a:buFont typeface="Arial" panose="020B0604020202020204" pitchFamily="34" charset="0"/>
              <a:buChar char="•"/>
            </a:pPr>
            <a:r>
              <a:rPr lang="en-US" dirty="0">
                <a:solidFill>
                  <a:schemeClr val="tx1"/>
                </a:solidFill>
              </a:rPr>
              <a:t>Find a course that takes place from </a:t>
            </a:r>
            <a:r>
              <a:rPr lang="en" dirty="0">
                <a:solidFill>
                  <a:schemeClr val="tx1"/>
                </a:solidFill>
              </a:rPr>
              <a:t>1:20 p.m to 2:10p.m</a:t>
            </a:r>
            <a:endParaRPr lang="en-US" dirty="0">
              <a:solidFill>
                <a:schemeClr val="tx1"/>
              </a:solidFill>
            </a:endParaRPr>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645343062"/>
      </p:ext>
    </p:extLst>
  </p:cSld>
  <p:clrMapOvr>
    <a:masterClrMapping/>
  </p:clrMapOvr>
  <mc:AlternateContent xmlns:mc="http://schemas.openxmlformats.org/markup-compatibility/2006">
    <mc:Choice xmlns:p14="http://schemas.microsoft.com/office/powerpoint/2010/main" Requires="p14">
      <p:transition spd="slow" p14:dur="2000" advTm="21575"/>
    </mc:Choice>
    <mc:Fallback>
      <p:transition spd="slow" advTm="215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6000">
              <a:srgbClr val="FFFFFF"/>
            </a:gs>
            <a:gs pos="100000">
              <a:srgbClr val="BBC6C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Subtitle 2"/>
          <p:cNvSpPr>
            <a:spLocks noGrp="1"/>
          </p:cNvSpPr>
          <p:nvPr>
            <p:ph type="subTitle" idx="1"/>
          </p:nvPr>
        </p:nvSpPr>
        <p:spPr>
          <a:xfrm>
            <a:off x="2239766" y="439750"/>
            <a:ext cx="6400800" cy="724287"/>
          </a:xfrm>
        </p:spPr>
        <p:txBody>
          <a:bodyPr/>
          <a:lstStyle/>
          <a:p>
            <a:pPr algn="l"/>
            <a:r>
              <a:rPr lang="en-US" dirty="0">
                <a:solidFill>
                  <a:schemeClr val="tx1"/>
                </a:solidFill>
              </a:rPr>
              <a:t>U</a:t>
            </a:r>
            <a:r>
              <a:rPr lang="en-US" altLang="zh-CN" dirty="0">
                <a:solidFill>
                  <a:schemeClr val="tx1"/>
                </a:solidFill>
              </a:rPr>
              <a:t>sability Test Results</a:t>
            </a:r>
            <a:endParaRPr lang="en-US" dirty="0">
              <a:solidFill>
                <a:schemeClr val="tx1"/>
              </a:solidFill>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5124" y="2824076"/>
            <a:ext cx="5661056" cy="2980822"/>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916" y="2895996"/>
            <a:ext cx="2121563" cy="1824545"/>
          </a:xfrm>
          <a:prstGeom prst="rect">
            <a:avLst/>
          </a:prstGeom>
        </p:spPr>
      </p:pic>
      <p:sp>
        <p:nvSpPr>
          <p:cNvPr id="12" name="Subtitle 2"/>
          <p:cNvSpPr txBox="1">
            <a:spLocks/>
          </p:cNvSpPr>
          <p:nvPr/>
        </p:nvSpPr>
        <p:spPr>
          <a:xfrm>
            <a:off x="621637" y="1549130"/>
            <a:ext cx="8018929" cy="136194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Tx/>
              <a:buNone/>
              <a:defRPr sz="3200" b="0" i="0" kern="1200">
                <a:solidFill>
                  <a:schemeClr val="tx1">
                    <a:tint val="75000"/>
                  </a:schemeClr>
                </a:solidFill>
                <a:latin typeface="Gill Sans Light"/>
                <a:ea typeface="+mn-ea"/>
                <a:cs typeface="Gill Sans Light"/>
              </a:defRPr>
            </a:lvl1pPr>
            <a:lvl2pPr marL="457200" indent="0" algn="ctr" defTabSz="457200" rtl="0" eaLnBrk="1" latinLnBrk="0" hangingPunct="1">
              <a:spcBef>
                <a:spcPct val="20000"/>
              </a:spcBef>
              <a:buFontTx/>
              <a:buNone/>
              <a:defRPr sz="2800" b="0" i="0" kern="1200">
                <a:solidFill>
                  <a:schemeClr val="tx1">
                    <a:tint val="75000"/>
                  </a:schemeClr>
                </a:solidFill>
                <a:latin typeface="Gill Sans Light"/>
                <a:ea typeface="+mn-ea"/>
                <a:cs typeface="Gill Sans Light"/>
              </a:defRPr>
            </a:lvl2pPr>
            <a:lvl3pPr marL="914400" indent="0" algn="ctr" defTabSz="457200" rtl="0" eaLnBrk="1" latinLnBrk="0" hangingPunct="1">
              <a:spcBef>
                <a:spcPct val="20000"/>
              </a:spcBef>
              <a:buFontTx/>
              <a:buNone/>
              <a:defRPr sz="2400" b="0" i="0" kern="1200">
                <a:solidFill>
                  <a:schemeClr val="tx1">
                    <a:tint val="75000"/>
                  </a:schemeClr>
                </a:solidFill>
                <a:latin typeface="Gill Sans Light"/>
                <a:ea typeface="+mn-ea"/>
                <a:cs typeface="Gill Sans Light"/>
              </a:defRPr>
            </a:lvl3pPr>
            <a:lvl4pPr marL="13716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4pPr>
            <a:lvl5pPr marL="1828800" indent="0" algn="ctr" defTabSz="457200" rtl="0" eaLnBrk="1" latinLnBrk="0" hangingPunct="1">
              <a:spcBef>
                <a:spcPct val="20000"/>
              </a:spcBef>
              <a:buFontTx/>
              <a:buNone/>
              <a:defRPr sz="2000" b="0" i="0" kern="1200">
                <a:solidFill>
                  <a:schemeClr val="tx1">
                    <a:tint val="75000"/>
                  </a:schemeClr>
                </a:solidFill>
                <a:latin typeface="Gill Sans Light"/>
                <a:ea typeface="+mn-ea"/>
                <a:cs typeface="Gill Sans Light"/>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400" dirty="0">
                <a:solidFill>
                  <a:schemeClr val="tx1"/>
                </a:solidFill>
              </a:rPr>
              <a:t>The new developed prototype is more efficient than the original one</a:t>
            </a:r>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363892423"/>
      </p:ext>
    </p:extLst>
  </p:cSld>
  <p:clrMapOvr>
    <a:masterClrMapping/>
  </p:clrMapOvr>
  <mc:AlternateContent xmlns:mc="http://schemas.openxmlformats.org/markup-compatibility/2006">
    <mc:Choice xmlns:p14="http://schemas.microsoft.com/office/powerpoint/2010/main" Requires="p14">
      <p:transition spd="slow" p14:dur="2000" advTm="31172"/>
    </mc:Choice>
    <mc:Fallback>
      <p:transition spd="slow" advTm="311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356</Words>
  <Application>Microsoft Office PowerPoint</Application>
  <PresentationFormat>On-screen Show (4:3)</PresentationFormat>
  <Paragraphs>28</Paragraphs>
  <Slides>4</Slides>
  <Notes>4</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宋体</vt:lpstr>
      <vt:lpstr>Arial</vt:lpstr>
      <vt:lpstr>Calibri</vt:lpstr>
      <vt:lpstr>Gill Sans</vt:lpstr>
      <vt:lpstr>Gill Sans Light</vt:lpstr>
      <vt:lpstr>Office Theme</vt:lpstr>
      <vt:lpstr>My Course Guide       ——Search</vt:lpstr>
      <vt:lpstr>PowerPoint Presentation</vt:lpstr>
      <vt:lpstr>PowerPoint Presentation</vt:lpstr>
      <vt:lpstr>PowerPoint Presentation</vt:lpstr>
    </vt:vector>
  </TitlesOfParts>
  <Company>University of Wisconsin-Madison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Bilge Mutlu</dc:creator>
  <cp:lastModifiedBy>Peter Carey</cp:lastModifiedBy>
  <cp:revision>51</cp:revision>
  <dcterms:created xsi:type="dcterms:W3CDTF">2013-02-07T01:58:09Z</dcterms:created>
  <dcterms:modified xsi:type="dcterms:W3CDTF">2017-02-24T07:35:02Z</dcterms:modified>
</cp:coreProperties>
</file>