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9" r:id="rId3"/>
    <p:sldId id="258"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27"/>
    <a:srgbClr val="BBC6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98" autoAdjust="0"/>
  </p:normalViewPr>
  <p:slideViewPr>
    <p:cSldViewPr snapToGrid="0" snapToObjects="1">
      <p:cViewPr varScale="1">
        <p:scale>
          <a:sx n="93" d="100"/>
          <a:sy n="93" d="100"/>
        </p:scale>
        <p:origin x="96"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aowen\Desktop\2017Spring\570\Assi1&amp;Pro1\finalPre\Usability%20tes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888871999108219"/>
          <c:y val="8.9635775261231815E-2"/>
          <c:w val="0.64963116819362599"/>
          <c:h val="0.68560251827122942"/>
        </c:manualLayout>
      </c:layout>
      <c:scatterChart>
        <c:scatterStyle val="lineMarker"/>
        <c:varyColors val="0"/>
        <c:ser>
          <c:idx val="0"/>
          <c:order val="0"/>
          <c:tx>
            <c:strRef>
              <c:f>Sheet1!$A$14</c:f>
              <c:strCache>
                <c:ptCount val="1"/>
                <c:pt idx="0">
                  <c:v>Time(sec)</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strRef>
              <c:f>Sheet1!$B$13:$D$13</c:f>
              <c:strCache>
                <c:ptCount val="3"/>
                <c:pt idx="0">
                  <c:v>Trial 1</c:v>
                </c:pt>
                <c:pt idx="1">
                  <c:v>Trial 2</c:v>
                </c:pt>
                <c:pt idx="2">
                  <c:v>Trial 3</c:v>
                </c:pt>
              </c:strCache>
            </c:strRef>
          </c:xVal>
          <c:yVal>
            <c:numRef>
              <c:f>Sheet1!$B$14:$D$14</c:f>
              <c:numCache>
                <c:formatCode>General</c:formatCode>
                <c:ptCount val="3"/>
                <c:pt idx="0">
                  <c:v>45</c:v>
                </c:pt>
                <c:pt idx="1">
                  <c:v>82</c:v>
                </c:pt>
                <c:pt idx="2">
                  <c:v>67</c:v>
                </c:pt>
              </c:numCache>
            </c:numRef>
          </c:yVal>
          <c:smooth val="0"/>
        </c:ser>
        <c:dLbls>
          <c:dLblPos val="t"/>
          <c:showLegendKey val="0"/>
          <c:showVal val="1"/>
          <c:showCatName val="0"/>
          <c:showSerName val="0"/>
          <c:showPercent val="0"/>
          <c:showBubbleSize val="0"/>
        </c:dLbls>
        <c:axId val="356881064"/>
        <c:axId val="356881456"/>
      </c:scatterChart>
      <c:valAx>
        <c:axId val="356881064"/>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a:t>Trials</a:t>
                </a:r>
                <a:endParaRPr lang="zh-CN" altLang="en-US" sz="1400"/>
              </a:p>
            </c:rich>
          </c:tx>
          <c:layout>
            <c:manualLayout>
              <c:xMode val="edge"/>
              <c:yMode val="edge"/>
              <c:x val="0.50211985184094976"/>
              <c:y val="0.804173474633193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356881456"/>
        <c:crosses val="autoZero"/>
        <c:crossBetween val="midCat"/>
      </c:valAx>
      <c:valAx>
        <c:axId val="356881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600"/>
                  <a:t>Time (Sec)</a:t>
                </a:r>
                <a:endParaRPr lang="zh-CN" altLang="en-US" sz="1600"/>
              </a:p>
            </c:rich>
          </c:tx>
          <c:layout>
            <c:manualLayout>
              <c:xMode val="edge"/>
              <c:yMode val="edge"/>
              <c:x val="2.4922118380062305E-2"/>
              <c:y val="0.1127546297113186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8810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528C1-89C1-4626-8F40-5EEEDD6D2568}" type="datetimeFigureOut">
              <a:rPr lang="en-US" smtClean="0"/>
              <a:t>4/7/2017</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82767-C8E8-422B-A52F-C462F74F099A}" type="slidenum">
              <a:rPr lang="en-US" smtClean="0"/>
              <a:t>‹#›</a:t>
            </a:fld>
            <a:endParaRPr lang="en-US"/>
          </a:p>
        </p:txBody>
      </p:sp>
    </p:spTree>
    <p:extLst>
      <p:ext uri="{BB962C8B-B14F-4D97-AF65-F5344CB8AC3E}">
        <p14:creationId xmlns:p14="http://schemas.microsoft.com/office/powerpoint/2010/main" val="2462677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Hello</a:t>
            </a:r>
            <a:r>
              <a:rPr lang="en-US" baseline="0" dirty="0" smtClean="0"/>
              <a:t> everyone. </a:t>
            </a:r>
            <a:r>
              <a:rPr lang="en-US" dirty="0" smtClean="0"/>
              <a:t>This is team 18. </a:t>
            </a:r>
            <a:r>
              <a:rPr lang="en-US" sz="1200" kern="1200" dirty="0" smtClean="0">
                <a:solidFill>
                  <a:schemeClr val="tx1"/>
                </a:solidFill>
                <a:effectLst/>
                <a:latin typeface="+mn-lt"/>
                <a:ea typeface="+mn-ea"/>
                <a:cs typeface="+mn-cs"/>
              </a:rPr>
              <a:t>We decided to conduct a contextual inquiry around the mobile app version of YouTube. We wanted to study YouTube because it is an app that is widely used by college students and we knew from our own personal experiences that there were flaws with the app. </a:t>
            </a:r>
            <a:endParaRPr lang="en-US" dirty="0" smtClean="0"/>
          </a:p>
          <a:p>
            <a:endParaRPr lang="en-US" dirty="0"/>
          </a:p>
        </p:txBody>
      </p:sp>
      <p:sp>
        <p:nvSpPr>
          <p:cNvPr id="4" name="灯片编号占位符 3"/>
          <p:cNvSpPr>
            <a:spLocks noGrp="1"/>
          </p:cNvSpPr>
          <p:nvPr>
            <p:ph type="sldNum" sz="quarter" idx="10"/>
          </p:nvPr>
        </p:nvSpPr>
        <p:spPr/>
        <p:txBody>
          <a:bodyPr/>
          <a:lstStyle/>
          <a:p>
            <a:fld id="{44982767-C8E8-422B-A52F-C462F74F099A}" type="slidenum">
              <a:rPr lang="en-US" smtClean="0"/>
              <a:t>1</a:t>
            </a:fld>
            <a:endParaRPr lang="en-US"/>
          </a:p>
        </p:txBody>
      </p:sp>
    </p:spTree>
    <p:extLst>
      <p:ext uri="{BB962C8B-B14F-4D97-AF65-F5344CB8AC3E}">
        <p14:creationId xmlns:p14="http://schemas.microsoft.com/office/powerpoint/2010/main" val="534380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65000"/>
                    <a:lumOff val="35000"/>
                  </a:schemeClr>
                </a:solidFill>
              </a:rPr>
              <a:t>We</a:t>
            </a:r>
            <a:r>
              <a:rPr lang="en-US" sz="1200" baseline="0" dirty="0" smtClean="0">
                <a:solidFill>
                  <a:schemeClr val="tx1">
                    <a:lumMod val="65000"/>
                    <a:lumOff val="35000"/>
                  </a:schemeClr>
                </a:solidFill>
              </a:rPr>
              <a:t> found that most of the </a:t>
            </a:r>
            <a:r>
              <a:rPr lang="en-US" sz="1200" baseline="0" dirty="0" err="1" smtClean="0">
                <a:solidFill>
                  <a:schemeClr val="tx1">
                    <a:lumMod val="65000"/>
                    <a:lumOff val="35000"/>
                  </a:schemeClr>
                </a:solidFill>
              </a:rPr>
              <a:t>youtube</a:t>
            </a:r>
            <a:r>
              <a:rPr lang="en-US" sz="1200" baseline="0" dirty="0" smtClean="0">
                <a:solidFill>
                  <a:schemeClr val="tx1">
                    <a:lumMod val="65000"/>
                    <a:lumOff val="35000"/>
                  </a:schemeClr>
                </a:solidFill>
              </a:rPr>
              <a:t> user are </a:t>
            </a:r>
            <a:r>
              <a:rPr lang="en-US" sz="1200" dirty="0" smtClean="0">
                <a:solidFill>
                  <a:schemeClr val="tx1">
                    <a:lumMod val="65000"/>
                    <a:lumOff val="35000"/>
                  </a:schemeClr>
                </a:solidFill>
              </a:rPr>
              <a:t>College Students, whose age are mainly ranging from 18 to 25. Based</a:t>
            </a:r>
            <a:r>
              <a:rPr lang="en-US" sz="1200" baseline="0" dirty="0" smtClean="0">
                <a:solidFill>
                  <a:schemeClr val="tx1">
                    <a:lumMod val="65000"/>
                    <a:lumOff val="35000"/>
                  </a:schemeClr>
                </a:solidFill>
              </a:rPr>
              <a:t> on the data from our participants, we found that </a:t>
            </a:r>
            <a:r>
              <a:rPr lang="en-US" sz="1200" u="sng" kern="1200" dirty="0" smtClean="0">
                <a:solidFill>
                  <a:schemeClr val="tx1"/>
                </a:solidFill>
                <a:effectLst/>
                <a:latin typeface="+mn-lt"/>
                <a:ea typeface="+mn-ea"/>
                <a:cs typeface="+mn-cs"/>
              </a:rPr>
              <a:t>the u</a:t>
            </a:r>
            <a:r>
              <a:rPr lang="en-US" sz="1200" kern="1200" dirty="0" smtClean="0">
                <a:solidFill>
                  <a:schemeClr val="tx1"/>
                </a:solidFill>
                <a:effectLst/>
                <a:latin typeface="+mn-lt"/>
                <a:ea typeface="+mn-ea"/>
                <a:cs typeface="+mn-cs"/>
              </a:rPr>
              <a:t>sers want a different way to discover new content, but they don’t like being told what to watch. Also </a:t>
            </a:r>
            <a:r>
              <a:rPr lang="en-US" sz="1200" dirty="0" smtClean="0">
                <a:solidFill>
                  <a:schemeClr val="tx1">
                    <a:lumMod val="65000"/>
                    <a:lumOff val="35000"/>
                  </a:schemeClr>
                </a:solidFill>
              </a:rPr>
              <a:t>Users want to be able to listen to videos or switch from the app without it stopping and None of our participants had YouTube Red</a:t>
            </a:r>
          </a:p>
          <a:p>
            <a:endParaRPr lang="en-US" dirty="0"/>
          </a:p>
        </p:txBody>
      </p:sp>
      <p:sp>
        <p:nvSpPr>
          <p:cNvPr id="4" name="灯片编号占位符 3"/>
          <p:cNvSpPr>
            <a:spLocks noGrp="1"/>
          </p:cNvSpPr>
          <p:nvPr>
            <p:ph type="sldNum" sz="quarter" idx="10"/>
          </p:nvPr>
        </p:nvSpPr>
        <p:spPr/>
        <p:txBody>
          <a:bodyPr/>
          <a:lstStyle/>
          <a:p>
            <a:fld id="{44982767-C8E8-422B-A52F-C462F74F099A}" type="slidenum">
              <a:rPr lang="en-US" smtClean="0"/>
              <a:t>2</a:t>
            </a:fld>
            <a:endParaRPr lang="en-US"/>
          </a:p>
        </p:txBody>
      </p:sp>
    </p:spTree>
    <p:extLst>
      <p:ext uri="{BB962C8B-B14F-4D97-AF65-F5344CB8AC3E}">
        <p14:creationId xmlns:p14="http://schemas.microsoft.com/office/powerpoint/2010/main" val="303768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breaks downs we found are as follows:</a:t>
            </a:r>
          </a:p>
          <a:p>
            <a:pPr marL="0" indent="0">
              <a:buFont typeface="Arial" panose="020B0604020202020204" pitchFamily="34" charset="0"/>
              <a:buNone/>
            </a:pPr>
            <a:r>
              <a:rPr lang="en-US" dirty="0" smtClean="0"/>
              <a:t> First, </a:t>
            </a:r>
            <a:r>
              <a:rPr lang="en-US" sz="1200" dirty="0" smtClean="0">
                <a:solidFill>
                  <a:schemeClr val="tx1">
                    <a:lumMod val="65000"/>
                    <a:lumOff val="35000"/>
                  </a:schemeClr>
                </a:solidFill>
              </a:rPr>
              <a:t>V</a:t>
            </a:r>
            <a:r>
              <a:rPr lang="en-US" altLang="zh-CN" sz="1200" dirty="0" smtClean="0">
                <a:solidFill>
                  <a:schemeClr val="tx1">
                    <a:lumMod val="65000"/>
                    <a:lumOff val="35000"/>
                  </a:schemeClr>
                </a:solidFill>
              </a:rPr>
              <a:t>ideos cannot be queued by users.. Second, </a:t>
            </a:r>
            <a:r>
              <a:rPr lang="en-US" sz="1200" dirty="0" smtClean="0">
                <a:solidFill>
                  <a:schemeClr val="tx1">
                    <a:lumMod val="65000"/>
                    <a:lumOff val="35000"/>
                  </a:schemeClr>
                </a:solidFill>
              </a:rPr>
              <a:t>Recommended videos may not fit users’ need. </a:t>
            </a:r>
            <a:r>
              <a:rPr lang="en-US" sz="1200" u="sng" kern="1200" dirty="0" smtClean="0">
                <a:solidFill>
                  <a:schemeClr val="tx1"/>
                </a:solidFill>
                <a:effectLst/>
                <a:latin typeface="+mn-lt"/>
                <a:ea typeface="+mn-ea"/>
                <a:cs typeface="+mn-cs"/>
              </a:rPr>
              <a:t>Although there are breakdowns, there are opportunities to improve it. We added a </a:t>
            </a:r>
            <a:r>
              <a:rPr lang="en-US" sz="1200" dirty="0" smtClean="0">
                <a:solidFill>
                  <a:schemeClr val="tx1">
                    <a:lumMod val="65000"/>
                    <a:lumOff val="35000"/>
                  </a:schemeClr>
                </a:solidFill>
              </a:rPr>
              <a:t>queue functionality to enable the users queue videos based on their interest.</a:t>
            </a:r>
            <a:r>
              <a:rPr lang="en-US" sz="1200" baseline="0" dirty="0" smtClean="0">
                <a:solidFill>
                  <a:schemeClr val="tx1">
                    <a:lumMod val="65000"/>
                    <a:lumOff val="35000"/>
                  </a:schemeClr>
                </a:solidFill>
              </a:rPr>
              <a:t> Moreover, We </a:t>
            </a:r>
            <a:r>
              <a:rPr lang="en-US" sz="1200" dirty="0" smtClean="0">
                <a:solidFill>
                  <a:schemeClr val="tx1">
                    <a:lumMod val="65000"/>
                    <a:lumOff val="35000"/>
                  </a:schemeClr>
                </a:solidFill>
              </a:rPr>
              <a:t>Chang the content and layout in </a:t>
            </a:r>
            <a:r>
              <a:rPr lang="en-US" sz="1200" i="1" dirty="0" smtClean="0">
                <a:solidFill>
                  <a:schemeClr val="tx1">
                    <a:lumMod val="65000"/>
                    <a:lumOff val="35000"/>
                  </a:schemeClr>
                </a:solidFill>
              </a:rPr>
              <a:t>Discover</a:t>
            </a:r>
            <a:r>
              <a:rPr lang="en-US" sz="1200" dirty="0" smtClean="0">
                <a:solidFill>
                  <a:schemeClr val="tx1">
                    <a:lumMod val="65000"/>
                    <a:lumOff val="35000"/>
                  </a:schemeClr>
                </a:solidFill>
              </a:rPr>
              <a:t> page to enable users to look at popular videos and  we changed the time parameters of videos.</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44982767-C8E8-422B-A52F-C462F74F099A}" type="slidenum">
              <a:rPr lang="en-US" smtClean="0"/>
              <a:t>3</a:t>
            </a:fld>
            <a:endParaRPr lang="en-US"/>
          </a:p>
        </p:txBody>
      </p:sp>
    </p:spTree>
    <p:extLst>
      <p:ext uri="{BB962C8B-B14F-4D97-AF65-F5344CB8AC3E}">
        <p14:creationId xmlns:p14="http://schemas.microsoft.com/office/powerpoint/2010/main" val="72480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Finally,</a:t>
            </a:r>
            <a:r>
              <a:rPr lang="en-US" baseline="0" dirty="0" smtClean="0"/>
              <a:t> we make a usability test. </a:t>
            </a:r>
            <a:r>
              <a:rPr lang="en-US" sz="1200" b="0" i="0" kern="1200" dirty="0" smtClean="0">
                <a:solidFill>
                  <a:schemeClr val="tx1"/>
                </a:solidFill>
                <a:effectLst/>
                <a:latin typeface="+mn-lt"/>
                <a:ea typeface="+mn-ea"/>
                <a:cs typeface="+mn-cs"/>
              </a:rPr>
              <a:t>Before the test, we introduced our prototype to the users. T</a:t>
            </a:r>
            <a:r>
              <a:rPr lang="en-US" altLang="zh-CN" sz="1200" b="0" i="0" kern="1200" dirty="0" smtClean="0">
                <a:solidFill>
                  <a:schemeClr val="tx1"/>
                </a:solidFill>
                <a:effectLst/>
                <a:latin typeface="+mn-lt"/>
                <a:ea typeface="+mn-ea"/>
                <a:cs typeface="+mn-cs"/>
              </a:rPr>
              <a:t>hen</a:t>
            </a:r>
            <a:r>
              <a:rPr lang="en-US" sz="1200" b="0" i="0" kern="1200" dirty="0" smtClean="0">
                <a:solidFill>
                  <a:schemeClr val="tx1"/>
                </a:solidFill>
                <a:effectLst/>
                <a:latin typeface="+mn-lt"/>
                <a:ea typeface="+mn-ea"/>
                <a:cs typeface="+mn-cs"/>
              </a:rPr>
              <a:t> recorded their time and error when</a:t>
            </a:r>
            <a:r>
              <a:rPr lang="en-US" sz="1200" b="0" i="0" kern="1200" baseline="0" dirty="0" smtClean="0">
                <a:solidFill>
                  <a:schemeClr val="tx1"/>
                </a:solidFill>
                <a:effectLst/>
                <a:latin typeface="+mn-lt"/>
                <a:ea typeface="+mn-ea"/>
                <a:cs typeface="+mn-cs"/>
              </a:rPr>
              <a:t> they were using it</a:t>
            </a:r>
            <a:r>
              <a:rPr lang="en-US" sz="1200" b="0" i="0" kern="1200" dirty="0" smtClean="0">
                <a:solidFill>
                  <a:schemeClr val="tx1"/>
                </a:solidFill>
                <a:effectLst/>
                <a:latin typeface="+mn-lt"/>
                <a:ea typeface="+mn-ea"/>
                <a:cs typeface="+mn-cs"/>
              </a:rPr>
              <a:t>. After the test, we let them fill out a questionnaire. </a:t>
            </a:r>
            <a:r>
              <a:rPr lang="en-US" sz="1200" dirty="0" smtClean="0">
                <a:solidFill>
                  <a:schemeClr val="tx1"/>
                </a:solidFill>
              </a:rPr>
              <a:t>From the bar</a:t>
            </a:r>
            <a:r>
              <a:rPr lang="en-US" sz="1200" baseline="0" dirty="0" smtClean="0">
                <a:solidFill>
                  <a:schemeClr val="tx1"/>
                </a:solidFill>
              </a:rPr>
              <a:t> chart</a:t>
            </a:r>
            <a:r>
              <a:rPr lang="en-US" sz="1200" dirty="0" smtClean="0">
                <a:solidFill>
                  <a:schemeClr val="tx1"/>
                </a:solidFill>
              </a:rPr>
              <a:t>, we </a:t>
            </a:r>
            <a:r>
              <a:rPr lang="en-US" sz="1200" baseline="0" dirty="0" smtClean="0">
                <a:solidFill>
                  <a:schemeClr val="tx1"/>
                </a:solidFill>
              </a:rPr>
              <a:t>found that </a:t>
            </a:r>
            <a:r>
              <a:rPr lang="en-US" sz="1200" dirty="0" smtClean="0">
                <a:solidFill>
                  <a:schemeClr val="tx1"/>
                </a:solidFill>
              </a:rPr>
              <a:t>users are positive about the queue functionality.</a:t>
            </a:r>
            <a:endParaRPr lang="en-US" dirty="0" smtClean="0">
              <a:solidFill>
                <a:schemeClr val="tx1"/>
              </a:solidFill>
            </a:endParaRPr>
          </a:p>
          <a:p>
            <a:endParaRPr lang="en-US" dirty="0"/>
          </a:p>
        </p:txBody>
      </p:sp>
      <p:sp>
        <p:nvSpPr>
          <p:cNvPr id="4" name="灯片编号占位符 3"/>
          <p:cNvSpPr>
            <a:spLocks noGrp="1"/>
          </p:cNvSpPr>
          <p:nvPr>
            <p:ph type="sldNum" sz="quarter" idx="10"/>
          </p:nvPr>
        </p:nvSpPr>
        <p:spPr/>
        <p:txBody>
          <a:bodyPr/>
          <a:lstStyle/>
          <a:p>
            <a:fld id="{44982767-C8E8-422B-A52F-C462F74F099A}" type="slidenum">
              <a:rPr lang="en-US" smtClean="0"/>
              <a:t>4</a:t>
            </a:fld>
            <a:endParaRPr lang="en-US"/>
          </a:p>
        </p:txBody>
      </p:sp>
    </p:spTree>
    <p:extLst>
      <p:ext uri="{BB962C8B-B14F-4D97-AF65-F5344CB8AC3E}">
        <p14:creationId xmlns:p14="http://schemas.microsoft.com/office/powerpoint/2010/main" val="2570463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30000">
              <a:srgbClr val="FFFFFF"/>
            </a:gs>
            <a:gs pos="100000">
              <a:srgbClr val="BBC6C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6660"/>
            <a:ext cx="7772400" cy="2600540"/>
          </a:xfrm>
        </p:spPr>
        <p:txBody>
          <a:bodyPr>
            <a:noAutofit/>
          </a:bodyPr>
          <a:lstStyle>
            <a:lvl1pPr>
              <a:defRPr sz="6400" b="0" i="0">
                <a:solidFill>
                  <a:srgbClr val="272727"/>
                </a:solidFill>
                <a:latin typeface="Gill Sans Light"/>
                <a:cs typeface="Gill Sans Ligh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618275"/>
            <a:ext cx="6400800" cy="1220969"/>
          </a:xfrm>
        </p:spPr>
        <p:txBody>
          <a:bodyPr/>
          <a:lstStyle>
            <a:lvl1pPr marL="0" indent="0" algn="ctr">
              <a:buNone/>
              <a:defRPr b="0" i="0">
                <a:solidFill>
                  <a:schemeClr val="tx1">
                    <a:tint val="75000"/>
                  </a:schemeClr>
                </a:solidFill>
                <a:latin typeface="Gill Sans Light"/>
                <a:cs typeface="Gill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UWlogo_ctr_bw.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31" y="5792549"/>
            <a:ext cx="1187278" cy="797456"/>
          </a:xfrm>
          <a:prstGeom prst="rect">
            <a:avLst/>
          </a:prstGeom>
          <a:effectLst>
            <a:outerShdw blurRad="63500" dist="25400" dir="2700000" algn="tl" rotWithShape="0">
              <a:prstClr val="black">
                <a:alpha val="25000"/>
              </a:prstClr>
            </a:outerShdw>
          </a:effectLst>
        </p:spPr>
      </p:pic>
      <p:sp>
        <p:nvSpPr>
          <p:cNvPr id="8" name="Rectangle 7"/>
          <p:cNvSpPr/>
          <p:nvPr userDrawn="1"/>
        </p:nvSpPr>
        <p:spPr>
          <a:xfrm>
            <a:off x="1633067" y="6260333"/>
            <a:ext cx="5943354" cy="338554"/>
          </a:xfrm>
          <a:prstGeom prst="rect">
            <a:avLst/>
          </a:prstGeom>
        </p:spPr>
        <p:txBody>
          <a:bodyPr wrap="none">
            <a:spAutoFit/>
          </a:bodyPr>
          <a:lstStyle/>
          <a:p>
            <a:r>
              <a:rPr lang="en-US" sz="1600" b="0" i="0" dirty="0" smtClean="0">
                <a:solidFill>
                  <a:srgbClr val="272727"/>
                </a:solidFill>
                <a:latin typeface="Gill Sans"/>
                <a:cs typeface="Gill Sans"/>
              </a:rPr>
              <a:t>CS-570</a:t>
            </a:r>
            <a:r>
              <a:rPr lang="en-US" sz="1600" b="0" i="0" baseline="0" dirty="0" smtClean="0">
                <a:solidFill>
                  <a:srgbClr val="272727"/>
                </a:solidFill>
                <a:latin typeface="Gill Sans"/>
                <a:cs typeface="Gill Sans"/>
              </a:rPr>
              <a:t> </a:t>
            </a:r>
            <a:r>
              <a:rPr lang="en-US" sz="1600" b="0" i="0" baseline="0" dirty="0" smtClean="0">
                <a:solidFill>
                  <a:srgbClr val="272727"/>
                </a:solidFill>
                <a:latin typeface="Gill Sans Light"/>
                <a:cs typeface="Gill Sans Light"/>
              </a:rPr>
              <a:t>INTRODUCTION TO HUMAN-COMPUTER INTERACTION</a:t>
            </a:r>
            <a:endParaRPr lang="en-US" sz="1600" b="0" i="0" dirty="0">
              <a:solidFill>
                <a:srgbClr val="272727"/>
              </a:solidFill>
              <a:latin typeface="Gill Sans Light"/>
              <a:cs typeface="Gill Sans Light"/>
            </a:endParaRPr>
          </a:p>
        </p:txBody>
      </p:sp>
    </p:spTree>
    <p:extLst>
      <p:ext uri="{BB962C8B-B14F-4D97-AF65-F5344CB8AC3E}">
        <p14:creationId xmlns:p14="http://schemas.microsoft.com/office/powerpoint/2010/main" val="148154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b="0" i="0">
                <a:solidFill>
                  <a:srgbClr val="272727"/>
                </a:solidFill>
                <a:latin typeface="Gill Sans Light"/>
                <a:cs typeface="Gill Sans Ligh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5002157"/>
          </a:xfrm>
        </p:spPr>
        <p:txBody>
          <a:bodyPr/>
          <a:lstStyle>
            <a:lvl1pPr marL="0" indent="0">
              <a:buFontTx/>
              <a:buNone/>
              <a:defRPr b="0" i="0">
                <a:solidFill>
                  <a:srgbClr val="272727"/>
                </a:solidFill>
                <a:latin typeface="Gill Sans Light"/>
                <a:cs typeface="Gill Sans Light"/>
              </a:defRPr>
            </a:lvl1pPr>
            <a:lvl2pPr marL="457200" indent="0">
              <a:buFontTx/>
              <a:buNone/>
              <a:defRPr b="0" i="0">
                <a:solidFill>
                  <a:srgbClr val="272727"/>
                </a:solidFill>
                <a:latin typeface="Gill Sans Light"/>
                <a:cs typeface="Gill Sans Light"/>
              </a:defRPr>
            </a:lvl2pPr>
            <a:lvl3pPr marL="914400" indent="0">
              <a:buFontTx/>
              <a:buNone/>
              <a:defRPr b="0" i="0">
                <a:solidFill>
                  <a:srgbClr val="272727"/>
                </a:solidFill>
                <a:latin typeface="Gill Sans Light"/>
                <a:cs typeface="Gill Sans Light"/>
              </a:defRPr>
            </a:lvl3pPr>
            <a:lvl4pPr marL="1371600" indent="0">
              <a:buFontTx/>
              <a:buNone/>
              <a:defRPr b="0" i="0">
                <a:solidFill>
                  <a:srgbClr val="272727"/>
                </a:solidFill>
                <a:latin typeface="Gill Sans Light"/>
                <a:cs typeface="Gill Sans Light"/>
              </a:defRPr>
            </a:lvl4pPr>
            <a:lvl5pPr marL="1828800" indent="0">
              <a:buFontTx/>
              <a:buNone/>
              <a:defRPr b="0" i="0">
                <a:solidFill>
                  <a:srgbClr val="272727"/>
                </a:solidFill>
                <a:latin typeface="Gill Sans Light"/>
                <a:cs typeface="Gill Sans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7108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b="0" i="0">
                <a:latin typeface="Gill Sans Light"/>
                <a:cs typeface="Gill Sans Ligh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378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95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bg1"/>
            </a:gs>
            <a:gs pos="100000">
              <a:srgbClr val="BBC6C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9928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9672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xStyles>
    <p:titleStyle>
      <a:lvl1pPr algn="ctr" defTabSz="457200" rtl="0" eaLnBrk="1" latinLnBrk="0" hangingPunct="1">
        <a:spcBef>
          <a:spcPct val="0"/>
        </a:spcBef>
        <a:buNone/>
        <a:defRPr sz="4000" b="0" i="0" kern="1200">
          <a:solidFill>
            <a:srgbClr val="272727"/>
          </a:solidFill>
          <a:latin typeface="Gill Sans Light"/>
          <a:ea typeface="+mj-ea"/>
          <a:cs typeface="Gill Sans Light"/>
        </a:defRPr>
      </a:lvl1pPr>
    </p:titleStyle>
    <p:bodyStyle>
      <a:lvl1pPr marL="0" indent="0" algn="l" defTabSz="457200" rtl="0" eaLnBrk="1" latinLnBrk="0" hangingPunct="1">
        <a:spcBef>
          <a:spcPct val="20000"/>
        </a:spcBef>
        <a:buFontTx/>
        <a:buNone/>
        <a:defRPr sz="3200" b="0" i="0" kern="1200">
          <a:solidFill>
            <a:srgbClr val="272727"/>
          </a:solidFill>
          <a:latin typeface="Gill Sans Light"/>
          <a:ea typeface="+mn-ea"/>
          <a:cs typeface="Gill Sans Light"/>
        </a:defRPr>
      </a:lvl1pPr>
      <a:lvl2pPr marL="457200" indent="0" algn="l" defTabSz="457200" rtl="0" eaLnBrk="1" latinLnBrk="0" hangingPunct="1">
        <a:spcBef>
          <a:spcPct val="20000"/>
        </a:spcBef>
        <a:buFontTx/>
        <a:buNone/>
        <a:defRPr sz="2800" b="0" i="0" kern="1200">
          <a:solidFill>
            <a:srgbClr val="272727"/>
          </a:solidFill>
          <a:latin typeface="Gill Sans Light"/>
          <a:ea typeface="+mn-ea"/>
          <a:cs typeface="Gill Sans Light"/>
        </a:defRPr>
      </a:lvl2pPr>
      <a:lvl3pPr marL="914400" indent="0" algn="l" defTabSz="457200" rtl="0" eaLnBrk="1" latinLnBrk="0" hangingPunct="1">
        <a:spcBef>
          <a:spcPct val="20000"/>
        </a:spcBef>
        <a:buFontTx/>
        <a:buNone/>
        <a:defRPr sz="2400" b="0" i="0" kern="1200">
          <a:solidFill>
            <a:srgbClr val="272727"/>
          </a:solidFill>
          <a:latin typeface="Gill Sans Light"/>
          <a:ea typeface="+mn-ea"/>
          <a:cs typeface="Gill Sans Light"/>
        </a:defRPr>
      </a:lvl3pPr>
      <a:lvl4pPr marL="1371600" indent="0" algn="l" defTabSz="457200" rtl="0" eaLnBrk="1" latinLnBrk="0" hangingPunct="1">
        <a:spcBef>
          <a:spcPct val="20000"/>
        </a:spcBef>
        <a:buFontTx/>
        <a:buNone/>
        <a:defRPr sz="2000" b="0" i="0" kern="1200">
          <a:solidFill>
            <a:srgbClr val="272727"/>
          </a:solidFill>
          <a:latin typeface="Gill Sans Light"/>
          <a:ea typeface="+mn-ea"/>
          <a:cs typeface="Gill Sans Light"/>
        </a:defRPr>
      </a:lvl4pPr>
      <a:lvl5pPr marL="1828800" indent="0" algn="l" defTabSz="457200" rtl="0" eaLnBrk="1" latinLnBrk="0" hangingPunct="1">
        <a:spcBef>
          <a:spcPct val="20000"/>
        </a:spcBef>
        <a:buFontTx/>
        <a:buNone/>
        <a:defRPr sz="2000" b="0" i="0" kern="1200">
          <a:solidFill>
            <a:srgbClr val="272727"/>
          </a:solidFill>
          <a:latin typeface="Gill Sans Light"/>
          <a:ea typeface="+mn-ea"/>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4.jpg"/><Relationship Id="rId5" Type="http://schemas.openxmlformats.org/officeDocument/2006/relationships/hyperlink" Target="https://projects.invisionapp.com/share/4XB7FWL5G#/screens" TargetMode="Externa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4179"/>
            <a:ext cx="7772400" cy="2600540"/>
          </a:xfrm>
        </p:spPr>
        <p:txBody>
          <a:bodyPr/>
          <a:lstStyle/>
          <a:p>
            <a:r>
              <a:rPr lang="en" sz="6600" dirty="0"/>
              <a:t>YouTube Cultural Probe</a:t>
            </a:r>
            <a:endParaRPr lang="en-US" sz="6600" dirty="0"/>
          </a:p>
        </p:txBody>
      </p:sp>
      <p:sp>
        <p:nvSpPr>
          <p:cNvPr id="3" name="Subtitle 2"/>
          <p:cNvSpPr>
            <a:spLocks noGrp="1"/>
          </p:cNvSpPr>
          <p:nvPr>
            <p:ph type="subTitle" idx="1"/>
          </p:nvPr>
        </p:nvSpPr>
        <p:spPr>
          <a:xfrm>
            <a:off x="4982966" y="3986375"/>
            <a:ext cx="3863085" cy="2202192"/>
          </a:xfrm>
        </p:spPr>
        <p:txBody>
          <a:bodyPr>
            <a:normAutofit fontScale="85000" lnSpcReduction="10000"/>
          </a:bodyPr>
          <a:lstStyle/>
          <a:p>
            <a:pPr lvl="0" algn="l">
              <a:spcBef>
                <a:spcPts val="0"/>
              </a:spcBef>
            </a:pPr>
            <a:r>
              <a:rPr lang="en-US" b="1" dirty="0">
                <a:solidFill>
                  <a:schemeClr val="bg1">
                    <a:lumMod val="50000"/>
                  </a:schemeClr>
                </a:solidFill>
                <a:latin typeface="Calibri"/>
                <a:cs typeface="Calibri"/>
              </a:rPr>
              <a:t>TEAM 18: 	</a:t>
            </a:r>
            <a:endParaRPr lang="en-US" b="1" dirty="0" smtClean="0">
              <a:solidFill>
                <a:schemeClr val="bg1">
                  <a:lumMod val="50000"/>
                </a:schemeClr>
              </a:solidFill>
              <a:latin typeface="Calibri"/>
              <a:cs typeface="Calibri"/>
            </a:endParaRPr>
          </a:p>
          <a:p>
            <a:pPr lvl="0" algn="l">
              <a:spcBef>
                <a:spcPts val="0"/>
              </a:spcBef>
            </a:pPr>
            <a:r>
              <a:rPr lang="en" dirty="0" smtClean="0">
                <a:solidFill>
                  <a:schemeClr val="bg1">
                    <a:lumMod val="50000"/>
                  </a:schemeClr>
                </a:solidFill>
              </a:rPr>
              <a:t>		Laura </a:t>
            </a:r>
            <a:r>
              <a:rPr lang="en" dirty="0">
                <a:solidFill>
                  <a:schemeClr val="bg1">
                    <a:lumMod val="50000"/>
                  </a:schemeClr>
                </a:solidFill>
              </a:rPr>
              <a:t>Laidlaw 	</a:t>
            </a:r>
            <a:endParaRPr lang="en" dirty="0" smtClean="0">
              <a:solidFill>
                <a:schemeClr val="bg1">
                  <a:lumMod val="50000"/>
                </a:schemeClr>
              </a:solidFill>
            </a:endParaRPr>
          </a:p>
          <a:p>
            <a:pPr lvl="0" algn="l">
              <a:spcBef>
                <a:spcPts val="0"/>
              </a:spcBef>
            </a:pPr>
            <a:r>
              <a:rPr lang="en" dirty="0" smtClean="0">
                <a:solidFill>
                  <a:schemeClr val="bg1">
                    <a:lumMod val="50000"/>
                  </a:schemeClr>
                </a:solidFill>
              </a:rPr>
              <a:t>		Evan </a:t>
            </a:r>
            <a:r>
              <a:rPr lang="en" dirty="0">
                <a:solidFill>
                  <a:schemeClr val="bg1">
                    <a:lumMod val="50000"/>
                  </a:schemeClr>
                </a:solidFill>
              </a:rPr>
              <a:t>Taddonio </a:t>
            </a:r>
          </a:p>
          <a:p>
            <a:pPr lvl="0" algn="l">
              <a:spcBef>
                <a:spcPts val="0"/>
              </a:spcBef>
            </a:pPr>
            <a:r>
              <a:rPr lang="en" dirty="0" smtClean="0">
                <a:solidFill>
                  <a:schemeClr val="bg1">
                    <a:lumMod val="50000"/>
                  </a:schemeClr>
                </a:solidFill>
              </a:rPr>
              <a:t>		Shaowen </a:t>
            </a:r>
            <a:r>
              <a:rPr lang="en" dirty="0">
                <a:solidFill>
                  <a:schemeClr val="bg1">
                    <a:lumMod val="50000"/>
                  </a:schemeClr>
                </a:solidFill>
              </a:rPr>
              <a:t>Liu 		</a:t>
            </a:r>
            <a:endParaRPr lang="en" dirty="0" smtClean="0">
              <a:solidFill>
                <a:schemeClr val="bg1">
                  <a:lumMod val="50000"/>
                </a:schemeClr>
              </a:solidFill>
            </a:endParaRPr>
          </a:p>
          <a:p>
            <a:pPr lvl="0" algn="l">
              <a:spcBef>
                <a:spcPts val="0"/>
              </a:spcBef>
            </a:pPr>
            <a:r>
              <a:rPr lang="en" dirty="0" smtClean="0">
                <a:solidFill>
                  <a:schemeClr val="bg1">
                    <a:lumMod val="50000"/>
                  </a:schemeClr>
                </a:solidFill>
              </a:rPr>
              <a:t>		Sam </a:t>
            </a:r>
            <a:r>
              <a:rPr lang="en" dirty="0">
                <a:solidFill>
                  <a:schemeClr val="bg1">
                    <a:lumMod val="50000"/>
                  </a:schemeClr>
                </a:solidFill>
              </a:rPr>
              <a:t>Patterson</a:t>
            </a:r>
          </a:p>
        </p:txBody>
      </p:sp>
      <p:pic>
        <p:nvPicPr>
          <p:cNvPr id="5" name="已录下的声音">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236451" y="5980623"/>
            <a:ext cx="609600" cy="609600"/>
          </a:xfrm>
          <a:prstGeom prst="rect">
            <a:avLst/>
          </a:prstGeom>
        </p:spPr>
      </p:pic>
    </p:spTree>
    <p:extLst>
      <p:ext uri="{BB962C8B-B14F-4D97-AF65-F5344CB8AC3E}">
        <p14:creationId xmlns:p14="http://schemas.microsoft.com/office/powerpoint/2010/main" val="30512924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3734"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6"/>
          <p:cNvSpPr txBox="1">
            <a:spLocks noGrp="1"/>
          </p:cNvSpPr>
          <p:nvPr>
            <p:ph type="title"/>
          </p:nvPr>
        </p:nvSpPr>
        <p:spPr>
          <a:xfrm>
            <a:off x="457200" y="190916"/>
            <a:ext cx="8229600" cy="1143000"/>
          </a:xfrm>
          <a:prstGeom prst="rect">
            <a:avLst/>
          </a:prstGeom>
        </p:spPr>
        <p:txBody>
          <a:bodyPr lIns="91425" tIns="91425" rIns="91425" bIns="91425" anchor="t" anchorCtr="0">
            <a:noAutofit/>
          </a:bodyPr>
          <a:lstStyle/>
          <a:p>
            <a:pPr lvl="0">
              <a:spcBef>
                <a:spcPts val="0"/>
              </a:spcBef>
              <a:buNone/>
            </a:pPr>
            <a:r>
              <a:rPr lang="en" dirty="0"/>
              <a:t>Summary of Study</a:t>
            </a:r>
          </a:p>
        </p:txBody>
      </p:sp>
      <p:sp>
        <p:nvSpPr>
          <p:cNvPr id="3" name="内容占位符 2"/>
          <p:cNvSpPr>
            <a:spLocks noGrp="1"/>
          </p:cNvSpPr>
          <p:nvPr>
            <p:ph idx="1"/>
          </p:nvPr>
        </p:nvSpPr>
        <p:spPr>
          <a:xfrm>
            <a:off x="287676" y="1109610"/>
            <a:ext cx="8399124" cy="5492748"/>
          </a:xfrm>
        </p:spPr>
        <p:txBody>
          <a:bodyPr>
            <a:normAutofit lnSpcReduction="10000"/>
          </a:bodyPr>
          <a:lstStyle/>
          <a:p>
            <a:r>
              <a:rPr lang="en-US" sz="2400" dirty="0" smtClean="0"/>
              <a:t>Population</a:t>
            </a:r>
            <a:r>
              <a:rPr lang="en-US" altLang="zh-CN" sz="2400" dirty="0" smtClean="0"/>
              <a:t>:</a:t>
            </a:r>
          </a:p>
          <a:p>
            <a:r>
              <a:rPr lang="en-US" sz="2400" dirty="0"/>
              <a:t>	</a:t>
            </a:r>
            <a:r>
              <a:rPr lang="en-US" sz="2400" dirty="0" smtClean="0">
                <a:solidFill>
                  <a:schemeClr val="tx1">
                    <a:lumMod val="65000"/>
                    <a:lumOff val="35000"/>
                  </a:schemeClr>
                </a:solidFill>
              </a:rPr>
              <a:t>College Students, age mainly range from 18 to 25.</a:t>
            </a:r>
          </a:p>
          <a:p>
            <a:endParaRPr lang="en-US" sz="2400" dirty="0" smtClean="0">
              <a:solidFill>
                <a:schemeClr val="tx1">
                  <a:lumMod val="65000"/>
                  <a:lumOff val="35000"/>
                </a:schemeClr>
              </a:solidFill>
            </a:endParaRPr>
          </a:p>
          <a:p>
            <a:r>
              <a:rPr lang="en-US" sz="2400" dirty="0"/>
              <a:t>Motivation for Choosing YouTube:</a:t>
            </a:r>
          </a:p>
          <a:p>
            <a:r>
              <a:rPr lang="en-US" sz="2400" dirty="0" smtClean="0"/>
              <a:t>	</a:t>
            </a:r>
            <a:r>
              <a:rPr lang="en-US" sz="2400" dirty="0" smtClean="0">
                <a:solidFill>
                  <a:schemeClr val="tx1">
                    <a:lumMod val="65000"/>
                    <a:lumOff val="35000"/>
                  </a:schemeClr>
                </a:solidFill>
              </a:rPr>
              <a:t>It </a:t>
            </a:r>
            <a:r>
              <a:rPr lang="en-US" sz="2400" dirty="0">
                <a:solidFill>
                  <a:schemeClr val="tx1">
                    <a:lumMod val="65000"/>
                    <a:lumOff val="35000"/>
                  </a:schemeClr>
                </a:solidFill>
              </a:rPr>
              <a:t>is an extremely popular app</a:t>
            </a:r>
          </a:p>
          <a:p>
            <a:r>
              <a:rPr lang="en-US" sz="2400" dirty="0" smtClean="0">
                <a:solidFill>
                  <a:schemeClr val="tx1">
                    <a:lumMod val="65000"/>
                    <a:lumOff val="35000"/>
                  </a:schemeClr>
                </a:solidFill>
              </a:rPr>
              <a:t>	People </a:t>
            </a:r>
            <a:r>
              <a:rPr lang="en-US" sz="2400" dirty="0">
                <a:solidFill>
                  <a:schemeClr val="tx1">
                    <a:lumMod val="65000"/>
                    <a:lumOff val="35000"/>
                  </a:schemeClr>
                </a:solidFill>
              </a:rPr>
              <a:t>are likely to use the app every day</a:t>
            </a:r>
          </a:p>
          <a:p>
            <a:endParaRPr lang="en-US" sz="2400" dirty="0" smtClean="0"/>
          </a:p>
          <a:p>
            <a:r>
              <a:rPr lang="en-US" sz="2400" dirty="0" smtClean="0"/>
              <a:t>Data Analysis:</a:t>
            </a:r>
            <a:endParaRPr lang="en-US" sz="2400" dirty="0"/>
          </a:p>
          <a:p>
            <a:r>
              <a:rPr lang="en-US" sz="2400" dirty="0" smtClean="0">
                <a:solidFill>
                  <a:schemeClr val="tx1">
                    <a:lumMod val="65000"/>
                    <a:lumOff val="35000"/>
                  </a:schemeClr>
                </a:solidFill>
              </a:rPr>
              <a:t>	Users </a:t>
            </a:r>
            <a:r>
              <a:rPr lang="en-US" sz="2400" dirty="0">
                <a:solidFill>
                  <a:schemeClr val="tx1">
                    <a:lumMod val="65000"/>
                    <a:lumOff val="35000"/>
                  </a:schemeClr>
                </a:solidFill>
              </a:rPr>
              <a:t>don’t like being told what to watch.</a:t>
            </a:r>
          </a:p>
          <a:p>
            <a:r>
              <a:rPr lang="en-US" sz="2400" dirty="0" smtClean="0">
                <a:solidFill>
                  <a:schemeClr val="tx1">
                    <a:lumMod val="65000"/>
                    <a:lumOff val="35000"/>
                  </a:schemeClr>
                </a:solidFill>
              </a:rPr>
              <a:t>	Users </a:t>
            </a:r>
            <a:r>
              <a:rPr lang="en-US" sz="2400" dirty="0">
                <a:solidFill>
                  <a:schemeClr val="tx1">
                    <a:lumMod val="65000"/>
                    <a:lumOff val="35000"/>
                  </a:schemeClr>
                </a:solidFill>
              </a:rPr>
              <a:t>want to be able to listen to videos or switch from </a:t>
            </a:r>
            <a:r>
              <a:rPr lang="en-US" sz="2400" dirty="0" smtClean="0">
                <a:solidFill>
                  <a:schemeClr val="tx1">
                    <a:lumMod val="65000"/>
                    <a:lumOff val="35000"/>
                  </a:schemeClr>
                </a:solidFill>
              </a:rPr>
              <a:t>		the </a:t>
            </a:r>
            <a:r>
              <a:rPr lang="en-US" sz="2400" dirty="0">
                <a:solidFill>
                  <a:schemeClr val="tx1">
                    <a:lumMod val="65000"/>
                    <a:lumOff val="35000"/>
                  </a:schemeClr>
                </a:solidFill>
              </a:rPr>
              <a:t>app without it stopping.</a:t>
            </a:r>
          </a:p>
          <a:p>
            <a:r>
              <a:rPr lang="en-US" sz="2400" dirty="0" smtClean="0">
                <a:solidFill>
                  <a:schemeClr val="tx1">
                    <a:lumMod val="65000"/>
                    <a:lumOff val="35000"/>
                  </a:schemeClr>
                </a:solidFill>
              </a:rPr>
              <a:t>	Users </a:t>
            </a:r>
            <a:r>
              <a:rPr lang="en-US" sz="2400" dirty="0">
                <a:solidFill>
                  <a:schemeClr val="tx1">
                    <a:lumMod val="65000"/>
                    <a:lumOff val="35000"/>
                  </a:schemeClr>
                </a:solidFill>
              </a:rPr>
              <a:t>want a different way to discover new content.</a:t>
            </a:r>
          </a:p>
          <a:p>
            <a:r>
              <a:rPr lang="en-US" sz="2400" dirty="0" smtClean="0">
                <a:solidFill>
                  <a:schemeClr val="tx1">
                    <a:lumMod val="65000"/>
                    <a:lumOff val="35000"/>
                  </a:schemeClr>
                </a:solidFill>
              </a:rPr>
              <a:t>	None </a:t>
            </a:r>
            <a:r>
              <a:rPr lang="en-US" sz="2400" dirty="0">
                <a:solidFill>
                  <a:schemeClr val="tx1">
                    <a:lumMod val="65000"/>
                    <a:lumOff val="35000"/>
                  </a:schemeClr>
                </a:solidFill>
              </a:rPr>
              <a:t>of our </a:t>
            </a:r>
            <a:r>
              <a:rPr lang="en-US" sz="2400" dirty="0" smtClean="0">
                <a:solidFill>
                  <a:schemeClr val="tx1">
                    <a:lumMod val="65000"/>
                    <a:lumOff val="35000"/>
                  </a:schemeClr>
                </a:solidFill>
              </a:rPr>
              <a:t>participants had </a:t>
            </a:r>
            <a:r>
              <a:rPr lang="en-US" sz="2400" dirty="0">
                <a:solidFill>
                  <a:schemeClr val="tx1">
                    <a:lumMod val="65000"/>
                    <a:lumOff val="35000"/>
                  </a:schemeClr>
                </a:solidFill>
              </a:rPr>
              <a:t>YouTube Red</a:t>
            </a:r>
          </a:p>
          <a:p>
            <a:endParaRPr lang="en-US" sz="2400" dirty="0"/>
          </a:p>
        </p:txBody>
      </p:sp>
      <p:pic>
        <p:nvPicPr>
          <p:cNvPr id="5" name="Picture 19"/>
          <p:cNvPicPr/>
          <p:nvPr/>
        </p:nvPicPr>
        <p:blipFill rotWithShape="1">
          <a:blip r:embed="rId5">
            <a:extLst>
              <a:ext uri="{28A0092B-C50C-407E-A947-70E740481C1C}">
                <a14:useLocalDpi xmlns:a14="http://schemas.microsoft.com/office/drawing/2010/main" val="0"/>
              </a:ext>
            </a:extLst>
          </a:blip>
          <a:srcRect l="26922" t="10498" r="31429" b="5516"/>
          <a:stretch/>
        </p:blipFill>
        <p:spPr bwMode="auto">
          <a:xfrm>
            <a:off x="6657653" y="2116477"/>
            <a:ext cx="2342458" cy="2311158"/>
          </a:xfrm>
          <a:prstGeom prst="rect">
            <a:avLst/>
          </a:prstGeom>
          <a:ln>
            <a:noFill/>
          </a:ln>
          <a:extLst>
            <a:ext uri="{53640926-AAD7-44D8-BBD7-CCE9431645EC}">
              <a14:shadowObscured xmlns:a14="http://schemas.microsoft.com/office/drawing/2010/main"/>
            </a:ext>
          </a:extLst>
        </p:spPr>
      </p:pic>
      <p:pic>
        <p:nvPicPr>
          <p:cNvPr id="6" name="已录下的声音">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233856" y="5992758"/>
            <a:ext cx="609600" cy="609600"/>
          </a:xfrm>
          <a:prstGeom prst="rect">
            <a:avLst/>
          </a:prstGeom>
        </p:spPr>
      </p:pic>
    </p:spTree>
    <p:extLst>
      <p:ext uri="{BB962C8B-B14F-4D97-AF65-F5344CB8AC3E}">
        <p14:creationId xmlns:p14="http://schemas.microsoft.com/office/powerpoint/2010/main" val="29068477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5181"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81" y="1078787"/>
            <a:ext cx="8229600" cy="5702157"/>
          </a:xfrm>
        </p:spPr>
        <p:txBody>
          <a:bodyPr>
            <a:noAutofit/>
          </a:bodyPr>
          <a:lstStyle/>
          <a:p>
            <a:r>
              <a:rPr lang="en-US" sz="2400" dirty="0" smtClean="0">
                <a:solidFill>
                  <a:schemeClr val="tx1"/>
                </a:solidFill>
              </a:rPr>
              <a:t>Breakdowns</a:t>
            </a:r>
            <a:r>
              <a:rPr lang="en-US" sz="2400" dirty="0">
                <a:solidFill>
                  <a:schemeClr val="tx1"/>
                </a:solidFill>
              </a:rPr>
              <a:t>: </a:t>
            </a:r>
          </a:p>
          <a:p>
            <a:pPr marL="342900" indent="-342900">
              <a:buFont typeface="Arial" panose="020B0604020202020204" pitchFamily="34" charset="0"/>
              <a:buChar char="•"/>
            </a:pPr>
            <a:r>
              <a:rPr lang="en-US" sz="2400" dirty="0">
                <a:solidFill>
                  <a:schemeClr val="tx1">
                    <a:lumMod val="65000"/>
                    <a:lumOff val="35000"/>
                  </a:schemeClr>
                </a:solidFill>
              </a:rPr>
              <a:t>V</a:t>
            </a:r>
            <a:r>
              <a:rPr lang="en-US" altLang="zh-CN" sz="2400" dirty="0">
                <a:solidFill>
                  <a:schemeClr val="tx1">
                    <a:lumMod val="65000"/>
                    <a:lumOff val="35000"/>
                  </a:schemeClr>
                </a:solidFill>
              </a:rPr>
              <a:t>ideos cannot be queued by users.</a:t>
            </a:r>
            <a:endParaRPr lang="en-US" sz="2400" dirty="0">
              <a:solidFill>
                <a:schemeClr val="tx1">
                  <a:lumMod val="65000"/>
                  <a:lumOff val="35000"/>
                </a:schemeClr>
              </a:solidFill>
            </a:endParaRPr>
          </a:p>
          <a:p>
            <a:pPr marL="342900" indent="-342900">
              <a:buFont typeface="Arial" panose="020B0604020202020204" pitchFamily="34" charset="0"/>
              <a:buChar char="•"/>
            </a:pPr>
            <a:r>
              <a:rPr lang="en-US" sz="2400" dirty="0" smtClean="0">
                <a:solidFill>
                  <a:schemeClr val="tx1">
                    <a:lumMod val="65000"/>
                    <a:lumOff val="35000"/>
                  </a:schemeClr>
                </a:solidFill>
              </a:rPr>
              <a:t>Recommended videos </a:t>
            </a:r>
            <a:r>
              <a:rPr lang="en-US" sz="2400" dirty="0">
                <a:solidFill>
                  <a:schemeClr val="tx1">
                    <a:lumMod val="65000"/>
                    <a:lumOff val="35000"/>
                  </a:schemeClr>
                </a:solidFill>
              </a:rPr>
              <a:t>may not fit </a:t>
            </a:r>
            <a:r>
              <a:rPr lang="en-US" sz="2400" dirty="0" smtClean="0">
                <a:solidFill>
                  <a:schemeClr val="tx1">
                    <a:lumMod val="65000"/>
                    <a:lumOff val="35000"/>
                  </a:schemeClr>
                </a:solidFill>
              </a:rPr>
              <a:t>users</a:t>
            </a:r>
            <a:r>
              <a:rPr lang="en-US" sz="2400" dirty="0">
                <a:solidFill>
                  <a:schemeClr val="tx1">
                    <a:lumMod val="65000"/>
                    <a:lumOff val="35000"/>
                  </a:schemeClr>
                </a:solidFill>
              </a:rPr>
              <a:t>’ need.</a:t>
            </a:r>
          </a:p>
          <a:p>
            <a:endParaRPr lang="en-US" sz="2400" dirty="0"/>
          </a:p>
          <a:p>
            <a:r>
              <a:rPr lang="en-US" sz="2400" dirty="0">
                <a:solidFill>
                  <a:schemeClr val="tx1"/>
                </a:solidFill>
              </a:rPr>
              <a:t>Improvements:</a:t>
            </a:r>
          </a:p>
          <a:p>
            <a:pPr marL="342900" indent="-342900">
              <a:buFont typeface="Arial" panose="020B0604020202020204" pitchFamily="34" charset="0"/>
              <a:buChar char="•"/>
            </a:pPr>
            <a:r>
              <a:rPr lang="en-US" sz="2400" dirty="0" smtClean="0">
                <a:solidFill>
                  <a:schemeClr val="tx1">
                    <a:lumMod val="65000"/>
                    <a:lumOff val="35000"/>
                  </a:schemeClr>
                </a:solidFill>
              </a:rPr>
              <a:t>Add </a:t>
            </a:r>
            <a:r>
              <a:rPr lang="en-US" sz="2400" dirty="0">
                <a:solidFill>
                  <a:schemeClr val="tx1">
                    <a:lumMod val="65000"/>
                    <a:lumOff val="35000"/>
                  </a:schemeClr>
                </a:solidFill>
              </a:rPr>
              <a:t>a queue functionality to enable the users queue videos based on their interest.</a:t>
            </a:r>
          </a:p>
          <a:p>
            <a:pPr marL="342900" indent="-342900">
              <a:buFont typeface="Arial" panose="020B0604020202020204" pitchFamily="34" charset="0"/>
              <a:buChar char="•"/>
            </a:pPr>
            <a:r>
              <a:rPr lang="en-US" sz="2400" dirty="0" smtClean="0">
                <a:solidFill>
                  <a:schemeClr val="tx1">
                    <a:lumMod val="65000"/>
                    <a:lumOff val="35000"/>
                  </a:schemeClr>
                </a:solidFill>
              </a:rPr>
              <a:t>Chang the content and layout in </a:t>
            </a:r>
            <a:r>
              <a:rPr lang="en-US" sz="2400" i="1" dirty="0">
                <a:solidFill>
                  <a:schemeClr val="tx1">
                    <a:lumMod val="65000"/>
                    <a:lumOff val="35000"/>
                  </a:schemeClr>
                </a:solidFill>
              </a:rPr>
              <a:t>Discover</a:t>
            </a:r>
            <a:r>
              <a:rPr lang="en-US" sz="2400" dirty="0">
                <a:solidFill>
                  <a:schemeClr val="tx1">
                    <a:lumMod val="65000"/>
                    <a:lumOff val="35000"/>
                  </a:schemeClr>
                </a:solidFill>
              </a:rPr>
              <a:t> page to enable </a:t>
            </a:r>
            <a:r>
              <a:rPr lang="en-US" sz="2400" dirty="0" smtClean="0">
                <a:solidFill>
                  <a:schemeClr val="tx1">
                    <a:lumMod val="65000"/>
                    <a:lumOff val="35000"/>
                  </a:schemeClr>
                </a:solidFill>
              </a:rPr>
              <a:t>users to look </a:t>
            </a:r>
            <a:r>
              <a:rPr lang="en-US" sz="2400" dirty="0">
                <a:solidFill>
                  <a:schemeClr val="tx1">
                    <a:lumMod val="65000"/>
                    <a:lumOff val="35000"/>
                  </a:schemeClr>
                </a:solidFill>
              </a:rPr>
              <a:t>at popular videos and </a:t>
            </a:r>
            <a:r>
              <a:rPr lang="en-US" sz="2400" dirty="0" smtClean="0">
                <a:solidFill>
                  <a:schemeClr val="tx1">
                    <a:lumMod val="65000"/>
                    <a:lumOff val="35000"/>
                  </a:schemeClr>
                </a:solidFill>
              </a:rPr>
              <a:t>we changed the time parameters of videos.</a:t>
            </a:r>
          </a:p>
          <a:p>
            <a:endParaRPr lang="en-US" sz="2400" dirty="0">
              <a:solidFill>
                <a:schemeClr val="tx1">
                  <a:lumMod val="65000"/>
                  <a:lumOff val="35000"/>
                </a:schemeClr>
              </a:solidFill>
            </a:endParaRPr>
          </a:p>
          <a:p>
            <a:r>
              <a:rPr lang="en-US" sz="2400" dirty="0" smtClean="0">
                <a:solidFill>
                  <a:schemeClr val="tx1">
                    <a:lumMod val="65000"/>
                    <a:lumOff val="35000"/>
                  </a:schemeClr>
                </a:solidFill>
              </a:rPr>
              <a:t>Link to our prototype:</a:t>
            </a:r>
          </a:p>
          <a:p>
            <a:r>
              <a:rPr lang="en-US" sz="2000" dirty="0">
                <a:hlinkClick r:id="rId5"/>
              </a:rPr>
              <a:t>https://projects.invisionapp.com/share/4XB7FWL5G#/</a:t>
            </a:r>
            <a:r>
              <a:rPr lang="en-US" sz="2000" dirty="0" smtClean="0">
                <a:hlinkClick r:id="rId5"/>
              </a:rPr>
              <a:t>screens</a:t>
            </a:r>
            <a:endParaRPr lang="en-US" sz="2000" dirty="0"/>
          </a:p>
        </p:txBody>
      </p:sp>
      <p:sp>
        <p:nvSpPr>
          <p:cNvPr id="5" name="Shape 72"/>
          <p:cNvSpPr txBox="1">
            <a:spLocks noGrp="1"/>
          </p:cNvSpPr>
          <p:nvPr>
            <p:ph type="title"/>
          </p:nvPr>
        </p:nvSpPr>
        <p:spPr>
          <a:xfrm>
            <a:off x="558279" y="217190"/>
            <a:ext cx="7424740" cy="1031837"/>
          </a:xfrm>
          <a:prstGeom prst="rect">
            <a:avLst/>
          </a:prstGeom>
        </p:spPr>
        <p:txBody>
          <a:bodyPr lIns="91425" tIns="91425" rIns="91425" bIns="91425" anchor="t" anchorCtr="0">
            <a:noAutofit/>
          </a:bodyPr>
          <a:lstStyle/>
          <a:p>
            <a:pPr lvl="0">
              <a:spcBef>
                <a:spcPts val="0"/>
              </a:spcBef>
              <a:buNone/>
            </a:pPr>
            <a:r>
              <a:rPr lang="en" dirty="0"/>
              <a:t>Findings</a:t>
            </a:r>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700" y="1115463"/>
            <a:ext cx="1200633" cy="2135527"/>
          </a:xfrm>
          <a:prstGeom prst="rect">
            <a:avLst/>
          </a:prstGeom>
        </p:spPr>
      </p:pic>
      <p:pic>
        <p:nvPicPr>
          <p:cNvPr id="8" name="已录下的声音">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25194" y="5908496"/>
            <a:ext cx="609600" cy="609600"/>
          </a:xfrm>
          <a:prstGeom prst="rect">
            <a:avLst/>
          </a:prstGeom>
        </p:spPr>
      </p:pic>
    </p:spTree>
    <p:extLst>
      <p:ext uri="{BB962C8B-B14F-4D97-AF65-F5344CB8AC3E}">
        <p14:creationId xmlns:p14="http://schemas.microsoft.com/office/powerpoint/2010/main" val="8045703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1882" fill="hold"/>
                                        <p:tgtEl>
                                          <p:spTgt spid="8"/>
                                        </p:tgtEl>
                                      </p:cBhvr>
                                    </p:cmd>
                                  </p:childTnLst>
                                </p:cTn>
                              </p:par>
                            </p:childTnLst>
                          </p:cTn>
                        </p:par>
                      </p:childTnLst>
                    </p:cTn>
                  </p:par>
                </p:childTnLst>
              </p:cTn>
              <p:nextCondLst>
                <p:cond evt="onClick" delay="0">
                  <p:tgtEl>
                    <p:spTgt spid="8"/>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708734" y="969419"/>
            <a:ext cx="4082484" cy="1034042"/>
          </a:xfrm>
          <a:prstGeom prst="rect">
            <a:avLst/>
          </a:prstGeom>
        </p:spPr>
        <p:txBody>
          <a:bodyPr vert="horz" lIns="91440" tIns="45720" rIns="91440" bIns="45720" rtlCol="0">
            <a:normAutofit/>
          </a:bodyPr>
          <a:lstStyle>
            <a:lvl1pPr marL="0" indent="0" algn="l" defTabSz="457200" rtl="0" eaLnBrk="1" latinLnBrk="0" hangingPunct="1">
              <a:spcBef>
                <a:spcPct val="20000"/>
              </a:spcBef>
              <a:buFontTx/>
              <a:buNone/>
              <a:defRPr sz="3200" b="0" i="0" kern="1200">
                <a:solidFill>
                  <a:srgbClr val="272727"/>
                </a:solidFill>
                <a:latin typeface="Gill Sans Light"/>
                <a:ea typeface="+mn-ea"/>
                <a:cs typeface="Gill Sans Light"/>
              </a:defRPr>
            </a:lvl1pPr>
            <a:lvl2pPr marL="457200" indent="0" algn="l" defTabSz="457200" rtl="0" eaLnBrk="1" latinLnBrk="0" hangingPunct="1">
              <a:spcBef>
                <a:spcPct val="20000"/>
              </a:spcBef>
              <a:buFontTx/>
              <a:buNone/>
              <a:defRPr sz="2800" b="0" i="0" kern="1200">
                <a:solidFill>
                  <a:srgbClr val="272727"/>
                </a:solidFill>
                <a:latin typeface="Gill Sans Light"/>
                <a:ea typeface="+mn-ea"/>
                <a:cs typeface="Gill Sans Light"/>
              </a:defRPr>
            </a:lvl2pPr>
            <a:lvl3pPr marL="914400" indent="0" algn="l" defTabSz="457200" rtl="0" eaLnBrk="1" latinLnBrk="0" hangingPunct="1">
              <a:spcBef>
                <a:spcPct val="20000"/>
              </a:spcBef>
              <a:buFontTx/>
              <a:buNone/>
              <a:defRPr sz="2400" b="0" i="0" kern="1200">
                <a:solidFill>
                  <a:srgbClr val="272727"/>
                </a:solidFill>
                <a:latin typeface="Gill Sans Light"/>
                <a:ea typeface="+mn-ea"/>
                <a:cs typeface="Gill Sans Light"/>
              </a:defRPr>
            </a:lvl3pPr>
            <a:lvl4pPr marL="1371600" indent="0" algn="l" defTabSz="457200" rtl="0" eaLnBrk="1" latinLnBrk="0" hangingPunct="1">
              <a:spcBef>
                <a:spcPct val="20000"/>
              </a:spcBef>
              <a:buFontTx/>
              <a:buNone/>
              <a:defRPr sz="2000" b="0" i="0" kern="1200">
                <a:solidFill>
                  <a:srgbClr val="272727"/>
                </a:solidFill>
                <a:latin typeface="Gill Sans Light"/>
                <a:ea typeface="+mn-ea"/>
                <a:cs typeface="Gill Sans Light"/>
              </a:defRPr>
            </a:lvl4pPr>
            <a:lvl5pPr marL="1828800" indent="0" algn="l" defTabSz="457200" rtl="0" eaLnBrk="1" latinLnBrk="0" hangingPunct="1">
              <a:spcBef>
                <a:spcPct val="20000"/>
              </a:spcBef>
              <a:buFontTx/>
              <a:buNone/>
              <a:defRPr sz="2000" b="0" i="0" kern="1200">
                <a:solidFill>
                  <a:srgbClr val="272727"/>
                </a:solidFill>
                <a:latin typeface="Gill Sans Light"/>
                <a:ea typeface="+mn-ea"/>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solidFill>
                <a:schemeClr val="tx1"/>
              </a:solidFill>
            </a:endParaRPr>
          </a:p>
        </p:txBody>
      </p:sp>
      <p:sp>
        <p:nvSpPr>
          <p:cNvPr id="3" name="Subtitle 2"/>
          <p:cNvSpPr txBox="1">
            <a:spLocks/>
          </p:cNvSpPr>
          <p:nvPr/>
        </p:nvSpPr>
        <p:spPr>
          <a:xfrm>
            <a:off x="421239" y="356799"/>
            <a:ext cx="7960761" cy="230035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Tx/>
              <a:buNone/>
              <a:defRPr sz="3200" b="0" i="0" kern="1200">
                <a:solidFill>
                  <a:schemeClr val="tx1">
                    <a:tint val="75000"/>
                  </a:schemeClr>
                </a:solidFill>
                <a:latin typeface="Gill Sans Light"/>
                <a:ea typeface="+mn-ea"/>
                <a:cs typeface="Gill Sans Light"/>
              </a:defRPr>
            </a:lvl1pPr>
            <a:lvl2pPr marL="457200" indent="0" algn="ctr" defTabSz="457200" rtl="0" eaLnBrk="1" latinLnBrk="0" hangingPunct="1">
              <a:spcBef>
                <a:spcPct val="20000"/>
              </a:spcBef>
              <a:buFontTx/>
              <a:buNone/>
              <a:defRPr sz="2800" b="0" i="0" kern="1200">
                <a:solidFill>
                  <a:schemeClr val="tx1">
                    <a:tint val="75000"/>
                  </a:schemeClr>
                </a:solidFill>
                <a:latin typeface="Gill Sans Light"/>
                <a:ea typeface="+mn-ea"/>
                <a:cs typeface="Gill Sans Light"/>
              </a:defRPr>
            </a:lvl2pPr>
            <a:lvl3pPr marL="914400" indent="0" algn="ctr" defTabSz="457200" rtl="0" eaLnBrk="1" latinLnBrk="0" hangingPunct="1">
              <a:spcBef>
                <a:spcPct val="20000"/>
              </a:spcBef>
              <a:buFontTx/>
              <a:buNone/>
              <a:defRPr sz="2400" b="0" i="0" kern="1200">
                <a:solidFill>
                  <a:schemeClr val="tx1">
                    <a:tint val="75000"/>
                  </a:schemeClr>
                </a:solidFill>
                <a:latin typeface="Gill Sans Light"/>
                <a:ea typeface="+mn-ea"/>
                <a:cs typeface="Gill Sans Light"/>
              </a:defRPr>
            </a:lvl3pPr>
            <a:lvl4pPr marL="1371600" indent="0" algn="ctr" defTabSz="457200" rtl="0" eaLnBrk="1" latinLnBrk="0" hangingPunct="1">
              <a:spcBef>
                <a:spcPct val="20000"/>
              </a:spcBef>
              <a:buFontTx/>
              <a:buNone/>
              <a:defRPr sz="2000" b="0" i="0" kern="1200">
                <a:solidFill>
                  <a:schemeClr val="tx1">
                    <a:tint val="75000"/>
                  </a:schemeClr>
                </a:solidFill>
                <a:latin typeface="Gill Sans Light"/>
                <a:ea typeface="+mn-ea"/>
                <a:cs typeface="Gill Sans Light"/>
              </a:defRPr>
            </a:lvl4pPr>
            <a:lvl5pPr marL="1828800" indent="0" algn="ctr" defTabSz="457200" rtl="0" eaLnBrk="1" latinLnBrk="0" hangingPunct="1">
              <a:spcBef>
                <a:spcPct val="20000"/>
              </a:spcBef>
              <a:buFontTx/>
              <a:buNone/>
              <a:defRPr sz="2000" b="0" i="0" kern="1200">
                <a:solidFill>
                  <a:schemeClr val="tx1">
                    <a:tint val="75000"/>
                  </a:schemeClr>
                </a:solidFill>
                <a:latin typeface="Gill Sans Light"/>
                <a:ea typeface="+mn-ea"/>
                <a:cs typeface="Gill Sans Light"/>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solidFill>
                  <a:schemeClr val="tx1"/>
                </a:solidFill>
              </a:rPr>
              <a:t>U</a:t>
            </a:r>
            <a:r>
              <a:rPr lang="en-US" altLang="zh-CN" dirty="0">
                <a:solidFill>
                  <a:schemeClr val="tx1"/>
                </a:solidFill>
              </a:rPr>
              <a:t>sability Test </a:t>
            </a:r>
            <a:r>
              <a:rPr lang="en-US" altLang="zh-CN" dirty="0" smtClean="0">
                <a:solidFill>
                  <a:schemeClr val="tx1"/>
                </a:solidFill>
              </a:rPr>
              <a:t>Tasks</a:t>
            </a:r>
            <a:endParaRPr lang="en-US" sz="1800" dirty="0" smtClean="0">
              <a:solidFill>
                <a:schemeClr val="tx1"/>
              </a:solidFill>
            </a:endParaRPr>
          </a:p>
          <a:p>
            <a:pPr marL="457200" indent="-457200" algn="l">
              <a:buFont typeface="Arial" panose="020B0604020202020204" pitchFamily="34" charset="0"/>
              <a:buChar char="•"/>
            </a:pPr>
            <a:r>
              <a:rPr lang="en-US" sz="2000" dirty="0" smtClean="0">
                <a:solidFill>
                  <a:schemeClr val="tx1"/>
                </a:solidFill>
              </a:rPr>
              <a:t>Find an video and add it to a queue</a:t>
            </a:r>
          </a:p>
          <a:p>
            <a:pPr marL="457200" indent="-457200" algn="l">
              <a:buFont typeface="Arial" panose="020B0604020202020204" pitchFamily="34" charset="0"/>
              <a:buChar char="•"/>
            </a:pPr>
            <a:r>
              <a:rPr lang="en-US" sz="2000" dirty="0" smtClean="0">
                <a:solidFill>
                  <a:schemeClr val="tx1"/>
                </a:solidFill>
              </a:rPr>
              <a:t>Back to home page and find the queue</a:t>
            </a:r>
            <a:endParaRPr lang="en-US" sz="3600" dirty="0" smtClean="0">
              <a:solidFill>
                <a:schemeClr val="tx1"/>
              </a:solidFill>
            </a:endParaRPr>
          </a:p>
        </p:txBody>
      </p:sp>
      <p:sp>
        <p:nvSpPr>
          <p:cNvPr id="5" name="Subtitle 2"/>
          <p:cNvSpPr txBox="1">
            <a:spLocks/>
          </p:cNvSpPr>
          <p:nvPr/>
        </p:nvSpPr>
        <p:spPr>
          <a:xfrm>
            <a:off x="421238" y="2108972"/>
            <a:ext cx="7960761" cy="230035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Tx/>
              <a:buNone/>
              <a:defRPr sz="3200" b="0" i="0" kern="1200">
                <a:solidFill>
                  <a:schemeClr val="tx1">
                    <a:tint val="75000"/>
                  </a:schemeClr>
                </a:solidFill>
                <a:latin typeface="Gill Sans Light"/>
                <a:ea typeface="+mn-ea"/>
                <a:cs typeface="Gill Sans Light"/>
              </a:defRPr>
            </a:lvl1pPr>
            <a:lvl2pPr marL="457200" indent="0" algn="ctr" defTabSz="457200" rtl="0" eaLnBrk="1" latinLnBrk="0" hangingPunct="1">
              <a:spcBef>
                <a:spcPct val="20000"/>
              </a:spcBef>
              <a:buFontTx/>
              <a:buNone/>
              <a:defRPr sz="2800" b="0" i="0" kern="1200">
                <a:solidFill>
                  <a:schemeClr val="tx1">
                    <a:tint val="75000"/>
                  </a:schemeClr>
                </a:solidFill>
                <a:latin typeface="Gill Sans Light"/>
                <a:ea typeface="+mn-ea"/>
                <a:cs typeface="Gill Sans Light"/>
              </a:defRPr>
            </a:lvl2pPr>
            <a:lvl3pPr marL="914400" indent="0" algn="ctr" defTabSz="457200" rtl="0" eaLnBrk="1" latinLnBrk="0" hangingPunct="1">
              <a:spcBef>
                <a:spcPct val="20000"/>
              </a:spcBef>
              <a:buFontTx/>
              <a:buNone/>
              <a:defRPr sz="2400" b="0" i="0" kern="1200">
                <a:solidFill>
                  <a:schemeClr val="tx1">
                    <a:tint val="75000"/>
                  </a:schemeClr>
                </a:solidFill>
                <a:latin typeface="Gill Sans Light"/>
                <a:ea typeface="+mn-ea"/>
                <a:cs typeface="Gill Sans Light"/>
              </a:defRPr>
            </a:lvl3pPr>
            <a:lvl4pPr marL="1371600" indent="0" algn="ctr" defTabSz="457200" rtl="0" eaLnBrk="1" latinLnBrk="0" hangingPunct="1">
              <a:spcBef>
                <a:spcPct val="20000"/>
              </a:spcBef>
              <a:buFontTx/>
              <a:buNone/>
              <a:defRPr sz="2000" b="0" i="0" kern="1200">
                <a:solidFill>
                  <a:schemeClr val="tx1">
                    <a:tint val="75000"/>
                  </a:schemeClr>
                </a:solidFill>
                <a:latin typeface="Gill Sans Light"/>
                <a:ea typeface="+mn-ea"/>
                <a:cs typeface="Gill Sans Light"/>
              </a:defRPr>
            </a:lvl4pPr>
            <a:lvl5pPr marL="1828800" indent="0" algn="ctr" defTabSz="457200" rtl="0" eaLnBrk="1" latinLnBrk="0" hangingPunct="1">
              <a:spcBef>
                <a:spcPct val="20000"/>
              </a:spcBef>
              <a:buFontTx/>
              <a:buNone/>
              <a:defRPr sz="2000" b="0" i="0" kern="1200">
                <a:solidFill>
                  <a:schemeClr val="tx1">
                    <a:tint val="75000"/>
                  </a:schemeClr>
                </a:solidFill>
                <a:latin typeface="Gill Sans Light"/>
                <a:ea typeface="+mn-ea"/>
                <a:cs typeface="Gill Sans Light"/>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solidFill>
                  <a:schemeClr val="tx1"/>
                </a:solidFill>
              </a:rPr>
              <a:t>Result</a:t>
            </a:r>
          </a:p>
          <a:p>
            <a:pPr algn="l"/>
            <a:r>
              <a:rPr lang="en-US" sz="2000" dirty="0" smtClean="0">
                <a:solidFill>
                  <a:schemeClr val="tx1"/>
                </a:solidFill>
              </a:rPr>
              <a:t>The time and users’ attitude towards our newly developed YouTube App are shown in the following chart. In brief, users are positive about the queue functionality.</a:t>
            </a:r>
            <a:endParaRPr lang="en-US" dirty="0">
              <a:solidFill>
                <a:schemeClr val="tx1"/>
              </a:solidFill>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239" y="4175291"/>
            <a:ext cx="4571429" cy="2266667"/>
          </a:xfrm>
          <a:prstGeom prst="rect">
            <a:avLst/>
          </a:prstGeom>
        </p:spPr>
      </p:pic>
      <p:graphicFrame>
        <p:nvGraphicFramePr>
          <p:cNvPr id="8" name="图表 7"/>
          <p:cNvGraphicFramePr>
            <a:graphicFrameLocks/>
          </p:cNvGraphicFramePr>
          <p:nvPr>
            <p:extLst>
              <p:ext uri="{D42A27DB-BD31-4B8C-83A1-F6EECF244321}">
                <p14:modId xmlns:p14="http://schemas.microsoft.com/office/powerpoint/2010/main" val="3739557540"/>
              </p:ext>
            </p:extLst>
          </p:nvPr>
        </p:nvGraphicFramePr>
        <p:xfrm>
          <a:off x="5321425" y="4715838"/>
          <a:ext cx="2682144" cy="1753330"/>
        </p:xfrm>
        <a:graphic>
          <a:graphicData uri="http://schemas.openxmlformats.org/drawingml/2006/chart">
            <c:chart xmlns:c="http://schemas.openxmlformats.org/drawingml/2006/chart" xmlns:r="http://schemas.openxmlformats.org/officeDocument/2006/relationships" r:id="rId6"/>
          </a:graphicData>
        </a:graphic>
      </p:graphicFrame>
      <p:pic>
        <p:nvPicPr>
          <p:cNvPr id="9" name="Picture 18"/>
          <p:cNvPicPr/>
          <p:nvPr/>
        </p:nvPicPr>
        <p:blipFill rotWithShape="1">
          <a:blip r:embed="rId7">
            <a:extLst>
              <a:ext uri="{28A0092B-C50C-407E-A947-70E740481C1C}">
                <a14:useLocalDpi xmlns:a14="http://schemas.microsoft.com/office/drawing/2010/main" val="0"/>
              </a:ext>
            </a:extLst>
          </a:blip>
          <a:srcRect l="12500" t="17291" r="10764" b="5517"/>
          <a:stretch/>
        </p:blipFill>
        <p:spPr bwMode="auto">
          <a:xfrm>
            <a:off x="6028055" y="969419"/>
            <a:ext cx="2963545" cy="1676400"/>
          </a:xfrm>
          <a:prstGeom prst="rect">
            <a:avLst/>
          </a:prstGeom>
          <a:ln>
            <a:noFill/>
          </a:ln>
          <a:extLst>
            <a:ext uri="{53640926-AAD7-44D8-BBD7-CCE9431645EC}">
              <a14:shadowObscured xmlns:a14="http://schemas.microsoft.com/office/drawing/2010/main"/>
            </a:ext>
          </a:extLst>
        </p:spPr>
      </p:pic>
      <p:pic>
        <p:nvPicPr>
          <p:cNvPr id="10" name="已录下的声音">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81999" y="5980416"/>
            <a:ext cx="609600" cy="609600"/>
          </a:xfrm>
          <a:prstGeom prst="rect">
            <a:avLst/>
          </a:prstGeom>
        </p:spPr>
      </p:pic>
    </p:spTree>
    <p:extLst>
      <p:ext uri="{BB962C8B-B14F-4D97-AF65-F5344CB8AC3E}">
        <p14:creationId xmlns:p14="http://schemas.microsoft.com/office/powerpoint/2010/main" val="11177669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890" fill="hold"/>
                                        <p:tgtEl>
                                          <p:spTgt spid="10"/>
                                        </p:tgtEl>
                                      </p:cBhvr>
                                    </p:cmd>
                                  </p:childTnLst>
                                </p:cTn>
                              </p:par>
                            </p:childTnLst>
                          </p:cTn>
                        </p:par>
                      </p:childTnLst>
                    </p:cTn>
                  </p:par>
                </p:childTnLst>
              </p:cTn>
              <p:nextCondLst>
                <p:cond evt="onClick" delay="0">
                  <p:tgtEl>
                    <p:spTgt spid="10"/>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424</Words>
  <Application>Microsoft Office PowerPoint</Application>
  <PresentationFormat>全屏显示(4:3)</PresentationFormat>
  <Paragraphs>46</Paragraphs>
  <Slides>4</Slides>
  <Notes>4</Notes>
  <HiddenSlides>0</HiddenSlides>
  <MMClips>4</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Gill Sans</vt:lpstr>
      <vt:lpstr>Gill Sans Light</vt:lpstr>
      <vt:lpstr>宋体</vt:lpstr>
      <vt:lpstr>Arial</vt:lpstr>
      <vt:lpstr>Calibri</vt:lpstr>
      <vt:lpstr>Office Theme</vt:lpstr>
      <vt:lpstr>YouTube Cultural Probe</vt:lpstr>
      <vt:lpstr>Summary of Study</vt:lpstr>
      <vt:lpstr>Findings</vt:lpstr>
      <vt:lpstr>PowerPoint 演示文稿</vt:lpstr>
    </vt:vector>
  </TitlesOfParts>
  <Company>University of Wisconsin-Madison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Bilge Mutlu</dc:creator>
  <cp:lastModifiedBy>Shaowen Liu</cp:lastModifiedBy>
  <cp:revision>57</cp:revision>
  <dcterms:created xsi:type="dcterms:W3CDTF">2013-02-07T01:58:09Z</dcterms:created>
  <dcterms:modified xsi:type="dcterms:W3CDTF">2017-04-07T06:57:21Z</dcterms:modified>
</cp:coreProperties>
</file>