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  <p:sldMasterId id="2147483672" r:id="rId7"/>
    <p:sldMasterId id="2147483673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</p:sldIdLst>
  <p:sldSz cy="5143500" cx="9144000"/>
  <p:notesSz cx="6858000" cy="9144000"/>
  <p:embeddedFontLst>
    <p:embeddedFont>
      <p:font typeface="Libre Franklin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DAC6B2-2DF2-4EAA-9800-678D63470E58}">
  <a:tblStyle styleId="{D0DAC6B2-2DF2-4EAA-9800-678D63470E58}" styleName="Table_0">
    <a:wholeTbl>
      <a:tcTxStyle b="off" i="off">
        <a:font>
          <a:latin typeface="Franklin Gothic Book"/>
          <a:ea typeface="Franklin Gothic Book"/>
          <a:cs typeface="Franklin Gothic Book"/>
        </a:font>
        <a:schemeClr val="dk1"/>
      </a:tcTxStyle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2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font" Target="fonts/LibreFranklin-bold.fntdata"/><Relationship Id="rId12" Type="http://schemas.openxmlformats.org/officeDocument/2006/relationships/slide" Target="slides/slide3.xml"/><Relationship Id="rId34" Type="http://schemas.openxmlformats.org/officeDocument/2006/relationships/font" Target="fonts/LibreFranklin-regular.fntdata"/><Relationship Id="rId15" Type="http://schemas.openxmlformats.org/officeDocument/2006/relationships/slide" Target="slides/slide6.xml"/><Relationship Id="rId37" Type="http://schemas.openxmlformats.org/officeDocument/2006/relationships/font" Target="fonts/LibreFranklin-boldItalic.fntdata"/><Relationship Id="rId14" Type="http://schemas.openxmlformats.org/officeDocument/2006/relationships/slide" Target="slides/slide5.xml"/><Relationship Id="rId36" Type="http://schemas.openxmlformats.org/officeDocument/2006/relationships/font" Target="fonts/LibreFranklin-italic.fntdata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69f00eb33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369f00eb33_2_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369f00eb33_2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3369f00eb33_2_1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369f00eb33_2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3369f00eb33_2_1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369f00eb3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369f00eb3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369f00eb33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3369f00eb33_2_2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69f00eb33_2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3369f00eb33_2_2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369f00eb33_2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3369f00eb33_2_2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369f00eb33_2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3369f00eb33_2_2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369f00eb33_2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3369f00eb33_2_2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369f00eb33_2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3369f00eb33_2_2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369f00eb33_2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3369f00eb33_2_2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69f00eb33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3369f00eb33_2_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369f00eb3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369f00eb3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369f00eb3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369f00eb3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369f00eb3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369f00eb3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606c6314dc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606c6314dc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369f00eb3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369f00eb3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69f00eb33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3369f00eb33_2_1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69f00eb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369f00eb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369f00eb3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369f00eb3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369f00eb33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3369f00eb33_2_1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369f00eb3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369f00eb3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369f00eb33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3369f00eb33_2_1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369f00eb33_2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3369f00eb33_2_1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000"/>
              <a:buFont typeface="Bookman Old Style"/>
              <a:buNone/>
              <a:defRPr sz="6000">
                <a:solidFill>
                  <a:srgbClr val="FEF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825038" y="3483864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62" name="Google Shape;62;p14"/>
          <p:cNvCxnSpPr/>
          <p:nvPr/>
        </p:nvCxnSpPr>
        <p:spPr>
          <a:xfrm>
            <a:off x="905743" y="3356056"/>
            <a:ext cx="7406700" cy="0"/>
          </a:xfrm>
          <a:prstGeom prst="straightConnector1">
            <a:avLst/>
          </a:prstGeom>
          <a:noFill/>
          <a:ln cap="flat" cmpd="sng" w="127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Bookman Old Style"/>
              <a:buNone/>
              <a:defRPr b="0"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822960" y="3497580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98" name="Google Shape;98;p19"/>
          <p:cNvCxnSpPr/>
          <p:nvPr/>
        </p:nvCxnSpPr>
        <p:spPr>
          <a:xfrm>
            <a:off x="905743" y="3363849"/>
            <a:ext cx="74067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19"/>
          <p:cNvSpPr txBox="1"/>
          <p:nvPr>
            <p:ph idx="10" type="dt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Bookman Old Style"/>
              <a:buNone/>
              <a:defRPr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825038" y="3483864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106" name="Google Shape;106;p20"/>
          <p:cNvCxnSpPr/>
          <p:nvPr/>
        </p:nvCxnSpPr>
        <p:spPr>
          <a:xfrm>
            <a:off x="905743" y="3356056"/>
            <a:ext cx="74067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20"/>
          <p:cNvSpPr txBox="1"/>
          <p:nvPr>
            <p:ph idx="10" type="dt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822960" y="1590675"/>
            <a:ext cx="3479700" cy="28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4886958" y="1590675"/>
            <a:ext cx="3479700" cy="28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0" type="dt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822960" y="1543050"/>
            <a:ext cx="34797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20" name="Google Shape;120;p22"/>
          <p:cNvSpPr txBox="1"/>
          <p:nvPr>
            <p:ph idx="2" type="body"/>
          </p:nvPr>
        </p:nvSpPr>
        <p:spPr>
          <a:xfrm>
            <a:off x="822960" y="2218706"/>
            <a:ext cx="3479700" cy="21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3" type="body"/>
          </p:nvPr>
        </p:nvSpPr>
        <p:spPr>
          <a:xfrm>
            <a:off x="4886958" y="1543050"/>
            <a:ext cx="34797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22" name="Google Shape;122;p22"/>
          <p:cNvSpPr txBox="1"/>
          <p:nvPr>
            <p:ph idx="4" type="body"/>
          </p:nvPr>
        </p:nvSpPr>
        <p:spPr>
          <a:xfrm>
            <a:off x="4886958" y="2218705"/>
            <a:ext cx="3479700" cy="21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10" type="dt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0" type="dt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10" type="dt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/>
          <p:nvPr/>
        </p:nvSpPr>
        <p:spPr>
          <a:xfrm>
            <a:off x="12" y="0"/>
            <a:ext cx="3490800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>
            <p:ph type="title"/>
          </p:nvPr>
        </p:nvSpPr>
        <p:spPr>
          <a:xfrm>
            <a:off x="482599" y="589787"/>
            <a:ext cx="26382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Bookman Old Style"/>
              <a:buNone/>
              <a:defRPr b="0" sz="27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4094238" y="609599"/>
            <a:ext cx="44463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2" type="body"/>
          </p:nvPr>
        </p:nvSpPr>
        <p:spPr>
          <a:xfrm>
            <a:off x="482599" y="2282288"/>
            <a:ext cx="26382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41" name="Google Shape;141;p25"/>
          <p:cNvSpPr txBox="1"/>
          <p:nvPr>
            <p:ph idx="10" type="dt"/>
          </p:nvPr>
        </p:nvSpPr>
        <p:spPr>
          <a:xfrm>
            <a:off x="482598" y="4834890"/>
            <a:ext cx="2638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1" type="ftr"/>
          </p:nvPr>
        </p:nvSpPr>
        <p:spPr>
          <a:xfrm>
            <a:off x="4094237" y="4834890"/>
            <a:ext cx="400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 sz="6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l">
              <a:spcBef>
                <a:spcPts val="0"/>
              </a:spcBef>
              <a:buNone/>
              <a:defRPr sz="6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l">
              <a:spcBef>
                <a:spcPts val="0"/>
              </a:spcBef>
              <a:buNone/>
              <a:defRPr sz="6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l">
              <a:spcBef>
                <a:spcPts val="0"/>
              </a:spcBef>
              <a:buNone/>
              <a:defRPr sz="6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l">
              <a:spcBef>
                <a:spcPts val="0"/>
              </a:spcBef>
              <a:buNone/>
              <a:defRPr sz="6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l">
              <a:spcBef>
                <a:spcPts val="0"/>
              </a:spcBef>
              <a:buNone/>
              <a:defRPr sz="6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l">
              <a:spcBef>
                <a:spcPts val="0"/>
              </a:spcBef>
              <a:buNone/>
              <a:defRPr sz="6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l">
              <a:spcBef>
                <a:spcPts val="0"/>
              </a:spcBef>
              <a:buNone/>
              <a:defRPr sz="6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l">
              <a:spcBef>
                <a:spcPts val="0"/>
              </a:spcBef>
              <a:buNone/>
              <a:defRPr sz="6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/>
          <p:nvPr/>
        </p:nvSpPr>
        <p:spPr>
          <a:xfrm>
            <a:off x="0" y="3433763"/>
            <a:ext cx="9141600" cy="1709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/>
          <p:nvPr>
            <p:ph idx="2" type="pic"/>
          </p:nvPr>
        </p:nvSpPr>
        <p:spPr>
          <a:xfrm>
            <a:off x="11" y="0"/>
            <a:ext cx="9144000" cy="34338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47" name="Google Shape;147;p26"/>
          <p:cNvSpPr txBox="1"/>
          <p:nvPr>
            <p:ph type="title"/>
          </p:nvPr>
        </p:nvSpPr>
        <p:spPr>
          <a:xfrm>
            <a:off x="822959" y="3599521"/>
            <a:ext cx="75852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Bookman Old Style"/>
              <a:buNone/>
              <a:defRPr b="0" sz="27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822959" y="4286250"/>
            <a:ext cx="758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49" name="Google Shape;149;p26"/>
          <p:cNvSpPr txBox="1"/>
          <p:nvPr>
            <p:ph idx="10" type="dt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10" Type="http://schemas.openxmlformats.org/officeDocument/2006/relationships/theme" Target="../theme/theme4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500"/>
              <a:buFont typeface="Bookman Old Style"/>
              <a:buNone/>
              <a:defRPr b="0" i="0" sz="3500" u="none" cap="none" strike="noStrike">
                <a:solidFill>
                  <a:srgbClr val="FEFEFE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marR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 "/>
              <a:defRPr b="0" i="0" sz="14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1150" lvl="1" marL="9144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2921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000"/>
              <a:buFont typeface="Calibri"/>
              <a:buChar char="◦"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1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000"/>
              <a:buFont typeface="Calibri"/>
              <a:buChar char="◦"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1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000"/>
              <a:buFont typeface="Calibri"/>
              <a:buChar char="◦"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450" lvl="5" marL="27432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450" lvl="6" marL="3200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450" lvl="7" marL="3657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450" lvl="8" marL="4114800" marR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57" name="Google Shape;57;p13"/>
          <p:cNvCxnSpPr/>
          <p:nvPr/>
        </p:nvCxnSpPr>
        <p:spPr>
          <a:xfrm>
            <a:off x="895149" y="1423035"/>
            <a:ext cx="7475100" cy="0"/>
          </a:xfrm>
          <a:prstGeom prst="straightConnector1">
            <a:avLst/>
          </a:prstGeom>
          <a:noFill/>
          <a:ln cap="flat" cmpd="sng" w="127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  <a:defRPr b="0" i="0" sz="35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marR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 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1150" lvl="1" marL="9144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2921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◦"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1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◦"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1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◦"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450" lvl="5" marL="27432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450" lvl="6" marL="3200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450" lvl="7" marL="3657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450" lvl="8" marL="4114800" marR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0" sz="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0" sz="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0" sz="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0" sz="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0" sz="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0" sz="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0" sz="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0" sz="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0" sz="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895149" y="1423035"/>
            <a:ext cx="74751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  <a:defRPr b="0" i="0" sz="35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marR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 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1150" lvl="1" marL="9144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2921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◦"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1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◦"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1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◦"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450" lvl="5" marL="27432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450" lvl="6" marL="3200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450" lvl="7" marL="3657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450" lvl="8" marL="4114800" marR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0" sz="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0" sz="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0" sz="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0" sz="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0" sz="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0" sz="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0" sz="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0" sz="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0" sz="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87" name="Google Shape;87;p17"/>
          <p:cNvCxnSpPr/>
          <p:nvPr/>
        </p:nvCxnSpPr>
        <p:spPr>
          <a:xfrm>
            <a:off x="895149" y="1423035"/>
            <a:ext cx="74751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vpnmentor.com/blog/report-sennheiser-leak/" TargetMode="External"/><Relationship Id="rId10" Type="http://schemas.openxmlformats.org/officeDocument/2006/relationships/hyperlink" Target="https://vpnoverview.com/news/sega-europe-security-report/" TargetMode="External"/><Relationship Id="rId13" Type="http://schemas.openxmlformats.org/officeDocument/2006/relationships/hyperlink" Target="https://www.comparitech.com/blog/information-security/utah-covid-test-center-leak/" TargetMode="External"/><Relationship Id="rId12" Type="http://schemas.openxmlformats.org/officeDocument/2006/relationships/hyperlink" Target="https://www.vpnmentor.com/blog/report-ghana-nss-leak/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8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.png"/><Relationship Id="rId8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/>
          <p:nvPr/>
        </p:nvSpPr>
        <p:spPr>
          <a:xfrm>
            <a:off x="1" y="0"/>
            <a:ext cx="9141545" cy="51442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A close up of a piece of paper with a pencil laying on top" id="157" name="Google Shape;15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" y="731"/>
            <a:ext cx="914398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/>
          <p:nvPr/>
        </p:nvSpPr>
        <p:spPr>
          <a:xfrm>
            <a:off x="5934455" y="928832"/>
            <a:ext cx="2726945" cy="3266813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27"/>
          <p:cNvSpPr txBox="1"/>
          <p:nvPr>
            <p:ph type="ctrTitle"/>
          </p:nvPr>
        </p:nvSpPr>
        <p:spPr>
          <a:xfrm>
            <a:off x="6092562" y="1106425"/>
            <a:ext cx="2410800" cy="21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700"/>
              <a:buFont typeface="Bookman Old Style"/>
              <a:buNone/>
            </a:pPr>
            <a:r>
              <a:rPr b="1" lang="en-CA" sz="2700"/>
              <a:t>Policy as Code for Cloud Security and Compliance</a:t>
            </a:r>
            <a:endParaRPr/>
          </a:p>
        </p:txBody>
      </p:sp>
      <p:cxnSp>
        <p:nvCxnSpPr>
          <p:cNvPr id="160" name="Google Shape;160;p27"/>
          <p:cNvCxnSpPr/>
          <p:nvPr/>
        </p:nvCxnSpPr>
        <p:spPr>
          <a:xfrm>
            <a:off x="6132067" y="3381389"/>
            <a:ext cx="233172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27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rgbClr val="262626">
              <a:alpha val="94901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2" name="Google Shape;162;p27"/>
          <p:cNvSpPr txBox="1"/>
          <p:nvPr>
            <p:ph idx="4294967295" type="title"/>
          </p:nvPr>
        </p:nvSpPr>
        <p:spPr>
          <a:xfrm>
            <a:off x="500031" y="3467125"/>
            <a:ext cx="29274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b="1" lang="en-CA" sz="1800">
                <a:solidFill>
                  <a:schemeClr val="dk1"/>
                </a:solidFill>
              </a:rPr>
              <a:t>Presenter: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b="1" lang="en-CA" sz="1800">
                <a:solidFill>
                  <a:schemeClr val="dk1"/>
                </a:solidFill>
              </a:rPr>
              <a:t>Iman Elsakaan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b="1" lang="en-CA" sz="1800">
                <a:solidFill>
                  <a:schemeClr val="dk1"/>
                </a:solidFill>
              </a:rPr>
              <a:t>Jianyi Fan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b="1" lang="en-CA" sz="1800">
                <a:solidFill>
                  <a:schemeClr val="dk1"/>
                </a:solidFill>
              </a:rPr>
              <a:t>Parth Bodana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b="1" lang="en-CA" sz="1800">
                <a:solidFill>
                  <a:schemeClr val="dk1"/>
                </a:solidFill>
              </a:rPr>
              <a:t>Shaoxian Duan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b="1" lang="en-CA"/>
              <a:t>Compliance Challenges in Cloud</a:t>
            </a:r>
            <a:endParaRPr/>
          </a:p>
        </p:txBody>
      </p:sp>
      <p:sp>
        <p:nvSpPr>
          <p:cNvPr id="267" name="Google Shape;267;p36"/>
          <p:cNvSpPr txBox="1"/>
          <p:nvPr>
            <p:ph idx="1" type="body"/>
          </p:nvPr>
        </p:nvSpPr>
        <p:spPr>
          <a:xfrm>
            <a:off x="822960" y="1581151"/>
            <a:ext cx="7543800" cy="28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88900" lvl="0" marL="635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 "/>
            </a:pPr>
            <a:r>
              <a:rPr lang="en-CA"/>
              <a:t>Organizations operating in regulated industries—like </a:t>
            </a:r>
            <a:r>
              <a:rPr b="1" lang="en-CA"/>
              <a:t>healthcare, finance, and government</a:t>
            </a:r>
            <a:r>
              <a:rPr lang="en-CA"/>
              <a:t>—must comply with </a:t>
            </a:r>
            <a:r>
              <a:rPr b="1" lang="en-CA"/>
              <a:t>strict legal and industry standards</a:t>
            </a:r>
            <a:r>
              <a:rPr lang="en-CA"/>
              <a:t> for data protection, security, and privacy.</a:t>
            </a:r>
            <a:endParaRPr/>
          </a:p>
          <a:p>
            <a:pPr indent="-88900" lvl="0" marL="635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00"/>
              <a:buChar char=" "/>
            </a:pPr>
            <a:r>
              <a:rPr lang="en-CA"/>
              <a:t>Cloud environments introduce new challenges:</a:t>
            </a:r>
            <a:endParaRPr/>
          </a:p>
          <a:p>
            <a:pPr indent="-88900" lvl="0" marL="635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lang="en-CA"/>
              <a:t>Shared responsibility between provider and customer</a:t>
            </a:r>
            <a:endParaRPr/>
          </a:p>
          <a:p>
            <a:pPr indent="-88900" lvl="0" marL="635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lang="en-CA"/>
              <a:t>Fast-changing infrastructure</a:t>
            </a:r>
            <a:endParaRPr/>
          </a:p>
          <a:p>
            <a:pPr indent="-88900" lvl="0" marL="635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lang="en-CA"/>
              <a:t>Difficulty maintaining continuous compliance at scale</a:t>
            </a:r>
            <a:endParaRPr/>
          </a:p>
          <a:p>
            <a:pPr indent="0" lvl="0" marL="635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500"/>
              <a:buFont typeface="Bookman Old Style"/>
              <a:buNone/>
            </a:pPr>
            <a:br>
              <a:rPr b="1" lang="en-CA" sz="2500"/>
            </a:br>
            <a:br>
              <a:rPr b="1" lang="en-CA" sz="2500"/>
            </a:br>
            <a:r>
              <a:rPr b="1" lang="en-CA" sz="2500"/>
              <a:t>How PaC Helps with Compliance</a:t>
            </a:r>
            <a:endParaRPr sz="2500"/>
          </a:p>
        </p:txBody>
      </p:sp>
      <p:grpSp>
        <p:nvGrpSpPr>
          <p:cNvPr id="273" name="Google Shape;273;p37"/>
          <p:cNvGrpSpPr/>
          <p:nvPr/>
        </p:nvGrpSpPr>
        <p:grpSpPr>
          <a:xfrm>
            <a:off x="822960" y="1582321"/>
            <a:ext cx="7543799" cy="2818327"/>
            <a:chOff x="0" y="1560"/>
            <a:chExt cx="10058399" cy="3757769"/>
          </a:xfrm>
        </p:grpSpPr>
        <p:sp>
          <p:nvSpPr>
            <p:cNvPr id="274" name="Google Shape;274;p37"/>
            <p:cNvSpPr/>
            <p:nvPr/>
          </p:nvSpPr>
          <p:spPr>
            <a:xfrm>
              <a:off x="0" y="1560"/>
              <a:ext cx="10058399" cy="791109"/>
            </a:xfrm>
            <a:prstGeom prst="roundRect">
              <a:avLst>
                <a:gd fmla="val 10000" name="adj"/>
              </a:avLst>
            </a:prstGeom>
            <a:solidFill>
              <a:srgbClr val="FBDBCA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7"/>
            <p:cNvSpPr/>
            <p:nvPr/>
          </p:nvSpPr>
          <p:spPr>
            <a:xfrm>
              <a:off x="239310" y="179560"/>
              <a:ext cx="435110" cy="43511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7"/>
            <p:cNvSpPr/>
            <p:nvPr/>
          </p:nvSpPr>
          <p:spPr>
            <a:xfrm>
              <a:off x="913731" y="1560"/>
              <a:ext cx="9144668" cy="791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7"/>
            <p:cNvSpPr txBox="1"/>
            <p:nvPr/>
          </p:nvSpPr>
          <p:spPr>
            <a:xfrm>
              <a:off x="913731" y="1560"/>
              <a:ext cx="9144668" cy="791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2800" lIns="62800" spcFirstLastPara="1" rIns="62800" wrap="square" tIns="62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ibre Franklin"/>
                <a:buNone/>
              </a:pPr>
              <a:r>
                <a:rPr lang="en-CA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Compliance teams often work separately from developers, leading to </a:t>
              </a:r>
              <a:r>
                <a:rPr b="1" lang="en-CA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delays and missed requirements</a:t>
              </a:r>
              <a:r>
                <a:rPr lang="en-CA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.</a:t>
              </a:r>
              <a:br>
                <a:rPr lang="en-CA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</a:br>
              <a:r>
                <a:rPr b="1" lang="en-CA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Policy as Code (PaC)</a:t>
              </a:r>
              <a:r>
                <a:rPr lang="en-CA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integrates compliance directly into the development process—</a:t>
              </a:r>
              <a:r>
                <a:rPr b="1" lang="en-CA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shifting compliance left</a:t>
              </a:r>
              <a:r>
                <a:rPr lang="en-CA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and making it a shared responsibility.</a:t>
              </a:r>
              <a:endParaRPr sz="1100"/>
            </a:p>
          </p:txBody>
        </p:sp>
        <p:sp>
          <p:nvSpPr>
            <p:cNvPr id="278" name="Google Shape;278;p37"/>
            <p:cNvSpPr/>
            <p:nvPr/>
          </p:nvSpPr>
          <p:spPr>
            <a:xfrm>
              <a:off x="0" y="990447"/>
              <a:ext cx="10058399" cy="791109"/>
            </a:xfrm>
            <a:prstGeom prst="roundRect">
              <a:avLst>
                <a:gd fmla="val 10000" name="adj"/>
              </a:avLst>
            </a:prstGeom>
            <a:solidFill>
              <a:srgbClr val="FBDBCA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7"/>
            <p:cNvSpPr/>
            <p:nvPr/>
          </p:nvSpPr>
          <p:spPr>
            <a:xfrm>
              <a:off x="239310" y="1168447"/>
              <a:ext cx="435110" cy="43511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7"/>
            <p:cNvSpPr/>
            <p:nvPr/>
          </p:nvSpPr>
          <p:spPr>
            <a:xfrm>
              <a:off x="913731" y="990447"/>
              <a:ext cx="9144668" cy="791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7"/>
            <p:cNvSpPr txBox="1"/>
            <p:nvPr/>
          </p:nvSpPr>
          <p:spPr>
            <a:xfrm>
              <a:off x="913731" y="990447"/>
              <a:ext cx="9144668" cy="791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2800" lIns="62800" spcFirstLastPara="1" rIns="62800" wrap="square" tIns="62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ibre Franklin"/>
                <a:buNone/>
              </a:pPr>
              <a:r>
                <a:rPr b="1" lang="en-CA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DevSecOps</a:t>
              </a:r>
              <a:r>
                <a:rPr lang="en-CA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is the practice of integrating </a:t>
              </a:r>
              <a:r>
                <a:rPr b="1" lang="en-CA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security and compliance into DevOps workflows</a:t>
              </a:r>
              <a:endPara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82" name="Google Shape;282;p37"/>
            <p:cNvSpPr/>
            <p:nvPr/>
          </p:nvSpPr>
          <p:spPr>
            <a:xfrm>
              <a:off x="0" y="1979334"/>
              <a:ext cx="10058399" cy="791109"/>
            </a:xfrm>
            <a:prstGeom prst="roundRect">
              <a:avLst>
                <a:gd fmla="val 10000" name="adj"/>
              </a:avLst>
            </a:prstGeom>
            <a:solidFill>
              <a:srgbClr val="FBDBCA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7"/>
            <p:cNvSpPr/>
            <p:nvPr/>
          </p:nvSpPr>
          <p:spPr>
            <a:xfrm>
              <a:off x="239310" y="2157333"/>
              <a:ext cx="435110" cy="43511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7"/>
            <p:cNvSpPr/>
            <p:nvPr/>
          </p:nvSpPr>
          <p:spPr>
            <a:xfrm>
              <a:off x="913731" y="1979334"/>
              <a:ext cx="4526280" cy="791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7"/>
            <p:cNvSpPr txBox="1"/>
            <p:nvPr/>
          </p:nvSpPr>
          <p:spPr>
            <a:xfrm>
              <a:off x="913731" y="1979334"/>
              <a:ext cx="4526280" cy="791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2800" lIns="62800" spcFirstLastPara="1" rIns="62800" wrap="square" tIns="62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ibre Franklin"/>
                <a:buNone/>
              </a:pPr>
              <a:r>
                <a:rPr b="1" lang="en-CA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PaC is a key enabler</a:t>
              </a:r>
              <a:r>
                <a:rPr lang="en-CA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of DevSecOps because it ensures:</a:t>
              </a:r>
              <a:endParaRPr sz="1100"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5440011" y="1979334"/>
              <a:ext cx="4618388" cy="791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7"/>
            <p:cNvSpPr txBox="1"/>
            <p:nvPr/>
          </p:nvSpPr>
          <p:spPr>
            <a:xfrm>
              <a:off x="5440011" y="1979334"/>
              <a:ext cx="4618388" cy="791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2800" lIns="62800" spcFirstLastPara="1" rIns="62800" wrap="square" tIns="62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Libre Franklin"/>
                <a:buNone/>
              </a:pPr>
              <a:r>
                <a:rPr lang="en-CA" sz="9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Security policies are not optional</a:t>
              </a:r>
              <a:endParaRPr sz="1100"/>
            </a:p>
            <a:p>
              <a:pPr indent="0" lvl="0" marL="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Libre Franklin"/>
                <a:buNone/>
              </a:pPr>
              <a:r>
                <a:rPr lang="en-CA" sz="9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Compliance checks are automated</a:t>
              </a:r>
              <a:endParaRPr sz="1100"/>
            </a:p>
            <a:p>
              <a:pPr indent="0" lvl="0" marL="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Libre Franklin"/>
                <a:buNone/>
              </a:pPr>
              <a:r>
                <a:rPr lang="en-CA" sz="9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Feedback is delivered </a:t>
              </a:r>
              <a:r>
                <a:rPr b="1" lang="en-CA" sz="9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early in the CI/CD pipeline</a:t>
              </a:r>
              <a:endParaRPr sz="9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0" y="2968220"/>
              <a:ext cx="10058399" cy="791109"/>
            </a:xfrm>
            <a:prstGeom prst="roundRect">
              <a:avLst>
                <a:gd fmla="val 10000" name="adj"/>
              </a:avLst>
            </a:prstGeom>
            <a:solidFill>
              <a:srgbClr val="FBDBCA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7"/>
            <p:cNvSpPr/>
            <p:nvPr/>
          </p:nvSpPr>
          <p:spPr>
            <a:xfrm>
              <a:off x="239310" y="3146220"/>
              <a:ext cx="435110" cy="43511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7"/>
            <p:cNvSpPr/>
            <p:nvPr/>
          </p:nvSpPr>
          <p:spPr>
            <a:xfrm>
              <a:off x="913731" y="2968220"/>
              <a:ext cx="9144668" cy="791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7"/>
            <p:cNvSpPr txBox="1"/>
            <p:nvPr/>
          </p:nvSpPr>
          <p:spPr>
            <a:xfrm>
              <a:off x="913731" y="2968220"/>
              <a:ext cx="9144668" cy="791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2800" lIns="62800" spcFirstLastPara="1" rIns="62800" wrap="square" tIns="62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ibre Franklin"/>
                <a:buNone/>
              </a:pPr>
              <a:r>
                <a:rPr lang="en-CA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PaC embeds </a:t>
              </a:r>
              <a:r>
                <a:rPr b="1" lang="en-CA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security and compliance policies</a:t>
              </a:r>
              <a:r>
                <a:rPr lang="en-CA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into code — just like application logic or infrastructure — and treats them as </a:t>
              </a:r>
              <a:r>
                <a:rPr b="1" lang="en-CA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first-class citizens</a:t>
              </a:r>
              <a:r>
                <a:rPr lang="en-CA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in the development lifecycle.</a:t>
              </a:r>
              <a:endParaRPr sz="11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Core Tool Used</a:t>
            </a:r>
            <a:endParaRPr b="1"/>
          </a:p>
        </p:txBody>
      </p:sp>
      <p:sp>
        <p:nvSpPr>
          <p:cNvPr id="297" name="Google Shape;297;p38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CA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Terraform: </a:t>
            </a:r>
            <a:r>
              <a:rPr lang="en-CA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Infrastructure as Code tool for building, changing, and versioning infrastructure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CA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Open Policy Agent (</a:t>
            </a:r>
            <a:r>
              <a:rPr b="1" lang="en-CA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OPA): </a:t>
            </a:r>
            <a:r>
              <a:rPr lang="en-CA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General-purpose policy engine that provides a unified way to enforce policies across your stack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CA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Conftest: </a:t>
            </a:r>
            <a:r>
              <a:rPr lang="en-CA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Utility for testing structured configuration data against OPA policies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CA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Github Actions: </a:t>
            </a:r>
            <a:r>
              <a:rPr lang="en-CA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CI/CD platform for automating policy enforcement in your deployment pipeline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Developer → Git Push → GitHub Actions → Terraform Plan → Conftest/OPA → Policy Validation → Deploy/Reject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b="1" lang="en-CA"/>
              <a:t>Overview of Open Policy Agent (OPA)</a:t>
            </a:r>
            <a:endParaRPr/>
          </a:p>
        </p:txBody>
      </p:sp>
      <p:grpSp>
        <p:nvGrpSpPr>
          <p:cNvPr id="303" name="Google Shape;303;p39"/>
          <p:cNvGrpSpPr/>
          <p:nvPr/>
        </p:nvGrpSpPr>
        <p:grpSpPr>
          <a:xfrm>
            <a:off x="1071359" y="1816138"/>
            <a:ext cx="7047000" cy="2350694"/>
            <a:chOff x="331199" y="313316"/>
            <a:chExt cx="9396000" cy="3134258"/>
          </a:xfrm>
        </p:grpSpPr>
        <p:sp>
          <p:nvSpPr>
            <p:cNvPr id="304" name="Google Shape;304;p39"/>
            <p:cNvSpPr/>
            <p:nvPr/>
          </p:nvSpPr>
          <p:spPr>
            <a:xfrm>
              <a:off x="1519199" y="313316"/>
              <a:ext cx="1944000" cy="1944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9"/>
            <p:cNvSpPr/>
            <p:nvPr/>
          </p:nvSpPr>
          <p:spPr>
            <a:xfrm>
              <a:off x="331199" y="2727574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9"/>
            <p:cNvSpPr txBox="1"/>
            <p:nvPr/>
          </p:nvSpPr>
          <p:spPr>
            <a:xfrm>
              <a:off x="331199" y="2727574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Franklin"/>
                <a:buNone/>
              </a:pPr>
              <a:r>
                <a:rPr lang="en-CA" sz="20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Open-source policy engine</a:t>
              </a:r>
              <a:endParaRPr sz="1100"/>
            </a:p>
          </p:txBody>
        </p:sp>
        <p:sp>
          <p:nvSpPr>
            <p:cNvPr id="307" name="Google Shape;307;p39"/>
            <p:cNvSpPr/>
            <p:nvPr/>
          </p:nvSpPr>
          <p:spPr>
            <a:xfrm>
              <a:off x="6595199" y="313316"/>
              <a:ext cx="1944000" cy="1944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5407199" y="2727574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9"/>
            <p:cNvSpPr txBox="1"/>
            <p:nvPr/>
          </p:nvSpPr>
          <p:spPr>
            <a:xfrm>
              <a:off x="5407199" y="2727574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Franklin"/>
                <a:buNone/>
              </a:pPr>
              <a:r>
                <a:rPr lang="en-CA" sz="20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Works with many systems (K8s, Terraform, APIs)</a:t>
              </a:r>
              <a:endParaRPr sz="11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b="1" lang="en-CA"/>
              <a:t>Rego – OPA's Policy Language</a:t>
            </a:r>
            <a:endParaRPr/>
          </a:p>
        </p:txBody>
      </p:sp>
      <p:grpSp>
        <p:nvGrpSpPr>
          <p:cNvPr id="315" name="Google Shape;315;p40"/>
          <p:cNvGrpSpPr/>
          <p:nvPr/>
        </p:nvGrpSpPr>
        <p:grpSpPr>
          <a:xfrm>
            <a:off x="823880" y="1794647"/>
            <a:ext cx="7541958" cy="2393674"/>
            <a:chOff x="1227" y="284662"/>
            <a:chExt cx="10055944" cy="3191565"/>
          </a:xfrm>
        </p:grpSpPr>
        <p:sp>
          <p:nvSpPr>
            <p:cNvPr id="316" name="Google Shape;316;p40"/>
            <p:cNvSpPr/>
            <p:nvPr/>
          </p:nvSpPr>
          <p:spPr>
            <a:xfrm>
              <a:off x="1227" y="284662"/>
              <a:ext cx="4309690" cy="2736653"/>
            </a:xfrm>
            <a:prstGeom prst="roundRect">
              <a:avLst>
                <a:gd fmla="val 10000" name="adj"/>
              </a:avLst>
            </a:prstGeom>
            <a:solidFill>
              <a:srgbClr val="F7931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0"/>
            <p:cNvSpPr/>
            <p:nvPr/>
          </p:nvSpPr>
          <p:spPr>
            <a:xfrm>
              <a:off x="480082" y="739574"/>
              <a:ext cx="4309690" cy="2736653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F793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0"/>
            <p:cNvSpPr txBox="1"/>
            <p:nvPr/>
          </p:nvSpPr>
          <p:spPr>
            <a:xfrm>
              <a:off x="560236" y="819728"/>
              <a:ext cx="4149382" cy="2576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875" lIns="142875" spcFirstLastPara="1" rIns="142875" wrap="square" tIns="142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800"/>
                <a:buFont typeface="Libre Franklin"/>
                <a:buNone/>
              </a:pPr>
              <a:r>
                <a:rPr lang="en-CA" sz="3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Declarative language for defining rules</a:t>
              </a:r>
              <a:endParaRPr sz="1100"/>
            </a:p>
          </p:txBody>
        </p:sp>
        <p:sp>
          <p:nvSpPr>
            <p:cNvPr id="319" name="Google Shape;319;p40"/>
            <p:cNvSpPr/>
            <p:nvPr/>
          </p:nvSpPr>
          <p:spPr>
            <a:xfrm>
              <a:off x="5268627" y="284662"/>
              <a:ext cx="4309690" cy="2736653"/>
            </a:xfrm>
            <a:prstGeom prst="roundRect">
              <a:avLst>
                <a:gd fmla="val 10000" name="adj"/>
              </a:avLst>
            </a:prstGeom>
            <a:solidFill>
              <a:srgbClr val="F7931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0"/>
            <p:cNvSpPr/>
            <p:nvPr/>
          </p:nvSpPr>
          <p:spPr>
            <a:xfrm>
              <a:off x="5747481" y="739574"/>
              <a:ext cx="4309690" cy="2736653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F793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0"/>
            <p:cNvSpPr txBox="1"/>
            <p:nvPr/>
          </p:nvSpPr>
          <p:spPr>
            <a:xfrm>
              <a:off x="5827635" y="819728"/>
              <a:ext cx="4149382" cy="2576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875" lIns="142875" spcFirstLastPara="1" rIns="142875" wrap="square" tIns="142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800"/>
                <a:buFont typeface="Libre Franklin"/>
                <a:buNone/>
              </a:pPr>
              <a:r>
                <a:rPr lang="en-CA" sz="3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Simple syntax example for deny rule</a:t>
              </a:r>
              <a:endParaRPr sz="110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b="1" lang="en-CA"/>
              <a:t>What is Conftest?</a:t>
            </a:r>
            <a:endParaRPr/>
          </a:p>
        </p:txBody>
      </p:sp>
      <p:grpSp>
        <p:nvGrpSpPr>
          <p:cNvPr id="327" name="Google Shape;327;p41"/>
          <p:cNvGrpSpPr/>
          <p:nvPr/>
        </p:nvGrpSpPr>
        <p:grpSpPr>
          <a:xfrm>
            <a:off x="823880" y="1914062"/>
            <a:ext cx="7541958" cy="2154845"/>
            <a:chOff x="1227" y="443882"/>
            <a:chExt cx="10055944" cy="2873126"/>
          </a:xfrm>
        </p:grpSpPr>
        <p:sp>
          <p:nvSpPr>
            <p:cNvPr id="328" name="Google Shape;328;p41"/>
            <p:cNvSpPr/>
            <p:nvPr/>
          </p:nvSpPr>
          <p:spPr>
            <a:xfrm>
              <a:off x="1227" y="443882"/>
              <a:ext cx="4788544" cy="2873126"/>
            </a:xfrm>
            <a:prstGeom prst="rect">
              <a:avLst/>
            </a:prstGeom>
            <a:gradFill>
              <a:gsLst>
                <a:gs pos="0">
                  <a:srgbClr val="FF8A00"/>
                </a:gs>
                <a:gs pos="34000">
                  <a:srgbClr val="FF8B00"/>
                </a:gs>
                <a:gs pos="70000">
                  <a:srgbClr val="FF8F00"/>
                </a:gs>
                <a:gs pos="100000">
                  <a:srgbClr val="FF940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1"/>
            <p:cNvSpPr txBox="1"/>
            <p:nvPr/>
          </p:nvSpPr>
          <p:spPr>
            <a:xfrm>
              <a:off x="1227" y="443882"/>
              <a:ext cx="4788544" cy="2873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Libre Franklin"/>
                <a:buNone/>
              </a:pPr>
              <a:r>
                <a:rPr lang="en-CA" sz="36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CLI tool to evaluate config files using OPA</a:t>
              </a:r>
              <a:endParaRPr sz="1100"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5268627" y="443882"/>
              <a:ext cx="4788544" cy="2873126"/>
            </a:xfrm>
            <a:prstGeom prst="rect">
              <a:avLst/>
            </a:prstGeom>
            <a:gradFill>
              <a:gsLst>
                <a:gs pos="0">
                  <a:srgbClr val="FF8A00"/>
                </a:gs>
                <a:gs pos="34000">
                  <a:srgbClr val="FF8B00"/>
                </a:gs>
                <a:gs pos="70000">
                  <a:srgbClr val="FF8F00"/>
                </a:gs>
                <a:gs pos="100000">
                  <a:srgbClr val="FF940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1"/>
            <p:cNvSpPr txBox="1"/>
            <p:nvPr/>
          </p:nvSpPr>
          <p:spPr>
            <a:xfrm>
              <a:off x="5268627" y="443882"/>
              <a:ext cx="4788544" cy="2873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Libre Franklin"/>
                <a:buNone/>
              </a:pPr>
              <a:r>
                <a:rPr lang="en-CA" sz="36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Works with JSON/YAML (Terraform plans, K8s manifests)</a:t>
              </a:r>
              <a:endParaRPr sz="110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b="1" lang="en-CA"/>
              <a:t>Terraform Overview</a:t>
            </a:r>
            <a:endParaRPr/>
          </a:p>
        </p:txBody>
      </p:sp>
      <p:grpSp>
        <p:nvGrpSpPr>
          <p:cNvPr id="337" name="Google Shape;337;p42"/>
          <p:cNvGrpSpPr/>
          <p:nvPr/>
        </p:nvGrpSpPr>
        <p:grpSpPr>
          <a:xfrm>
            <a:off x="1071359" y="1816138"/>
            <a:ext cx="7047000" cy="2350694"/>
            <a:chOff x="331199" y="313316"/>
            <a:chExt cx="9396000" cy="3134258"/>
          </a:xfrm>
        </p:grpSpPr>
        <p:sp>
          <p:nvSpPr>
            <p:cNvPr id="338" name="Google Shape;338;p42"/>
            <p:cNvSpPr/>
            <p:nvPr/>
          </p:nvSpPr>
          <p:spPr>
            <a:xfrm>
              <a:off x="1519199" y="313316"/>
              <a:ext cx="1944000" cy="1944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2"/>
            <p:cNvSpPr/>
            <p:nvPr/>
          </p:nvSpPr>
          <p:spPr>
            <a:xfrm>
              <a:off x="331199" y="2727574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2"/>
            <p:cNvSpPr txBox="1"/>
            <p:nvPr/>
          </p:nvSpPr>
          <p:spPr>
            <a:xfrm>
              <a:off x="331199" y="2727574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Franklin"/>
                <a:buNone/>
              </a:pPr>
              <a:r>
                <a:rPr lang="en-CA" sz="20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IaC tool for managing cloud infrastructure</a:t>
              </a:r>
              <a:endParaRPr sz="1100"/>
            </a:p>
          </p:txBody>
        </p:sp>
        <p:sp>
          <p:nvSpPr>
            <p:cNvPr id="341" name="Google Shape;341;p42"/>
            <p:cNvSpPr/>
            <p:nvPr/>
          </p:nvSpPr>
          <p:spPr>
            <a:xfrm>
              <a:off x="6595199" y="313316"/>
              <a:ext cx="1944000" cy="1944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2"/>
            <p:cNvSpPr/>
            <p:nvPr/>
          </p:nvSpPr>
          <p:spPr>
            <a:xfrm>
              <a:off x="5407199" y="2727574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2"/>
            <p:cNvSpPr txBox="1"/>
            <p:nvPr/>
          </p:nvSpPr>
          <p:spPr>
            <a:xfrm>
              <a:off x="5407199" y="2727574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Franklin"/>
                <a:buNone/>
              </a:pPr>
              <a:r>
                <a:rPr lang="en-CA" sz="20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Terraform plan and apply lifecycle</a:t>
              </a:r>
              <a:endParaRPr sz="110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3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b="1" lang="en-CA"/>
              <a:t>OPA + Terraform Integration</a:t>
            </a:r>
            <a:endParaRPr/>
          </a:p>
        </p:txBody>
      </p:sp>
      <p:grpSp>
        <p:nvGrpSpPr>
          <p:cNvPr id="349" name="Google Shape;349;p43"/>
          <p:cNvGrpSpPr/>
          <p:nvPr/>
        </p:nvGrpSpPr>
        <p:grpSpPr>
          <a:xfrm>
            <a:off x="1071359" y="1816138"/>
            <a:ext cx="7047000" cy="2350694"/>
            <a:chOff x="331199" y="313316"/>
            <a:chExt cx="9396000" cy="3134258"/>
          </a:xfrm>
        </p:grpSpPr>
        <p:sp>
          <p:nvSpPr>
            <p:cNvPr id="350" name="Google Shape;350;p43"/>
            <p:cNvSpPr/>
            <p:nvPr/>
          </p:nvSpPr>
          <p:spPr>
            <a:xfrm>
              <a:off x="1519199" y="313316"/>
              <a:ext cx="1944000" cy="1944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43"/>
            <p:cNvSpPr/>
            <p:nvPr/>
          </p:nvSpPr>
          <p:spPr>
            <a:xfrm>
              <a:off x="331199" y="2727574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3"/>
            <p:cNvSpPr txBox="1"/>
            <p:nvPr/>
          </p:nvSpPr>
          <p:spPr>
            <a:xfrm>
              <a:off x="331199" y="2727574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Franklin"/>
                <a:buNone/>
              </a:pPr>
              <a:r>
                <a:rPr lang="en-CA" sz="20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Terraform plan output as JSON</a:t>
              </a:r>
              <a:endParaRPr sz="1100"/>
            </a:p>
          </p:txBody>
        </p:sp>
        <p:sp>
          <p:nvSpPr>
            <p:cNvPr id="353" name="Google Shape;353;p43"/>
            <p:cNvSpPr/>
            <p:nvPr/>
          </p:nvSpPr>
          <p:spPr>
            <a:xfrm>
              <a:off x="6595199" y="313316"/>
              <a:ext cx="1944000" cy="1944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3"/>
            <p:cNvSpPr/>
            <p:nvPr/>
          </p:nvSpPr>
          <p:spPr>
            <a:xfrm>
              <a:off x="5407199" y="2727574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3"/>
            <p:cNvSpPr txBox="1"/>
            <p:nvPr/>
          </p:nvSpPr>
          <p:spPr>
            <a:xfrm>
              <a:off x="5407199" y="2727574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Franklin"/>
                <a:buNone/>
              </a:pPr>
              <a:r>
                <a:rPr lang="en-CA" sz="20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Conftest checks that plan using Rego rules</a:t>
              </a:r>
              <a:endParaRPr sz="110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"/>
          <p:cNvSpPr txBox="1"/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Bookman Old Style"/>
              <a:buNone/>
            </a:pPr>
            <a:r>
              <a:rPr b="1" lang="en-CA"/>
              <a:t>GitHub Actions in CI/CD</a:t>
            </a:r>
            <a:endParaRPr/>
          </a:p>
        </p:txBody>
      </p:sp>
      <p:sp>
        <p:nvSpPr>
          <p:cNvPr id="361" name="Google Shape;361;p44"/>
          <p:cNvSpPr txBox="1"/>
          <p:nvPr>
            <p:ph idx="1" type="body"/>
          </p:nvPr>
        </p:nvSpPr>
        <p:spPr>
          <a:xfrm>
            <a:off x="822960" y="3497580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143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CA"/>
              <a:t>AUTOMATES CHECKS ON PUSH OR PR</a:t>
            </a:r>
            <a:endParaRPr/>
          </a:p>
          <a:p>
            <a:pPr indent="-11430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CA"/>
              <a:t>INTEGRATES WITH TERRAFORM AND CONFTEST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5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b="1" lang="en-CA"/>
              <a:t>CI/CD Workflow Diagram</a:t>
            </a:r>
            <a:endParaRPr/>
          </a:p>
        </p:txBody>
      </p:sp>
      <p:grpSp>
        <p:nvGrpSpPr>
          <p:cNvPr id="367" name="Google Shape;367;p45"/>
          <p:cNvGrpSpPr/>
          <p:nvPr/>
        </p:nvGrpSpPr>
        <p:grpSpPr>
          <a:xfrm>
            <a:off x="822960" y="1581151"/>
            <a:ext cx="7543800" cy="2820667"/>
            <a:chOff x="0" y="0"/>
            <a:chExt cx="10058400" cy="3760890"/>
          </a:xfrm>
        </p:grpSpPr>
        <p:sp>
          <p:nvSpPr>
            <p:cNvPr id="368" name="Google Shape;368;p45"/>
            <p:cNvSpPr/>
            <p:nvPr/>
          </p:nvSpPr>
          <p:spPr>
            <a:xfrm>
              <a:off x="0" y="0"/>
              <a:ext cx="8046720" cy="82739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D28423"/>
                </a:gs>
                <a:gs pos="34000">
                  <a:srgbClr val="D08528"/>
                </a:gs>
                <a:gs pos="70000">
                  <a:srgbClr val="D78825"/>
                </a:gs>
                <a:gs pos="100000">
                  <a:srgbClr val="D48D35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5"/>
            <p:cNvSpPr txBox="1"/>
            <p:nvPr/>
          </p:nvSpPr>
          <p:spPr>
            <a:xfrm>
              <a:off x="24234" y="24234"/>
              <a:ext cx="7083979" cy="7789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5725" lIns="105725" spcFirstLastPara="1" rIns="105725" wrap="square" tIns="10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Libre Franklin"/>
                <a:buNone/>
              </a:pPr>
              <a:r>
                <a:rPr lang="en-CA" sz="28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Developer</a:t>
              </a:r>
              <a:endParaRPr sz="2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70" name="Google Shape;370;p45"/>
            <p:cNvSpPr/>
            <p:nvPr/>
          </p:nvSpPr>
          <p:spPr>
            <a:xfrm>
              <a:off x="673912" y="977831"/>
              <a:ext cx="8046720" cy="82739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D28423"/>
                </a:gs>
                <a:gs pos="34000">
                  <a:srgbClr val="D08528"/>
                </a:gs>
                <a:gs pos="70000">
                  <a:srgbClr val="D78825"/>
                </a:gs>
                <a:gs pos="100000">
                  <a:srgbClr val="D48D35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5"/>
            <p:cNvSpPr txBox="1"/>
            <p:nvPr/>
          </p:nvSpPr>
          <p:spPr>
            <a:xfrm>
              <a:off x="698146" y="1002065"/>
              <a:ext cx="6786531" cy="7789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5725" lIns="105725" spcFirstLastPara="1" rIns="105725" wrap="square" tIns="10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Libre Franklin"/>
                <a:buNone/>
              </a:pPr>
              <a:r>
                <a:rPr lang="en-CA" sz="28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GitHub PR </a:t>
              </a:r>
              <a:endParaRPr sz="2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72" name="Google Shape;372;p45"/>
            <p:cNvSpPr/>
            <p:nvPr/>
          </p:nvSpPr>
          <p:spPr>
            <a:xfrm>
              <a:off x="1337767" y="1955663"/>
              <a:ext cx="8046720" cy="82739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D28423"/>
                </a:gs>
                <a:gs pos="34000">
                  <a:srgbClr val="D08528"/>
                </a:gs>
                <a:gs pos="70000">
                  <a:srgbClr val="D78825"/>
                </a:gs>
                <a:gs pos="100000">
                  <a:srgbClr val="D48D35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5"/>
            <p:cNvSpPr txBox="1"/>
            <p:nvPr/>
          </p:nvSpPr>
          <p:spPr>
            <a:xfrm>
              <a:off x="1362001" y="1979897"/>
              <a:ext cx="6796590" cy="7789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5725" lIns="105725" spcFirstLastPara="1" rIns="105725" wrap="square" tIns="10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Libre Franklin"/>
                <a:buNone/>
              </a:pPr>
              <a:r>
                <a:rPr lang="en-CA" sz="28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CI pipeline</a:t>
              </a:r>
              <a:endParaRPr sz="1100"/>
            </a:p>
          </p:txBody>
        </p:sp>
        <p:sp>
          <p:nvSpPr>
            <p:cNvPr id="374" name="Google Shape;374;p45"/>
            <p:cNvSpPr/>
            <p:nvPr/>
          </p:nvSpPr>
          <p:spPr>
            <a:xfrm>
              <a:off x="2011680" y="2933494"/>
              <a:ext cx="8046720" cy="82739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D28423"/>
                </a:gs>
                <a:gs pos="34000">
                  <a:srgbClr val="D08528"/>
                </a:gs>
                <a:gs pos="70000">
                  <a:srgbClr val="D78825"/>
                </a:gs>
                <a:gs pos="100000">
                  <a:srgbClr val="D48D35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5"/>
            <p:cNvSpPr txBox="1"/>
            <p:nvPr/>
          </p:nvSpPr>
          <p:spPr>
            <a:xfrm>
              <a:off x="2035914" y="2957728"/>
              <a:ext cx="6786531" cy="7789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5725" lIns="105725" spcFirstLastPara="1" rIns="105725" wrap="square" tIns="10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Libre Franklin"/>
                <a:buNone/>
              </a:pPr>
              <a:r>
                <a:rPr lang="en-CA" sz="28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OPA checks</a:t>
              </a:r>
              <a:endParaRPr sz="1100"/>
            </a:p>
          </p:txBody>
        </p:sp>
        <p:sp>
          <p:nvSpPr>
            <p:cNvPr id="376" name="Google Shape;376;p45"/>
            <p:cNvSpPr/>
            <p:nvPr/>
          </p:nvSpPr>
          <p:spPr>
            <a:xfrm>
              <a:off x="7508912" y="633710"/>
              <a:ext cx="537807" cy="537807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EDDACD">
                <a:alpha val="89803"/>
              </a:srgbClr>
            </a:solidFill>
            <a:ln cap="flat" cmpd="sng" w="12700">
              <a:solidFill>
                <a:srgbClr val="EDDACD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5"/>
            <p:cNvSpPr txBox="1"/>
            <p:nvPr/>
          </p:nvSpPr>
          <p:spPr>
            <a:xfrm>
              <a:off x="7629919" y="633710"/>
              <a:ext cx="295793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750" lIns="24750" spcFirstLastPara="1" rIns="24750" wrap="square" tIns="2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Franklin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78" name="Google Shape;378;p45"/>
            <p:cNvSpPr/>
            <p:nvPr/>
          </p:nvSpPr>
          <p:spPr>
            <a:xfrm>
              <a:off x="8182825" y="1611541"/>
              <a:ext cx="537807" cy="537807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EDDACD">
                <a:alpha val="89803"/>
              </a:srgbClr>
            </a:solidFill>
            <a:ln cap="flat" cmpd="sng" w="12700">
              <a:solidFill>
                <a:srgbClr val="EDDACD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5"/>
            <p:cNvSpPr txBox="1"/>
            <p:nvPr/>
          </p:nvSpPr>
          <p:spPr>
            <a:xfrm>
              <a:off x="8303832" y="1611541"/>
              <a:ext cx="295793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750" lIns="24750" spcFirstLastPara="1" rIns="24750" wrap="square" tIns="2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Franklin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80" name="Google Shape;380;p45"/>
            <p:cNvSpPr/>
            <p:nvPr/>
          </p:nvSpPr>
          <p:spPr>
            <a:xfrm>
              <a:off x="8846679" y="2589373"/>
              <a:ext cx="537807" cy="537807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EDDACD">
                <a:alpha val="89803"/>
              </a:srgbClr>
            </a:solidFill>
            <a:ln cap="flat" cmpd="sng" w="12700">
              <a:solidFill>
                <a:srgbClr val="EDDACD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5"/>
            <p:cNvSpPr txBox="1"/>
            <p:nvPr/>
          </p:nvSpPr>
          <p:spPr>
            <a:xfrm>
              <a:off x="8967686" y="2589373"/>
              <a:ext cx="295793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750" lIns="24750" spcFirstLastPara="1" rIns="24750" wrap="square" tIns="2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Franklin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b="1" lang="en-CA"/>
              <a:t>Agenda</a:t>
            </a:r>
            <a:endParaRPr/>
          </a:p>
        </p:txBody>
      </p:sp>
      <p:grpSp>
        <p:nvGrpSpPr>
          <p:cNvPr id="168" name="Google Shape;168;p28"/>
          <p:cNvGrpSpPr/>
          <p:nvPr/>
        </p:nvGrpSpPr>
        <p:grpSpPr>
          <a:xfrm>
            <a:off x="1340984" y="1899327"/>
            <a:ext cx="6507751" cy="2184314"/>
            <a:chOff x="690699" y="424235"/>
            <a:chExt cx="8677001" cy="2912419"/>
          </a:xfrm>
        </p:grpSpPr>
        <p:sp>
          <p:nvSpPr>
            <p:cNvPr id="169" name="Google Shape;169;p28"/>
            <p:cNvSpPr/>
            <p:nvPr/>
          </p:nvSpPr>
          <p:spPr>
            <a:xfrm>
              <a:off x="1037779" y="424235"/>
              <a:ext cx="567949" cy="56794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690699" y="1217838"/>
              <a:ext cx="1262109" cy="504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8"/>
            <p:cNvSpPr txBox="1"/>
            <p:nvPr/>
          </p:nvSpPr>
          <p:spPr>
            <a:xfrm>
              <a:off x="690699" y="1217838"/>
              <a:ext cx="1262109" cy="504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ibre Franklin"/>
                <a:buNone/>
              </a:pPr>
              <a:r>
                <a:rPr lang="en-CA" sz="11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Introduction to Policy as Code</a:t>
              </a:r>
              <a:endParaRPr sz="1100"/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2520757" y="424235"/>
              <a:ext cx="567949" cy="5679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8"/>
            <p:cNvSpPr/>
            <p:nvPr/>
          </p:nvSpPr>
          <p:spPr>
            <a:xfrm>
              <a:off x="2173677" y="1217838"/>
              <a:ext cx="1262109" cy="504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8"/>
            <p:cNvSpPr txBox="1"/>
            <p:nvPr/>
          </p:nvSpPr>
          <p:spPr>
            <a:xfrm>
              <a:off x="2173677" y="1217838"/>
              <a:ext cx="1262109" cy="504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ibre Franklin"/>
                <a:buNone/>
              </a:pPr>
              <a:r>
                <a:rPr lang="en-CA" sz="11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Importance of Cloud Security</a:t>
              </a:r>
              <a:endParaRPr sz="1100"/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4003736" y="424235"/>
              <a:ext cx="567949" cy="56794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3656656" y="1217838"/>
              <a:ext cx="1262109" cy="504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8"/>
            <p:cNvSpPr txBox="1"/>
            <p:nvPr/>
          </p:nvSpPr>
          <p:spPr>
            <a:xfrm>
              <a:off x="3656656" y="1217838"/>
              <a:ext cx="1262109" cy="504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ibre Franklin"/>
                <a:buNone/>
              </a:pPr>
              <a:r>
                <a:rPr lang="en-CA" sz="11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What is OPA and Conftest?</a:t>
              </a:r>
              <a:endParaRPr sz="1100"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5486714" y="424235"/>
              <a:ext cx="567949" cy="56794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5139634" y="1217838"/>
              <a:ext cx="1262109" cy="504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8"/>
            <p:cNvSpPr txBox="1"/>
            <p:nvPr/>
          </p:nvSpPr>
          <p:spPr>
            <a:xfrm>
              <a:off x="5139634" y="1217838"/>
              <a:ext cx="1262109" cy="504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ibre Franklin"/>
                <a:buNone/>
              </a:pPr>
              <a:r>
                <a:rPr lang="en-CA" sz="11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Terraform + OPA Integration</a:t>
              </a:r>
              <a:endParaRPr sz="1100"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6969693" y="424235"/>
              <a:ext cx="567949" cy="56794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6622613" y="1217838"/>
              <a:ext cx="1262109" cy="504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8"/>
            <p:cNvSpPr txBox="1"/>
            <p:nvPr/>
          </p:nvSpPr>
          <p:spPr>
            <a:xfrm>
              <a:off x="6622613" y="1217838"/>
              <a:ext cx="1262109" cy="504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ibre Franklin"/>
                <a:buNone/>
              </a:pPr>
              <a:r>
                <a:rPr lang="en-CA" sz="11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Demo Walkthrough</a:t>
              </a:r>
              <a:endParaRPr sz="1100"/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8452671" y="424235"/>
              <a:ext cx="567949" cy="567949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8105591" y="1217838"/>
              <a:ext cx="1262109" cy="504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8"/>
            <p:cNvSpPr txBox="1"/>
            <p:nvPr/>
          </p:nvSpPr>
          <p:spPr>
            <a:xfrm>
              <a:off x="8105591" y="1217838"/>
              <a:ext cx="1262109" cy="504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ibre Franklin"/>
                <a:buNone/>
              </a:pPr>
              <a:r>
                <a:rPr lang="en-CA" sz="11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Best Practices</a:t>
              </a:r>
              <a:endParaRPr sz="1100"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4745225" y="2038209"/>
              <a:ext cx="567949" cy="567949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4398145" y="2831811"/>
              <a:ext cx="1262109" cy="504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8"/>
            <p:cNvSpPr txBox="1"/>
            <p:nvPr/>
          </p:nvSpPr>
          <p:spPr>
            <a:xfrm>
              <a:off x="4398145" y="2831811"/>
              <a:ext cx="1262109" cy="504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ibre Franklin"/>
                <a:buNone/>
              </a:pPr>
              <a:r>
                <a:rPr lang="en-CA" sz="11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Q&amp;A</a:t>
              </a:r>
              <a:endParaRPr sz="1100"/>
            </a:p>
          </p:txBody>
        </p:sp>
      </p:grpSp>
      <p:sp>
        <p:nvSpPr>
          <p:cNvPr id="190" name="Google Shape;190;p28"/>
          <p:cNvSpPr txBox="1"/>
          <p:nvPr/>
        </p:nvSpPr>
        <p:spPr>
          <a:xfrm>
            <a:off x="218825" y="3866975"/>
            <a:ext cx="76299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200" u="sng">
                <a:solidFill>
                  <a:schemeClr val="hlink"/>
                </a:solidFill>
                <a:hlinkClick r:id="rId10"/>
              </a:rPr>
              <a:t>https://vpnoverview.com/news/sega-europe-security-report/</a:t>
            </a:r>
            <a:endParaRPr sz="12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200" u="sng">
                <a:solidFill>
                  <a:schemeClr val="hlink"/>
                </a:solidFill>
                <a:hlinkClick r:id="rId11"/>
              </a:rPr>
              <a:t>https://www.vpnmentor.com/blog/report-sennheiser-leak/</a:t>
            </a:r>
            <a:endParaRPr sz="12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200" u="sng">
                <a:solidFill>
                  <a:schemeClr val="hlink"/>
                </a:solidFill>
                <a:hlinkClick r:id="rId12"/>
              </a:rPr>
              <a:t>https://www.vpnmentor.com/blog/report-ghana-nss-leak/</a:t>
            </a:r>
            <a:endParaRPr sz="12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13"/>
              </a:rPr>
              <a:t>https://www.comparitech.com/blog/information-security/utah-covid-test-center-leak/</a:t>
            </a:r>
            <a:endParaRPr sz="12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6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Policy #1  Prohibit overly permissive firewall rules</a:t>
            </a:r>
            <a:endParaRPr b="1"/>
          </a:p>
        </p:txBody>
      </p:sp>
      <p:pic>
        <p:nvPicPr>
          <p:cNvPr id="387" name="Google Shape;38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5452"/>
            <a:ext cx="8839202" cy="2094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7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Policy #2 - Enforce Owner tags</a:t>
            </a:r>
            <a:endParaRPr b="1"/>
          </a:p>
        </p:txBody>
      </p:sp>
      <p:pic>
        <p:nvPicPr>
          <p:cNvPr id="393" name="Google Shape;39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5452"/>
            <a:ext cx="8839203" cy="2005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8"/>
          <p:cNvSpPr txBox="1"/>
          <p:nvPr>
            <p:ph type="title"/>
          </p:nvPr>
        </p:nvSpPr>
        <p:spPr>
          <a:xfrm>
            <a:off x="756360" y="165027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GitHub Actions Integration</a:t>
            </a:r>
            <a:endParaRPr b="1"/>
          </a:p>
        </p:txBody>
      </p:sp>
      <p:pic>
        <p:nvPicPr>
          <p:cNvPr id="399" name="Google Shape;39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100" y="1495775"/>
            <a:ext cx="5240751" cy="325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9"/>
          <p:cNvSpPr txBox="1"/>
          <p:nvPr>
            <p:ph type="title"/>
          </p:nvPr>
        </p:nvSpPr>
        <p:spPr>
          <a:xfrm>
            <a:off x="756360" y="165027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GitHub Actions Integration</a:t>
            </a:r>
            <a:endParaRPr b="1"/>
          </a:p>
        </p:txBody>
      </p:sp>
      <p:pic>
        <p:nvPicPr>
          <p:cNvPr id="405" name="Google Shape;40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5527"/>
            <a:ext cx="8839204" cy="2805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0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Thank You!</a:t>
            </a:r>
            <a:endParaRPr b="1"/>
          </a:p>
        </p:txBody>
      </p:sp>
      <p:sp>
        <p:nvSpPr>
          <p:cNvPr id="411" name="Google Shape;411;p50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b="1" lang="en-CA" sz="1800"/>
              <a:t>Quiz Time.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b="1" lang="en-CA"/>
              <a:t>What is Policy as Code (PaC)?</a:t>
            </a:r>
            <a:endParaRPr/>
          </a:p>
        </p:txBody>
      </p:sp>
      <p:grpSp>
        <p:nvGrpSpPr>
          <p:cNvPr id="196" name="Google Shape;196;p29"/>
          <p:cNvGrpSpPr/>
          <p:nvPr/>
        </p:nvGrpSpPr>
        <p:grpSpPr>
          <a:xfrm>
            <a:off x="1658609" y="1641485"/>
            <a:ext cx="5872500" cy="2700000"/>
            <a:chOff x="1114199" y="80445"/>
            <a:chExt cx="7830000" cy="3600000"/>
          </a:xfrm>
        </p:grpSpPr>
        <p:sp>
          <p:nvSpPr>
            <p:cNvPr id="197" name="Google Shape;197;p29"/>
            <p:cNvSpPr/>
            <p:nvPr/>
          </p:nvSpPr>
          <p:spPr>
            <a:xfrm>
              <a:off x="1816199" y="80445"/>
              <a:ext cx="2196000" cy="2196000"/>
            </a:xfrm>
            <a:prstGeom prst="ellipse">
              <a:avLst/>
            </a:prstGeom>
            <a:solidFill>
              <a:srgbClr val="FBDBCA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2284199" y="548445"/>
              <a:ext cx="1260000" cy="126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1114199" y="2960445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9"/>
            <p:cNvSpPr txBox="1"/>
            <p:nvPr/>
          </p:nvSpPr>
          <p:spPr>
            <a:xfrm>
              <a:off x="1114199" y="2960445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Franklin"/>
                <a:buNone/>
              </a:pPr>
              <a:r>
                <a:rPr lang="en-CA" sz="1400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PAC MEANS WRITING SECURITY AND COMPLIANCE RULES IN CODE</a:t>
              </a:r>
              <a:endParaRPr sz="1100"/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6046199" y="80445"/>
              <a:ext cx="2196000" cy="2196000"/>
            </a:xfrm>
            <a:prstGeom prst="ellipse">
              <a:avLst/>
            </a:prstGeom>
            <a:solidFill>
              <a:srgbClr val="FBDBCA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6514199" y="548445"/>
              <a:ext cx="1260000" cy="126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5344199" y="2960445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9"/>
            <p:cNvSpPr txBox="1"/>
            <p:nvPr/>
          </p:nvSpPr>
          <p:spPr>
            <a:xfrm>
              <a:off x="5344199" y="2960445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Franklin"/>
                <a:buNone/>
              </a:pPr>
              <a:r>
                <a:rPr lang="en-CA" sz="1400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ENFORCED AUTOMATICALLY DURING DEVELOPMENT AND DEPLOYMENT</a:t>
              </a:r>
              <a:endParaRPr sz="11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What is Policy as Code (PaC)?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81000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Char char="●"/>
            </a:pPr>
            <a:r>
              <a:rPr lang="en-CA" sz="2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Policy as Code means writing security and compliance rules as code</a:t>
            </a:r>
            <a:endParaRPr sz="2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Char char="●"/>
            </a:pPr>
            <a:r>
              <a:rPr lang="en-CA" sz="2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Enables automated enforcement in CI/CD pipelines</a:t>
            </a:r>
            <a:endParaRPr sz="2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Char char="●"/>
            </a:pPr>
            <a:r>
              <a:rPr lang="en-CA" sz="2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Ensures consistent and auditable compliance checks</a:t>
            </a:r>
            <a:endParaRPr sz="2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Char char="●"/>
            </a:pPr>
            <a:r>
              <a:rPr lang="en-CA" sz="2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Policies define what is allowed or denied in infrastructure and application behavior.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Common Type of PaC</a:t>
            </a:r>
            <a:endParaRPr b="1"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381000" lvl="0" marL="457200" rtl="0" algn="l">
              <a:spcBef>
                <a:spcPts val="900"/>
              </a:spcBef>
              <a:spcAft>
                <a:spcPts val="0"/>
              </a:spcAft>
              <a:buSzPts val="2400"/>
              <a:buFont typeface="Bookman Old Style"/>
              <a:buChar char="●"/>
            </a:pPr>
            <a:r>
              <a:rPr lang="en-CA" sz="2400">
                <a:latin typeface="Bookman Old Style"/>
                <a:ea typeface="Bookman Old Style"/>
                <a:cs typeface="Bookman Old Style"/>
                <a:sym typeface="Bookman Old Style"/>
              </a:rPr>
              <a:t>Security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Bookman Old Style"/>
              <a:buChar char="●"/>
            </a:pPr>
            <a:r>
              <a:rPr lang="en-CA" sz="2400">
                <a:latin typeface="Bookman Old Style"/>
                <a:ea typeface="Bookman Old Style"/>
                <a:cs typeface="Bookman Old Style"/>
                <a:sym typeface="Bookman Old Style"/>
              </a:rPr>
              <a:t>Compliance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Bookman Old Style"/>
              <a:buChar char="●"/>
            </a:pPr>
            <a:r>
              <a:rPr lang="en-CA" sz="2400">
                <a:latin typeface="Bookman Old Style"/>
                <a:ea typeface="Bookman Old Style"/>
                <a:cs typeface="Bookman Old Style"/>
                <a:sym typeface="Bookman Old Style"/>
              </a:rPr>
              <a:t>Governance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Bookman Old Style"/>
              <a:buChar char="●"/>
            </a:pPr>
            <a:r>
              <a:rPr lang="en-CA" sz="2400">
                <a:latin typeface="Bookman Old Style"/>
                <a:ea typeface="Bookman Old Style"/>
                <a:cs typeface="Bookman Old Style"/>
                <a:sym typeface="Bookman Old Style"/>
              </a:rPr>
              <a:t>FinOps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b="1" lang="en-CA"/>
              <a:t>Why Use Policy as Code?</a:t>
            </a:r>
            <a:endParaRPr/>
          </a:p>
        </p:txBody>
      </p:sp>
      <p:grpSp>
        <p:nvGrpSpPr>
          <p:cNvPr id="222" name="Google Shape;222;p32"/>
          <p:cNvGrpSpPr/>
          <p:nvPr/>
        </p:nvGrpSpPr>
        <p:grpSpPr>
          <a:xfrm>
            <a:off x="1036783" y="2111480"/>
            <a:ext cx="7116154" cy="1760009"/>
            <a:chOff x="285097" y="707106"/>
            <a:chExt cx="9488205" cy="2346678"/>
          </a:xfrm>
        </p:grpSpPr>
        <p:sp>
          <p:nvSpPr>
            <p:cNvPr id="223" name="Google Shape;223;p32"/>
            <p:cNvSpPr/>
            <p:nvPr/>
          </p:nvSpPr>
          <p:spPr>
            <a:xfrm>
              <a:off x="1063980" y="707106"/>
              <a:ext cx="1274535" cy="127453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2"/>
            <p:cNvSpPr/>
            <p:nvPr/>
          </p:nvSpPr>
          <p:spPr>
            <a:xfrm>
              <a:off x="285097" y="2333784"/>
              <a:ext cx="2832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2"/>
            <p:cNvSpPr txBox="1"/>
            <p:nvPr/>
          </p:nvSpPr>
          <p:spPr>
            <a:xfrm>
              <a:off x="285097" y="2333784"/>
              <a:ext cx="2832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rPr lang="en-CA" sz="1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Reduces the risk of human error</a:t>
              </a:r>
              <a:endParaRPr sz="1100"/>
            </a:p>
          </p:txBody>
        </p:sp>
        <p:sp>
          <p:nvSpPr>
            <p:cNvPr id="226" name="Google Shape;226;p32"/>
            <p:cNvSpPr/>
            <p:nvPr/>
          </p:nvSpPr>
          <p:spPr>
            <a:xfrm>
              <a:off x="4391932" y="707106"/>
              <a:ext cx="1274535" cy="127453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2"/>
            <p:cNvSpPr/>
            <p:nvPr/>
          </p:nvSpPr>
          <p:spPr>
            <a:xfrm>
              <a:off x="3613050" y="2333784"/>
              <a:ext cx="2832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2"/>
            <p:cNvSpPr txBox="1"/>
            <p:nvPr/>
          </p:nvSpPr>
          <p:spPr>
            <a:xfrm>
              <a:off x="3613050" y="2333784"/>
              <a:ext cx="2832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rPr lang="en-CA" sz="1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Enforces consistent rules</a:t>
              </a:r>
              <a:endParaRPr sz="1100"/>
            </a:p>
          </p:txBody>
        </p:sp>
        <p:sp>
          <p:nvSpPr>
            <p:cNvPr id="229" name="Google Shape;229;p32"/>
            <p:cNvSpPr/>
            <p:nvPr/>
          </p:nvSpPr>
          <p:spPr>
            <a:xfrm>
              <a:off x="7719885" y="707106"/>
              <a:ext cx="1274535" cy="127453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2"/>
            <p:cNvSpPr/>
            <p:nvPr/>
          </p:nvSpPr>
          <p:spPr>
            <a:xfrm>
              <a:off x="6941002" y="2333784"/>
              <a:ext cx="2832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2"/>
            <p:cNvSpPr txBox="1"/>
            <p:nvPr/>
          </p:nvSpPr>
          <p:spPr>
            <a:xfrm>
              <a:off x="6941002" y="2333784"/>
              <a:ext cx="2832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rPr lang="en-CA" sz="1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Increases speed and safety of deployments</a:t>
              </a:r>
              <a:endParaRPr sz="11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Key Benefit of Using PaC</a:t>
            </a:r>
            <a:endParaRPr b="1"/>
          </a:p>
        </p:txBody>
      </p:sp>
      <p:sp>
        <p:nvSpPr>
          <p:cNvPr id="237" name="Google Shape;237;p33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Bookman Old Style"/>
              <a:buChar char="●"/>
            </a:pPr>
            <a:r>
              <a:rPr b="1"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Proactive Security: </a:t>
            </a:r>
            <a:r>
              <a:rPr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Catch violations before deployment.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Char char="●"/>
            </a:pPr>
            <a:r>
              <a:rPr b="1"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Compliance Automation:</a:t>
            </a:r>
            <a:r>
              <a:rPr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 Ensure adherence to standards (SOC2, PCI-DSS, etc.)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Char char="●"/>
            </a:pPr>
            <a:r>
              <a:rPr b="1"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Reduced Human Error:</a:t>
            </a:r>
            <a:r>
              <a:rPr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 Eliminate manual policy checks.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Char char="●"/>
            </a:pPr>
            <a:r>
              <a:rPr b="1"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Audit Trail:</a:t>
            </a:r>
            <a:r>
              <a:rPr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 Complete history of policy decisions.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Char char="●"/>
            </a:pPr>
            <a:r>
              <a:rPr b="1"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Automation:</a:t>
            </a:r>
            <a:r>
              <a:rPr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 Policies run automatically in pipelines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Char char="●"/>
            </a:pPr>
            <a:r>
              <a:rPr b="1"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Consistency:</a:t>
            </a:r>
            <a:r>
              <a:rPr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 policies used among dev, test, and prod, no additional policies needed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Char char="●"/>
            </a:pPr>
            <a:r>
              <a:rPr b="1"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Vision Control:</a:t>
            </a:r>
            <a:r>
              <a:rPr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 Track policies changes over time.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Char char="●"/>
            </a:pPr>
            <a:r>
              <a:rPr b="1"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Speed:</a:t>
            </a:r>
            <a:r>
              <a:rPr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Rapid</a:t>
            </a:r>
            <a:r>
              <a:rPr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 policy deployment.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Char char="●"/>
            </a:pPr>
            <a:r>
              <a:rPr b="1"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Testable:</a:t>
            </a:r>
            <a:r>
              <a:rPr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 Policies can be test easily treat as code.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b="1" lang="en-CA"/>
              <a:t>Traditional vs. Policy as Code</a:t>
            </a:r>
            <a:endParaRPr/>
          </a:p>
        </p:txBody>
      </p:sp>
      <p:graphicFrame>
        <p:nvGraphicFramePr>
          <p:cNvPr id="243" name="Google Shape;243;p34"/>
          <p:cNvGraphicFramePr/>
          <p:nvPr/>
        </p:nvGraphicFramePr>
        <p:xfrm>
          <a:off x="1491972" y="1565647"/>
          <a:ext cx="3000000" cy="300000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FDB58B"/>
                    </a:gs>
                    <a:gs pos="45000">
                      <a:srgbClr val="FFC39F"/>
                    </a:gs>
                    <a:gs pos="100000">
                      <a:srgbClr val="FFC7A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tableStyleId>{D0DAC6B2-2DF2-4EAA-9800-678D63470E58}</a:tableStyleId>
              </a:tblPr>
              <a:tblGrid>
                <a:gridCol w="2068425"/>
                <a:gridCol w="2068425"/>
                <a:gridCol w="2068425"/>
              </a:tblGrid>
              <a:tr h="225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 u="none" cap="none" strike="noStrike"/>
                        <a:t>Aspect</a:t>
                      </a:r>
                      <a:endParaRPr sz="1100"/>
                    </a:p>
                  </a:txBody>
                  <a:tcPr marT="28200" marB="28200" marR="56425" marL="56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Traditional Approach</a:t>
                      </a:r>
                      <a:endParaRPr sz="1100"/>
                    </a:p>
                  </a:txBody>
                  <a:tcPr marT="28200" marB="28200" marR="56425" marL="56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Policy as Code (PaC)</a:t>
                      </a:r>
                      <a:endParaRPr sz="1100"/>
                    </a:p>
                  </a:txBody>
                  <a:tcPr marT="28200" marB="28200" marR="56425" marL="56425" anchor="ctr"/>
                </a:tc>
              </a:tr>
              <a:tr h="39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Policy Management</a:t>
                      </a:r>
                      <a:endParaRPr sz="1100"/>
                    </a:p>
                  </a:txBody>
                  <a:tcPr marT="28200" marB="28200" marR="56425" marL="56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Policies exist in documents or team guidelines</a:t>
                      </a:r>
                      <a:endParaRPr sz="1100"/>
                    </a:p>
                  </a:txBody>
                  <a:tcPr marT="28200" marB="28200" marR="56425" marL="56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Policies are written as </a:t>
                      </a:r>
                      <a:r>
                        <a:rPr b="1" lang="en-CA" sz="1100"/>
                        <a:t>code</a:t>
                      </a:r>
                      <a:r>
                        <a:rPr lang="en-CA" sz="1100"/>
                        <a:t>, version-controlled</a:t>
                      </a:r>
                      <a:endParaRPr sz="1100"/>
                    </a:p>
                  </a:txBody>
                  <a:tcPr marT="28200" marB="28200" marR="56425" marL="56425" anchor="ctr"/>
                </a:tc>
              </a:tr>
              <a:tr h="39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Enforcement</a:t>
                      </a:r>
                      <a:endParaRPr sz="1100"/>
                    </a:p>
                  </a:txBody>
                  <a:tcPr marT="28200" marB="28200" marR="56425" marL="56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Manual checks by security or DevOps teams</a:t>
                      </a:r>
                      <a:endParaRPr sz="1100"/>
                    </a:p>
                  </a:txBody>
                  <a:tcPr marT="28200" marB="28200" marR="56425" marL="56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Automated validation</a:t>
                      </a:r>
                      <a:r>
                        <a:rPr lang="en-CA" sz="1100"/>
                        <a:t> in CI/CD pipelines</a:t>
                      </a:r>
                      <a:endParaRPr sz="1100"/>
                    </a:p>
                  </a:txBody>
                  <a:tcPr marT="28200" marB="28200" marR="56425" marL="56425" anchor="ctr"/>
                </a:tc>
              </a:tr>
              <a:tr h="39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Timing</a:t>
                      </a:r>
                      <a:endParaRPr sz="1100"/>
                    </a:p>
                  </a:txBody>
                  <a:tcPr marT="28200" marB="28200" marR="56425" marL="56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Late in development or pre-deployment reviews</a:t>
                      </a:r>
                      <a:endParaRPr sz="1100"/>
                    </a:p>
                  </a:txBody>
                  <a:tcPr marT="28200" marB="28200" marR="56425" marL="56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Early in the Dev cycle</a:t>
                      </a:r>
                      <a:r>
                        <a:rPr lang="en-CA" sz="1100"/>
                        <a:t> (shift-left security)</a:t>
                      </a:r>
                      <a:endParaRPr sz="1100"/>
                    </a:p>
                  </a:txBody>
                  <a:tcPr marT="28200" marB="28200" marR="56425" marL="56425" anchor="ctr"/>
                </a:tc>
              </a:tr>
              <a:tr h="225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Error Detection</a:t>
                      </a:r>
                      <a:endParaRPr sz="1100"/>
                    </a:p>
                  </a:txBody>
                  <a:tcPr marT="28200" marB="28200" marR="56425" marL="56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After resources are deployed</a:t>
                      </a:r>
                      <a:endParaRPr sz="1100"/>
                    </a:p>
                  </a:txBody>
                  <a:tcPr marT="28200" marB="28200" marR="56425" marL="56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Before resources are deployed</a:t>
                      </a:r>
                      <a:endParaRPr sz="1100"/>
                    </a:p>
                  </a:txBody>
                  <a:tcPr marT="28200" marB="28200" marR="56425" marL="56425" anchor="ctr"/>
                </a:tc>
              </a:tr>
              <a:tr h="39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Scalability</a:t>
                      </a:r>
                      <a:endParaRPr sz="1100"/>
                    </a:p>
                  </a:txBody>
                  <a:tcPr marT="28200" marB="28200" marR="56425" marL="56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Difficult to maintain across teams and projects</a:t>
                      </a:r>
                      <a:endParaRPr sz="1100"/>
                    </a:p>
                  </a:txBody>
                  <a:tcPr marT="28200" marB="28200" marR="56425" marL="56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Scales easily with code reuse and pipelines</a:t>
                      </a:r>
                      <a:endParaRPr sz="1100"/>
                    </a:p>
                  </a:txBody>
                  <a:tcPr marT="28200" marB="28200" marR="56425" marL="56425" anchor="ctr"/>
                </a:tc>
              </a:tr>
              <a:tr h="39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Auditability</a:t>
                      </a:r>
                      <a:endParaRPr sz="1100"/>
                    </a:p>
                  </a:txBody>
                  <a:tcPr marT="28200" marB="28200" marR="56425" marL="56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Not always tracked or consistent</a:t>
                      </a:r>
                      <a:endParaRPr sz="1100"/>
                    </a:p>
                  </a:txBody>
                  <a:tcPr marT="28200" marB="28200" marR="56425" marL="56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Changes are tracked via Git, enabling audits</a:t>
                      </a:r>
                      <a:endParaRPr sz="1100"/>
                    </a:p>
                  </a:txBody>
                  <a:tcPr marT="28200" marB="28200" marR="56425" marL="56425" anchor="ctr"/>
                </a:tc>
              </a:tr>
              <a:tr h="39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Developer Experience</a:t>
                      </a:r>
                      <a:endParaRPr sz="1100"/>
                    </a:p>
                  </a:txBody>
                  <a:tcPr marT="28200" marB="28200" marR="56425" marL="56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Slows down deployment due to late feedback</a:t>
                      </a:r>
                      <a:endParaRPr sz="1100"/>
                    </a:p>
                  </a:txBody>
                  <a:tcPr marT="28200" marB="28200" marR="56425" marL="56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Developers get </a:t>
                      </a:r>
                      <a:r>
                        <a:rPr b="1" lang="en-CA" sz="1100"/>
                        <a:t>instant feedback</a:t>
                      </a:r>
                      <a:r>
                        <a:rPr lang="en-CA" sz="1100"/>
                        <a:t> on violations</a:t>
                      </a:r>
                      <a:endParaRPr sz="1100"/>
                    </a:p>
                  </a:txBody>
                  <a:tcPr marT="28200" marB="28200" marR="56425" marL="56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b="1" lang="en-CA"/>
              <a:t>Importance of Cloud Security</a:t>
            </a:r>
            <a:endParaRPr/>
          </a:p>
        </p:txBody>
      </p:sp>
      <p:grpSp>
        <p:nvGrpSpPr>
          <p:cNvPr id="249" name="Google Shape;249;p35"/>
          <p:cNvGrpSpPr/>
          <p:nvPr/>
        </p:nvGrpSpPr>
        <p:grpSpPr>
          <a:xfrm>
            <a:off x="822960" y="1581495"/>
            <a:ext cx="7543799" cy="2819978"/>
            <a:chOff x="0" y="459"/>
            <a:chExt cx="10058399" cy="3759971"/>
          </a:xfrm>
        </p:grpSpPr>
        <p:sp>
          <p:nvSpPr>
            <p:cNvPr id="250" name="Google Shape;250;p35"/>
            <p:cNvSpPr/>
            <p:nvPr/>
          </p:nvSpPr>
          <p:spPr>
            <a:xfrm>
              <a:off x="0" y="459"/>
              <a:ext cx="10058399" cy="1074277"/>
            </a:xfrm>
            <a:prstGeom prst="roundRect">
              <a:avLst>
                <a:gd fmla="val 10000" name="adj"/>
              </a:avLst>
            </a:prstGeom>
            <a:solidFill>
              <a:srgbClr val="FBDBCA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5"/>
            <p:cNvSpPr/>
            <p:nvPr/>
          </p:nvSpPr>
          <p:spPr>
            <a:xfrm>
              <a:off x="324969" y="242171"/>
              <a:ext cx="590852" cy="59085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5"/>
            <p:cNvSpPr/>
            <p:nvPr/>
          </p:nvSpPr>
          <p:spPr>
            <a:xfrm>
              <a:off x="1240791" y="459"/>
              <a:ext cx="8817608" cy="1074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5"/>
            <p:cNvSpPr txBox="1"/>
            <p:nvPr/>
          </p:nvSpPr>
          <p:spPr>
            <a:xfrm>
              <a:off x="1240791" y="459"/>
              <a:ext cx="8817608" cy="1074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250" lIns="85250" spcFirstLastPara="1" rIns="85250" wrap="square" tIns="852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Franklin"/>
                <a:buNone/>
              </a:pPr>
              <a:r>
                <a:rPr b="1" lang="en-CA" sz="14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Why Cloud Security Matters</a:t>
              </a:r>
              <a:endParaRPr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4" name="Google Shape;254;p35"/>
            <p:cNvSpPr/>
            <p:nvPr/>
          </p:nvSpPr>
          <p:spPr>
            <a:xfrm>
              <a:off x="0" y="1343306"/>
              <a:ext cx="10058399" cy="1074277"/>
            </a:xfrm>
            <a:prstGeom prst="roundRect">
              <a:avLst>
                <a:gd fmla="val 10000" name="adj"/>
              </a:avLst>
            </a:prstGeom>
            <a:solidFill>
              <a:srgbClr val="FBDBCA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5"/>
            <p:cNvSpPr/>
            <p:nvPr/>
          </p:nvSpPr>
          <p:spPr>
            <a:xfrm>
              <a:off x="324969" y="1585019"/>
              <a:ext cx="590852" cy="59085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5"/>
            <p:cNvSpPr/>
            <p:nvPr/>
          </p:nvSpPr>
          <p:spPr>
            <a:xfrm>
              <a:off x="1240791" y="1343306"/>
              <a:ext cx="8817608" cy="1074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5"/>
            <p:cNvSpPr txBox="1"/>
            <p:nvPr/>
          </p:nvSpPr>
          <p:spPr>
            <a:xfrm>
              <a:off x="1240791" y="1343306"/>
              <a:ext cx="8817608" cy="1074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250" lIns="85250" spcFirstLastPara="1" rIns="85250" wrap="square" tIns="852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Franklin"/>
                <a:buNone/>
              </a:pPr>
              <a:r>
                <a:rPr lang="en-CA" sz="14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With the widespread adoption of </a:t>
              </a:r>
              <a:r>
                <a:rPr b="1" lang="en-CA" sz="14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public cloud platforms</a:t>
              </a:r>
              <a:r>
                <a:rPr lang="en-CA" sz="14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like Azure, AWS, and GCP, organizations are moving critical workloads—including sensitive data, customer information, and internal systems—to the cloud.</a:t>
              </a:r>
              <a:endParaRPr sz="1100"/>
            </a:p>
          </p:txBody>
        </p:sp>
        <p:sp>
          <p:nvSpPr>
            <p:cNvPr id="258" name="Google Shape;258;p35"/>
            <p:cNvSpPr/>
            <p:nvPr/>
          </p:nvSpPr>
          <p:spPr>
            <a:xfrm>
              <a:off x="0" y="2686153"/>
              <a:ext cx="10058399" cy="1074277"/>
            </a:xfrm>
            <a:prstGeom prst="roundRect">
              <a:avLst>
                <a:gd fmla="val 10000" name="adj"/>
              </a:avLst>
            </a:prstGeom>
            <a:solidFill>
              <a:srgbClr val="FBDBCA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5"/>
            <p:cNvSpPr/>
            <p:nvPr/>
          </p:nvSpPr>
          <p:spPr>
            <a:xfrm>
              <a:off x="324969" y="2927866"/>
              <a:ext cx="590852" cy="59085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5"/>
            <p:cNvSpPr/>
            <p:nvPr/>
          </p:nvSpPr>
          <p:spPr>
            <a:xfrm>
              <a:off x="1240791" y="2686153"/>
              <a:ext cx="8817608" cy="1074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5"/>
            <p:cNvSpPr txBox="1"/>
            <p:nvPr/>
          </p:nvSpPr>
          <p:spPr>
            <a:xfrm>
              <a:off x="1240791" y="2686153"/>
              <a:ext cx="8817608" cy="1074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250" lIns="85250" spcFirstLastPara="1" rIns="85250" wrap="square" tIns="852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Franklin"/>
                <a:buNone/>
              </a:pPr>
              <a:r>
                <a:rPr lang="en-CA" sz="14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While the cloud offers scalability and flexibility, it also </a:t>
              </a:r>
              <a:r>
                <a:rPr b="1" lang="en-CA" sz="14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introduces new attack surfaces and risks</a:t>
              </a:r>
              <a:r>
                <a:rPr lang="en-CA" sz="14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if not secured properly.</a:t>
              </a:r>
              <a:endParaRPr sz="11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">
  <a:themeElements>
    <a:clrScheme name="Custom 34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