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  <p:sldMasterId id="2147483672" r:id="rId7"/>
    <p:sldMasterId id="214748367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D5AE7C-6A18-4F94-B1FC-9D8EB556CF80}">
  <a:tblStyle styleId="{38D5AE7C-6A18-4F94-B1FC-9D8EB556CF80}" styleName="Table_0">
    <a:wholeTbl>
      <a:tcTxStyle b="off" i="off">
        <a:font>
          <a:latin typeface="Franklin Gothic Book"/>
          <a:ea typeface="Franklin Gothic Book"/>
          <a:cs typeface="Franklin Gothic Book"/>
        </a:font>
        <a:schemeClr val="dk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2">
              <a:alpha val="40000"/>
            </a:schemeClr>
          </a:solidFill>
        </a:fill>
      </a:tcStyle>
    </a:band1H>
    <a:band2H>
      <a:tcTxStyle/>
    </a:band2H>
    <a:band1V>
      <a:tcTxStyle/>
      <a:tcStyle>
        <a:tcBdr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</a:band2V>
    <a:la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lastCol>
    <a:firstCol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firstCol>
    <a:lastRow>
      <a:tcTxStyle b="on" i="off"/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Book"/>
          <a:ea typeface="Franklin Gothic Book"/>
          <a:cs typeface="Franklin Gothic Book"/>
        </a:font>
        <a:schemeClr val="lt1"/>
      </a:tcTxStyle>
      <a:tcStyle>
        <a:tcBdr>
          <a:lef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0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2.xml"/><Relationship Id="rId30" Type="http://schemas.openxmlformats.org/officeDocument/2006/relationships/slide" Target="slides/slide21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32" Type="http://schemas.openxmlformats.org/officeDocument/2006/relationships/slide" Target="slides/slide23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69f00eb33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369f00eb33_2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69f00eb33_2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369f00eb33_2_1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69f00eb33_2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369f00eb33_2_1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69f00eb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69f00eb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69f00eb33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369f00eb33_2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69f00eb33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369f00eb33_2_2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369f00eb33_2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369f00eb33_2_2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69f00eb33_2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369f00eb33_2_2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369f00eb33_2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369f00eb33_2_2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69f00eb33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369f00eb33_2_2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69f00eb33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3369f00eb33_2_2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69f00eb33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369f00eb33_2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369f00eb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369f00eb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69f00eb3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69f00eb3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369f00eb3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369f00eb3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369f00eb3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369f00eb3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69f00eb33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369f00eb33_2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69f00e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69f00e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69f00eb3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69f00eb3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69f00eb33_2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369f00eb33_2_1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69f00eb3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69f00eb3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69f00eb33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369f00eb33_2_1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69f00eb33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369f00eb33_2_1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Bookman Old Style"/>
              <a:buNone/>
              <a:defRPr sz="6000">
                <a:solidFill>
                  <a:srgbClr val="FEFEF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62" name="Google Shape;62;p14"/>
          <p:cNvCxnSpPr/>
          <p:nvPr/>
        </p:nvCxnSpPr>
        <p:spPr>
          <a:xfrm>
            <a:off x="905743" y="3356056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b="0"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905743" y="3363849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  <a:defRPr sz="6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06" name="Google Shape;106;p20"/>
          <p:cNvCxnSpPr/>
          <p:nvPr/>
        </p:nvCxnSpPr>
        <p:spPr>
          <a:xfrm>
            <a:off x="905743" y="3356056"/>
            <a:ext cx="74067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0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22960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4886958" y="1590675"/>
            <a:ext cx="34797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822960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822960" y="2218706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3" type="body"/>
          </p:nvPr>
        </p:nvSpPr>
        <p:spPr>
          <a:xfrm>
            <a:off x="4886958" y="1543050"/>
            <a:ext cx="34797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22" name="Google Shape;122;p22"/>
          <p:cNvSpPr txBox="1"/>
          <p:nvPr>
            <p:ph idx="4" type="body"/>
          </p:nvPr>
        </p:nvSpPr>
        <p:spPr>
          <a:xfrm>
            <a:off x="4886958" y="2218705"/>
            <a:ext cx="34797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/>
          <p:nvPr/>
        </p:nvSpPr>
        <p:spPr>
          <a:xfrm>
            <a:off x="12" y="0"/>
            <a:ext cx="3490800" cy="51435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482599" y="589787"/>
            <a:ext cx="2638200" cy="1570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094238" y="609599"/>
            <a:ext cx="44463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2pPr>
            <a:lvl3pPr indent="-3175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2" type="body"/>
          </p:nvPr>
        </p:nvSpPr>
        <p:spPr>
          <a:xfrm>
            <a:off x="482599" y="2282288"/>
            <a:ext cx="26382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1" name="Google Shape;141;p25"/>
          <p:cNvSpPr txBox="1"/>
          <p:nvPr>
            <p:ph idx="10" type="dt"/>
          </p:nvPr>
        </p:nvSpPr>
        <p:spPr>
          <a:xfrm>
            <a:off x="482598" y="4834890"/>
            <a:ext cx="2638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1" type="ftr"/>
          </p:nvPr>
        </p:nvSpPr>
        <p:spPr>
          <a:xfrm>
            <a:off x="4094237" y="4834890"/>
            <a:ext cx="400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l">
              <a:spcBef>
                <a:spcPts val="0"/>
              </a:spcBef>
              <a:buNone/>
              <a:defRPr sz="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822959" y="3599521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Bookman Old Style"/>
              <a:buNone/>
              <a:defRPr b="0" sz="27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49" name="Google Shape;149;p26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FEFEFE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marR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FEFEFE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i="0" sz="6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marR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  <a:defRPr b="0" i="0" sz="3500" u="none" cap="none" strike="noStrik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marR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 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1150" lvl="1" marL="914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292100" lvl="2" marL="13716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000"/>
              <a:buFont typeface="Calibri"/>
              <a:buChar char="◦"/>
              <a:defRPr b="0" i="0" sz="10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450" lvl="5" marL="27432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450" lvl="6" marL="32004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450" lvl="7" marL="3657600" marR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450" lvl="8" marL="4114800" marR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163820" y="4835129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6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822959" y="4835129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600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245187" y="4835129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0" sz="600" u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895149" y="1423035"/>
            <a:ext cx="74751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>
            <a:off x="1" y="0"/>
            <a:ext cx="9141545" cy="514423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A close up of a piece of paper with a pencil laying on top" id="157" name="Google Shape;1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" y="731"/>
            <a:ext cx="914398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7"/>
          <p:cNvSpPr/>
          <p:nvPr/>
        </p:nvSpPr>
        <p:spPr>
          <a:xfrm>
            <a:off x="5934455" y="928832"/>
            <a:ext cx="2726945" cy="3266813"/>
          </a:xfrm>
          <a:prstGeom prst="rect">
            <a:avLst/>
          </a:prstGeom>
          <a:solidFill>
            <a:schemeClr val="dk1">
              <a:alpha val="8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ibre Franklin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27"/>
          <p:cNvSpPr txBox="1"/>
          <p:nvPr>
            <p:ph type="ctrTitle"/>
          </p:nvPr>
        </p:nvSpPr>
        <p:spPr>
          <a:xfrm>
            <a:off x="6092562" y="1106425"/>
            <a:ext cx="2410800" cy="21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700"/>
              <a:buFont typeface="Bookman Old Style"/>
              <a:buNone/>
            </a:pPr>
            <a:r>
              <a:rPr b="1" lang="en-CA" sz="2700"/>
              <a:t>Policy as Code for Cloud Security and Compliance</a:t>
            </a:r>
            <a:endParaRPr/>
          </a:p>
        </p:txBody>
      </p:sp>
      <p:cxnSp>
        <p:nvCxnSpPr>
          <p:cNvPr id="160" name="Google Shape;160;p27"/>
          <p:cNvCxnSpPr/>
          <p:nvPr/>
        </p:nvCxnSpPr>
        <p:spPr>
          <a:xfrm>
            <a:off x="6132067" y="3381389"/>
            <a:ext cx="233172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27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rgbClr val="262626">
              <a:alpha val="94901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2" name="Google Shape;162;p27"/>
          <p:cNvSpPr txBox="1"/>
          <p:nvPr>
            <p:ph idx="4294967295" type="title"/>
          </p:nvPr>
        </p:nvSpPr>
        <p:spPr>
          <a:xfrm>
            <a:off x="500031" y="3467125"/>
            <a:ext cx="29274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Presenter: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Iman Elsakaan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Jianyi Fan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Parth Bodana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 sz="1800">
                <a:solidFill>
                  <a:schemeClr val="dk1"/>
                </a:solidFill>
              </a:rPr>
              <a:t>Shaoxian Duan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Compliance Challenges in Cloud</a:t>
            </a:r>
            <a:endParaRPr/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822960" y="1581151"/>
            <a:ext cx="7543800" cy="28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88900" lvl="0" marL="635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 "/>
            </a:pPr>
            <a:r>
              <a:rPr lang="en-CA"/>
              <a:t>Organizations operating in regulated industries—like </a:t>
            </a:r>
            <a:r>
              <a:rPr b="1" lang="en-CA"/>
              <a:t>healthcare, finance, and government</a:t>
            </a:r>
            <a:r>
              <a:rPr lang="en-CA"/>
              <a:t>—must comply with </a:t>
            </a:r>
            <a:r>
              <a:rPr b="1" lang="en-CA"/>
              <a:t>strict legal and industry standards</a:t>
            </a:r>
            <a:r>
              <a:rPr lang="en-CA"/>
              <a:t> for data protection, security, and privacy.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Char char=" "/>
            </a:pPr>
            <a:r>
              <a:rPr lang="en-CA"/>
              <a:t>Cloud environments introduce new challenges: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Shared responsibility between provider and customer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Fast-changing infrastructure</a:t>
            </a:r>
            <a:endParaRPr/>
          </a:p>
          <a:p>
            <a:pPr indent="-8890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Font typeface="Noto Sans Symbols"/>
              <a:buChar char="❑"/>
            </a:pPr>
            <a:r>
              <a:rPr lang="en-CA"/>
              <a:t>Difficulty maintaining continuous compliance at scale</a:t>
            </a:r>
            <a:endParaRPr/>
          </a:p>
          <a:p>
            <a:pPr indent="0" lvl="0" marL="6350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Bookman Old Style"/>
              <a:buNone/>
            </a:pPr>
            <a:br>
              <a:rPr b="1" lang="en-CA" sz="2500"/>
            </a:br>
            <a:br>
              <a:rPr b="1" lang="en-CA" sz="2500"/>
            </a:br>
            <a:r>
              <a:rPr b="1" lang="en-CA" sz="2500"/>
              <a:t>How PaC Helps with Compliance</a:t>
            </a:r>
            <a:endParaRPr sz="2500"/>
          </a:p>
        </p:txBody>
      </p:sp>
      <p:grpSp>
        <p:nvGrpSpPr>
          <p:cNvPr id="272" name="Google Shape;272;p37"/>
          <p:cNvGrpSpPr/>
          <p:nvPr/>
        </p:nvGrpSpPr>
        <p:grpSpPr>
          <a:xfrm>
            <a:off x="822960" y="1582321"/>
            <a:ext cx="7543799" cy="2818327"/>
            <a:chOff x="0" y="1560"/>
            <a:chExt cx="10058399" cy="3757769"/>
          </a:xfrm>
        </p:grpSpPr>
        <p:sp>
          <p:nvSpPr>
            <p:cNvPr id="273" name="Google Shape;273;p37"/>
            <p:cNvSpPr/>
            <p:nvPr/>
          </p:nvSpPr>
          <p:spPr>
            <a:xfrm>
              <a:off x="0" y="1560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7"/>
            <p:cNvSpPr/>
            <p:nvPr/>
          </p:nvSpPr>
          <p:spPr>
            <a:xfrm>
              <a:off x="239310" y="179560"/>
              <a:ext cx="435110" cy="4351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7"/>
            <p:cNvSpPr/>
            <p:nvPr/>
          </p:nvSpPr>
          <p:spPr>
            <a:xfrm>
              <a:off x="913731" y="156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7"/>
            <p:cNvSpPr txBox="1"/>
            <p:nvPr/>
          </p:nvSpPr>
          <p:spPr>
            <a:xfrm>
              <a:off x="913731" y="156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Compliance teams often work separately from developers, leading to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delays and missed requirements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.</a:t>
              </a:r>
              <a:b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</a:b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Policy as Code (PaC)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integrates compliance directly into the development process—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shifting compliance left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and making it a shared responsibility.</a:t>
              </a:r>
              <a:endParaRPr sz="1100"/>
            </a:p>
          </p:txBody>
        </p:sp>
        <p:sp>
          <p:nvSpPr>
            <p:cNvPr id="277" name="Google Shape;277;p37"/>
            <p:cNvSpPr/>
            <p:nvPr/>
          </p:nvSpPr>
          <p:spPr>
            <a:xfrm>
              <a:off x="0" y="990447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7"/>
            <p:cNvSpPr/>
            <p:nvPr/>
          </p:nvSpPr>
          <p:spPr>
            <a:xfrm>
              <a:off x="239310" y="1168447"/>
              <a:ext cx="435110" cy="4351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7"/>
            <p:cNvSpPr/>
            <p:nvPr/>
          </p:nvSpPr>
          <p:spPr>
            <a:xfrm>
              <a:off x="913731" y="990447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7"/>
            <p:cNvSpPr txBox="1"/>
            <p:nvPr/>
          </p:nvSpPr>
          <p:spPr>
            <a:xfrm>
              <a:off x="913731" y="990447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DevSecOps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is the practice of integrating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and compliance into DevOps workflows</a:t>
              </a:r>
              <a:endPara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1" name="Google Shape;281;p37"/>
            <p:cNvSpPr/>
            <p:nvPr/>
          </p:nvSpPr>
          <p:spPr>
            <a:xfrm>
              <a:off x="0" y="1979334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7"/>
            <p:cNvSpPr/>
            <p:nvPr/>
          </p:nvSpPr>
          <p:spPr>
            <a:xfrm>
              <a:off x="239310" y="2157333"/>
              <a:ext cx="435110" cy="4351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7"/>
            <p:cNvSpPr/>
            <p:nvPr/>
          </p:nvSpPr>
          <p:spPr>
            <a:xfrm>
              <a:off x="913731" y="1979334"/>
              <a:ext cx="4526280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7"/>
            <p:cNvSpPr txBox="1"/>
            <p:nvPr/>
          </p:nvSpPr>
          <p:spPr>
            <a:xfrm>
              <a:off x="913731" y="1979334"/>
              <a:ext cx="4526280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is a key enabler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of DevSecOps because it ensures:</a:t>
              </a:r>
              <a:endParaRPr sz="1100"/>
            </a:p>
          </p:txBody>
        </p:sp>
        <p:sp>
          <p:nvSpPr>
            <p:cNvPr id="285" name="Google Shape;285;p37"/>
            <p:cNvSpPr/>
            <p:nvPr/>
          </p:nvSpPr>
          <p:spPr>
            <a:xfrm>
              <a:off x="5440011" y="1979334"/>
              <a:ext cx="461838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7"/>
            <p:cNvSpPr txBox="1"/>
            <p:nvPr/>
          </p:nvSpPr>
          <p:spPr>
            <a:xfrm>
              <a:off x="5440011" y="1979334"/>
              <a:ext cx="461838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policies are not optional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Compliance checks are automated</a:t>
              </a:r>
              <a:endParaRPr sz="1100"/>
            </a:p>
            <a:p>
              <a:pPr indent="0" lvl="0" marL="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Libre Franklin"/>
                <a:buNone/>
              </a:pPr>
              <a:r>
                <a:rPr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Feedback is delivered </a:t>
              </a:r>
              <a:r>
                <a:rPr b="1" lang="en-CA" sz="9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early in the CI/CD pipeline</a:t>
              </a:r>
              <a:endParaRPr sz="9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0" y="2968220"/>
              <a:ext cx="10058399" cy="791109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/>
            <p:nvPr/>
          </p:nvSpPr>
          <p:spPr>
            <a:xfrm>
              <a:off x="239310" y="3146220"/>
              <a:ext cx="435110" cy="4351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913731" y="296822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7"/>
            <p:cNvSpPr txBox="1"/>
            <p:nvPr/>
          </p:nvSpPr>
          <p:spPr>
            <a:xfrm>
              <a:off x="913731" y="2968220"/>
              <a:ext cx="9144668" cy="791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2800" lIns="62800" spcFirstLastPara="1" rIns="62800" wrap="square" tIns="62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Libre Franklin"/>
                <a:buNone/>
              </a:pP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embeds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security and compliance policies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into code — just like application logic or infrastructure — and treats them as </a:t>
              </a:r>
              <a:r>
                <a:rPr b="1"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first-class citizens</a:t>
              </a:r>
              <a:r>
                <a:rPr lang="en-CA" sz="12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in the development lifecycle.</a:t>
              </a:r>
              <a:endParaRPr sz="11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Core Tool Used</a:t>
            </a:r>
            <a:endParaRPr b="1"/>
          </a:p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Terraform: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Infrastructure as Code tool for building, changing, and versioning infrastructure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Open Policy Agent (</a:t>
            </a: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OPA):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General-purpose policy engine that provides a unified way to enforce policies across your stack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Conftest: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Utility for testing structured configuration data against OPA policies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Github Actions: </a:t>
            </a: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CI/CD platform for automating policy enforcement in your deployment pipeline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lang="en-CA" sz="18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Developer → Git Push → GitHub Actions → Terraform Plan → Conftest/OPA → Policy Validation → Deploy/Reject</a:t>
            </a:r>
            <a:endParaRPr sz="18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Overview of Open Policy Agent (OPA)</a:t>
            </a:r>
            <a:endParaRPr/>
          </a:p>
        </p:txBody>
      </p:sp>
      <p:grpSp>
        <p:nvGrpSpPr>
          <p:cNvPr id="302" name="Google Shape;302;p39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03" name="Google Shape;303;p39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9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9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Open-source policy engine</a:t>
              </a:r>
              <a:endParaRPr sz="1100"/>
            </a:p>
          </p:txBody>
        </p:sp>
        <p:sp>
          <p:nvSpPr>
            <p:cNvPr id="306" name="Google Shape;306;p39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9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9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Works with many systems (K8s, Terraform, APIs)</a:t>
              </a:r>
              <a:endParaRPr sz="1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Rego – OPA's Policy Language</a:t>
            </a:r>
            <a:endParaRPr/>
          </a:p>
        </p:txBody>
      </p:sp>
      <p:grpSp>
        <p:nvGrpSpPr>
          <p:cNvPr id="314" name="Google Shape;314;p40"/>
          <p:cNvGrpSpPr/>
          <p:nvPr/>
        </p:nvGrpSpPr>
        <p:grpSpPr>
          <a:xfrm>
            <a:off x="823880" y="1794647"/>
            <a:ext cx="7541958" cy="2393674"/>
            <a:chOff x="1227" y="284662"/>
            <a:chExt cx="10055944" cy="3191565"/>
          </a:xfrm>
        </p:grpSpPr>
        <p:sp>
          <p:nvSpPr>
            <p:cNvPr id="315" name="Google Shape;315;p40"/>
            <p:cNvSpPr/>
            <p:nvPr/>
          </p:nvSpPr>
          <p:spPr>
            <a:xfrm>
              <a:off x="1227" y="284662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rgbClr val="F7931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40"/>
            <p:cNvSpPr/>
            <p:nvPr/>
          </p:nvSpPr>
          <p:spPr>
            <a:xfrm>
              <a:off x="480082" y="739574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F793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0"/>
            <p:cNvSpPr txBox="1"/>
            <p:nvPr/>
          </p:nvSpPr>
          <p:spPr>
            <a:xfrm>
              <a:off x="560236" y="819728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Libre Franklin"/>
                <a:buNone/>
              </a:pPr>
              <a:r>
                <a:rPr lang="en-CA" sz="3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Declarative language for defining rules</a:t>
              </a:r>
              <a:endParaRPr sz="1100"/>
            </a:p>
          </p:txBody>
        </p:sp>
        <p:sp>
          <p:nvSpPr>
            <p:cNvPr id="318" name="Google Shape;318;p40"/>
            <p:cNvSpPr/>
            <p:nvPr/>
          </p:nvSpPr>
          <p:spPr>
            <a:xfrm>
              <a:off x="5268627" y="284662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rgbClr val="F7931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0"/>
            <p:cNvSpPr/>
            <p:nvPr/>
          </p:nvSpPr>
          <p:spPr>
            <a:xfrm>
              <a:off x="5747481" y="739574"/>
              <a:ext cx="4309690" cy="2736653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F793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0"/>
            <p:cNvSpPr txBox="1"/>
            <p:nvPr/>
          </p:nvSpPr>
          <p:spPr>
            <a:xfrm>
              <a:off x="5827635" y="819728"/>
              <a:ext cx="4149382" cy="25763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2875" lIns="142875" spcFirstLastPara="1" rIns="142875" wrap="square" tIns="142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Libre Franklin"/>
                <a:buNone/>
              </a:pPr>
              <a:r>
                <a:rPr lang="en-CA" sz="3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Simple syntax example for deny rule</a:t>
              </a:r>
              <a:endParaRPr sz="11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What is Conftest?</a:t>
            </a:r>
            <a:endParaRPr/>
          </a:p>
        </p:txBody>
      </p:sp>
      <p:grpSp>
        <p:nvGrpSpPr>
          <p:cNvPr id="326" name="Google Shape;326;p41"/>
          <p:cNvGrpSpPr/>
          <p:nvPr/>
        </p:nvGrpSpPr>
        <p:grpSpPr>
          <a:xfrm>
            <a:off x="823880" y="1914062"/>
            <a:ext cx="7541958" cy="2154845"/>
            <a:chOff x="1227" y="443882"/>
            <a:chExt cx="10055944" cy="2873126"/>
          </a:xfrm>
        </p:grpSpPr>
        <p:sp>
          <p:nvSpPr>
            <p:cNvPr id="327" name="Google Shape;327;p41"/>
            <p:cNvSpPr/>
            <p:nvPr/>
          </p:nvSpPr>
          <p:spPr>
            <a:xfrm>
              <a:off x="1227" y="443882"/>
              <a:ext cx="4788544" cy="2873126"/>
            </a:xfrm>
            <a:prstGeom prst="rect">
              <a:avLst/>
            </a:prstGeom>
            <a:gradFill>
              <a:gsLst>
                <a:gs pos="0">
                  <a:srgbClr val="FF8A00"/>
                </a:gs>
                <a:gs pos="34000">
                  <a:srgbClr val="FF8B00"/>
                </a:gs>
                <a:gs pos="70000">
                  <a:srgbClr val="FF8F00"/>
                </a:gs>
                <a:gs pos="100000">
                  <a:srgbClr val="FF940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41"/>
            <p:cNvSpPr txBox="1"/>
            <p:nvPr/>
          </p:nvSpPr>
          <p:spPr>
            <a:xfrm>
              <a:off x="1227" y="443882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Libre Franklin"/>
                <a:buNone/>
              </a:pPr>
              <a:r>
                <a:rPr lang="en-CA" sz="36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CLI tool to evaluate config files using OPA</a:t>
              </a:r>
              <a:endParaRPr sz="1100"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5268627" y="443882"/>
              <a:ext cx="4788544" cy="2873126"/>
            </a:xfrm>
            <a:prstGeom prst="rect">
              <a:avLst/>
            </a:prstGeom>
            <a:gradFill>
              <a:gsLst>
                <a:gs pos="0">
                  <a:srgbClr val="FF8A00"/>
                </a:gs>
                <a:gs pos="34000">
                  <a:srgbClr val="FF8B00"/>
                </a:gs>
                <a:gs pos="70000">
                  <a:srgbClr val="FF8F00"/>
                </a:gs>
                <a:gs pos="100000">
                  <a:srgbClr val="FF940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 txBox="1"/>
            <p:nvPr/>
          </p:nvSpPr>
          <p:spPr>
            <a:xfrm>
              <a:off x="5268627" y="443882"/>
              <a:ext cx="4788544" cy="2873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7150" lIns="137150" spcFirstLastPara="1" rIns="137150" wrap="square" tIns="1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Libre Franklin"/>
                <a:buNone/>
              </a:pPr>
              <a:r>
                <a:rPr lang="en-CA" sz="36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Works with JSON/YAML (Terraform plans, K8s manifests)</a:t>
              </a:r>
              <a:endParaRPr sz="11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Terraform Overview</a:t>
            </a:r>
            <a:endParaRPr/>
          </a:p>
        </p:txBody>
      </p:sp>
      <p:grpSp>
        <p:nvGrpSpPr>
          <p:cNvPr id="336" name="Google Shape;336;p42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37" name="Google Shape;337;p42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2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2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IaC tool for managing cloud infrastructure</a:t>
              </a:r>
              <a:endParaRPr sz="1100"/>
            </a:p>
          </p:txBody>
        </p:sp>
        <p:sp>
          <p:nvSpPr>
            <p:cNvPr id="340" name="Google Shape;340;p42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plan and apply lifecycle</a:t>
              </a:r>
              <a:endParaRPr sz="11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OPA + Terraform Integration</a:t>
            </a:r>
            <a:endParaRPr/>
          </a:p>
        </p:txBody>
      </p:sp>
      <p:grpSp>
        <p:nvGrpSpPr>
          <p:cNvPr id="348" name="Google Shape;348;p43"/>
          <p:cNvGrpSpPr/>
          <p:nvPr/>
        </p:nvGrpSpPr>
        <p:grpSpPr>
          <a:xfrm>
            <a:off x="1071359" y="1816138"/>
            <a:ext cx="7047000" cy="2350694"/>
            <a:chOff x="331199" y="313316"/>
            <a:chExt cx="9396000" cy="3134258"/>
          </a:xfrm>
        </p:grpSpPr>
        <p:sp>
          <p:nvSpPr>
            <p:cNvPr id="349" name="Google Shape;349;p43"/>
            <p:cNvSpPr/>
            <p:nvPr/>
          </p:nvSpPr>
          <p:spPr>
            <a:xfrm>
              <a:off x="1519199" y="313316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43"/>
            <p:cNvSpPr txBox="1"/>
            <p:nvPr/>
          </p:nvSpPr>
          <p:spPr>
            <a:xfrm>
              <a:off x="331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plan output as JSON</a:t>
              </a:r>
              <a:endParaRPr sz="1100"/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6595199" y="313316"/>
              <a:ext cx="1944000" cy="1944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3"/>
            <p:cNvSpPr txBox="1"/>
            <p:nvPr/>
          </p:nvSpPr>
          <p:spPr>
            <a:xfrm>
              <a:off x="5407199" y="2727574"/>
              <a:ext cx="432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rPr lang="en-CA" sz="20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Conftest checks that plan using Rego rules</a:t>
              </a:r>
              <a:endParaRPr sz="110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man Old Style"/>
              <a:buNone/>
            </a:pPr>
            <a:r>
              <a:rPr b="1" lang="en-CA"/>
              <a:t>GitHub Actions in CI/CD</a:t>
            </a:r>
            <a:endParaRPr/>
          </a:p>
        </p:txBody>
      </p:sp>
      <p:sp>
        <p:nvSpPr>
          <p:cNvPr id="360" name="Google Shape;360;p44"/>
          <p:cNvSpPr txBox="1"/>
          <p:nvPr>
            <p:ph idx="1" type="body"/>
          </p:nvPr>
        </p:nvSpPr>
        <p:spPr>
          <a:xfrm>
            <a:off x="822960" y="3497580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1430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CA"/>
              <a:t>AUTOMATES CHECKS ON PUSH OR PR</a:t>
            </a:r>
            <a:endParaRPr/>
          </a:p>
          <a:p>
            <a:pPr indent="-11430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Noto Sans Symbols"/>
              <a:buChar char="❑"/>
            </a:pPr>
            <a:r>
              <a:rPr lang="en-CA"/>
              <a:t>INTEGRATES WITH TERRAFORM AND CONFTEST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CI/CD Workflow Diagram</a:t>
            </a:r>
            <a:endParaRPr/>
          </a:p>
        </p:txBody>
      </p:sp>
      <p:grpSp>
        <p:nvGrpSpPr>
          <p:cNvPr id="366" name="Google Shape;366;p45"/>
          <p:cNvGrpSpPr/>
          <p:nvPr/>
        </p:nvGrpSpPr>
        <p:grpSpPr>
          <a:xfrm>
            <a:off x="822960" y="1581151"/>
            <a:ext cx="7543800" cy="2820667"/>
            <a:chOff x="0" y="0"/>
            <a:chExt cx="10058400" cy="3760890"/>
          </a:xfrm>
        </p:grpSpPr>
        <p:sp>
          <p:nvSpPr>
            <p:cNvPr id="367" name="Google Shape;367;p45"/>
            <p:cNvSpPr/>
            <p:nvPr/>
          </p:nvSpPr>
          <p:spPr>
            <a:xfrm>
              <a:off x="0" y="0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45"/>
            <p:cNvSpPr txBox="1"/>
            <p:nvPr/>
          </p:nvSpPr>
          <p:spPr>
            <a:xfrm>
              <a:off x="24234" y="24234"/>
              <a:ext cx="7083979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Developer</a:t>
              </a:r>
              <a:endParaRPr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673912" y="977831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5"/>
            <p:cNvSpPr txBox="1"/>
            <p:nvPr/>
          </p:nvSpPr>
          <p:spPr>
            <a:xfrm>
              <a:off x="698146" y="1002065"/>
              <a:ext cx="6786531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GitHub PR </a:t>
              </a:r>
              <a:endParaRPr sz="2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1337767" y="1955663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5"/>
            <p:cNvSpPr txBox="1"/>
            <p:nvPr/>
          </p:nvSpPr>
          <p:spPr>
            <a:xfrm>
              <a:off x="1362001" y="1979897"/>
              <a:ext cx="6796590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CI pipeline</a:t>
              </a:r>
              <a:endParaRPr sz="1100"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2011680" y="2933494"/>
              <a:ext cx="8046720" cy="82739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28423"/>
                </a:gs>
                <a:gs pos="34000">
                  <a:srgbClr val="D08528"/>
                </a:gs>
                <a:gs pos="70000">
                  <a:srgbClr val="D78825"/>
                </a:gs>
                <a:gs pos="100000">
                  <a:srgbClr val="D48D35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 txBox="1"/>
            <p:nvPr/>
          </p:nvSpPr>
          <p:spPr>
            <a:xfrm>
              <a:off x="2035914" y="2957728"/>
              <a:ext cx="6786531" cy="7789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5725" lIns="105725" spcFirstLastPara="1" rIns="105725" wrap="square" tIns="10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Libre Franklin"/>
                <a:buNone/>
              </a:pPr>
              <a:r>
                <a:rPr lang="en-CA" sz="2800">
                  <a:solidFill>
                    <a:schemeClr val="lt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OPA checks</a:t>
              </a:r>
              <a:endParaRPr sz="1100"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7508912" y="633710"/>
              <a:ext cx="537807" cy="53780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DDACD">
                <a:alpha val="89803"/>
              </a:srgbClr>
            </a:solidFill>
            <a:ln cap="flat" cmpd="sng" w="12700">
              <a:solidFill>
                <a:srgbClr val="EDDA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45"/>
            <p:cNvSpPr txBox="1"/>
            <p:nvPr/>
          </p:nvSpPr>
          <p:spPr>
            <a:xfrm>
              <a:off x="7629919" y="633710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7" name="Google Shape;377;p45"/>
            <p:cNvSpPr/>
            <p:nvPr/>
          </p:nvSpPr>
          <p:spPr>
            <a:xfrm>
              <a:off x="8182825" y="1611541"/>
              <a:ext cx="537807" cy="53780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DDACD">
                <a:alpha val="89803"/>
              </a:srgbClr>
            </a:solidFill>
            <a:ln cap="flat" cmpd="sng" w="12700">
              <a:solidFill>
                <a:srgbClr val="EDDA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5"/>
            <p:cNvSpPr txBox="1"/>
            <p:nvPr/>
          </p:nvSpPr>
          <p:spPr>
            <a:xfrm>
              <a:off x="8303832" y="1611541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8846679" y="2589373"/>
              <a:ext cx="537807" cy="53780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EDDACD">
                <a:alpha val="89803"/>
              </a:srgbClr>
            </a:solidFill>
            <a:ln cap="flat" cmpd="sng" w="12700">
              <a:solidFill>
                <a:srgbClr val="EDDAC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5"/>
            <p:cNvSpPr txBox="1"/>
            <p:nvPr/>
          </p:nvSpPr>
          <p:spPr>
            <a:xfrm>
              <a:off x="8967686" y="2589373"/>
              <a:ext cx="295793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Libre Franklin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Agenda</a:t>
            </a:r>
            <a:endParaRPr/>
          </a:p>
        </p:txBody>
      </p:sp>
      <p:grpSp>
        <p:nvGrpSpPr>
          <p:cNvPr id="168" name="Google Shape;168;p28"/>
          <p:cNvGrpSpPr/>
          <p:nvPr/>
        </p:nvGrpSpPr>
        <p:grpSpPr>
          <a:xfrm>
            <a:off x="1340984" y="1899327"/>
            <a:ext cx="6507751" cy="2184314"/>
            <a:chOff x="690699" y="424235"/>
            <a:chExt cx="8677001" cy="2912419"/>
          </a:xfrm>
        </p:grpSpPr>
        <p:sp>
          <p:nvSpPr>
            <p:cNvPr id="169" name="Google Shape;169;p28"/>
            <p:cNvSpPr/>
            <p:nvPr/>
          </p:nvSpPr>
          <p:spPr>
            <a:xfrm>
              <a:off x="1037779" y="424235"/>
              <a:ext cx="567949" cy="5679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690699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690699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Introduction to Policy as Code</a:t>
              </a:r>
              <a:endParaRPr sz="1100"/>
            </a:p>
          </p:txBody>
        </p:sp>
        <p:sp>
          <p:nvSpPr>
            <p:cNvPr id="172" name="Google Shape;172;p28"/>
            <p:cNvSpPr/>
            <p:nvPr/>
          </p:nvSpPr>
          <p:spPr>
            <a:xfrm>
              <a:off x="2520757" y="424235"/>
              <a:ext cx="567949" cy="5679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8"/>
            <p:cNvSpPr/>
            <p:nvPr/>
          </p:nvSpPr>
          <p:spPr>
            <a:xfrm>
              <a:off x="2173677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8"/>
            <p:cNvSpPr txBox="1"/>
            <p:nvPr/>
          </p:nvSpPr>
          <p:spPr>
            <a:xfrm>
              <a:off x="2173677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Importance of Cloud Security</a:t>
              </a:r>
              <a:endParaRPr sz="1100"/>
            </a:p>
          </p:txBody>
        </p:sp>
        <p:sp>
          <p:nvSpPr>
            <p:cNvPr id="175" name="Google Shape;175;p28"/>
            <p:cNvSpPr/>
            <p:nvPr/>
          </p:nvSpPr>
          <p:spPr>
            <a:xfrm>
              <a:off x="4003736" y="424235"/>
              <a:ext cx="567949" cy="5679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8"/>
            <p:cNvSpPr/>
            <p:nvPr/>
          </p:nvSpPr>
          <p:spPr>
            <a:xfrm>
              <a:off x="3656656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8"/>
            <p:cNvSpPr txBox="1"/>
            <p:nvPr/>
          </p:nvSpPr>
          <p:spPr>
            <a:xfrm>
              <a:off x="3656656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What is OPA and Conftest?</a:t>
              </a:r>
              <a:endParaRPr sz="1100"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5486714" y="424235"/>
              <a:ext cx="567949" cy="5679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5139634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5139634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Terraform + OPA Integration</a:t>
              </a:r>
              <a:endParaRPr sz="1100"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6969693" y="424235"/>
              <a:ext cx="567949" cy="5679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6622613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6622613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Demo Walkthrough</a:t>
              </a:r>
              <a:endParaRPr sz="1100"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8452671" y="424235"/>
              <a:ext cx="567949" cy="567949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8105591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8105591" y="1217838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Best Practices</a:t>
              </a:r>
              <a:endParaRPr sz="1100"/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745225" y="2038209"/>
              <a:ext cx="567949" cy="56794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4398145" y="2831811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8"/>
            <p:cNvSpPr txBox="1"/>
            <p:nvPr/>
          </p:nvSpPr>
          <p:spPr>
            <a:xfrm>
              <a:off x="4398145" y="2831811"/>
              <a:ext cx="1262109" cy="504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Libre Franklin"/>
                <a:buNone/>
              </a:pPr>
              <a:r>
                <a:rPr lang="en-CA" sz="11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Q&amp;A</a:t>
              </a:r>
              <a:endParaRPr sz="11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Policy #1 Require Tag</a:t>
            </a:r>
            <a:endParaRPr b="1"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4832"/>
            <a:ext cx="9144001" cy="235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Policy #2 - No Public Ingress</a:t>
            </a:r>
            <a:endParaRPr b="1"/>
          </a:p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0880"/>
            <a:ext cx="9144001" cy="315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GitHub Actions Integration</a:t>
            </a:r>
            <a:endParaRPr b="1"/>
          </a:p>
        </p:txBody>
      </p:sp>
      <p:sp>
        <p:nvSpPr>
          <p:cNvPr id="400" name="Google Shape;400;p48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500" y="1503850"/>
            <a:ext cx="6585051" cy="363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Thank You!</a:t>
            </a:r>
            <a:endParaRPr b="1"/>
          </a:p>
        </p:txBody>
      </p:sp>
      <p:sp>
        <p:nvSpPr>
          <p:cNvPr id="407" name="Google Shape;407;p49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200"/>
              </a:spcAft>
              <a:buNone/>
            </a:pPr>
            <a:r>
              <a:rPr b="1" lang="en-CA" sz="1800"/>
              <a:t>Quiz Time.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What is Policy as Code (PaC)?</a:t>
            </a:r>
            <a:endParaRPr/>
          </a:p>
        </p:txBody>
      </p:sp>
      <p:grpSp>
        <p:nvGrpSpPr>
          <p:cNvPr id="195" name="Google Shape;195;p29"/>
          <p:cNvGrpSpPr/>
          <p:nvPr/>
        </p:nvGrpSpPr>
        <p:grpSpPr>
          <a:xfrm>
            <a:off x="1658609" y="1641485"/>
            <a:ext cx="5872500" cy="2700000"/>
            <a:chOff x="1114199" y="80445"/>
            <a:chExt cx="7830000" cy="3600000"/>
          </a:xfrm>
        </p:grpSpPr>
        <p:sp>
          <p:nvSpPr>
            <p:cNvPr id="196" name="Google Shape;196;p29"/>
            <p:cNvSpPr/>
            <p:nvPr/>
          </p:nvSpPr>
          <p:spPr>
            <a:xfrm>
              <a:off x="1816199" y="80445"/>
              <a:ext cx="2196000" cy="2196000"/>
            </a:xfrm>
            <a:prstGeom prst="ellipse">
              <a:avLst/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9"/>
            <p:cNvSpPr/>
            <p:nvPr/>
          </p:nvSpPr>
          <p:spPr>
            <a:xfrm>
              <a:off x="2284199" y="548445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9"/>
            <p:cNvSpPr txBox="1"/>
            <p:nvPr/>
          </p:nvSpPr>
          <p:spPr>
            <a:xfrm>
              <a:off x="111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PAC MEANS WRITING SECURITY AND COMPLIANCE RULES IN CODE</a:t>
              </a:r>
              <a:endParaRPr sz="1100"/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6046199" y="80445"/>
              <a:ext cx="2196000" cy="2196000"/>
            </a:xfrm>
            <a:prstGeom prst="ellipse">
              <a:avLst/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514199" y="548445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9"/>
            <p:cNvSpPr/>
            <p:nvPr/>
          </p:nvSpPr>
          <p:spPr>
            <a:xfrm>
              <a:off x="534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9"/>
            <p:cNvSpPr txBox="1"/>
            <p:nvPr/>
          </p:nvSpPr>
          <p:spPr>
            <a:xfrm>
              <a:off x="5344199" y="296044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 cap="none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ENFORCED AUTOMATICALLY DURING DEVELOPMENT AND DEPLOYMENT</a:t>
              </a:r>
              <a:endParaRPr sz="11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What is Policy as Code (PaC)?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Policy as Code means writing security and compliance rules as code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Enables automated enforcement in CI/CD pipelines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Ensures consistent and auditable compliance checks</a:t>
            </a:r>
            <a:endParaRPr sz="2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man Old Style"/>
              <a:buChar char="●"/>
            </a:pPr>
            <a:r>
              <a:rPr lang="en-CA" sz="2400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Policies define what is allowed or denied in infrastructure and application behavior.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Common Type of PaC</a:t>
            </a:r>
            <a:endParaRPr b="1"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81000" lvl="0" marL="457200" rtl="0" algn="l">
              <a:spcBef>
                <a:spcPts val="90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Security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Compliance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Governance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Bookman Old Style"/>
              <a:buChar char="●"/>
            </a:pPr>
            <a:r>
              <a:rPr lang="en-CA" sz="2400">
                <a:latin typeface="Bookman Old Style"/>
                <a:ea typeface="Bookman Old Style"/>
                <a:cs typeface="Bookman Old Style"/>
                <a:sym typeface="Bookman Old Style"/>
              </a:rPr>
              <a:t>FinOps</a:t>
            </a:r>
            <a:endParaRPr sz="2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Why Use Policy as Code?</a:t>
            </a:r>
            <a:endParaRPr/>
          </a:p>
        </p:txBody>
      </p:sp>
      <p:grpSp>
        <p:nvGrpSpPr>
          <p:cNvPr id="221" name="Google Shape;221;p32"/>
          <p:cNvGrpSpPr/>
          <p:nvPr/>
        </p:nvGrpSpPr>
        <p:grpSpPr>
          <a:xfrm>
            <a:off x="1036783" y="2111480"/>
            <a:ext cx="7116154" cy="1760009"/>
            <a:chOff x="285097" y="707106"/>
            <a:chExt cx="9488205" cy="2346678"/>
          </a:xfrm>
        </p:grpSpPr>
        <p:sp>
          <p:nvSpPr>
            <p:cNvPr id="222" name="Google Shape;222;p32"/>
            <p:cNvSpPr/>
            <p:nvPr/>
          </p:nvSpPr>
          <p:spPr>
            <a:xfrm>
              <a:off x="1063980" y="707106"/>
              <a:ext cx="1274535" cy="12745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285097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2"/>
            <p:cNvSpPr txBox="1"/>
            <p:nvPr/>
          </p:nvSpPr>
          <p:spPr>
            <a:xfrm>
              <a:off x="285097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Reduces the risk of human error</a:t>
              </a:r>
              <a:endParaRPr sz="1100"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4391932" y="707106"/>
              <a:ext cx="1274535" cy="12745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3613050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 txBox="1"/>
            <p:nvPr/>
          </p:nvSpPr>
          <p:spPr>
            <a:xfrm>
              <a:off x="3613050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Enforces consistent rules</a:t>
              </a:r>
              <a:endParaRPr sz="1100"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719885" y="707106"/>
              <a:ext cx="1274535" cy="12745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941002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6941002" y="2333784"/>
              <a:ext cx="283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Libre Franklin"/>
                <a:buNone/>
              </a:pPr>
              <a:r>
                <a:rPr lang="en-CA" sz="18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Increases speed and safety of deployments</a:t>
              </a:r>
              <a:endParaRPr sz="11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/>
              <a:t>Key Benefit of Using PaC</a:t>
            </a:r>
            <a:endParaRPr b="1"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Proactive Security: 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Catch violations before deployment.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Compliance Automation: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Ensure adherence to standards (SOC2, PCI-DSS, etc.)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Reduced Human Error: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Eliminate manual policy checks.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Audit Trail: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Complete history of policy decisions.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Automation: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run automatically in pipelines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Consistency: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used among dev, test, and prod, no additional policies needed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Vision Control: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Track policies changes over time.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Speed: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Rapid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policy deployment.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ookman Old Style"/>
              <a:buChar char="●"/>
            </a:pPr>
            <a:r>
              <a:rPr b="1"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Testable:</a:t>
            </a:r>
            <a:r>
              <a:rPr lang="en-CA" sz="1800">
                <a:latin typeface="Bookman Old Style"/>
                <a:ea typeface="Bookman Old Style"/>
                <a:cs typeface="Bookman Old Style"/>
                <a:sym typeface="Bookman Old Style"/>
              </a:rPr>
              <a:t> Policies can be test easily treat as code.</a:t>
            </a:r>
            <a:endParaRPr sz="18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Traditional vs. Policy as Code</a:t>
            </a:r>
            <a:endParaRPr/>
          </a:p>
        </p:txBody>
      </p:sp>
      <p:graphicFrame>
        <p:nvGraphicFramePr>
          <p:cNvPr id="242" name="Google Shape;242;p34"/>
          <p:cNvGraphicFramePr/>
          <p:nvPr/>
        </p:nvGraphicFramePr>
        <p:xfrm>
          <a:off x="1491972" y="1565647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DB58B"/>
                    </a:gs>
                    <a:gs pos="45000">
                      <a:srgbClr val="FFC39F"/>
                    </a:gs>
                    <a:gs pos="100000">
                      <a:srgbClr val="FFC7A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tableStyleId>{38D5AE7C-6A18-4F94-B1FC-9D8EB556CF80}</a:tableStyleId>
              </a:tblPr>
              <a:tblGrid>
                <a:gridCol w="2068425"/>
                <a:gridCol w="2068425"/>
                <a:gridCol w="2068425"/>
              </a:tblGrid>
              <a:tr h="22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 u="none" cap="none" strike="noStrike"/>
                        <a:t>Aspect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Traditional Approach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Policy as Code (PaC)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Policy Management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Policies exist in documents or team guidelines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Policies are written as </a:t>
                      </a:r>
                      <a:r>
                        <a:rPr b="1" lang="en-CA" sz="1100"/>
                        <a:t>code</a:t>
                      </a:r>
                      <a:r>
                        <a:rPr lang="en-CA" sz="1100"/>
                        <a:t>, version-controlled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Enforcement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Manual checks by security or DevOps teams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Automated validation</a:t>
                      </a:r>
                      <a:r>
                        <a:rPr lang="en-CA" sz="1100"/>
                        <a:t> in CI/CD pipelines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Timing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Late in development or pre-deployment reviews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Early in the Dev cycle</a:t>
                      </a:r>
                      <a:r>
                        <a:rPr lang="en-CA" sz="1100"/>
                        <a:t> (shift-left security)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225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Error Detection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After resources are deployed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Before resources are deployed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Scalability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Difficult to maintain across teams and projects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Scales easily with code reuse and pipelines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Auditability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Not always tracked or consistent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Changes are tracked via Git, enabling audits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  <a:tr h="39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 sz="1100"/>
                        <a:t>Developer Experience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Slows down deployment due to late feedback</a:t>
                      </a:r>
                      <a:endParaRPr sz="1100"/>
                    </a:p>
                  </a:txBody>
                  <a:tcPr marT="28200" marB="28200" marR="56425" marL="56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100"/>
                        <a:t>Developers get </a:t>
                      </a:r>
                      <a:r>
                        <a:rPr b="1" lang="en-CA" sz="1100"/>
                        <a:t>instant feedback</a:t>
                      </a:r>
                      <a:r>
                        <a:rPr lang="en-CA" sz="1100"/>
                        <a:t> on violations</a:t>
                      </a:r>
                      <a:endParaRPr sz="1100"/>
                    </a:p>
                  </a:txBody>
                  <a:tcPr marT="28200" marB="28200" marR="56425" marL="56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500"/>
              <a:buFont typeface="Bookman Old Style"/>
              <a:buNone/>
            </a:pPr>
            <a:r>
              <a:rPr b="1" lang="en-CA"/>
              <a:t>Importance of Cloud Security</a:t>
            </a:r>
            <a:endParaRPr/>
          </a:p>
        </p:txBody>
      </p:sp>
      <p:grpSp>
        <p:nvGrpSpPr>
          <p:cNvPr id="248" name="Google Shape;248;p35"/>
          <p:cNvGrpSpPr/>
          <p:nvPr/>
        </p:nvGrpSpPr>
        <p:grpSpPr>
          <a:xfrm>
            <a:off x="822960" y="1581495"/>
            <a:ext cx="7543799" cy="2819978"/>
            <a:chOff x="0" y="459"/>
            <a:chExt cx="10058399" cy="3759971"/>
          </a:xfrm>
        </p:grpSpPr>
        <p:sp>
          <p:nvSpPr>
            <p:cNvPr id="249" name="Google Shape;249;p35"/>
            <p:cNvSpPr/>
            <p:nvPr/>
          </p:nvSpPr>
          <p:spPr>
            <a:xfrm>
              <a:off x="0" y="459"/>
              <a:ext cx="10058399" cy="1074277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5"/>
            <p:cNvSpPr/>
            <p:nvPr/>
          </p:nvSpPr>
          <p:spPr>
            <a:xfrm>
              <a:off x="324969" y="242171"/>
              <a:ext cx="590852" cy="59085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5"/>
            <p:cNvSpPr/>
            <p:nvPr/>
          </p:nvSpPr>
          <p:spPr>
            <a:xfrm>
              <a:off x="1240791" y="459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1240791" y="459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250" lIns="85250" spcFirstLastPara="1" rIns="85250" wrap="square" tIns="8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b="1"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Why Cloud Security Matters</a:t>
              </a:r>
              <a:endPara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35"/>
            <p:cNvSpPr/>
            <p:nvPr/>
          </p:nvSpPr>
          <p:spPr>
            <a:xfrm>
              <a:off x="0" y="1343306"/>
              <a:ext cx="10058399" cy="1074277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324969" y="1585019"/>
              <a:ext cx="590852" cy="59085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5"/>
            <p:cNvSpPr/>
            <p:nvPr/>
          </p:nvSpPr>
          <p:spPr>
            <a:xfrm>
              <a:off x="1240791" y="1343306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5"/>
            <p:cNvSpPr txBox="1"/>
            <p:nvPr/>
          </p:nvSpPr>
          <p:spPr>
            <a:xfrm>
              <a:off x="1240791" y="1343306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250" lIns="85250" spcFirstLastPara="1" rIns="85250" wrap="square" tIns="8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With the widespread adoption of </a:t>
              </a:r>
              <a:r>
                <a:rPr b="1"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public cloud platforms</a:t>
              </a: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like Azure, AWS, and GCP, organizations are moving critical workloads—including sensitive data, customer information, and internal systems—to the cloud.</a:t>
              </a:r>
              <a:endParaRPr sz="1100"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0" y="2686153"/>
              <a:ext cx="10058399" cy="1074277"/>
            </a:xfrm>
            <a:prstGeom prst="roundRect">
              <a:avLst>
                <a:gd fmla="val 10000" name="adj"/>
              </a:avLst>
            </a:prstGeom>
            <a:solidFill>
              <a:srgbClr val="FBDBCA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5"/>
            <p:cNvSpPr/>
            <p:nvPr/>
          </p:nvSpPr>
          <p:spPr>
            <a:xfrm>
              <a:off x="324969" y="2927866"/>
              <a:ext cx="590852" cy="59085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5"/>
            <p:cNvSpPr/>
            <p:nvPr/>
          </p:nvSpPr>
          <p:spPr>
            <a:xfrm>
              <a:off x="1240791" y="2686153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5"/>
            <p:cNvSpPr txBox="1"/>
            <p:nvPr/>
          </p:nvSpPr>
          <p:spPr>
            <a:xfrm>
              <a:off x="1240791" y="2686153"/>
              <a:ext cx="8817608" cy="1074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5250" lIns="85250" spcFirstLastPara="1" rIns="85250" wrap="square" tIns="8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Libre Franklin"/>
                <a:buNone/>
              </a:pP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While the cloud offers scalability and flexibility, it also </a:t>
              </a:r>
              <a:r>
                <a:rPr b="1"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introduces new attack surfaces and risks</a:t>
              </a:r>
              <a:r>
                <a:rPr lang="en-CA"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rPr>
                <a:t> if not secured properly.</a:t>
              </a:r>
              <a:endParaRPr sz="11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4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