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  <p:sldMasterId id="2147483672" r:id="rId3"/>
    <p:sldMasterId id="2147483673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D5AE7C-6A18-4F94-B1FC-9D8EB556CF80}">
  <a:tblStyle styleId="{38D5AE7C-6A18-4F94-B1FC-9D8EB556CF80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9"/>
    <p:restoredTop sz="94645"/>
  </p:normalViewPr>
  <p:slideViewPr>
    <p:cSldViewPr snapToGrid="0">
      <p:cViewPr varScale="1">
        <p:scale>
          <a:sx n="105" d="100"/>
          <a:sy n="105" d="100"/>
        </p:scale>
        <p:origin x="184" y="9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69f00eb33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369f00eb3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69f00eb33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3369f00eb33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69f00eb33_2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3369f00eb33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69f00eb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69f00eb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69f00eb33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3369f00eb33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69f00eb33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3369f00eb33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69f00eb33_2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3369f00eb33_2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69f00eb33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3369f00eb33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69f00eb33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369f00eb33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69f00eb33_2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3369f00eb33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69f00eb33_2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369f00eb33_2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69f00eb33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3369f00eb33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369f00eb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369f00eb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69f00eb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369f00eb3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69f00eb3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369f00eb3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>
          <a:extLst>
            <a:ext uri="{FF2B5EF4-FFF2-40B4-BE49-F238E27FC236}">
              <a16:creationId xmlns:a16="http://schemas.microsoft.com/office/drawing/2014/main" id="{D8185C4E-3762-2B09-ABD2-73337F8D1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69f00eb33_0_41:notes">
            <a:extLst>
              <a:ext uri="{FF2B5EF4-FFF2-40B4-BE49-F238E27FC236}">
                <a16:creationId xmlns:a16="http://schemas.microsoft.com/office/drawing/2014/main" id="{CCF57482-2C28-D2BD-A29C-9BB520FE06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369f00eb33_0_41:notes">
            <a:extLst>
              <a:ext uri="{FF2B5EF4-FFF2-40B4-BE49-F238E27FC236}">
                <a16:creationId xmlns:a16="http://schemas.microsoft.com/office/drawing/2014/main" id="{6B29A6FF-E997-4F95-8451-1A968A260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18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369f00eb3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369f00eb3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69f00eb3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369f00eb3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69f00eb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69f00eb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69f00eb3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69f00eb3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69f00eb33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369f00eb33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69f00eb3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69f00eb3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69f00eb33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3369f00eb33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69f00eb33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3369f00eb33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Bookman Old Style"/>
              <a:buNone/>
              <a:defRPr sz="6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905743" y="3356056"/>
            <a:ext cx="740670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man Old Style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8" name="Google Shape;98;p19"/>
          <p:cNvCxnSpPr/>
          <p:nvPr/>
        </p:nvCxnSpPr>
        <p:spPr>
          <a:xfrm>
            <a:off x="905743" y="3363849"/>
            <a:ext cx="74067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man Old Style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106" name="Google Shape;106;p20"/>
          <p:cNvCxnSpPr/>
          <p:nvPr/>
        </p:nvCxnSpPr>
        <p:spPr>
          <a:xfrm>
            <a:off x="905743" y="3356056"/>
            <a:ext cx="74067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822960" y="1590675"/>
            <a:ext cx="3479700" cy="28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4886958" y="1590675"/>
            <a:ext cx="3479700" cy="28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822960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2"/>
          </p:nvPr>
        </p:nvSpPr>
        <p:spPr>
          <a:xfrm>
            <a:off x="822960" y="2218706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3"/>
          </p:nvPr>
        </p:nvSpPr>
        <p:spPr>
          <a:xfrm>
            <a:off x="4886958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4"/>
          </p:nvPr>
        </p:nvSpPr>
        <p:spPr>
          <a:xfrm>
            <a:off x="4886958" y="2218705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12" y="0"/>
            <a:ext cx="34908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482599" y="589787"/>
            <a:ext cx="26382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4094238" y="609599"/>
            <a:ext cx="44463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2"/>
          </p:nvPr>
        </p:nvSpPr>
        <p:spPr>
          <a:xfrm>
            <a:off x="482599" y="2282288"/>
            <a:ext cx="26382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dt" idx="10"/>
          </p:nvPr>
        </p:nvSpPr>
        <p:spPr>
          <a:xfrm>
            <a:off x="482598" y="4834890"/>
            <a:ext cx="2638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ftr" idx="11"/>
          </p:nvPr>
        </p:nvSpPr>
        <p:spPr>
          <a:xfrm>
            <a:off x="4094237" y="4834890"/>
            <a:ext cx="400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>
            <a:spLocks noGrp="1"/>
          </p:cNvSpPr>
          <p:nvPr>
            <p:ph type="pic" idx="2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822959" y="3599521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Bookman Old Style"/>
              <a:buNone/>
              <a:defRPr sz="3500" b="0" i="0" u="none" strike="noStrike" cap="non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sz="14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Calibri"/>
              <a:buChar char="◦"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Calibri"/>
              <a:buChar char="◦"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Calibri"/>
              <a:buChar char="◦"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6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6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895149" y="1423035"/>
            <a:ext cx="747510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  <a:defRPr sz="35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895149" y="1423035"/>
            <a:ext cx="74751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  <a:defRPr sz="35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175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600" b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895149" y="1423035"/>
            <a:ext cx="74751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1" y="0"/>
            <a:ext cx="9141545" cy="51442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None/>
            </a:pPr>
            <a:endParaRPr sz="14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7" name="Google Shape;157;p27" descr="A close up of a piece of paper with a pencil laying on t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" y="731"/>
            <a:ext cx="914398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/>
          <p:nvPr/>
        </p:nvSpPr>
        <p:spPr>
          <a:xfrm>
            <a:off x="5934455" y="928832"/>
            <a:ext cx="2726945" cy="3266813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None/>
            </a:pPr>
            <a:endParaRPr sz="14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27"/>
          <p:cNvSpPr txBox="1">
            <a:spLocks noGrp="1"/>
          </p:cNvSpPr>
          <p:nvPr>
            <p:ph type="ctrTitle"/>
          </p:nvPr>
        </p:nvSpPr>
        <p:spPr>
          <a:xfrm>
            <a:off x="6092562" y="1106425"/>
            <a:ext cx="2410800" cy="2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Bookman Old Style"/>
              <a:buNone/>
            </a:pPr>
            <a:r>
              <a:rPr lang="en-CA" sz="2700" b="1"/>
              <a:t>Policy as Code for Cloud Security and Compliance</a:t>
            </a:r>
            <a:endParaRPr/>
          </a:p>
        </p:txBody>
      </p:sp>
      <p:cxnSp>
        <p:nvCxnSpPr>
          <p:cNvPr id="160" name="Google Shape;160;p27"/>
          <p:cNvCxnSpPr/>
          <p:nvPr/>
        </p:nvCxnSpPr>
        <p:spPr>
          <a:xfrm>
            <a:off x="6132067" y="3381389"/>
            <a:ext cx="233172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27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4294967295"/>
          </p:nvPr>
        </p:nvSpPr>
        <p:spPr>
          <a:xfrm>
            <a:off x="500031" y="3467125"/>
            <a:ext cx="29274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sz="1800" b="1">
                <a:solidFill>
                  <a:schemeClr val="dk1"/>
                </a:solidFill>
              </a:rPr>
              <a:t>Presenter: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sz="1800" b="1">
                <a:solidFill>
                  <a:schemeClr val="dk1"/>
                </a:solidFill>
              </a:rPr>
              <a:t>Iman Elsakaan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sz="1800" b="1">
                <a:solidFill>
                  <a:schemeClr val="dk1"/>
                </a:solidFill>
              </a:rPr>
              <a:t>Jianyi Fan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sz="1800" b="1">
                <a:solidFill>
                  <a:schemeClr val="dk1"/>
                </a:solidFill>
              </a:rPr>
              <a:t>Parth Bodana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sz="1800" b="1">
                <a:solidFill>
                  <a:schemeClr val="dk1"/>
                </a:solidFill>
              </a:rPr>
              <a:t>Shaoxian Duan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b="1"/>
              <a:t>Compliance Challenges in Cloud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lvl="0" indent="-88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en-CA"/>
              <a:t>Organizations operating in regulated industries—like </a:t>
            </a:r>
            <a:r>
              <a:rPr lang="en-CA" b="1"/>
              <a:t>healthcare, finance, and government</a:t>
            </a:r>
            <a:r>
              <a:rPr lang="en-CA"/>
              <a:t>—must comply with </a:t>
            </a:r>
            <a:r>
              <a:rPr lang="en-CA" b="1"/>
              <a:t>strict legal and industry standards</a:t>
            </a:r>
            <a:r>
              <a:rPr lang="en-CA"/>
              <a:t> for data protection, security, and privacy.</a:t>
            </a:r>
            <a:endParaRPr/>
          </a:p>
          <a:p>
            <a:pPr marL="63500" lvl="0" indent="-889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en-CA"/>
              <a:t>Cloud environments introduce new challenges:</a:t>
            </a:r>
            <a:endParaRPr/>
          </a:p>
          <a:p>
            <a:pPr marL="63500" lvl="0" indent="-889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CA"/>
              <a:t>Shared responsibility between provider and customer</a:t>
            </a:r>
            <a:endParaRPr/>
          </a:p>
          <a:p>
            <a:pPr marL="63500" lvl="0" indent="-889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CA"/>
              <a:t>Fast-changing infrastructure</a:t>
            </a:r>
            <a:endParaRPr/>
          </a:p>
          <a:p>
            <a:pPr marL="63500" lvl="0" indent="-889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CA"/>
              <a:t>Difficulty maintaining continuous compliance at scale</a:t>
            </a:r>
            <a:endParaRPr/>
          </a:p>
          <a:p>
            <a:pPr marL="6350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Bookman Old Style"/>
              <a:buNone/>
            </a:pPr>
            <a:br>
              <a:rPr lang="en-CA" sz="2500" b="1"/>
            </a:br>
            <a:br>
              <a:rPr lang="en-CA" sz="2500" b="1"/>
            </a:br>
            <a:r>
              <a:rPr lang="en-CA" sz="2500" b="1"/>
              <a:t>How PaC Helps with Compliance</a:t>
            </a:r>
            <a:endParaRPr sz="2500"/>
          </a:p>
        </p:txBody>
      </p:sp>
      <p:grpSp>
        <p:nvGrpSpPr>
          <p:cNvPr id="272" name="Google Shape;272;p37"/>
          <p:cNvGrpSpPr/>
          <p:nvPr/>
        </p:nvGrpSpPr>
        <p:grpSpPr>
          <a:xfrm>
            <a:off x="822960" y="1582321"/>
            <a:ext cx="7543799" cy="2818327"/>
            <a:chOff x="0" y="1560"/>
            <a:chExt cx="10058399" cy="3757769"/>
          </a:xfrm>
        </p:grpSpPr>
        <p:sp>
          <p:nvSpPr>
            <p:cNvPr id="273" name="Google Shape;273;p37"/>
            <p:cNvSpPr/>
            <p:nvPr/>
          </p:nvSpPr>
          <p:spPr>
            <a:xfrm>
              <a:off x="0" y="1560"/>
              <a:ext cx="10058399" cy="791109"/>
            </a:xfrm>
            <a:prstGeom prst="roundRect">
              <a:avLst>
                <a:gd name="adj" fmla="val 10000"/>
              </a:avLst>
            </a:prstGeom>
            <a:solidFill>
              <a:srgbClr val="FBDBC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39310" y="179560"/>
              <a:ext cx="435110" cy="43511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913731" y="1560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 txBox="1"/>
            <p:nvPr/>
          </p:nvSpPr>
          <p:spPr>
            <a:xfrm>
              <a:off x="913731" y="1560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00" tIns="62800" rIns="62800" bIns="62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Franklin"/>
                <a:buNone/>
              </a:pP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Compliance teams often work separately from developers, leading to </a:t>
              </a:r>
              <a:r>
                <a:rPr lang="en-CA" sz="12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delays and missed requirements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.</a:t>
              </a:r>
              <a:b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</a:br>
              <a:r>
                <a:rPr lang="en-CA" sz="12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Policy as Code (PaC)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integrates compliance directly into the development process—</a:t>
              </a:r>
              <a:r>
                <a:rPr lang="en-CA" sz="12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shifting compliance left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and making it a shared responsibility.</a:t>
              </a:r>
              <a:endParaRPr sz="1100"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0" y="990447"/>
              <a:ext cx="10058399" cy="791109"/>
            </a:xfrm>
            <a:prstGeom prst="roundRect">
              <a:avLst>
                <a:gd name="adj" fmla="val 10000"/>
              </a:avLst>
            </a:prstGeom>
            <a:solidFill>
              <a:srgbClr val="FBDBC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239310" y="1168447"/>
              <a:ext cx="435110" cy="4351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913731" y="990447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 txBox="1"/>
            <p:nvPr/>
          </p:nvSpPr>
          <p:spPr>
            <a:xfrm>
              <a:off x="913731" y="990447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00" tIns="62800" rIns="62800" bIns="62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Franklin"/>
                <a:buNone/>
              </a:pPr>
              <a:r>
                <a:rPr lang="en-CA" sz="12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DevSecOps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is the practice of integrating </a:t>
              </a:r>
              <a:r>
                <a:rPr lang="en-CA" sz="12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security and compliance into DevOps workflows</a:t>
              </a:r>
              <a:endPara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0" y="1979334"/>
              <a:ext cx="10058399" cy="791109"/>
            </a:xfrm>
            <a:prstGeom prst="roundRect">
              <a:avLst>
                <a:gd name="adj" fmla="val 10000"/>
              </a:avLst>
            </a:prstGeom>
            <a:solidFill>
              <a:srgbClr val="FBDBC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39310" y="2157333"/>
              <a:ext cx="435110" cy="43511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913731" y="1979334"/>
              <a:ext cx="4526280" cy="791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 txBox="1"/>
            <p:nvPr/>
          </p:nvSpPr>
          <p:spPr>
            <a:xfrm>
              <a:off x="913731" y="1979334"/>
              <a:ext cx="4526280" cy="791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00" tIns="62800" rIns="62800" bIns="62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Franklin"/>
                <a:buNone/>
              </a:pPr>
              <a:r>
                <a:rPr lang="en-CA" sz="12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PaC is a key enabler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of DevSecOps because it ensures:</a:t>
              </a:r>
              <a:endParaRPr sz="1100"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5440011" y="1979334"/>
              <a:ext cx="4618388" cy="791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 txBox="1"/>
            <p:nvPr/>
          </p:nvSpPr>
          <p:spPr>
            <a:xfrm>
              <a:off x="5440011" y="1979334"/>
              <a:ext cx="4618388" cy="791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00" tIns="62800" rIns="62800" bIns="62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ibre Franklin"/>
                <a:buNone/>
              </a:pPr>
              <a:r>
                <a:rPr lang="en-CA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Security policies are not optional</a:t>
              </a:r>
              <a:endParaRPr sz="1100"/>
            </a:p>
            <a:p>
              <a:pPr marL="0" marR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ibre Franklin"/>
                <a:buNone/>
              </a:pPr>
              <a:r>
                <a:rPr lang="en-CA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Compliance checks are automated</a:t>
              </a:r>
              <a:endParaRPr sz="1100"/>
            </a:p>
            <a:p>
              <a:pPr marL="0" marR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ibre Franklin"/>
                <a:buNone/>
              </a:pPr>
              <a:r>
                <a:rPr lang="en-CA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Feedback is delivered </a:t>
              </a:r>
              <a:r>
                <a:rPr lang="en-CA" sz="9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early in the CI/CD pipeline</a:t>
              </a:r>
              <a:endParaRPr sz="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0" y="2968220"/>
              <a:ext cx="10058399" cy="791109"/>
            </a:xfrm>
            <a:prstGeom prst="roundRect">
              <a:avLst>
                <a:gd name="adj" fmla="val 10000"/>
              </a:avLst>
            </a:prstGeom>
            <a:solidFill>
              <a:srgbClr val="FBDBC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9310" y="3146220"/>
              <a:ext cx="435110" cy="43511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913731" y="2968220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7"/>
            <p:cNvSpPr txBox="1"/>
            <p:nvPr/>
          </p:nvSpPr>
          <p:spPr>
            <a:xfrm>
              <a:off x="913731" y="2968220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00" tIns="62800" rIns="62800" bIns="62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Franklin"/>
                <a:buNone/>
              </a:pP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PaC embeds </a:t>
              </a:r>
              <a:r>
                <a:rPr lang="en-CA" sz="12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security and compliance policies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into code — just like application logic or infrastructure — and treats them as </a:t>
              </a:r>
              <a:r>
                <a:rPr lang="en-CA" sz="12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first-class citizens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in the development lifecycle.</a:t>
              </a:r>
              <a:endParaRPr sz="11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/>
              <a:t>Core Tool Used</a:t>
            </a:r>
            <a:endParaRPr b="1"/>
          </a:p>
        </p:txBody>
      </p:sp>
      <p:sp>
        <p:nvSpPr>
          <p:cNvPr id="296" name="Google Shape;296;p38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429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Terraform: </a:t>
            </a: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Infrastructure as Code tool for building, changing, and versioning infrastructure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Open Policy Agent (OPA): </a:t>
            </a: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General-purpose policy engine that provides a unified way to enforce policies across your stack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Conftest: </a:t>
            </a: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Utility for testing structured configuration data against OPA policies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Github Actions: </a:t>
            </a: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CI/CD platform for automating policy enforcement in your deployment pipeline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Developer → Git Push → GitHub Actions → Terraform Plan → Conftest/OPA → Policy Validation → Deploy/Reject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b="1"/>
              <a:t>Overview of Open Policy Agent (OPA)</a:t>
            </a:r>
            <a:endParaRPr/>
          </a:p>
        </p:txBody>
      </p:sp>
      <p:grpSp>
        <p:nvGrpSpPr>
          <p:cNvPr id="302" name="Google Shape;302;p39"/>
          <p:cNvGrpSpPr/>
          <p:nvPr/>
        </p:nvGrpSpPr>
        <p:grpSpPr>
          <a:xfrm>
            <a:off x="1071359" y="1816138"/>
            <a:ext cx="7047000" cy="2350694"/>
            <a:chOff x="331199" y="313316"/>
            <a:chExt cx="9396000" cy="3134258"/>
          </a:xfrm>
        </p:grpSpPr>
        <p:sp>
          <p:nvSpPr>
            <p:cNvPr id="303" name="Google Shape;303;p39"/>
            <p:cNvSpPr/>
            <p:nvPr/>
          </p:nvSpPr>
          <p:spPr>
            <a:xfrm>
              <a:off x="1519199" y="313316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9"/>
            <p:cNvSpPr txBox="1"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Open-source policy engine</a:t>
              </a:r>
              <a:endParaRPr sz="1100"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6595199" y="313316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 txBox="1"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Works with many systems (K8s, Terraform, APIs)</a:t>
              </a:r>
              <a:endParaRPr sz="11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b="1"/>
              <a:t>Rego – OPA's Policy Language</a:t>
            </a:r>
            <a:endParaRPr/>
          </a:p>
        </p:txBody>
      </p:sp>
      <p:grpSp>
        <p:nvGrpSpPr>
          <p:cNvPr id="314" name="Google Shape;314;p40"/>
          <p:cNvGrpSpPr/>
          <p:nvPr/>
        </p:nvGrpSpPr>
        <p:grpSpPr>
          <a:xfrm>
            <a:off x="823880" y="1794647"/>
            <a:ext cx="7541958" cy="2393674"/>
            <a:chOff x="1227" y="284662"/>
            <a:chExt cx="10055944" cy="3191565"/>
          </a:xfrm>
        </p:grpSpPr>
        <p:sp>
          <p:nvSpPr>
            <p:cNvPr id="315" name="Google Shape;315;p40"/>
            <p:cNvSpPr/>
            <p:nvPr/>
          </p:nvSpPr>
          <p:spPr>
            <a:xfrm>
              <a:off x="1227" y="284662"/>
              <a:ext cx="4309690" cy="2736653"/>
            </a:xfrm>
            <a:prstGeom prst="roundRect">
              <a:avLst>
                <a:gd name="adj" fmla="val 10000"/>
              </a:avLst>
            </a:prstGeom>
            <a:solidFill>
              <a:srgbClr val="F7931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480082" y="739574"/>
              <a:ext cx="4309690" cy="273665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F793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 txBox="1"/>
            <p:nvPr/>
          </p:nvSpPr>
          <p:spPr>
            <a:xfrm>
              <a:off x="560236" y="819728"/>
              <a:ext cx="4149382" cy="2576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875" tIns="142875" rIns="142875" bIns="142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Libre Franklin"/>
                <a:buNone/>
              </a:pPr>
              <a:r>
                <a:rPr lang="en-CA" sz="3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Declarative language for defining rules</a:t>
              </a:r>
              <a:endParaRPr sz="1100"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68627" y="284662"/>
              <a:ext cx="4309690" cy="2736653"/>
            </a:xfrm>
            <a:prstGeom prst="roundRect">
              <a:avLst>
                <a:gd name="adj" fmla="val 10000"/>
              </a:avLst>
            </a:prstGeom>
            <a:solidFill>
              <a:srgbClr val="F7931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747481" y="739574"/>
              <a:ext cx="4309690" cy="273665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F793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 txBox="1"/>
            <p:nvPr/>
          </p:nvSpPr>
          <p:spPr>
            <a:xfrm>
              <a:off x="5827635" y="819728"/>
              <a:ext cx="4149382" cy="2576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875" tIns="142875" rIns="142875" bIns="142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Libre Franklin"/>
                <a:buNone/>
              </a:pPr>
              <a:r>
                <a:rPr lang="en-CA" sz="3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Simple syntax example for deny rule</a:t>
              </a:r>
              <a:endParaRPr sz="11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b="1"/>
              <a:t>What is Conftest?</a:t>
            </a:r>
            <a:endParaRPr/>
          </a:p>
        </p:txBody>
      </p:sp>
      <p:grpSp>
        <p:nvGrpSpPr>
          <p:cNvPr id="326" name="Google Shape;326;p41"/>
          <p:cNvGrpSpPr/>
          <p:nvPr/>
        </p:nvGrpSpPr>
        <p:grpSpPr>
          <a:xfrm>
            <a:off x="823880" y="1914062"/>
            <a:ext cx="7541958" cy="2154845"/>
            <a:chOff x="1227" y="443882"/>
            <a:chExt cx="10055944" cy="2873126"/>
          </a:xfrm>
        </p:grpSpPr>
        <p:sp>
          <p:nvSpPr>
            <p:cNvPr id="327" name="Google Shape;327;p41"/>
            <p:cNvSpPr/>
            <p:nvPr/>
          </p:nvSpPr>
          <p:spPr>
            <a:xfrm>
              <a:off x="1227" y="443882"/>
              <a:ext cx="4788544" cy="2873126"/>
            </a:xfrm>
            <a:prstGeom prst="rect">
              <a:avLst/>
            </a:prstGeom>
            <a:gradFill>
              <a:gsLst>
                <a:gs pos="0">
                  <a:srgbClr val="FF8A00"/>
                </a:gs>
                <a:gs pos="34000">
                  <a:srgbClr val="FF8B00"/>
                </a:gs>
                <a:gs pos="70000">
                  <a:srgbClr val="FF8F00"/>
                </a:gs>
                <a:gs pos="100000">
                  <a:srgbClr val="FF940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 txBox="1"/>
            <p:nvPr/>
          </p:nvSpPr>
          <p:spPr>
            <a:xfrm>
              <a:off x="1227" y="443882"/>
              <a:ext cx="4788544" cy="2873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Libre Franklin"/>
                <a:buNone/>
              </a:pPr>
              <a:r>
                <a:rPr lang="en-CA" sz="36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CLI tool to evaluate config files using OPA</a:t>
              </a:r>
              <a:endParaRPr sz="1100"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5268627" y="443882"/>
              <a:ext cx="4788544" cy="2873126"/>
            </a:xfrm>
            <a:prstGeom prst="rect">
              <a:avLst/>
            </a:prstGeom>
            <a:gradFill>
              <a:gsLst>
                <a:gs pos="0">
                  <a:srgbClr val="FF8A00"/>
                </a:gs>
                <a:gs pos="34000">
                  <a:srgbClr val="FF8B00"/>
                </a:gs>
                <a:gs pos="70000">
                  <a:srgbClr val="FF8F00"/>
                </a:gs>
                <a:gs pos="100000">
                  <a:srgbClr val="FF940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 txBox="1"/>
            <p:nvPr/>
          </p:nvSpPr>
          <p:spPr>
            <a:xfrm>
              <a:off x="5268627" y="443882"/>
              <a:ext cx="4788544" cy="2873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Libre Franklin"/>
                <a:buNone/>
              </a:pPr>
              <a:r>
                <a:rPr lang="en-CA" sz="36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Works with JSON/YAML (Terraform plans, K8s manifests)</a:t>
              </a:r>
              <a:endParaRPr sz="11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b="1"/>
              <a:t>Terraform Overview</a:t>
            </a:r>
            <a:endParaRPr/>
          </a:p>
        </p:txBody>
      </p:sp>
      <p:grpSp>
        <p:nvGrpSpPr>
          <p:cNvPr id="336" name="Google Shape;336;p42"/>
          <p:cNvGrpSpPr/>
          <p:nvPr/>
        </p:nvGrpSpPr>
        <p:grpSpPr>
          <a:xfrm>
            <a:off x="1071359" y="1816138"/>
            <a:ext cx="7047000" cy="2350694"/>
            <a:chOff x="331199" y="313316"/>
            <a:chExt cx="9396000" cy="3134258"/>
          </a:xfrm>
        </p:grpSpPr>
        <p:sp>
          <p:nvSpPr>
            <p:cNvPr id="337" name="Google Shape;337;p42"/>
            <p:cNvSpPr/>
            <p:nvPr/>
          </p:nvSpPr>
          <p:spPr>
            <a:xfrm>
              <a:off x="1519199" y="313316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2"/>
            <p:cNvSpPr txBox="1"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IaC tool for managing cloud infrastructure</a:t>
              </a:r>
              <a:endParaRPr sz="1100"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6595199" y="313316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 txBox="1"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Terraform plan and apply lifecycle</a:t>
              </a:r>
              <a:endParaRPr sz="11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b="1"/>
              <a:t>OPA + Terraform Integration</a:t>
            </a:r>
            <a:endParaRPr/>
          </a:p>
        </p:txBody>
      </p:sp>
      <p:grpSp>
        <p:nvGrpSpPr>
          <p:cNvPr id="348" name="Google Shape;348;p43"/>
          <p:cNvGrpSpPr/>
          <p:nvPr/>
        </p:nvGrpSpPr>
        <p:grpSpPr>
          <a:xfrm>
            <a:off x="1071359" y="1816138"/>
            <a:ext cx="7047000" cy="2350694"/>
            <a:chOff x="331199" y="313316"/>
            <a:chExt cx="9396000" cy="3134258"/>
          </a:xfrm>
        </p:grpSpPr>
        <p:sp>
          <p:nvSpPr>
            <p:cNvPr id="349" name="Google Shape;349;p43"/>
            <p:cNvSpPr/>
            <p:nvPr/>
          </p:nvSpPr>
          <p:spPr>
            <a:xfrm>
              <a:off x="1519199" y="313316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3"/>
            <p:cNvSpPr txBox="1"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Terraform plan output as JSON</a:t>
              </a:r>
              <a:endParaRPr sz="1100"/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6595199" y="313316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3"/>
            <p:cNvSpPr txBox="1"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Conftest checks that plan using Rego rules</a:t>
              </a:r>
              <a:endParaRPr sz="11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man Old Style"/>
              <a:buNone/>
            </a:pPr>
            <a:r>
              <a:rPr lang="en-CA" b="1"/>
              <a:t>GitHub Actions in CI/CD</a:t>
            </a:r>
            <a:endParaRPr/>
          </a:p>
        </p:txBody>
      </p:sp>
      <p:sp>
        <p:nvSpPr>
          <p:cNvPr id="360" name="Google Shape;360;p44"/>
          <p:cNvSpPr txBox="1">
            <a:spLocks noGrp="1"/>
          </p:cNvSpPr>
          <p:nvPr>
            <p:ph type="body" idx="1"/>
          </p:nvPr>
        </p:nvSpPr>
        <p:spPr>
          <a:xfrm>
            <a:off x="822960" y="349758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CA"/>
              <a:t>AUTOMATES CHECKS ON PUSH OR PR</a:t>
            </a:r>
            <a:endParaRPr/>
          </a:p>
          <a:p>
            <a:pPr marL="0" lvl="0" indent="-11430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CA"/>
              <a:t>INTEGRATES WITH TERRAFORM AND CONFTEST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b="1"/>
              <a:t>CI/CD Workflow Diagram</a:t>
            </a:r>
            <a:endParaRPr/>
          </a:p>
        </p:txBody>
      </p:sp>
      <p:grpSp>
        <p:nvGrpSpPr>
          <p:cNvPr id="366" name="Google Shape;366;p45"/>
          <p:cNvGrpSpPr/>
          <p:nvPr/>
        </p:nvGrpSpPr>
        <p:grpSpPr>
          <a:xfrm>
            <a:off x="822960" y="1581151"/>
            <a:ext cx="7543800" cy="2820667"/>
            <a:chOff x="0" y="0"/>
            <a:chExt cx="10058400" cy="3760890"/>
          </a:xfrm>
        </p:grpSpPr>
        <p:sp>
          <p:nvSpPr>
            <p:cNvPr id="367" name="Google Shape;367;p45"/>
            <p:cNvSpPr/>
            <p:nvPr/>
          </p:nvSpPr>
          <p:spPr>
            <a:xfrm>
              <a:off x="0" y="0"/>
              <a:ext cx="8046720" cy="82739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28423"/>
                </a:gs>
                <a:gs pos="34000">
                  <a:srgbClr val="D08528"/>
                </a:gs>
                <a:gs pos="70000">
                  <a:srgbClr val="D78825"/>
                </a:gs>
                <a:gs pos="100000">
                  <a:srgbClr val="D48D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5"/>
            <p:cNvSpPr txBox="1"/>
            <p:nvPr/>
          </p:nvSpPr>
          <p:spPr>
            <a:xfrm>
              <a:off x="24234" y="24234"/>
              <a:ext cx="7083979" cy="778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725" tIns="105725" rIns="105725" bIns="10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Franklin"/>
                <a:buNone/>
              </a:pPr>
              <a:r>
                <a:rPr lang="en-CA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Developer</a:t>
              </a:r>
              <a:endParaRPr sz="2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673912" y="977831"/>
              <a:ext cx="8046720" cy="82739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28423"/>
                </a:gs>
                <a:gs pos="34000">
                  <a:srgbClr val="D08528"/>
                </a:gs>
                <a:gs pos="70000">
                  <a:srgbClr val="D78825"/>
                </a:gs>
                <a:gs pos="100000">
                  <a:srgbClr val="D48D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5"/>
            <p:cNvSpPr txBox="1"/>
            <p:nvPr/>
          </p:nvSpPr>
          <p:spPr>
            <a:xfrm>
              <a:off x="698146" y="1002065"/>
              <a:ext cx="6786531" cy="778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725" tIns="105725" rIns="105725" bIns="10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Franklin"/>
                <a:buNone/>
              </a:pPr>
              <a:r>
                <a:rPr lang="en-CA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GitHub PR </a:t>
              </a:r>
              <a:endParaRPr sz="2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1337767" y="1955663"/>
              <a:ext cx="8046720" cy="82739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28423"/>
                </a:gs>
                <a:gs pos="34000">
                  <a:srgbClr val="D08528"/>
                </a:gs>
                <a:gs pos="70000">
                  <a:srgbClr val="D78825"/>
                </a:gs>
                <a:gs pos="100000">
                  <a:srgbClr val="D48D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5"/>
            <p:cNvSpPr txBox="1"/>
            <p:nvPr/>
          </p:nvSpPr>
          <p:spPr>
            <a:xfrm>
              <a:off x="1362001" y="1979897"/>
              <a:ext cx="6796590" cy="778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725" tIns="105725" rIns="105725" bIns="10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Franklin"/>
                <a:buNone/>
              </a:pPr>
              <a:r>
                <a:rPr lang="en-CA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CI pipeline</a:t>
              </a:r>
              <a:endParaRPr sz="1100"/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2011680" y="2933494"/>
              <a:ext cx="8046720" cy="82739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28423"/>
                </a:gs>
                <a:gs pos="34000">
                  <a:srgbClr val="D08528"/>
                </a:gs>
                <a:gs pos="70000">
                  <a:srgbClr val="D78825"/>
                </a:gs>
                <a:gs pos="100000">
                  <a:srgbClr val="D48D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5"/>
            <p:cNvSpPr txBox="1"/>
            <p:nvPr/>
          </p:nvSpPr>
          <p:spPr>
            <a:xfrm>
              <a:off x="2035914" y="2957728"/>
              <a:ext cx="6786531" cy="778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5725" tIns="105725" rIns="105725" bIns="10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Franklin"/>
                <a:buNone/>
              </a:pPr>
              <a:r>
                <a:rPr lang="en-CA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OPA checks</a:t>
              </a:r>
              <a:endParaRPr sz="1100"/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7508912" y="633710"/>
              <a:ext cx="537807" cy="537807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DDACD">
                <a:alpha val="89803"/>
              </a:srgbClr>
            </a:solidFill>
            <a:ln w="12700" cap="flat" cmpd="sng">
              <a:solidFill>
                <a:srgbClr val="EDDA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5"/>
            <p:cNvSpPr txBox="1"/>
            <p:nvPr/>
          </p:nvSpPr>
          <p:spPr>
            <a:xfrm>
              <a:off x="7629919" y="633710"/>
              <a:ext cx="295793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24750" rIns="24750" bIns="2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endParaRPr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8182825" y="1611541"/>
              <a:ext cx="537807" cy="537807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DDACD">
                <a:alpha val="89803"/>
              </a:srgbClr>
            </a:solidFill>
            <a:ln w="12700" cap="flat" cmpd="sng">
              <a:solidFill>
                <a:srgbClr val="EDDA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5"/>
            <p:cNvSpPr txBox="1"/>
            <p:nvPr/>
          </p:nvSpPr>
          <p:spPr>
            <a:xfrm>
              <a:off x="8303832" y="1611541"/>
              <a:ext cx="295793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24750" rIns="24750" bIns="2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endParaRPr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9" name="Google Shape;379;p45"/>
            <p:cNvSpPr/>
            <p:nvPr/>
          </p:nvSpPr>
          <p:spPr>
            <a:xfrm>
              <a:off x="8846679" y="2589373"/>
              <a:ext cx="537807" cy="537807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DDACD">
                <a:alpha val="89803"/>
              </a:srgbClr>
            </a:solidFill>
            <a:ln w="12700" cap="flat" cmpd="sng">
              <a:solidFill>
                <a:srgbClr val="EDDA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5"/>
            <p:cNvSpPr txBox="1"/>
            <p:nvPr/>
          </p:nvSpPr>
          <p:spPr>
            <a:xfrm>
              <a:off x="8967686" y="2589373"/>
              <a:ext cx="295793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24750" rIns="24750" bIns="2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endParaRPr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b="1"/>
              <a:t>Agenda</a:t>
            </a:r>
            <a:endParaRPr/>
          </a:p>
        </p:txBody>
      </p:sp>
      <p:grpSp>
        <p:nvGrpSpPr>
          <p:cNvPr id="168" name="Google Shape;168;p28"/>
          <p:cNvGrpSpPr/>
          <p:nvPr/>
        </p:nvGrpSpPr>
        <p:grpSpPr>
          <a:xfrm>
            <a:off x="1340984" y="1899327"/>
            <a:ext cx="6507751" cy="2184314"/>
            <a:chOff x="690699" y="424235"/>
            <a:chExt cx="8677001" cy="2912419"/>
          </a:xfrm>
        </p:grpSpPr>
        <p:sp>
          <p:nvSpPr>
            <p:cNvPr id="169" name="Google Shape;169;p28"/>
            <p:cNvSpPr/>
            <p:nvPr/>
          </p:nvSpPr>
          <p:spPr>
            <a:xfrm>
              <a:off x="1037779" y="424235"/>
              <a:ext cx="567949" cy="5679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690699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 txBox="1"/>
            <p:nvPr/>
          </p:nvSpPr>
          <p:spPr>
            <a:xfrm>
              <a:off x="690699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Introduction to Policy as Code</a:t>
              </a:r>
              <a:endParaRPr sz="1100"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2520757" y="424235"/>
              <a:ext cx="567949" cy="5679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2173677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 txBox="1"/>
            <p:nvPr/>
          </p:nvSpPr>
          <p:spPr>
            <a:xfrm>
              <a:off x="2173677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Importance of Cloud Security</a:t>
              </a:r>
              <a:endParaRPr sz="1100"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4003736" y="424235"/>
              <a:ext cx="567949" cy="5679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3656656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 txBox="1"/>
            <p:nvPr/>
          </p:nvSpPr>
          <p:spPr>
            <a:xfrm>
              <a:off x="3656656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is OPA and Conftest?</a:t>
              </a:r>
              <a:endParaRPr sz="1100"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486714" y="424235"/>
              <a:ext cx="567949" cy="5679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139634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 txBox="1"/>
            <p:nvPr/>
          </p:nvSpPr>
          <p:spPr>
            <a:xfrm>
              <a:off x="5139634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Terraform + OPA Integration</a:t>
              </a:r>
              <a:endParaRPr sz="1100"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969693" y="424235"/>
              <a:ext cx="567949" cy="56794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622613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 txBox="1"/>
            <p:nvPr/>
          </p:nvSpPr>
          <p:spPr>
            <a:xfrm>
              <a:off x="6622613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Demo Walkthrough</a:t>
              </a:r>
              <a:endParaRPr sz="1100"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8452671" y="424235"/>
              <a:ext cx="567949" cy="56794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8105591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8105591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Best Practices</a:t>
              </a:r>
              <a:endParaRPr sz="1100"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4745225" y="2038209"/>
              <a:ext cx="567949" cy="56794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398145" y="2831811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 txBox="1"/>
            <p:nvPr/>
          </p:nvSpPr>
          <p:spPr>
            <a:xfrm>
              <a:off x="4398145" y="2831811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Q&amp;A</a:t>
              </a:r>
              <a:endParaRPr sz="11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/>
              <a:t>Policy #1 Require Tag</a:t>
            </a:r>
            <a:endParaRPr b="1"/>
          </a:p>
        </p:txBody>
      </p:sp>
      <p:sp>
        <p:nvSpPr>
          <p:cNvPr id="386" name="Google Shape;386;p46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387" name="Google Shape;3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4832"/>
            <a:ext cx="9144001" cy="235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/>
              <a:t>Policy #2 - No Public Ingress</a:t>
            </a:r>
            <a:endParaRPr b="1"/>
          </a:p>
        </p:txBody>
      </p:sp>
      <p:sp>
        <p:nvSpPr>
          <p:cNvPr id="393" name="Google Shape;393;p47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394" name="Google Shape;3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0880"/>
            <a:ext cx="9144001" cy="315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/>
              <a:t>GitHub Actions Integration</a:t>
            </a:r>
            <a:endParaRPr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6F241-1E94-CE94-0B49-741DA611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30115"/>
            <a:ext cx="7772400" cy="20832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>
          <a:extLst>
            <a:ext uri="{FF2B5EF4-FFF2-40B4-BE49-F238E27FC236}">
              <a16:creationId xmlns:a16="http://schemas.microsoft.com/office/drawing/2014/main" id="{EF7A4E8A-9092-2715-C1AD-06EF5073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>
            <a:extLst>
              <a:ext uri="{FF2B5EF4-FFF2-40B4-BE49-F238E27FC236}">
                <a16:creationId xmlns:a16="http://schemas.microsoft.com/office/drawing/2014/main" id="{BE219C06-F9A0-7903-26A9-AF8B386EC5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/>
              <a:t>GitHub Actions Integration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BDCC5-2397-67E6-C5D8-F49FB5BF4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384" y="1442309"/>
            <a:ext cx="5215128" cy="32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/>
              <a:t>Thank You!</a:t>
            </a:r>
            <a:endParaRPr b="1"/>
          </a:p>
        </p:txBody>
      </p:sp>
      <p:sp>
        <p:nvSpPr>
          <p:cNvPr id="407" name="Google Shape;407;p49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en-CA" sz="1800" b="1"/>
              <a:t>Quiz Time.</a:t>
            </a: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b="1"/>
              <a:t>What is Policy as Code (PaC)?</a:t>
            </a:r>
            <a:endParaRPr/>
          </a:p>
        </p:txBody>
      </p:sp>
      <p:grpSp>
        <p:nvGrpSpPr>
          <p:cNvPr id="195" name="Google Shape;195;p29"/>
          <p:cNvGrpSpPr/>
          <p:nvPr/>
        </p:nvGrpSpPr>
        <p:grpSpPr>
          <a:xfrm>
            <a:off x="1658609" y="1641485"/>
            <a:ext cx="5872500" cy="2700000"/>
            <a:chOff x="1114199" y="80445"/>
            <a:chExt cx="7830000" cy="3600000"/>
          </a:xfrm>
        </p:grpSpPr>
        <p:sp>
          <p:nvSpPr>
            <p:cNvPr id="196" name="Google Shape;196;p29"/>
            <p:cNvSpPr/>
            <p:nvPr/>
          </p:nvSpPr>
          <p:spPr>
            <a:xfrm>
              <a:off x="1816199" y="80445"/>
              <a:ext cx="2196000" cy="2196000"/>
            </a:xfrm>
            <a:prstGeom prst="ellipse">
              <a:avLst/>
            </a:prstGeom>
            <a:solidFill>
              <a:srgbClr val="FBDBC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2284199" y="548445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1114199" y="296044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 txBox="1"/>
            <p:nvPr/>
          </p:nvSpPr>
          <p:spPr>
            <a:xfrm>
              <a:off x="1114199" y="296044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lang="en-CA" sz="1400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PAC MEANS WRITING SECURITY AND COMPLIANCE RULES IN CODE</a:t>
              </a:r>
              <a:endParaRPr sz="1100"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6046199" y="80445"/>
              <a:ext cx="2196000" cy="2196000"/>
            </a:xfrm>
            <a:prstGeom prst="ellipse">
              <a:avLst/>
            </a:prstGeom>
            <a:solidFill>
              <a:srgbClr val="FBDBC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6514199" y="548445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5344199" y="296044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 txBox="1"/>
            <p:nvPr/>
          </p:nvSpPr>
          <p:spPr>
            <a:xfrm>
              <a:off x="5344199" y="296044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lang="en-CA" sz="1400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ENFORCED AUTOMATICALLY DURING DEVELOPMENT AND DEPLOYMENT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/>
              <a:t>What is Policy as Code (PaC)?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8100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●"/>
            </a:pPr>
            <a:r>
              <a:rPr lang="en-CA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Policy as Code means writing security and compliance rules as code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810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●"/>
            </a:pPr>
            <a:r>
              <a:rPr lang="en-CA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Enables automated enforcement in CI/CD pipelines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810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●"/>
            </a:pPr>
            <a:r>
              <a:rPr lang="en-CA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Ensures consistent and auditable compliance checks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810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●"/>
            </a:pPr>
            <a:r>
              <a:rPr lang="en-CA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Policies define what is allowed or denied in infrastructure and application behavior.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/>
              <a:t>Common Type of PaC</a:t>
            </a:r>
            <a:endParaRPr b="1"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457200" lvl="0" indent="-381000" algn="l" rtl="0">
              <a:spcBef>
                <a:spcPts val="900"/>
              </a:spcBef>
              <a:spcAft>
                <a:spcPts val="0"/>
              </a:spcAft>
              <a:buSzPts val="2400"/>
              <a:buFont typeface="Bookman Old Style"/>
              <a:buChar char="●"/>
            </a:pPr>
            <a:r>
              <a:rPr lang="en-CA" sz="2400">
                <a:latin typeface="Bookman Old Style"/>
                <a:ea typeface="Bookman Old Style"/>
                <a:cs typeface="Bookman Old Style"/>
                <a:sym typeface="Bookman Old Style"/>
              </a:rPr>
              <a:t>Security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Bookman Old Style"/>
              <a:buChar char="●"/>
            </a:pPr>
            <a:r>
              <a:rPr lang="en-CA" sz="2400">
                <a:latin typeface="Bookman Old Style"/>
                <a:ea typeface="Bookman Old Style"/>
                <a:cs typeface="Bookman Old Style"/>
                <a:sym typeface="Bookman Old Style"/>
              </a:rPr>
              <a:t>Compliance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Bookman Old Style"/>
              <a:buChar char="●"/>
            </a:pPr>
            <a:r>
              <a:rPr lang="en-CA" sz="2400">
                <a:latin typeface="Bookman Old Style"/>
                <a:ea typeface="Bookman Old Style"/>
                <a:cs typeface="Bookman Old Style"/>
                <a:sym typeface="Bookman Old Style"/>
              </a:rPr>
              <a:t>Governance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Bookman Old Style"/>
              <a:buChar char="●"/>
            </a:pPr>
            <a:r>
              <a:rPr lang="en-CA" sz="2400">
                <a:latin typeface="Bookman Old Style"/>
                <a:ea typeface="Bookman Old Style"/>
                <a:cs typeface="Bookman Old Style"/>
                <a:sym typeface="Bookman Old Style"/>
              </a:rPr>
              <a:t>FinOps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b="1"/>
              <a:t>Why Use Policy as Code?</a:t>
            </a:r>
            <a:endParaRPr/>
          </a:p>
        </p:txBody>
      </p:sp>
      <p:grpSp>
        <p:nvGrpSpPr>
          <p:cNvPr id="221" name="Google Shape;221;p32"/>
          <p:cNvGrpSpPr/>
          <p:nvPr/>
        </p:nvGrpSpPr>
        <p:grpSpPr>
          <a:xfrm>
            <a:off x="1036783" y="2111480"/>
            <a:ext cx="7116154" cy="1760009"/>
            <a:chOff x="285097" y="707106"/>
            <a:chExt cx="9488205" cy="2346678"/>
          </a:xfrm>
        </p:grpSpPr>
        <p:sp>
          <p:nvSpPr>
            <p:cNvPr id="222" name="Google Shape;222;p32"/>
            <p:cNvSpPr/>
            <p:nvPr/>
          </p:nvSpPr>
          <p:spPr>
            <a:xfrm>
              <a:off x="1063980" y="707106"/>
              <a:ext cx="1274535" cy="127453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285097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 txBox="1"/>
            <p:nvPr/>
          </p:nvSpPr>
          <p:spPr>
            <a:xfrm>
              <a:off x="285097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CA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Reduces the risk of human error</a:t>
              </a:r>
              <a:endParaRPr sz="1100"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4391932" y="707106"/>
              <a:ext cx="1274535" cy="127453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3613050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2"/>
            <p:cNvSpPr txBox="1"/>
            <p:nvPr/>
          </p:nvSpPr>
          <p:spPr>
            <a:xfrm>
              <a:off x="3613050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CA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Enforces consistent rules</a:t>
              </a:r>
              <a:endParaRPr sz="1100"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7719885" y="707106"/>
              <a:ext cx="1274535" cy="127453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6941002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 txBox="1"/>
            <p:nvPr/>
          </p:nvSpPr>
          <p:spPr>
            <a:xfrm>
              <a:off x="6941002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CA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Increases speed and safety of deployments</a:t>
              </a:r>
              <a:endParaRPr sz="11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/>
              <a:t>Key Benefit of Using PaC</a:t>
            </a:r>
            <a:endParaRPr b="1"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lang="en-CA" sz="1800" b="1">
                <a:latin typeface="Bookman Old Style"/>
                <a:ea typeface="Bookman Old Style"/>
                <a:cs typeface="Bookman Old Style"/>
                <a:sym typeface="Bookman Old Style"/>
              </a:rPr>
              <a:t>Proactive Security: 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Catch violations before deployment.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lang="en-CA" sz="1800" b="1">
                <a:latin typeface="Bookman Old Style"/>
                <a:ea typeface="Bookman Old Style"/>
                <a:cs typeface="Bookman Old Style"/>
                <a:sym typeface="Bookman Old Style"/>
              </a:rPr>
              <a:t>Compliance Automation: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Ensure adherence to standards (SOC2, PCI-DSS, etc.)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lang="en-CA" sz="1800" b="1">
                <a:latin typeface="Bookman Old Style"/>
                <a:ea typeface="Bookman Old Style"/>
                <a:cs typeface="Bookman Old Style"/>
                <a:sym typeface="Bookman Old Style"/>
              </a:rPr>
              <a:t>Reduced Human Error: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Eliminate manual policy checks.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lang="en-CA" sz="1800" b="1">
                <a:latin typeface="Bookman Old Style"/>
                <a:ea typeface="Bookman Old Style"/>
                <a:cs typeface="Bookman Old Style"/>
                <a:sym typeface="Bookman Old Style"/>
              </a:rPr>
              <a:t>Audit Trail: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Complete history of policy decisions.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lang="en-CA" sz="1800" b="1">
                <a:latin typeface="Bookman Old Style"/>
                <a:ea typeface="Bookman Old Style"/>
                <a:cs typeface="Bookman Old Style"/>
                <a:sym typeface="Bookman Old Style"/>
              </a:rPr>
              <a:t>Automation: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Policies run automatically in pipelines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lang="en-CA" sz="1800" b="1">
                <a:latin typeface="Bookman Old Style"/>
                <a:ea typeface="Bookman Old Style"/>
                <a:cs typeface="Bookman Old Style"/>
                <a:sym typeface="Bookman Old Style"/>
              </a:rPr>
              <a:t>Consistency: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policies used among dev, test, and prod, no additional policies needed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lang="en-CA" sz="1800" b="1">
                <a:latin typeface="Bookman Old Style"/>
                <a:ea typeface="Bookman Old Style"/>
                <a:cs typeface="Bookman Old Style"/>
                <a:sym typeface="Bookman Old Style"/>
              </a:rPr>
              <a:t>Vision Control: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Track policies changes over time.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lang="en-CA" sz="1800" b="1">
                <a:latin typeface="Bookman Old Style"/>
                <a:ea typeface="Bookman Old Style"/>
                <a:cs typeface="Bookman Old Style"/>
                <a:sym typeface="Bookman Old Style"/>
              </a:rPr>
              <a:t>Speed: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Rapid policy deployment.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lang="en-CA" sz="1800" b="1">
                <a:latin typeface="Bookman Old Style"/>
                <a:ea typeface="Bookman Old Style"/>
                <a:cs typeface="Bookman Old Style"/>
                <a:sym typeface="Bookman Old Style"/>
              </a:rPr>
              <a:t>Testable: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Policies can be test easily treat as code.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b="1"/>
              <a:t>Traditional vs. Policy as Code</a:t>
            </a:r>
            <a:endParaRPr/>
          </a:p>
        </p:txBody>
      </p:sp>
      <p:graphicFrame>
        <p:nvGraphicFramePr>
          <p:cNvPr id="242" name="Google Shape;242;p34"/>
          <p:cNvGraphicFramePr/>
          <p:nvPr/>
        </p:nvGraphicFramePr>
        <p:xfrm>
          <a:off x="1491972" y="1565647"/>
          <a:ext cx="6205275" cy="282055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FDB58B"/>
                    </a:gs>
                    <a:gs pos="45000">
                      <a:srgbClr val="FFC39F"/>
                    </a:gs>
                    <a:gs pos="100000">
                      <a:srgbClr val="FFC7A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tableStyleId>{38D5AE7C-6A18-4F94-B1FC-9D8EB556CF80}</a:tableStyleId>
              </a:tblPr>
              <a:tblGrid>
                <a:gridCol w="20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 u="none" strike="noStrike" cap="none"/>
                        <a:t>Aspect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/>
                        <a:t>Traditional Approach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/>
                        <a:t>Policy as Code (PaC)</a:t>
                      </a:r>
                      <a:endParaRPr sz="1100"/>
                    </a:p>
                  </a:txBody>
                  <a:tcPr marL="56425" marR="56425" marT="28200" marB="28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/>
                        <a:t>Policy Management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Policies exist in documents or team guidelines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Policies are written as </a:t>
                      </a:r>
                      <a:r>
                        <a:rPr lang="en-CA" sz="1100" b="1"/>
                        <a:t>code</a:t>
                      </a:r>
                      <a:r>
                        <a:rPr lang="en-CA" sz="1100"/>
                        <a:t>, version-controlled</a:t>
                      </a:r>
                      <a:endParaRPr sz="1100"/>
                    </a:p>
                  </a:txBody>
                  <a:tcPr marL="56425" marR="56425" marT="28200" marB="28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/>
                        <a:t>Enforcement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Manual checks by security or DevOps teams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/>
                        <a:t>Automated validation</a:t>
                      </a:r>
                      <a:r>
                        <a:rPr lang="en-CA" sz="1100"/>
                        <a:t> in CI/CD pipelines</a:t>
                      </a:r>
                      <a:endParaRPr sz="1100"/>
                    </a:p>
                  </a:txBody>
                  <a:tcPr marL="56425" marR="56425" marT="28200" marB="28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/>
                        <a:t>Timing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Late in development or pre-deployment reviews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/>
                        <a:t>Early in the Dev cycle</a:t>
                      </a:r>
                      <a:r>
                        <a:rPr lang="en-CA" sz="1100"/>
                        <a:t> (shift-left security)</a:t>
                      </a:r>
                      <a:endParaRPr sz="1100"/>
                    </a:p>
                  </a:txBody>
                  <a:tcPr marL="56425" marR="56425" marT="28200" marB="28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/>
                        <a:t>Error Detection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After resources are deployed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/>
                        <a:t>Before resources are deployed</a:t>
                      </a:r>
                      <a:endParaRPr sz="1100"/>
                    </a:p>
                  </a:txBody>
                  <a:tcPr marL="56425" marR="56425" marT="28200" marB="28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/>
                        <a:t>Scalability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Difficult to maintain across teams and projects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Scales easily with code reuse and pipelines</a:t>
                      </a:r>
                      <a:endParaRPr sz="1100"/>
                    </a:p>
                  </a:txBody>
                  <a:tcPr marL="56425" marR="56425" marT="28200" marB="28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/>
                        <a:t>Auditability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Not always tracked or consistent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Changes are tracked via Git, enabling audits</a:t>
                      </a:r>
                      <a:endParaRPr sz="1100"/>
                    </a:p>
                  </a:txBody>
                  <a:tcPr marL="56425" marR="56425" marT="28200" marB="282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/>
                        <a:t>Developer Experience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Slows down deployment due to late feedback</a:t>
                      </a:r>
                      <a:endParaRPr sz="1100"/>
                    </a:p>
                  </a:txBody>
                  <a:tcPr marL="56425" marR="56425" marT="28200" marB="282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Developers get </a:t>
                      </a:r>
                      <a:r>
                        <a:rPr lang="en-CA" sz="1100" b="1"/>
                        <a:t>instant feedback</a:t>
                      </a:r>
                      <a:r>
                        <a:rPr lang="en-CA" sz="1100"/>
                        <a:t> on violations</a:t>
                      </a:r>
                      <a:endParaRPr sz="1100"/>
                    </a:p>
                  </a:txBody>
                  <a:tcPr marL="56425" marR="56425" marT="28200" marB="282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lang="en-CA" b="1"/>
              <a:t>Importance of Cloud Security</a:t>
            </a:r>
            <a:endParaRPr/>
          </a:p>
        </p:txBody>
      </p:sp>
      <p:grpSp>
        <p:nvGrpSpPr>
          <p:cNvPr id="248" name="Google Shape;248;p35"/>
          <p:cNvGrpSpPr/>
          <p:nvPr/>
        </p:nvGrpSpPr>
        <p:grpSpPr>
          <a:xfrm>
            <a:off x="822960" y="1581495"/>
            <a:ext cx="7543799" cy="2819978"/>
            <a:chOff x="0" y="459"/>
            <a:chExt cx="10058399" cy="3759971"/>
          </a:xfrm>
        </p:grpSpPr>
        <p:sp>
          <p:nvSpPr>
            <p:cNvPr id="249" name="Google Shape;249;p35"/>
            <p:cNvSpPr/>
            <p:nvPr/>
          </p:nvSpPr>
          <p:spPr>
            <a:xfrm>
              <a:off x="0" y="459"/>
              <a:ext cx="10058399" cy="1074277"/>
            </a:xfrm>
            <a:prstGeom prst="roundRect">
              <a:avLst>
                <a:gd name="adj" fmla="val 10000"/>
              </a:avLst>
            </a:prstGeom>
            <a:solidFill>
              <a:srgbClr val="FBDBC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24969" y="242171"/>
              <a:ext cx="590852" cy="5908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1240791" y="459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 txBox="1"/>
            <p:nvPr/>
          </p:nvSpPr>
          <p:spPr>
            <a:xfrm>
              <a:off x="1240791" y="459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250" tIns="85250" rIns="85250" bIns="85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lang="en-CA" sz="14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Why Cloud Security Matters</a:t>
              </a:r>
              <a:endPara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0" y="1343306"/>
              <a:ext cx="10058399" cy="1074277"/>
            </a:xfrm>
            <a:prstGeom prst="roundRect">
              <a:avLst>
                <a:gd name="adj" fmla="val 10000"/>
              </a:avLst>
            </a:prstGeom>
            <a:solidFill>
              <a:srgbClr val="FBDBC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24969" y="1585019"/>
              <a:ext cx="590852" cy="5908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1240791" y="1343306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 txBox="1"/>
            <p:nvPr/>
          </p:nvSpPr>
          <p:spPr>
            <a:xfrm>
              <a:off x="1240791" y="1343306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250" tIns="85250" rIns="85250" bIns="85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With the widespread adoption of </a:t>
              </a:r>
              <a:r>
                <a:rPr lang="en-CA" sz="14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public cloud platforms</a:t>
              </a:r>
              <a:r>
                <a:rPr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like Azure, AWS, and GCP, organizations are moving critical workloads—including sensitive data, customer information, and internal systems—to the cloud.</a:t>
              </a:r>
              <a:endParaRPr sz="1100"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0" y="2686153"/>
              <a:ext cx="10058399" cy="1074277"/>
            </a:xfrm>
            <a:prstGeom prst="roundRect">
              <a:avLst>
                <a:gd name="adj" fmla="val 10000"/>
              </a:avLst>
            </a:prstGeom>
            <a:solidFill>
              <a:srgbClr val="FBDBC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24969" y="2927866"/>
              <a:ext cx="590852" cy="59085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1240791" y="2686153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 txBox="1"/>
            <p:nvPr/>
          </p:nvSpPr>
          <p:spPr>
            <a:xfrm>
              <a:off x="1240791" y="2686153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250" tIns="85250" rIns="85250" bIns="852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While the cloud offers scalability and flexibility, it also </a:t>
              </a:r>
              <a:r>
                <a:rPr lang="en-CA" sz="1400" b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introduces new attack surfaces and risks</a:t>
              </a:r>
              <a:r>
                <a:rPr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if not secured properly.</a:t>
              </a:r>
              <a:endParaRPr sz="11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Macintosh PowerPoint</Application>
  <PresentationFormat>On-screen Show (16:9)</PresentationFormat>
  <Paragraphs>119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Noto Sans Symbols</vt:lpstr>
      <vt:lpstr>Arial</vt:lpstr>
      <vt:lpstr>Bookman Old Style</vt:lpstr>
      <vt:lpstr>Calibri</vt:lpstr>
      <vt:lpstr>Libre Franklin</vt:lpstr>
      <vt:lpstr>Simple Light</vt:lpstr>
      <vt:lpstr>Custom</vt:lpstr>
      <vt:lpstr>Custom</vt:lpstr>
      <vt:lpstr>Custom</vt:lpstr>
      <vt:lpstr>Policy as Code for Cloud Security and Compliance</vt:lpstr>
      <vt:lpstr>Agenda</vt:lpstr>
      <vt:lpstr>What is Policy as Code (PaC)?</vt:lpstr>
      <vt:lpstr>What is Policy as Code (PaC)?</vt:lpstr>
      <vt:lpstr>Common Type of PaC</vt:lpstr>
      <vt:lpstr>Why Use Policy as Code?</vt:lpstr>
      <vt:lpstr>Key Benefit of Using PaC</vt:lpstr>
      <vt:lpstr>Traditional vs. Policy as Code</vt:lpstr>
      <vt:lpstr>Importance of Cloud Security</vt:lpstr>
      <vt:lpstr>Compliance Challenges in Cloud</vt:lpstr>
      <vt:lpstr>  How PaC Helps with Compliance</vt:lpstr>
      <vt:lpstr>Core Tool Used</vt:lpstr>
      <vt:lpstr>Overview of Open Policy Agent (OPA)</vt:lpstr>
      <vt:lpstr>Rego – OPA's Policy Language</vt:lpstr>
      <vt:lpstr>What is Conftest?</vt:lpstr>
      <vt:lpstr>Terraform Overview</vt:lpstr>
      <vt:lpstr>OPA + Terraform Integration</vt:lpstr>
      <vt:lpstr>GitHub Actions in CI/CD</vt:lpstr>
      <vt:lpstr>CI/CD Workflow Diagram</vt:lpstr>
      <vt:lpstr>Policy #1 Require Tag</vt:lpstr>
      <vt:lpstr>Policy #2 - No Public Ingress</vt:lpstr>
      <vt:lpstr>GitHub Actions Integration</vt:lpstr>
      <vt:lpstr>GitHub Actions Integration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Shaoxian Duan</cp:lastModifiedBy>
  <cp:revision>1</cp:revision>
  <dcterms:modified xsi:type="dcterms:W3CDTF">2025-06-08T19:49:08Z</dcterms:modified>
</cp:coreProperties>
</file>