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1" r:id="rId3"/>
    <p:sldId id="291" r:id="rId4"/>
    <p:sldId id="290" r:id="rId5"/>
    <p:sldId id="292" r:id="rId6"/>
    <p:sldId id="294" r:id="rId7"/>
    <p:sldId id="293" r:id="rId8"/>
    <p:sldId id="272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 snapToGrid="0" showGuides="1">
      <p:cViewPr>
        <p:scale>
          <a:sx n="108" d="100"/>
          <a:sy n="108" d="100"/>
        </p:scale>
        <p:origin x="-80" y="-80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F75E-E3AD-4AAA-9222-5C2C8A0BF070}" type="datetimeFigureOut">
              <a:rPr lang="zh-CN" altLang="en-US" smtClean="0"/>
              <a:t>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3DFA-B761-40F3-96F8-595383F156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9" Type="http://schemas.openxmlformats.org/officeDocument/2006/relationships/image" Target="../media/image19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312344"/>
            <a:ext cx="11700388" cy="6341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860" y="1544320"/>
            <a:ext cx="2494915" cy="24949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06090" y="4039235"/>
            <a:ext cx="6393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</a:rPr>
              <a:t>VUE 研讨分享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8157" y="5188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作者：丁少雄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294968"/>
            <a:ext cx="11700388" cy="6341806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48585" y="2078355"/>
            <a:ext cx="797941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MVC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前后端分离的演进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MVVM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模式介绍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的细节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双向绑定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如何根据项目选择合适的框架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27436" y="916428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01401" y="1747425"/>
            <a:ext cx="225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634" y="257503"/>
            <a:ext cx="11700388" cy="634180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153860" y="539115"/>
            <a:ext cx="101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的演进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8935" y="20133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6" name="图片 25" descr="iU2XJL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77" y="2072890"/>
            <a:ext cx="4180752" cy="19882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13" y="2057148"/>
            <a:ext cx="4092667" cy="196132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9" name="文本框 28"/>
          <p:cNvSpPr txBox="1"/>
          <p:nvPr/>
        </p:nvSpPr>
        <p:spPr>
          <a:xfrm>
            <a:off x="2217297" y="1448578"/>
            <a:ext cx="294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前后端分离之前的</a:t>
            </a:r>
            <a:r>
              <a:rPr kumimoji="1" lang="en-US" altLang="zh-CN" dirty="0" smtClean="0">
                <a:solidFill>
                  <a:srgbClr val="FFFFFF"/>
                </a:solidFill>
              </a:rPr>
              <a:t>MVC</a:t>
            </a:r>
            <a:r>
              <a:rPr kumimoji="1" lang="zh-CN" altLang="en-US" dirty="0" smtClean="0">
                <a:solidFill>
                  <a:srgbClr val="FFFFFF"/>
                </a:solidFill>
              </a:rPr>
              <a:t>架构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58063" y="1444626"/>
            <a:ext cx="294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前后端分离之后的</a:t>
            </a:r>
            <a:r>
              <a:rPr kumimoji="1" lang="en-US" altLang="zh-CN" dirty="0" smtClean="0">
                <a:solidFill>
                  <a:srgbClr val="FFFFFF"/>
                </a:solidFill>
              </a:rPr>
              <a:t>MVC</a:t>
            </a:r>
            <a:r>
              <a:rPr kumimoji="1" lang="zh-CN" altLang="en-US" dirty="0" smtClean="0">
                <a:solidFill>
                  <a:srgbClr val="FFFFFF"/>
                </a:solidFill>
              </a:rPr>
              <a:t>架构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78000" y="4611688"/>
            <a:ext cx="4283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用户的每次操作都必须请求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Controller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层，通过各种逻辑处理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Model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，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最终把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Model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绑定到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View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上呈现给用户。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前端所需要的数据后端基本上都可以处理好</a:t>
            </a:r>
            <a:r>
              <a:rPr kumimoji="1" lang="zh-CN" altLang="zh-CN" sz="1000" dirty="0" smtClean="0">
                <a:solidFill>
                  <a:srgbClr val="FFFFFF"/>
                </a:solidFill>
              </a:rPr>
              <a:t>，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主要的工作就是展示，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也就是所谓的瘦客户端思想。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缺点：每次渲染视图都需要交给服务端来完成，性能存在明显的瓶颈，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并且无法满足一些复杂的场景需求，对用户来说流量消耗也大。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4238625"/>
            <a:ext cx="76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特点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05838" y="4240213"/>
            <a:ext cx="76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特点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4275" y="4621253"/>
            <a:ext cx="4946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前后端分离后，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view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不再经过后台，而是直接呈现给用户，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Controller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响应用户操作，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并通过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AJAX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从后台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REST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接口拿到数据，并将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Model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更新到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View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上。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这意味着前端能够处理更复杂的界面逻辑，做出用户体验更好的界面效果，也就是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所谓的富客户端思想。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缺点：随着应用的复杂程度与日俱增，开发者会在代码中大量操作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DOM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，处理繁琐，</a:t>
            </a:r>
            <a:endParaRPr kumimoji="1" lang="en-US" altLang="zh-CN" sz="1000" dirty="0" smtClean="0">
              <a:solidFill>
                <a:srgbClr val="FFFFFF"/>
              </a:solidFill>
            </a:endParaRPr>
          </a:p>
          <a:p>
            <a:r>
              <a:rPr kumimoji="1" lang="zh-CN" altLang="en-US" sz="1000" dirty="0" smtClean="0">
                <a:solidFill>
                  <a:srgbClr val="FFFFFF"/>
                </a:solidFill>
              </a:rPr>
              <a:t>代码冗余，难以维护。大量的</a:t>
            </a:r>
            <a:r>
              <a:rPr kumimoji="1" lang="en-US" altLang="zh-CN" sz="1000" dirty="0" smtClean="0">
                <a:solidFill>
                  <a:srgbClr val="FFFFFF"/>
                </a:solidFill>
              </a:rPr>
              <a:t>DOM</a:t>
            </a:r>
            <a:r>
              <a:rPr kumimoji="1" lang="zh-CN" altLang="en-US" sz="1000" dirty="0" smtClean="0">
                <a:solidFill>
                  <a:srgbClr val="FFFFFF"/>
                </a:solidFill>
              </a:rPr>
              <a:t>使页面渲染性能降低，加载变慢，用户体验不佳。</a:t>
            </a:r>
            <a:endParaRPr kumimoji="1" lang="zh-CN" alt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257503"/>
            <a:ext cx="11700388" cy="634180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2439035" y="539115"/>
            <a:ext cx="7313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1430" y="1561465"/>
            <a:ext cx="1389380" cy="398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MVC</a:t>
            </a:r>
            <a:r>
              <a:rPr lang="zh-CN" altLang="en-US" sz="2000">
                <a:solidFill>
                  <a:schemeClr val="bg1"/>
                </a:solidFill>
              </a:rPr>
              <a:t>模式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81430" y="2129790"/>
            <a:ext cx="529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1. </a:t>
            </a:r>
            <a:r>
              <a:rPr sz="1600" dirty="0" smtClean="0">
                <a:solidFill>
                  <a:schemeClr val="bg1"/>
                </a:solidFill>
              </a:rPr>
              <a:t>View </a:t>
            </a:r>
            <a:r>
              <a:rPr lang="zh-CN" altLang="en-US" sz="1600" dirty="0" smtClean="0">
                <a:solidFill>
                  <a:schemeClr val="bg1"/>
                </a:solidFill>
              </a:rPr>
              <a:t>层用于</a:t>
            </a:r>
            <a:r>
              <a:rPr lang="en-US" altLang="zh-CN" sz="1600" dirty="0" smtClean="0">
                <a:solidFill>
                  <a:schemeClr val="bg1"/>
                </a:solidFill>
              </a:rPr>
              <a:t>UI</a:t>
            </a:r>
            <a:r>
              <a:rPr lang="zh-CN" altLang="en-US" sz="1600" dirty="0" smtClean="0">
                <a:solidFill>
                  <a:schemeClr val="bg1"/>
                </a:solidFill>
              </a:rPr>
              <a:t>布局，展示数据。</a:t>
            </a:r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2. </a:t>
            </a:r>
            <a:r>
              <a:rPr lang="en-US" altLang="zh-CN" sz="1600" dirty="0" smtClean="0">
                <a:solidFill>
                  <a:schemeClr val="bg1"/>
                </a:solidFill>
              </a:rPr>
              <a:t>Model</a:t>
            </a:r>
            <a:r>
              <a:rPr lang="zh-CN" altLang="en-US" sz="1600" dirty="0" smtClean="0">
                <a:solidFill>
                  <a:schemeClr val="bg1"/>
                </a:solidFill>
              </a:rPr>
              <a:t>管理数据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3. </a:t>
            </a:r>
            <a:r>
              <a:rPr lang="en-US" altLang="zh-CN" sz="1600" dirty="0" smtClean="0">
                <a:solidFill>
                  <a:schemeClr val="bg1"/>
                </a:solidFill>
              </a:rPr>
              <a:t>Controller</a:t>
            </a:r>
            <a:r>
              <a:rPr lang="zh-CN" altLang="en-US" sz="1600" dirty="0" smtClean="0">
                <a:solidFill>
                  <a:schemeClr val="bg1"/>
                </a:solidFill>
              </a:rPr>
              <a:t>响应用户操作，并将</a:t>
            </a:r>
            <a:r>
              <a:rPr lang="en-US" altLang="zh-CN" sz="1600" dirty="0" smtClean="0">
                <a:solidFill>
                  <a:schemeClr val="bg1"/>
                </a:solidFill>
              </a:rPr>
              <a:t>Model</a:t>
            </a:r>
            <a:r>
              <a:rPr lang="zh-CN" altLang="en-US" sz="1600" dirty="0" smtClean="0">
                <a:solidFill>
                  <a:schemeClr val="bg1"/>
                </a:solidFill>
              </a:rPr>
              <a:t>更新到</a:t>
            </a:r>
            <a:r>
              <a:rPr lang="en-US" altLang="zh-CN" sz="1600" dirty="0" smtClean="0">
                <a:solidFill>
                  <a:schemeClr val="bg1"/>
                </a:solidFill>
              </a:rPr>
              <a:t>View</a:t>
            </a:r>
            <a:r>
              <a:rPr lang="zh-CN" altLang="en-US" sz="1600" dirty="0" smtClean="0">
                <a:solidFill>
                  <a:schemeClr val="bg1"/>
                </a:solidFill>
              </a:rPr>
              <a:t>上。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1430" y="2987040"/>
            <a:ext cx="1520825" cy="398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MVVM</a:t>
            </a:r>
            <a:r>
              <a:rPr lang="zh-CN" altLang="en-US" sz="2000">
                <a:solidFill>
                  <a:schemeClr val="bg1"/>
                </a:solidFill>
              </a:rPr>
              <a:t>模式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81430" y="3604260"/>
            <a:ext cx="386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通过</a:t>
            </a:r>
            <a:r>
              <a:rPr lang="en-US" altLang="zh-CN" dirty="0" err="1" smtClean="0">
                <a:solidFill>
                  <a:schemeClr val="bg1"/>
                </a:solidFill>
              </a:rPr>
              <a:t>ViewModel</a:t>
            </a:r>
            <a:r>
              <a:rPr lang="zh-CN" altLang="en-US" dirty="0" smtClean="0">
                <a:solidFill>
                  <a:schemeClr val="bg1"/>
                </a:solidFill>
              </a:rPr>
              <a:t>来实现</a:t>
            </a:r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Model</a:t>
            </a:r>
            <a:r>
              <a:rPr lang="zh-CN" altLang="en-US" dirty="0" smtClean="0">
                <a:solidFill>
                  <a:schemeClr val="bg1"/>
                </a:solidFill>
              </a:rPr>
              <a:t>的双向绑定，无需手动操作</a:t>
            </a:r>
            <a:r>
              <a:rPr lang="en-US" altLang="zh-CN" dirty="0" smtClean="0">
                <a:solidFill>
                  <a:schemeClr val="bg1"/>
                </a:solidFill>
              </a:rPr>
              <a:t>DOM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6220" y="4591685"/>
            <a:ext cx="1520825" cy="3987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MVVM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27480" y="5295265"/>
            <a:ext cx="6867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</a:rPr>
              <a:t>层代码修改不影响</a:t>
            </a:r>
            <a:r>
              <a:rPr lang="en-US" altLang="zh-CN" dirty="0">
                <a:solidFill>
                  <a:schemeClr val="bg1"/>
                </a:solidFill>
              </a:rPr>
              <a:t>View-Model</a:t>
            </a:r>
            <a:r>
              <a:rPr lang="zh-CN" altLang="en-US" dirty="0">
                <a:solidFill>
                  <a:schemeClr val="bg1"/>
                </a:solidFill>
              </a:rPr>
              <a:t>代码（低耦合）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、如果页面需要数据相同、</a:t>
            </a:r>
            <a:r>
              <a:rPr lang="en-US" altLang="zh-CN" dirty="0">
                <a:solidFill>
                  <a:schemeClr val="bg1"/>
                </a:solidFill>
              </a:rPr>
              <a:t>View-Model</a:t>
            </a:r>
            <a:r>
              <a:rPr lang="zh-CN" altLang="en-US" dirty="0">
                <a:solidFill>
                  <a:schemeClr val="bg1"/>
                </a:solidFill>
              </a:rPr>
              <a:t>可重用（复用性）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View</a:t>
            </a:r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、页面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测试可转化为数据测试（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可测试）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162" y="1368108"/>
            <a:ext cx="2297430" cy="20097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003" y="1368743"/>
            <a:ext cx="2322830" cy="20091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6560" y="3925570"/>
            <a:ext cx="3012440" cy="2291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257503"/>
            <a:ext cx="11700388" cy="634180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153860" y="539115"/>
            <a:ext cx="101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的细节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8935" y="20133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40" y="1532500"/>
            <a:ext cx="5020541" cy="29168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36271" y="4834340"/>
            <a:ext cx="6306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Vue.js</a:t>
            </a:r>
            <a:r>
              <a:rPr kumimoji="1" lang="zh-CN" altLang="en-US" dirty="0" smtClean="0">
                <a:solidFill>
                  <a:srgbClr val="FFFFFF"/>
                </a:solidFill>
              </a:rPr>
              <a:t>可以说是</a:t>
            </a:r>
            <a:r>
              <a:rPr kumimoji="1" lang="en-US" altLang="zh-CN" dirty="0" smtClean="0">
                <a:solidFill>
                  <a:srgbClr val="FFFFFF"/>
                </a:solidFill>
              </a:rPr>
              <a:t>MVVM</a:t>
            </a:r>
            <a:r>
              <a:rPr kumimoji="1" lang="zh-CN" altLang="en-US" dirty="0" smtClean="0">
                <a:solidFill>
                  <a:srgbClr val="FFFFFF"/>
                </a:solidFill>
              </a:rPr>
              <a:t>架构的最佳实践，专注于</a:t>
            </a:r>
            <a:r>
              <a:rPr kumimoji="1" lang="en-US" altLang="zh-CN" dirty="0" smtClean="0">
                <a:solidFill>
                  <a:srgbClr val="FFFFFF"/>
                </a:solidFill>
              </a:rPr>
              <a:t>MVVM</a:t>
            </a:r>
            <a:r>
              <a:rPr kumimoji="1" lang="zh-CN" altLang="en-US" dirty="0" smtClean="0">
                <a:solidFill>
                  <a:srgbClr val="FFFFFF"/>
                </a:solidFill>
              </a:rPr>
              <a:t>中的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ViewModel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，不仅做到了数据双向绑定，而且也是一款相对比较轻量级的</a:t>
            </a:r>
            <a:r>
              <a:rPr kumimoji="1" lang="en-US" altLang="zh-CN" dirty="0" smtClean="0">
                <a:solidFill>
                  <a:srgbClr val="FFFFFF"/>
                </a:solidFill>
              </a:rPr>
              <a:t>JS</a:t>
            </a:r>
            <a:r>
              <a:rPr kumimoji="1" lang="zh-CN" altLang="en-US" dirty="0" smtClean="0">
                <a:solidFill>
                  <a:srgbClr val="FFFFFF"/>
                </a:solidFill>
              </a:rPr>
              <a:t>库，</a:t>
            </a:r>
            <a:r>
              <a:rPr kumimoji="1" lang="en-US" altLang="zh-CN" dirty="0" smtClean="0">
                <a:solidFill>
                  <a:srgbClr val="FFFFFF"/>
                </a:solidFill>
              </a:rPr>
              <a:t>API</a:t>
            </a:r>
            <a:r>
              <a:rPr kumimoji="1" lang="zh-CN" altLang="en-US" dirty="0" smtClean="0">
                <a:solidFill>
                  <a:srgbClr val="FFFFFF"/>
                </a:solidFill>
              </a:rPr>
              <a:t>简洁</a:t>
            </a:r>
            <a:r>
              <a:rPr kumimoji="1" lang="zh-CN" altLang="zh-CN" dirty="0" smtClean="0">
                <a:solidFill>
                  <a:srgbClr val="FFFFFF"/>
                </a:solidFill>
              </a:rPr>
              <a:t>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很容易上手。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0812" y="1632436"/>
            <a:ext cx="5063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solidFill>
                  <a:srgbClr val="FFFFFF"/>
                </a:solidFill>
              </a:rPr>
              <a:t>Observer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数据监听器，能够对数据对象的所有属性进行监听，如有变动可拿到最新值并通知订阅者，</a:t>
            </a:r>
            <a:endParaRPr kumimoji="1" lang="en-US" altLang="zh-CN" sz="1400" dirty="0" smtClean="0">
              <a:solidFill>
                <a:srgbClr val="FFFFFF"/>
              </a:solidFill>
            </a:endParaRPr>
          </a:p>
          <a:p>
            <a:r>
              <a:rPr kumimoji="1" lang="zh-CN" altLang="en-US" sz="1400" dirty="0" smtClean="0">
                <a:solidFill>
                  <a:srgbClr val="FFFFFF"/>
                </a:solidFill>
              </a:rPr>
              <a:t>内部采用</a:t>
            </a:r>
            <a:r>
              <a:rPr kumimoji="1" lang="en-US" altLang="zh-CN" sz="1400" dirty="0" err="1" smtClean="0">
                <a:solidFill>
                  <a:srgbClr val="FFFFFF"/>
                </a:solidFill>
              </a:rPr>
              <a:t>Object.defineProperty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FFFF"/>
                </a:solidFill>
              </a:rPr>
              <a:t>getter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和</a:t>
            </a:r>
            <a:r>
              <a:rPr kumimoji="1" lang="en-US" altLang="zh-CN" sz="1400" dirty="0" smtClean="0">
                <a:solidFill>
                  <a:srgbClr val="FFFFFF"/>
                </a:solidFill>
              </a:rPr>
              <a:t>setter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来实现。</a:t>
            </a:r>
            <a:endParaRPr kumimoji="1" lang="en-US" altLang="zh-CN" sz="1400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solidFill>
                  <a:srgbClr val="FFFFFF"/>
                </a:solidFill>
              </a:rPr>
              <a:t>Compile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指令解析器，它的作用是对每个元素节点的指令进行扫描和解析，根据指令模版替换数据，</a:t>
            </a:r>
          </a:p>
          <a:p>
            <a:r>
              <a:rPr kumimoji="1" lang="zh-CN" altLang="en-US" sz="1400" dirty="0" smtClean="0">
                <a:solidFill>
                  <a:srgbClr val="FFFFFF"/>
                </a:solidFill>
              </a:rPr>
              <a:t>以及绑定相应的更新函数。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solidFill>
                  <a:srgbClr val="FFFFFF"/>
                </a:solidFill>
              </a:rPr>
              <a:t>Watcher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订阅者，作为连接</a:t>
            </a:r>
            <a:r>
              <a:rPr kumimoji="1" lang="en-US" altLang="zh-CN" sz="1400" dirty="0" smtClean="0">
                <a:solidFill>
                  <a:srgbClr val="FFFFFF"/>
                </a:solidFill>
              </a:rPr>
              <a:t>Observer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和</a:t>
            </a:r>
            <a:r>
              <a:rPr kumimoji="1" lang="en-US" altLang="zh-CN" sz="1400" dirty="0" smtClean="0">
                <a:solidFill>
                  <a:srgbClr val="FFFFFF"/>
                </a:solidFill>
              </a:rPr>
              <a:t>Compile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的桥梁。能够订阅并收到每个属性变动的通知，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zh-CN" altLang="en-US" sz="1400" dirty="0" smtClean="0">
                <a:solidFill>
                  <a:srgbClr val="FFFFFF"/>
                </a:solidFill>
              </a:rPr>
              <a:t>执行指令绑定的相应回调函数。</a:t>
            </a:r>
            <a:endParaRPr kumimoji="1" lang="en-US" altLang="zh-CN" sz="1400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err="1" smtClean="0">
                <a:solidFill>
                  <a:srgbClr val="FFFFFF"/>
                </a:solidFill>
              </a:rPr>
              <a:t>Dep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消息订阅器，内部维护了一个数组，用来收集订阅者（</a:t>
            </a:r>
            <a:r>
              <a:rPr kumimoji="1" lang="en-US" altLang="zh-CN" sz="1400" dirty="0" smtClean="0">
                <a:solidFill>
                  <a:srgbClr val="FFFFFF"/>
                </a:solidFill>
              </a:rPr>
              <a:t>Watcher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），数据变动触发</a:t>
            </a:r>
            <a:r>
              <a:rPr kumimoji="1" lang="en-US" altLang="zh-CN" sz="1400" dirty="0" smtClean="0">
                <a:solidFill>
                  <a:srgbClr val="FFFFFF"/>
                </a:solidFill>
              </a:rPr>
              <a:t>notify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函数，</a:t>
            </a:r>
            <a:endParaRPr kumimoji="1" lang="en-US" altLang="zh-CN" sz="1400" dirty="0" smtClean="0">
              <a:solidFill>
                <a:srgbClr val="FFFFFF"/>
              </a:solidFill>
            </a:endParaRPr>
          </a:p>
          <a:p>
            <a:r>
              <a:rPr kumimoji="1" lang="zh-CN" altLang="en-US" sz="1400" dirty="0" smtClean="0">
                <a:solidFill>
                  <a:srgbClr val="FFFFFF"/>
                </a:solidFill>
              </a:rPr>
              <a:t>再调用订阅者的</a:t>
            </a:r>
            <a:r>
              <a:rPr kumimoji="1" lang="en-US" altLang="zh-CN" sz="1400" dirty="0" smtClean="0">
                <a:solidFill>
                  <a:srgbClr val="FFFFFF"/>
                </a:solidFill>
              </a:rPr>
              <a:t>update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方法。</a:t>
            </a:r>
            <a:endParaRPr kumimoji="1"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257503"/>
            <a:ext cx="11700388" cy="634180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153860" y="539115"/>
            <a:ext cx="101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双向绑定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8935" y="20133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544" y="1278192"/>
            <a:ext cx="2489564" cy="11897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840" y="2691552"/>
            <a:ext cx="2648974" cy="30558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79290" y="5899355"/>
            <a:ext cx="75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Vue.js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53742" y="141748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solidFill>
                  <a:srgbClr val="FFFFFF"/>
                </a:solidFill>
              </a:rPr>
              <a:t>当更改输入框的值时，文本的内容会被更新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solidFill>
                  <a:srgbClr val="FFFFFF"/>
                </a:solidFill>
              </a:rPr>
              <a:t>如果改变文本的内容，输入框也会更新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484" y="2736158"/>
            <a:ext cx="4424106" cy="29612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90580" y="58993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Angluar.js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257503"/>
            <a:ext cx="11700388" cy="634180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153860" y="539115"/>
            <a:ext cx="101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8935" y="20133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48581" y="1630516"/>
            <a:ext cx="4385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Vue</a:t>
            </a:r>
            <a:r>
              <a:rPr kumimoji="1" lang="zh-CN" altLang="en-US" dirty="0" smtClean="0">
                <a:solidFill>
                  <a:srgbClr val="FFFFFF"/>
                </a:solidFill>
              </a:rPr>
              <a:t>的组件是一大亮点，它可以扩展</a:t>
            </a:r>
            <a:r>
              <a:rPr kumimoji="1" lang="en-US" altLang="zh-CN" dirty="0" smtClean="0">
                <a:solidFill>
                  <a:srgbClr val="FFFFFF"/>
                </a:solidFill>
              </a:rPr>
              <a:t>HTML</a:t>
            </a:r>
          </a:p>
          <a:p>
            <a:r>
              <a:rPr kumimoji="1" lang="zh-CN" altLang="en-US" dirty="0" smtClean="0">
                <a:solidFill>
                  <a:srgbClr val="FFFFFF"/>
                </a:solidFill>
              </a:rPr>
              <a:t>元素，封装可重用的</a:t>
            </a:r>
            <a:r>
              <a:rPr kumimoji="1" lang="en-US" altLang="zh-CN" dirty="0" smtClean="0">
                <a:solidFill>
                  <a:srgbClr val="FFFFFF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FF"/>
                </a:solidFill>
              </a:rPr>
              <a:t>、</a:t>
            </a:r>
            <a:r>
              <a:rPr kumimoji="1" lang="en-US" altLang="zh-CN" dirty="0" smtClean="0">
                <a:solidFill>
                  <a:srgbClr val="FFFFFF"/>
                </a:solidFill>
              </a:rPr>
              <a:t> CSS</a:t>
            </a:r>
            <a:r>
              <a:rPr kumimoji="1" lang="zh-CN" altLang="en-US" dirty="0" smtClean="0">
                <a:solidFill>
                  <a:srgbClr val="FFFFFF"/>
                </a:solidFill>
              </a:rPr>
              <a:t>、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js</a:t>
            </a:r>
            <a:r>
              <a:rPr kumimoji="1" lang="zh-CN" altLang="en-US" dirty="0" smtClean="0">
                <a:solidFill>
                  <a:srgbClr val="FFFFFF"/>
                </a:solidFill>
              </a:rPr>
              <a:t>代码，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</a:rPr>
              <a:t>极大的提高了开发效率和代码的维护性。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032" y="2999146"/>
            <a:ext cx="3262260" cy="27719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761" y="2802192"/>
            <a:ext cx="2305465" cy="3159843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842001" y="4145935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70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258138"/>
            <a:ext cx="11700388" cy="634180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2439035" y="539115"/>
            <a:ext cx="7313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如何根据项目选择合适的框架</a:t>
            </a:r>
          </a:p>
        </p:txBody>
      </p:sp>
      <p:pic>
        <p:nvPicPr>
          <p:cNvPr id="2" name="图片 1" descr="7c950f77a9783578d260322e8941f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989330" y="2106295"/>
            <a:ext cx="2804795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9330" y="1184275"/>
            <a:ext cx="474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后台管理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前后端分离，前端使用</a:t>
            </a:r>
            <a:r>
              <a:rPr lang="en-US" altLang="zh-CN" sz="1400" dirty="0" smtClean="0">
                <a:solidFill>
                  <a:schemeClr val="bg1"/>
                </a:solidFill>
              </a:rPr>
              <a:t>MVVM</a:t>
            </a:r>
            <a:r>
              <a:rPr lang="zh-CN" altLang="en-US" sz="1400" dirty="0" smtClean="0">
                <a:solidFill>
                  <a:schemeClr val="bg1"/>
                </a:solidFill>
              </a:rPr>
              <a:t>模式开发</a:t>
            </a:r>
            <a:r>
              <a:rPr lang="zh-CN" altLang="en-US" sz="1400" dirty="0">
                <a:solidFill>
                  <a:schemeClr val="bg1"/>
                </a:solidFill>
              </a:rPr>
              <a:t>，便于快速开发测试（数据测试）</a:t>
            </a:r>
            <a:r>
              <a:rPr lang="zh-CN" altLang="en-US" sz="1400" dirty="0" smtClean="0">
                <a:solidFill>
                  <a:schemeClr val="bg1"/>
                </a:solidFill>
              </a:rPr>
              <a:t>，给出建议浏览器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</a:rPr>
              <a:t>IE9+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Chrome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9330" y="3848735"/>
            <a:ext cx="4514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面对</a:t>
            </a:r>
            <a:r>
              <a:rPr lang="en-US" altLang="zh-CN" sz="2000" dirty="0">
                <a:solidFill>
                  <a:schemeClr val="bg1"/>
                </a:solidFill>
              </a:rPr>
              <a:t>PC</a:t>
            </a:r>
            <a:r>
              <a:rPr lang="zh-CN" altLang="en-US" sz="2000" dirty="0" smtClean="0">
                <a:solidFill>
                  <a:schemeClr val="bg1"/>
                </a:solidFill>
              </a:rPr>
              <a:t>消费者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服务端渲染</a:t>
            </a:r>
            <a:r>
              <a:rPr lang="en-US" altLang="zh-CN" sz="1600" dirty="0">
                <a:solidFill>
                  <a:schemeClr val="bg1"/>
                </a:solidFill>
              </a:rPr>
              <a:t>(SSR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</a:rPr>
              <a:t>加载快，利于</a:t>
            </a:r>
            <a:r>
              <a:rPr lang="en-US" altLang="zh-CN" sz="1600" dirty="0">
                <a:solidFill>
                  <a:schemeClr val="bg1"/>
                </a:solidFill>
              </a:rPr>
              <a:t>SEO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330" y="4579620"/>
            <a:ext cx="2804795" cy="157416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654675" y="1515745"/>
            <a:ext cx="21000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移动端展示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Jquery</a:t>
            </a:r>
            <a:r>
              <a:rPr lang="zh-CN" altLang="en-US" sz="1400" dirty="0" smtClean="0">
                <a:solidFill>
                  <a:schemeClr val="bg1"/>
                </a:solidFill>
              </a:rPr>
              <a:t>简单快速开发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3" name="图片 22" descr="3687801_084422427000_2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24913" t="400" r="25761"/>
          <a:stretch/>
        </p:blipFill>
        <p:spPr>
          <a:xfrm>
            <a:off x="5676370" y="2121769"/>
            <a:ext cx="1905031" cy="3854851"/>
          </a:xfrm>
          <a:prstGeom prst="rect">
            <a:avLst/>
          </a:prstGeom>
        </p:spPr>
      </p:pic>
      <p:pic>
        <p:nvPicPr>
          <p:cNvPr id="24" name="图片 23" descr="3083295581829460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820" y="2487255"/>
            <a:ext cx="1846580" cy="328803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801100" y="1515745"/>
            <a:ext cx="20132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移动端微应</a:t>
            </a:r>
            <a:r>
              <a:rPr lang="zh-CN" altLang="en-US" dirty="0">
                <a:solidFill>
                  <a:schemeClr val="bg1"/>
                </a:solidFill>
              </a:rPr>
              <a:t>用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SPA</a:t>
            </a:r>
            <a:r>
              <a:rPr lang="zh-CN" altLang="en-US" sz="1400" dirty="0" smtClean="0">
                <a:solidFill>
                  <a:schemeClr val="bg1"/>
                </a:solidFill>
              </a:rPr>
              <a:t>架构</a:t>
            </a:r>
            <a:r>
              <a:rPr lang="en-US" altLang="zh-CN" sz="1400" dirty="0" smtClean="0">
                <a:solidFill>
                  <a:schemeClr val="bg1"/>
                </a:solidFill>
              </a:rPr>
              <a:t>+MVVM</a:t>
            </a:r>
            <a:r>
              <a:rPr lang="zh-CN" altLang="en-US" sz="1400" dirty="0" smtClean="0">
                <a:solidFill>
                  <a:schemeClr val="bg1"/>
                </a:solidFill>
              </a:rPr>
              <a:t>模式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Vue+VueRouter+Vuex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3" name="Oval 43"/>
          <p:cNvSpPr/>
          <p:nvPr/>
        </p:nvSpPr>
        <p:spPr>
          <a:xfrm>
            <a:off x="800883" y="1277704"/>
            <a:ext cx="244560" cy="240053"/>
          </a:xfrm>
          <a:prstGeom prst="ellipse">
            <a:avLst/>
          </a:prstGeom>
          <a:blipFill>
            <a:blip r:embed="rId9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ontserrat Light" pitchFamily="50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 Light" pitchFamily="50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Oval 43"/>
          <p:cNvSpPr/>
          <p:nvPr/>
        </p:nvSpPr>
        <p:spPr>
          <a:xfrm>
            <a:off x="798402" y="3923570"/>
            <a:ext cx="244560" cy="240053"/>
          </a:xfrm>
          <a:prstGeom prst="ellipse">
            <a:avLst/>
          </a:prstGeom>
          <a:blipFill>
            <a:blip r:embed="rId9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ontserrat Light" pitchFamily="50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 Light" pitchFamily="50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" name="Oval 43"/>
          <p:cNvSpPr/>
          <p:nvPr/>
        </p:nvSpPr>
        <p:spPr>
          <a:xfrm>
            <a:off x="5465569" y="1613479"/>
            <a:ext cx="244560" cy="240053"/>
          </a:xfrm>
          <a:prstGeom prst="ellipse">
            <a:avLst/>
          </a:prstGeom>
          <a:blipFill>
            <a:blip r:embed="rId9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ontserrat Light" pitchFamily="50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 Light" pitchFamily="50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6" name="Oval 43"/>
          <p:cNvSpPr/>
          <p:nvPr/>
        </p:nvSpPr>
        <p:spPr>
          <a:xfrm>
            <a:off x="8599419" y="1611006"/>
            <a:ext cx="244560" cy="240053"/>
          </a:xfrm>
          <a:prstGeom prst="ellipse">
            <a:avLst/>
          </a:prstGeom>
          <a:blipFill>
            <a:blip r:embed="rId9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ontserrat Light" pitchFamily="50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 Light" pitchFamily="50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 Light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 Light" pitchFamily="50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文本框 19"/>
          <p:cNvSpPr txBox="1"/>
          <p:nvPr/>
        </p:nvSpPr>
        <p:spPr>
          <a:xfrm>
            <a:off x="491757" y="2051433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 smtClean="0">
                <a:solidFill>
                  <a:schemeClr val="bg1">
                    <a:lumMod val="95000"/>
                  </a:schemeClr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chemeClr val="bg1">
                  <a:lumMod val="95000"/>
                </a:schemeClr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22035</TotalTime>
  <Words>475</Words>
  <Application>Microsoft Macintosh PowerPoint</Application>
  <PresentationFormat>自定义</PresentationFormat>
  <Paragraphs>68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丁 少雄</cp:lastModifiedBy>
  <cp:revision>132</cp:revision>
  <dcterms:created xsi:type="dcterms:W3CDTF">2017-06-12T08:37:00Z</dcterms:created>
  <dcterms:modified xsi:type="dcterms:W3CDTF">2017-07-04T08:47:15Z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