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3" r:id="rId1"/>
    <p:sldMasterId id="2147484463" r:id="rId2"/>
  </p:sldMasterIdLst>
  <p:notesMasterIdLst>
    <p:notesMasterId r:id="rId35"/>
  </p:notesMasterIdLst>
  <p:handoutMasterIdLst>
    <p:handoutMasterId r:id="rId36"/>
  </p:handoutMasterIdLst>
  <p:sldIdLst>
    <p:sldId id="459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9" r:id="rId17"/>
    <p:sldId id="440" r:id="rId18"/>
    <p:sldId id="441" r:id="rId19"/>
    <p:sldId id="442" r:id="rId20"/>
    <p:sldId id="443" r:id="rId21"/>
    <p:sldId id="444" r:id="rId22"/>
    <p:sldId id="445" r:id="rId23"/>
    <p:sldId id="446" r:id="rId24"/>
    <p:sldId id="447" r:id="rId25"/>
    <p:sldId id="448" r:id="rId26"/>
    <p:sldId id="449" r:id="rId27"/>
    <p:sldId id="451" r:id="rId28"/>
    <p:sldId id="452" r:id="rId29"/>
    <p:sldId id="453" r:id="rId30"/>
    <p:sldId id="454" r:id="rId31"/>
    <p:sldId id="455" r:id="rId32"/>
    <p:sldId id="456" r:id="rId33"/>
    <p:sldId id="458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FF7C80"/>
    <a:srgbClr val="FFD869"/>
    <a:srgbClr val="FFFF00"/>
    <a:srgbClr val="969696"/>
    <a:srgbClr val="F8F8F8"/>
    <a:srgbClr val="A6E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4" autoAdjust="0"/>
    <p:restoredTop sz="95479" autoAdjust="0"/>
  </p:normalViewPr>
  <p:slideViewPr>
    <p:cSldViewPr>
      <p:cViewPr varScale="1">
        <p:scale>
          <a:sx n="68" d="100"/>
          <a:sy n="68" d="100"/>
        </p:scale>
        <p:origin x="1488" y="48"/>
      </p:cViewPr>
      <p:guideLst>
        <p:guide orient="horz" pos="2160"/>
        <p:guide orient="horz" pos="30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8565EBD6-79C7-4999-976A-81B0F407AD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45D0E9F-73D3-4627-B2BE-485BB3FB10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BF0434-2DA7-4CE0-A8BA-31605A602E1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431C1A-075B-49EC-B0CA-0E187A02D4F0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DFB9F9-F606-4112-A65D-AA6B7051DA23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EB353-FB9E-49B8-9CA2-A5D79B32320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6EFF8-BCDC-492D-820C-7ED0375AAC9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教学指导：</a:t>
            </a:r>
            <a:endParaRPr lang="en-US" altLang="zh-CN" dirty="0">
              <a:ea typeface="宋体" charset="-122"/>
            </a:endParaRPr>
          </a:p>
          <a:p>
            <a:pPr eaLnBrk="1" hangingPunct="1"/>
            <a:r>
              <a:rPr lang="zh-CN" altLang="en-US" dirty="0">
                <a:ea typeface="宋体" charset="-122"/>
              </a:rPr>
              <a:t>教员简单解释每种写法的作用，然后到环境演示效果，并讲解方法的具体用法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教员简单描述方法的含义及用法，让学员有个初步印象即可，后面通过案例进一步学习用法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/>
              <a:t>教员简单描述方法的含义及用法，让学员有个初步印象即可，后面通过案例进一步学习用法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A36A1E-9C88-471B-9B00-1D99964A9A66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教学指导：</a:t>
            </a:r>
            <a:endParaRPr lang="en-US" altLang="zh-CN" dirty="0">
              <a:ea typeface="宋体" charset="-122"/>
            </a:endParaRPr>
          </a:p>
          <a:p>
            <a:pPr eaLnBrk="1" hangingPunct="1"/>
            <a:r>
              <a:rPr lang="zh-CN" altLang="en-US" dirty="0">
                <a:ea typeface="宋体" charset="-122"/>
              </a:rPr>
              <a:t>顺便讲一下</a:t>
            </a:r>
            <a:r>
              <a:rPr lang="en-US" altLang="zh-CN" dirty="0">
                <a:ea typeface="宋体" charset="-122"/>
              </a:rPr>
              <a:t>trim()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F1E5F-5CC9-4E8B-9A44-571CF3DACBD8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3929066"/>
            <a:ext cx="5857884" cy="469893"/>
          </a:xfrm>
        </p:spPr>
        <p:txBody>
          <a:bodyPr>
            <a:normAutofit/>
          </a:bodyPr>
          <a:lstStyle>
            <a:lvl1pPr>
              <a:defRPr sz="36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429132"/>
            <a:ext cx="5857884" cy="4286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华文楷体" pitchFamily="2" charset="-122"/>
                <a:ea typeface="华文楷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机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1285875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57290" y="1357298"/>
            <a:ext cx="6500835" cy="785818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4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0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16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285852" y="2571744"/>
            <a:ext cx="6500835" cy="785818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4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0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16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285852" y="4000504"/>
            <a:ext cx="6500835" cy="78581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4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0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16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endParaRPr lang="zh-CN" altLang="en-US" dirty="0"/>
          </a:p>
          <a:p>
            <a:pPr lvl="1"/>
            <a:r>
              <a:rPr lang="zh-CN" altLang="en-US" dirty="0"/>
              <a:t>时间要求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AC08D-9DFA-4B03-9933-FB74D1FD52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课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571625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2000240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0E44A-F4C2-4EED-AC8D-D3E13E9308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布置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643063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928802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EF093-C5AA-409E-98A7-C18ECD7004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次预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500188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714488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34EA2-DF36-4D55-822A-C2779EC40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114" y="1867988"/>
            <a:ext cx="7772400" cy="1197837"/>
          </a:xfrm>
        </p:spPr>
        <p:txBody>
          <a:bodyPr anchor="b">
            <a:normAutofit/>
          </a:bodyPr>
          <a:lstStyle>
            <a:lvl1pPr algn="ctr"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09406"/>
            <a:ext cx="6858000" cy="849085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14282" y="785794"/>
            <a:ext cx="2141686" cy="75683"/>
            <a:chOff x="0" y="0"/>
            <a:chExt cx="4368" cy="96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11" name="Picture 5" descr="0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51425"/>
            <a:ext cx="91440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2" y="285728"/>
            <a:ext cx="2024743" cy="55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40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2123" y="288942"/>
            <a:ext cx="5994219" cy="405265"/>
          </a:xfrm>
        </p:spPr>
        <p:txBody>
          <a:bodyPr>
            <a:noAutofit/>
          </a:bodyPr>
          <a:lstStyle>
            <a:lvl1pPr algn="ctr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    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1257" y="1571612"/>
            <a:ext cx="8791303" cy="4784874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n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/>
              <a:t>第四级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7566" y="6700928"/>
            <a:ext cx="2677886" cy="130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www.weixin-sx.com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</a:p>
          <a:p>
            <a:pPr algn="l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336761"/>
            <a:ext cx="2024743" cy="555107"/>
          </a:xfrm>
          <a:prstGeom prst="rect">
            <a:avLst/>
          </a:prstGeom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181495" y="757961"/>
            <a:ext cx="6948000" cy="72000"/>
            <a:chOff x="0" y="0"/>
            <a:chExt cx="4368" cy="96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组合 12"/>
          <p:cNvGrpSpPr/>
          <p:nvPr/>
        </p:nvGrpSpPr>
        <p:grpSpPr>
          <a:xfrm>
            <a:off x="0" y="6211389"/>
            <a:ext cx="9144000" cy="685800"/>
            <a:chOff x="0" y="6211389"/>
            <a:chExt cx="9144000" cy="685800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0" y="6492240"/>
              <a:ext cx="9144000" cy="365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" name="1 Título"/>
            <p:cNvSpPr txBox="1">
              <a:spLocks noChangeArrowheads="1"/>
            </p:cNvSpPr>
            <p:nvPr/>
          </p:nvSpPr>
          <p:spPr bwMode="auto">
            <a:xfrm>
              <a:off x="324397" y="6211389"/>
              <a:ext cx="8610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5763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 信 科 技   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0351-4148288   4148218       www.weixin-sx.com     </a:t>
              </a:r>
              <a:r>
                <a:rPr lang="zh-CN" altLang="en-US" sz="1400" b="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微信公众号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：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weixinkeji888</a:t>
              </a:r>
              <a:endPara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方正粗倩简体" panose="03000509000000000000" pitchFamily="65" charset="-122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04812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94770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84" y="365127"/>
            <a:ext cx="6229366" cy="492105"/>
          </a:xfrm>
        </p:spPr>
        <p:txBody>
          <a:bodyPr>
            <a:normAutofit/>
          </a:bodyPr>
          <a:lstStyle>
            <a:lvl1pPr>
              <a:defRPr sz="3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buFont typeface="Wingdings" pitchFamily="2" charset="2"/>
              <a:buChar char="n"/>
              <a:defRPr/>
            </a:lvl3pPr>
            <a:lvl4pPr>
              <a:buFont typeface="Wingdings" pitchFamily="2" charset="2"/>
              <a:buChar char="n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buFont typeface="Wingdings" pitchFamily="2" charset="2"/>
              <a:buChar char="n"/>
              <a:defRPr/>
            </a:lvl3pPr>
            <a:lvl4pPr>
              <a:buFont typeface="Wingdings" pitchFamily="2" charset="2"/>
              <a:buChar char="n"/>
              <a:defRPr/>
            </a:lvl4pPr>
            <a:lvl5pP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336761"/>
            <a:ext cx="2024743" cy="555107"/>
          </a:xfrm>
          <a:prstGeom prst="rect">
            <a:avLst/>
          </a:prstGeom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196000" y="857232"/>
            <a:ext cx="6948000" cy="72000"/>
            <a:chOff x="0" y="0"/>
            <a:chExt cx="4368" cy="96"/>
          </a:xfrm>
        </p:grpSpPr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组合 12"/>
          <p:cNvGrpSpPr/>
          <p:nvPr/>
        </p:nvGrpSpPr>
        <p:grpSpPr>
          <a:xfrm>
            <a:off x="0" y="6211389"/>
            <a:ext cx="9144000" cy="685800"/>
            <a:chOff x="0" y="6211389"/>
            <a:chExt cx="9144000" cy="685800"/>
          </a:xfrm>
        </p:grpSpPr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0" y="6492240"/>
              <a:ext cx="9144000" cy="365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" name="1 Título"/>
            <p:cNvSpPr txBox="1">
              <a:spLocks noChangeArrowheads="1"/>
            </p:cNvSpPr>
            <p:nvPr/>
          </p:nvSpPr>
          <p:spPr bwMode="auto">
            <a:xfrm>
              <a:off x="324397" y="6211389"/>
              <a:ext cx="8610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5763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 信 科 技   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0351-4148288   4148218       www.weixin-sx.com     </a:t>
              </a:r>
              <a:r>
                <a:rPr lang="zh-CN" altLang="en-US" sz="1400" b="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微信公众号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：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weixinkeji888</a:t>
              </a:r>
              <a:endPara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方正粗倩简体" panose="03000509000000000000" pitchFamily="65" charset="-122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73432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37585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2056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571504"/>
          </a:xfrm>
        </p:spPr>
        <p:txBody>
          <a:bodyPr/>
          <a:lstStyle>
            <a:lvl1pPr algn="r">
              <a:defRPr sz="3600" baseline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Blip>
                <a:blip r:embed="rId2"/>
              </a:buBlip>
              <a:defRPr sz="2800" b="1"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2800"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4"/>
              </a:buBlip>
              <a:defRPr sz="2000" b="1" baseline="0">
                <a:latin typeface="黑体" pitchFamily="49" charset="-122"/>
                <a:ea typeface="黑体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31457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780944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75526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78667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8805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和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54032"/>
          </a:xfrm>
        </p:spPr>
        <p:txBody>
          <a:bodyPr/>
          <a:lstStyle>
            <a:lvl1pPr algn="r">
              <a:defRPr sz="3600" b="0" i="0" baseline="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85852" y="1357299"/>
            <a:ext cx="6929437" cy="2000264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4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4"/>
          </p:nvPr>
        </p:nvSpPr>
        <p:spPr>
          <a:xfrm>
            <a:off x="1357312" y="3500439"/>
            <a:ext cx="6786587" cy="15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dirty="0"/>
              <a:t>单击图标添加图片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>
              <a:defRPr sz="3600" baseline="0">
                <a:solidFill>
                  <a:schemeClr val="bg1"/>
                </a:solidFill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1643063" y="2357438"/>
            <a:ext cx="6286500" cy="30718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dirty="0"/>
              <a:t>单击图标添加图片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54032"/>
          </a:xfrm>
        </p:spPr>
        <p:txBody>
          <a:bodyPr/>
          <a:lstStyle>
            <a:lvl1pPr algn="r">
              <a:defRPr sz="3600" baseline="0">
                <a:solidFill>
                  <a:schemeClr val="bg1"/>
                </a:solidFill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357313" y="1357312"/>
            <a:ext cx="6715125" cy="2357439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4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9" name="表格占位符 8"/>
          <p:cNvSpPr>
            <a:spLocks noGrp="1"/>
          </p:cNvSpPr>
          <p:nvPr>
            <p:ph type="tbl" sz="quarter" idx="14"/>
          </p:nvPr>
        </p:nvSpPr>
        <p:spPr>
          <a:xfrm>
            <a:off x="1500188" y="4000500"/>
            <a:ext cx="6429375" cy="2000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dirty="0"/>
              <a:t>单击图标添加表格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642942"/>
          </a:xfrm>
        </p:spPr>
        <p:txBody>
          <a:bodyPr/>
          <a:lstStyle>
            <a:lvl1pPr algn="r">
              <a:defRPr lang="zh-CN" altLang="en-US" sz="3600" b="0" i="0" kern="1200" baseline="0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3"/>
          </p:nvPr>
        </p:nvSpPr>
        <p:spPr>
          <a:xfrm>
            <a:off x="2000250" y="1714500"/>
            <a:ext cx="5072063" cy="3214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C8BD4-664B-428A-B9D1-03AD775E98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答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1604963"/>
            <a:ext cx="664368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>
              <a:defRPr lang="zh-CN" altLang="en-US" sz="3600" b="0" i="0" kern="1200" baseline="0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676417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924DF-ED17-4713-9FB6-6A13C69061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预习检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1747838"/>
            <a:ext cx="664368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7" descr="提问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28625" y="1390650"/>
            <a:ext cx="7620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785941" y="1857364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4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5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6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3E3E5-D264-4809-824D-F17682AB3E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课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604963"/>
            <a:ext cx="664368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676417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EACE5-57BB-4FB3-B640-FE66DE86C8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啊啊啊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684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EC7958-BA08-46FD-8140-DA55D6B0D2D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9" r:id="rId1"/>
    <p:sldLayoutId id="2147484450" r:id="rId2"/>
    <p:sldLayoutId id="2147484451" r:id="rId3"/>
    <p:sldLayoutId id="2147484452" r:id="rId4"/>
    <p:sldLayoutId id="2147484453" r:id="rId5"/>
    <p:sldLayoutId id="2147484454" r:id="rId6"/>
    <p:sldLayoutId id="2147484455" r:id="rId7"/>
    <p:sldLayoutId id="2147484456" r:id="rId8"/>
    <p:sldLayoutId id="2147484457" r:id="rId9"/>
    <p:sldLayoutId id="2147484458" r:id="rId10"/>
    <p:sldLayoutId id="2147484459" r:id="rId11"/>
    <p:sldLayoutId id="2147484460" r:id="rId12"/>
    <p:sldLayoutId id="21474844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14546" y="285728"/>
            <a:ext cx="6443680" cy="420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336761"/>
            <a:ext cx="2024743" cy="555107"/>
          </a:xfrm>
          <a:prstGeom prst="rect">
            <a:avLst/>
          </a:prstGeom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181495" y="757961"/>
            <a:ext cx="6948000" cy="72000"/>
            <a:chOff x="0" y="0"/>
            <a:chExt cx="4368" cy="96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0" y="6211389"/>
            <a:ext cx="9144000" cy="685800"/>
            <a:chOff x="0" y="6211389"/>
            <a:chExt cx="9144000" cy="685800"/>
          </a:xfrm>
        </p:grpSpPr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0" y="6492240"/>
              <a:ext cx="9144000" cy="365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" name="1 Título"/>
            <p:cNvSpPr txBox="1">
              <a:spLocks noChangeArrowheads="1"/>
            </p:cNvSpPr>
            <p:nvPr/>
          </p:nvSpPr>
          <p:spPr bwMode="auto">
            <a:xfrm>
              <a:off x="324397" y="6211389"/>
              <a:ext cx="8610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5763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 信 科 技   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0351-4148288   4148218       www.weixin-sx.com     </a:t>
              </a:r>
              <a:r>
                <a:rPr lang="zh-CN" altLang="en-US" sz="1400" b="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微信公众号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：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weixinkeji888</a:t>
              </a:r>
              <a:endPara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方正粗倩简体" panose="03000509000000000000" pitchFamily="65" charset="-122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99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4" r:id="rId1"/>
    <p:sldLayoutId id="2147484465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  <p:sldLayoutId id="2147484473" r:id="rId10"/>
    <p:sldLayoutId id="2147484474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n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n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n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2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第九章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字符串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/>
              <a:t>字符串比较</a:t>
            </a:r>
            <a:r>
              <a:rPr lang="en-US" altLang="zh-CN" b="1" dirty="0"/>
              <a:t>5-3</a:t>
            </a:r>
          </a:p>
        </p:txBody>
      </p:sp>
      <p:sp>
        <p:nvSpPr>
          <p:cNvPr id="494596" name="Rectangle 4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652451"/>
          </a:xfrm>
        </p:spPr>
        <p:txBody>
          <a:bodyPr>
            <a:normAutofit fontScale="25000" lnSpcReduction="20000"/>
          </a:bodyPr>
          <a:lstStyle/>
          <a:p>
            <a:pPr eaLnBrk="1" hangingPunct="1"/>
            <a:r>
              <a:rPr lang="en-US" altLang="zh-CN" sz="9600" dirty="0"/>
              <a:t>equals()</a:t>
            </a:r>
            <a:r>
              <a:rPr lang="zh-CN" altLang="en-US" sz="9600" dirty="0"/>
              <a:t>方法比较原理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sz="9600" dirty="0"/>
              <a:t>“</a:t>
            </a:r>
            <a:r>
              <a:rPr lang="en-US" altLang="zh-CN" sz="9600" dirty="0"/>
              <a:t>==”</a:t>
            </a:r>
            <a:r>
              <a:rPr lang="zh-CN" altLang="en-US" sz="9600" dirty="0"/>
              <a:t>和</a:t>
            </a:r>
            <a:r>
              <a:rPr lang="en-US" altLang="zh-CN" sz="9600" dirty="0"/>
              <a:t>equals()</a:t>
            </a:r>
            <a:r>
              <a:rPr lang="zh-CN" altLang="en-US" sz="9600" dirty="0"/>
              <a:t>有什么区别呢？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dirty="0"/>
          </a:p>
        </p:txBody>
      </p:sp>
      <p:sp>
        <p:nvSpPr>
          <p:cNvPr id="494594" name="Rectangle 2"/>
          <p:cNvSpPr>
            <a:spLocks noChangeArrowheads="1"/>
          </p:cNvSpPr>
          <p:nvPr/>
        </p:nvSpPr>
        <p:spPr bwMode="auto">
          <a:xfrm>
            <a:off x="4178300" y="3119438"/>
            <a:ext cx="609600" cy="381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597" name="Text Box 5"/>
          <p:cNvSpPr txBox="1">
            <a:spLocks noChangeArrowheads="1"/>
          </p:cNvSpPr>
          <p:nvPr/>
        </p:nvSpPr>
        <p:spPr bwMode="auto">
          <a:xfrm>
            <a:off x="827088" y="2066925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字符串 </a:t>
            </a:r>
            <a:r>
              <a:rPr lang="en-US" altLang="zh-CN" b="1" dirty="0"/>
              <a:t>1</a:t>
            </a:r>
          </a:p>
        </p:txBody>
      </p:sp>
      <p:sp>
        <p:nvSpPr>
          <p:cNvPr id="494598" name="Text Box 6"/>
          <p:cNvSpPr txBox="1">
            <a:spLocks noChangeArrowheads="1"/>
          </p:cNvSpPr>
          <p:nvPr/>
        </p:nvSpPr>
        <p:spPr bwMode="auto">
          <a:xfrm>
            <a:off x="827088" y="3133725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字符串 </a:t>
            </a:r>
            <a:r>
              <a:rPr lang="en-US" altLang="zh-CN" b="1" dirty="0"/>
              <a:t>2</a:t>
            </a:r>
          </a:p>
        </p:txBody>
      </p:sp>
      <p:sp>
        <p:nvSpPr>
          <p:cNvPr id="494599" name="Rectangle 7"/>
          <p:cNvSpPr>
            <a:spLocks noChangeArrowheads="1"/>
          </p:cNvSpPr>
          <p:nvPr/>
        </p:nvSpPr>
        <p:spPr bwMode="auto">
          <a:xfrm>
            <a:off x="2960688" y="2052638"/>
            <a:ext cx="606426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00" name="Rectangle 8"/>
          <p:cNvSpPr>
            <a:spLocks noChangeArrowheads="1"/>
          </p:cNvSpPr>
          <p:nvPr/>
        </p:nvSpPr>
        <p:spPr bwMode="auto">
          <a:xfrm>
            <a:off x="3570288" y="2052638"/>
            <a:ext cx="606426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01" name="Rectangle 9"/>
          <p:cNvSpPr>
            <a:spLocks noChangeArrowheads="1"/>
          </p:cNvSpPr>
          <p:nvPr/>
        </p:nvSpPr>
        <p:spPr bwMode="auto">
          <a:xfrm>
            <a:off x="4179888" y="2052638"/>
            <a:ext cx="606426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02" name="Rectangle 10"/>
          <p:cNvSpPr>
            <a:spLocks noChangeArrowheads="1"/>
          </p:cNvSpPr>
          <p:nvPr/>
        </p:nvSpPr>
        <p:spPr bwMode="auto">
          <a:xfrm>
            <a:off x="4789488" y="2052638"/>
            <a:ext cx="606426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03" name="Rectangle 11"/>
          <p:cNvSpPr>
            <a:spLocks noChangeArrowheads="1"/>
          </p:cNvSpPr>
          <p:nvPr/>
        </p:nvSpPr>
        <p:spPr bwMode="auto">
          <a:xfrm>
            <a:off x="2960688" y="3119438"/>
            <a:ext cx="606426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04" name="Rectangle 12"/>
          <p:cNvSpPr>
            <a:spLocks noChangeArrowheads="1"/>
          </p:cNvSpPr>
          <p:nvPr/>
        </p:nvSpPr>
        <p:spPr bwMode="auto">
          <a:xfrm>
            <a:off x="3563938" y="3119438"/>
            <a:ext cx="606426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05" name="Rectangle 13"/>
          <p:cNvSpPr>
            <a:spLocks noChangeArrowheads="1"/>
          </p:cNvSpPr>
          <p:nvPr/>
        </p:nvSpPr>
        <p:spPr bwMode="auto">
          <a:xfrm>
            <a:off x="4754563" y="3119438"/>
            <a:ext cx="606426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08" name="Text Box 16"/>
          <p:cNvSpPr txBox="1">
            <a:spLocks noChangeArrowheads="1"/>
          </p:cNvSpPr>
          <p:nvPr/>
        </p:nvSpPr>
        <p:spPr bwMode="auto">
          <a:xfrm>
            <a:off x="1403350" y="3789363"/>
            <a:ext cx="6400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equals():</a:t>
            </a:r>
            <a:r>
              <a:rPr lang="zh-CN" altLang="en-US" b="1" dirty="0">
                <a:solidFill>
                  <a:srgbClr val="0000FF"/>
                </a:solidFill>
              </a:rPr>
              <a:t>检查组成字符串内容的字符是否完全一致</a:t>
            </a:r>
          </a:p>
        </p:txBody>
      </p:sp>
      <p:sp>
        <p:nvSpPr>
          <p:cNvPr id="494609" name="Line 17"/>
          <p:cNvSpPr>
            <a:spLocks noChangeShapeType="1"/>
          </p:cNvSpPr>
          <p:nvPr/>
        </p:nvSpPr>
        <p:spPr bwMode="auto">
          <a:xfrm>
            <a:off x="3246438" y="2420938"/>
            <a:ext cx="0" cy="6858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94610" name="Line 18"/>
          <p:cNvSpPr>
            <a:spLocks noChangeShapeType="1"/>
          </p:cNvSpPr>
          <p:nvPr/>
        </p:nvSpPr>
        <p:spPr bwMode="auto">
          <a:xfrm>
            <a:off x="3856038" y="2420938"/>
            <a:ext cx="0" cy="6858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94611" name="Line 19"/>
          <p:cNvSpPr>
            <a:spLocks noChangeShapeType="1"/>
          </p:cNvSpPr>
          <p:nvPr/>
        </p:nvSpPr>
        <p:spPr bwMode="auto">
          <a:xfrm>
            <a:off x="4465638" y="2420938"/>
            <a:ext cx="0" cy="6858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94612" name="Line 20"/>
          <p:cNvSpPr>
            <a:spLocks noChangeShapeType="1"/>
          </p:cNvSpPr>
          <p:nvPr/>
        </p:nvSpPr>
        <p:spPr bwMode="auto">
          <a:xfrm>
            <a:off x="5075238" y="2420938"/>
            <a:ext cx="0" cy="6858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94628" name="Text Box 36"/>
          <p:cNvSpPr txBox="1">
            <a:spLocks noChangeArrowheads="1"/>
          </p:cNvSpPr>
          <p:nvPr/>
        </p:nvSpPr>
        <p:spPr bwMode="auto">
          <a:xfrm>
            <a:off x="755650" y="5013325"/>
            <a:ext cx="154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str1</a:t>
            </a:r>
          </a:p>
        </p:txBody>
      </p:sp>
      <p:sp>
        <p:nvSpPr>
          <p:cNvPr id="494629" name="Text Box 37"/>
          <p:cNvSpPr txBox="1">
            <a:spLocks noChangeArrowheads="1"/>
          </p:cNvSpPr>
          <p:nvPr/>
        </p:nvSpPr>
        <p:spPr bwMode="auto">
          <a:xfrm>
            <a:off x="755650" y="5983288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str2</a:t>
            </a:r>
          </a:p>
        </p:txBody>
      </p:sp>
      <p:sp>
        <p:nvSpPr>
          <p:cNvPr id="494630" name="Rectangle 38"/>
          <p:cNvSpPr>
            <a:spLocks noChangeArrowheads="1"/>
          </p:cNvSpPr>
          <p:nvPr/>
        </p:nvSpPr>
        <p:spPr bwMode="auto">
          <a:xfrm>
            <a:off x="5135562" y="5013325"/>
            <a:ext cx="579445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B</a:t>
            </a:r>
          </a:p>
        </p:txBody>
      </p:sp>
      <p:sp>
        <p:nvSpPr>
          <p:cNvPr id="494631" name="Rectangle 39"/>
          <p:cNvSpPr>
            <a:spLocks noChangeArrowheads="1"/>
          </p:cNvSpPr>
          <p:nvPr/>
        </p:nvSpPr>
        <p:spPr bwMode="auto">
          <a:xfrm>
            <a:off x="5730874" y="5011738"/>
            <a:ext cx="579445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D</a:t>
            </a:r>
          </a:p>
        </p:txBody>
      </p:sp>
      <p:sp>
        <p:nvSpPr>
          <p:cNvPr id="494632" name="Rectangle 40"/>
          <p:cNvSpPr>
            <a:spLocks noChangeArrowheads="1"/>
          </p:cNvSpPr>
          <p:nvPr/>
        </p:nvSpPr>
        <p:spPr bwMode="auto">
          <a:xfrm>
            <a:off x="6340474" y="5011738"/>
            <a:ext cx="600593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Q</a:t>
            </a:r>
          </a:p>
        </p:txBody>
      </p:sp>
      <p:sp>
        <p:nvSpPr>
          <p:cNvPr id="494633" name="Rectangle 41"/>
          <p:cNvSpPr>
            <a:spLocks noChangeArrowheads="1"/>
          </p:cNvSpPr>
          <p:nvPr/>
        </p:nvSpPr>
        <p:spPr bwMode="auto">
          <a:xfrm>
            <a:off x="6950074" y="5011738"/>
            <a:ext cx="579445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N</a:t>
            </a:r>
          </a:p>
        </p:txBody>
      </p:sp>
      <p:sp>
        <p:nvSpPr>
          <p:cNvPr id="494659" name="Rectangle 67"/>
          <p:cNvSpPr>
            <a:spLocks noChangeArrowheads="1"/>
          </p:cNvSpPr>
          <p:nvPr/>
        </p:nvSpPr>
        <p:spPr bwMode="auto">
          <a:xfrm>
            <a:off x="2411413" y="5000636"/>
            <a:ext cx="1210588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0x2a486c</a:t>
            </a: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61" name="Rectangle 69"/>
          <p:cNvSpPr>
            <a:spLocks noChangeArrowheads="1"/>
          </p:cNvSpPr>
          <p:nvPr/>
        </p:nvSpPr>
        <p:spPr bwMode="auto">
          <a:xfrm>
            <a:off x="2390775" y="5983288"/>
            <a:ext cx="1210588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0x2a486c</a:t>
            </a: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62" name="Line 70"/>
          <p:cNvSpPr>
            <a:spLocks noChangeShapeType="1"/>
          </p:cNvSpPr>
          <p:nvPr/>
        </p:nvSpPr>
        <p:spPr bwMode="auto">
          <a:xfrm flipV="1">
            <a:off x="3643307" y="5229224"/>
            <a:ext cx="1504956" cy="5716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94663" name="Line 71"/>
          <p:cNvSpPr>
            <a:spLocks noChangeShapeType="1"/>
          </p:cNvSpPr>
          <p:nvPr/>
        </p:nvSpPr>
        <p:spPr bwMode="auto">
          <a:xfrm flipV="1">
            <a:off x="3643305" y="5300663"/>
            <a:ext cx="1433519" cy="771543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94664" name="Rectangle 72"/>
          <p:cNvSpPr>
            <a:spLocks noChangeArrowheads="1"/>
          </p:cNvSpPr>
          <p:nvPr/>
        </p:nvSpPr>
        <p:spPr bwMode="auto">
          <a:xfrm>
            <a:off x="5153024" y="5949950"/>
            <a:ext cx="579445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B</a:t>
            </a:r>
          </a:p>
        </p:txBody>
      </p:sp>
      <p:sp>
        <p:nvSpPr>
          <p:cNvPr id="494665" name="Rectangle 73"/>
          <p:cNvSpPr>
            <a:spLocks noChangeArrowheads="1"/>
          </p:cNvSpPr>
          <p:nvPr/>
        </p:nvSpPr>
        <p:spPr bwMode="auto">
          <a:xfrm>
            <a:off x="5735637" y="5948363"/>
            <a:ext cx="579445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D</a:t>
            </a:r>
          </a:p>
        </p:txBody>
      </p:sp>
      <p:sp>
        <p:nvSpPr>
          <p:cNvPr id="494666" name="Rectangle 74"/>
          <p:cNvSpPr>
            <a:spLocks noChangeArrowheads="1"/>
          </p:cNvSpPr>
          <p:nvPr/>
        </p:nvSpPr>
        <p:spPr bwMode="auto">
          <a:xfrm>
            <a:off x="6345237" y="5948363"/>
            <a:ext cx="600593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Q</a:t>
            </a:r>
          </a:p>
        </p:txBody>
      </p:sp>
      <p:sp>
        <p:nvSpPr>
          <p:cNvPr id="494667" name="Rectangle 75"/>
          <p:cNvSpPr>
            <a:spLocks noChangeArrowheads="1"/>
          </p:cNvSpPr>
          <p:nvPr/>
        </p:nvSpPr>
        <p:spPr bwMode="auto">
          <a:xfrm>
            <a:off x="6954837" y="5948363"/>
            <a:ext cx="579445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N</a:t>
            </a:r>
          </a:p>
        </p:txBody>
      </p:sp>
      <p:sp>
        <p:nvSpPr>
          <p:cNvPr id="494668" name="AutoShape 76"/>
          <p:cNvSpPr>
            <a:spLocks noChangeArrowheads="1"/>
          </p:cNvSpPr>
          <p:nvPr/>
        </p:nvSpPr>
        <p:spPr bwMode="gray">
          <a:xfrm>
            <a:off x="6659562" y="4146559"/>
            <a:ext cx="2484438" cy="496887"/>
          </a:xfrm>
          <a:prstGeom prst="wedgeRoundRectCallout">
            <a:avLst>
              <a:gd name="adj1" fmla="val -35021"/>
              <a:gd name="adj2" fmla="val 50896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str1==str2 </a:t>
            </a:r>
            <a:r>
              <a:rPr lang="zh-CN" altLang="en-US" b="1" dirty="0"/>
              <a:t>？</a:t>
            </a:r>
            <a:r>
              <a:rPr lang="en-US" altLang="zh-CN" b="1" dirty="0"/>
              <a:t>true</a:t>
            </a:r>
          </a:p>
        </p:txBody>
      </p:sp>
      <p:sp>
        <p:nvSpPr>
          <p:cNvPr id="494669" name="Rectangle 77"/>
          <p:cNvSpPr>
            <a:spLocks noChangeArrowheads="1"/>
          </p:cNvSpPr>
          <p:nvPr/>
        </p:nvSpPr>
        <p:spPr bwMode="auto">
          <a:xfrm>
            <a:off x="2398713" y="6000768"/>
            <a:ext cx="1210588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0x2aac83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70" name="Line 78"/>
          <p:cNvSpPr>
            <a:spLocks noChangeShapeType="1"/>
          </p:cNvSpPr>
          <p:nvPr/>
        </p:nvSpPr>
        <p:spPr bwMode="auto">
          <a:xfrm flipV="1">
            <a:off x="3714744" y="6143644"/>
            <a:ext cx="1362080" cy="49233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94671" name="AutoShape 79"/>
          <p:cNvSpPr>
            <a:spLocks noChangeArrowheads="1"/>
          </p:cNvSpPr>
          <p:nvPr/>
        </p:nvSpPr>
        <p:spPr bwMode="gray">
          <a:xfrm>
            <a:off x="6578600" y="4214818"/>
            <a:ext cx="2565400" cy="496887"/>
          </a:xfrm>
          <a:prstGeom prst="wedgeRoundRectCallout">
            <a:avLst>
              <a:gd name="adj1" fmla="val -33230"/>
              <a:gd name="adj2" fmla="val 53196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str1==str2 </a:t>
            </a:r>
            <a:r>
              <a:rPr lang="zh-CN" altLang="en-US" b="1" dirty="0"/>
              <a:t>？</a:t>
            </a:r>
            <a:r>
              <a:rPr lang="en-US" altLang="zh-CN" b="1" dirty="0"/>
              <a:t>false</a:t>
            </a:r>
          </a:p>
        </p:txBody>
      </p:sp>
      <p:sp>
        <p:nvSpPr>
          <p:cNvPr id="494672" name="Text Box 80"/>
          <p:cNvSpPr txBox="1">
            <a:spLocks noChangeArrowheads="1"/>
          </p:cNvSpPr>
          <p:nvPr/>
        </p:nvSpPr>
        <p:spPr bwMode="auto">
          <a:xfrm>
            <a:off x="1187450" y="6402388"/>
            <a:ext cx="7488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==:</a:t>
            </a:r>
            <a:r>
              <a:rPr lang="zh-CN" altLang="en-US" b="1" dirty="0">
                <a:solidFill>
                  <a:srgbClr val="0000FF"/>
                </a:solidFill>
              </a:rPr>
              <a:t>判断两个字符串在内存中的首地址，即判断是否是同一个字符串对象</a:t>
            </a:r>
          </a:p>
        </p:txBody>
      </p:sp>
      <p:pic>
        <p:nvPicPr>
          <p:cNvPr id="56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2071678"/>
            <a:ext cx="444896" cy="319219"/>
          </a:xfrm>
          <a:prstGeom prst="rect">
            <a:avLst/>
          </a:prstGeom>
          <a:noFill/>
        </p:spPr>
      </p:pic>
      <p:pic>
        <p:nvPicPr>
          <p:cNvPr id="57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3143248"/>
            <a:ext cx="444896" cy="319219"/>
          </a:xfrm>
          <a:prstGeom prst="rect">
            <a:avLst/>
          </a:prstGeom>
          <a:noFill/>
        </p:spPr>
      </p:pic>
      <p:pic>
        <p:nvPicPr>
          <p:cNvPr id="58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3143248"/>
            <a:ext cx="444896" cy="319219"/>
          </a:xfrm>
          <a:prstGeom prst="rect">
            <a:avLst/>
          </a:prstGeom>
          <a:noFill/>
        </p:spPr>
      </p:pic>
      <p:pic>
        <p:nvPicPr>
          <p:cNvPr id="59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3143248"/>
            <a:ext cx="444896" cy="319219"/>
          </a:xfrm>
          <a:prstGeom prst="rect">
            <a:avLst/>
          </a:prstGeom>
          <a:noFill/>
        </p:spPr>
      </p:pic>
      <p:pic>
        <p:nvPicPr>
          <p:cNvPr id="60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3143248"/>
            <a:ext cx="444896" cy="319219"/>
          </a:xfrm>
          <a:prstGeom prst="rect">
            <a:avLst/>
          </a:prstGeom>
          <a:noFill/>
        </p:spPr>
      </p:pic>
      <p:pic>
        <p:nvPicPr>
          <p:cNvPr id="61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2071678"/>
            <a:ext cx="444896" cy="319219"/>
          </a:xfrm>
          <a:prstGeom prst="rect">
            <a:avLst/>
          </a:prstGeom>
          <a:noFill/>
        </p:spPr>
      </p:pic>
      <p:pic>
        <p:nvPicPr>
          <p:cNvPr id="62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2071678"/>
            <a:ext cx="444896" cy="319219"/>
          </a:xfrm>
          <a:prstGeom prst="rect">
            <a:avLst/>
          </a:prstGeom>
          <a:noFill/>
        </p:spPr>
      </p:pic>
      <p:pic>
        <p:nvPicPr>
          <p:cNvPr id="63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071678"/>
            <a:ext cx="444896" cy="319219"/>
          </a:xfrm>
          <a:prstGeom prst="rect">
            <a:avLst/>
          </a:prstGeom>
          <a:noFill/>
        </p:spPr>
      </p:pic>
      <p:cxnSp>
        <p:nvCxnSpPr>
          <p:cNvPr id="64" name="直接箭头连接符 63"/>
          <p:cNvCxnSpPr>
            <a:endCxn id="494671" idx="4"/>
          </p:cNvCxnSpPr>
          <p:nvPr/>
        </p:nvCxnSpPr>
        <p:spPr bwMode="auto">
          <a:xfrm rot="5400000" flipH="1" flipV="1">
            <a:off x="6725453" y="4788711"/>
            <a:ext cx="344488" cy="22223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 bwMode="auto">
          <a:xfrm rot="5400000" flipH="1" flipV="1">
            <a:off x="6357950" y="4714884"/>
            <a:ext cx="357190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组合 72"/>
          <p:cNvGrpSpPr/>
          <p:nvPr/>
        </p:nvGrpSpPr>
        <p:grpSpPr>
          <a:xfrm>
            <a:off x="114948" y="4000504"/>
            <a:ext cx="986586" cy="422603"/>
            <a:chOff x="1000100" y="1173499"/>
            <a:chExt cx="986586" cy="422603"/>
          </a:xfrm>
        </p:grpSpPr>
        <p:pic>
          <p:nvPicPr>
            <p:cNvPr id="5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51" name="TextBox 5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9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9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9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9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94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9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9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9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9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9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9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9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9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9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500"/>
                            </p:stCondLst>
                            <p:childTnLst>
                              <p:par>
                                <p:cTn id="1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9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9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4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9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9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9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000"/>
                            </p:stCondLst>
                            <p:childTnLst>
                              <p:par>
                                <p:cTn id="1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9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0" dur="500"/>
                                        <p:tgtEl>
                                          <p:spTgt spid="4946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49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0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9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5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9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4" grpId="0" animBg="1"/>
      <p:bldP spid="494597" grpId="0"/>
      <p:bldP spid="494598" grpId="0"/>
      <p:bldP spid="494599" grpId="0" animBg="1"/>
      <p:bldP spid="494600" grpId="0" animBg="1"/>
      <p:bldP spid="494601" grpId="0" animBg="1"/>
      <p:bldP spid="494602" grpId="0" animBg="1"/>
      <p:bldP spid="494603" grpId="0" animBg="1"/>
      <p:bldP spid="494604" grpId="0" animBg="1"/>
      <p:bldP spid="494605" grpId="0" animBg="1"/>
      <p:bldP spid="494608" grpId="0"/>
      <p:bldP spid="494609" grpId="0" animBg="1"/>
      <p:bldP spid="494610" grpId="0" animBg="1"/>
      <p:bldP spid="494611" grpId="0" animBg="1"/>
      <p:bldP spid="494612" grpId="0" animBg="1"/>
      <p:bldP spid="494628" grpId="0"/>
      <p:bldP spid="494629" grpId="0"/>
      <p:bldP spid="494630" grpId="0" animBg="1"/>
      <p:bldP spid="494631" grpId="0" animBg="1"/>
      <p:bldP spid="494632" grpId="0" animBg="1"/>
      <p:bldP spid="494633" grpId="0" animBg="1"/>
      <p:bldP spid="494659" grpId="0" animBg="1"/>
      <p:bldP spid="494661" grpId="0" animBg="1"/>
      <p:bldP spid="494662" grpId="0" animBg="1"/>
      <p:bldP spid="494663" grpId="0" animBg="1"/>
      <p:bldP spid="494663" grpId="1" animBg="1"/>
      <p:bldP spid="494664" grpId="0" animBg="1"/>
      <p:bldP spid="494665" grpId="0" animBg="1"/>
      <p:bldP spid="494666" grpId="0" animBg="1"/>
      <p:bldP spid="494667" grpId="0" animBg="1"/>
      <p:bldP spid="494668" grpId="0" animBg="1"/>
      <p:bldP spid="494668" grpId="1" animBg="1"/>
      <p:bldP spid="494669" grpId="0" animBg="1"/>
      <p:bldP spid="494670" grpId="0" animBg="1"/>
      <p:bldP spid="494671" grpId="0" animBg="1"/>
      <p:bldP spid="4946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b="1"/>
              <a:t>字符串比较</a:t>
            </a:r>
            <a:r>
              <a:rPr lang="zh-CN" altLang="en-US" b="1"/>
              <a:t>5</a:t>
            </a:r>
            <a:r>
              <a:rPr lang="zh-CN" altLang="zh-CN" b="1"/>
              <a:t>-</a:t>
            </a:r>
            <a:r>
              <a:rPr lang="en-US" altLang="zh-CN" b="1"/>
              <a:t>4</a:t>
            </a:r>
          </a:p>
        </p:txBody>
      </p:sp>
      <p:sp>
        <p:nvSpPr>
          <p:cNvPr id="501762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4500569"/>
            <a:ext cx="7645398" cy="214314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使用</a:t>
            </a:r>
            <a:r>
              <a:rPr lang="en-US" altLang="zh-CN" dirty="0" err="1"/>
              <a:t>equalsIgnoreCase</a:t>
            </a:r>
            <a:r>
              <a:rPr lang="en-US" altLang="zh-CN" dirty="0"/>
              <a:t>()</a:t>
            </a:r>
            <a:r>
              <a:rPr lang="zh-CN" altLang="en-US" dirty="0"/>
              <a:t>方法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使用</a:t>
            </a:r>
            <a:r>
              <a:rPr lang="en-US" altLang="zh-CN" dirty="0" err="1"/>
              <a:t>toLowerCase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使用</a:t>
            </a:r>
            <a:r>
              <a:rPr lang="en-US" altLang="zh-CN" dirty="0" err="1"/>
              <a:t>toUpperCase</a:t>
            </a:r>
            <a:r>
              <a:rPr lang="en-US" altLang="zh-CN" dirty="0"/>
              <a:t>( )</a:t>
            </a:r>
            <a:r>
              <a:rPr lang="zh-CN" altLang="en-US" dirty="0"/>
              <a:t>方法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784254" y="1276351"/>
            <a:ext cx="774065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zh-CN" altLang="en-US" sz="2800" b="1" dirty="0">
                <a:latin typeface="+mn-lt"/>
                <a:ea typeface="+mn-ea"/>
              </a:rPr>
              <a:t>登录时不考虑用户名的大小写问题，实现登录 </a:t>
            </a:r>
          </a:p>
        </p:txBody>
      </p:sp>
      <p:grpSp>
        <p:nvGrpSpPr>
          <p:cNvPr id="2" name="组合 8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1"/>
          <p:cNvGrpSpPr/>
          <p:nvPr/>
        </p:nvGrpSpPr>
        <p:grpSpPr>
          <a:xfrm>
            <a:off x="71406" y="3910711"/>
            <a:ext cx="1000132" cy="446983"/>
            <a:chOff x="1000100" y="3235185"/>
            <a:chExt cx="1000132" cy="446983"/>
          </a:xfrm>
        </p:grpSpPr>
        <p:pic>
          <p:nvPicPr>
            <p:cNvPr id="13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pic>
        <p:nvPicPr>
          <p:cNvPr id="15" name="图片 14" descr="图15.6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488" y="1857364"/>
            <a:ext cx="3068403" cy="2078594"/>
          </a:xfrm>
          <a:prstGeom prst="rect">
            <a:avLst/>
          </a:prstGeom>
        </p:spPr>
      </p:pic>
      <p:sp>
        <p:nvSpPr>
          <p:cNvPr id="501772" name="Rectangle 12"/>
          <p:cNvSpPr>
            <a:spLocks noChangeArrowheads="1"/>
          </p:cNvSpPr>
          <p:nvPr/>
        </p:nvSpPr>
        <p:spPr bwMode="auto">
          <a:xfrm>
            <a:off x="2857488" y="2857496"/>
            <a:ext cx="1714512" cy="71438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0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1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1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1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AutoShape 2"/>
          <p:cNvSpPr>
            <a:spLocks noChangeArrowheads="1"/>
          </p:cNvSpPr>
          <p:nvPr/>
        </p:nvSpPr>
        <p:spPr bwMode="auto">
          <a:xfrm>
            <a:off x="428596" y="1337953"/>
            <a:ext cx="8715404" cy="466281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457200">
              <a:lnSpc>
                <a:spcPct val="150000"/>
              </a:lnSpc>
            </a:pPr>
            <a:r>
              <a:rPr lang="en-US" altLang="en-US" b="1" dirty="0">
                <a:cs typeface="Times New Roman" pitchFamily="18" charset="0"/>
              </a:rPr>
              <a:t>public class Login {</a:t>
            </a:r>
          </a:p>
          <a:p>
            <a:pPr algn="l" defTabSz="457200">
              <a:lnSpc>
                <a:spcPct val="150000"/>
              </a:lnSpc>
            </a:pPr>
            <a:r>
              <a:rPr lang="en-US" altLang="en-US" b="1" dirty="0">
                <a:cs typeface="Times New Roman" pitchFamily="18" charset="0"/>
              </a:rPr>
              <a:t>    </a:t>
            </a:r>
            <a:r>
              <a:rPr lang="en-US" altLang="zh-CN" b="1" dirty="0">
                <a:cs typeface="Times New Roman" pitchFamily="18" charset="0"/>
              </a:rPr>
              <a:t>	</a:t>
            </a:r>
            <a:r>
              <a:rPr lang="en-US" altLang="en-US" b="1" dirty="0">
                <a:cs typeface="Times New Roman" pitchFamily="18" charset="0"/>
              </a:rPr>
              <a:t>public static void main(String[] </a:t>
            </a:r>
            <a:r>
              <a:rPr lang="en-US" altLang="en-US" b="1" dirty="0" err="1">
                <a:cs typeface="Times New Roman" pitchFamily="18" charset="0"/>
              </a:rPr>
              <a:t>args</a:t>
            </a:r>
            <a:r>
              <a:rPr lang="en-US" altLang="en-US" b="1" dirty="0">
                <a:cs typeface="Times New Roman" pitchFamily="18" charset="0"/>
              </a:rPr>
              <a:t>) {</a:t>
            </a:r>
          </a:p>
          <a:p>
            <a:pPr algn="l" defTabSz="457200">
              <a:lnSpc>
                <a:spcPct val="150000"/>
              </a:lnSpc>
            </a:pPr>
            <a:r>
              <a:rPr lang="en-US" altLang="en-US" b="1" dirty="0">
                <a:cs typeface="Times New Roman" pitchFamily="18" charset="0"/>
              </a:rPr>
              <a:t>        </a:t>
            </a:r>
            <a:r>
              <a:rPr lang="en-US" altLang="zh-CN" b="1" dirty="0">
                <a:cs typeface="Times New Roman" pitchFamily="18" charset="0"/>
              </a:rPr>
              <a:t>	//…</a:t>
            </a:r>
            <a:r>
              <a:rPr lang="en-US" altLang="en-US" b="1" dirty="0">
                <a:cs typeface="Times New Roman" pitchFamily="18" charset="0"/>
              </a:rPr>
              <a:t>	</a:t>
            </a:r>
          </a:p>
          <a:p>
            <a:pPr algn="l" defTabSz="457200">
              <a:lnSpc>
                <a:spcPct val="150000"/>
              </a:lnSpc>
            </a:pPr>
            <a:r>
              <a:rPr lang="en-US" altLang="en-US" b="1" dirty="0">
                <a:cs typeface="Times New Roman" pitchFamily="18" charset="0"/>
              </a:rPr>
              <a:t>       </a:t>
            </a:r>
            <a:r>
              <a:rPr lang="en-US" altLang="zh-CN" b="1" dirty="0">
                <a:cs typeface="Times New Roman" pitchFamily="18" charset="0"/>
              </a:rPr>
              <a:t>		</a:t>
            </a:r>
          </a:p>
          <a:p>
            <a:pPr marL="900113" indent="-900113" algn="l" defTabSz="457200">
              <a:lnSpc>
                <a:spcPct val="150000"/>
              </a:lnSpc>
            </a:pPr>
            <a:r>
              <a:rPr lang="en-US" altLang="zh-CN" b="1" dirty="0">
                <a:cs typeface="Times New Roman" pitchFamily="18" charset="0"/>
              </a:rPr>
              <a:t>		</a:t>
            </a:r>
            <a:r>
              <a:rPr lang="en-US" altLang="en-US" b="1" dirty="0">
                <a:cs typeface="Times New Roman" pitchFamily="18" charset="0"/>
              </a:rPr>
              <a:t>if</a:t>
            </a:r>
            <a:r>
              <a:rPr lang="en-US" altLang="zh-CN" b="1" dirty="0">
                <a:cs typeface="Times New Roman" pitchFamily="18" charset="0"/>
              </a:rPr>
              <a:t> </a:t>
            </a:r>
            <a:r>
              <a:rPr lang="en-US" altLang="en-US" b="1" dirty="0">
                <a:cs typeface="Times New Roman" pitchFamily="18" charset="0"/>
              </a:rPr>
              <a:t>(                                                                                                      )</a:t>
            </a:r>
            <a:r>
              <a:rPr lang="en-US" altLang="zh-CN" b="1" dirty="0">
                <a:cs typeface="Times New Roman" pitchFamily="18" charset="0"/>
              </a:rPr>
              <a:t>    </a:t>
            </a:r>
          </a:p>
          <a:p>
            <a:pPr marL="900113" indent="-900113" algn="l" defTabSz="457200">
              <a:lnSpc>
                <a:spcPct val="150000"/>
              </a:lnSpc>
            </a:pPr>
            <a:r>
              <a:rPr lang="en-US" altLang="zh-CN" b="1" dirty="0">
                <a:cs typeface="Times New Roman" pitchFamily="18" charset="0"/>
              </a:rPr>
              <a:t>              </a:t>
            </a:r>
            <a:r>
              <a:rPr lang="en-US" altLang="en-US" b="1" dirty="0">
                <a:cs typeface="Times New Roman" pitchFamily="18" charset="0"/>
              </a:rPr>
              <a:t>{     	</a:t>
            </a:r>
            <a:r>
              <a:rPr lang="en-US" altLang="zh-CN" b="1" dirty="0">
                <a:cs typeface="Times New Roman" pitchFamily="18" charset="0"/>
              </a:rPr>
              <a:t>	</a:t>
            </a:r>
          </a:p>
          <a:p>
            <a:pPr algn="l" defTabSz="457200">
              <a:lnSpc>
                <a:spcPct val="150000"/>
              </a:lnSpc>
            </a:pPr>
            <a:r>
              <a:rPr lang="en-US" altLang="zh-CN" b="1" dirty="0">
                <a:cs typeface="Times New Roman" pitchFamily="18" charset="0"/>
              </a:rPr>
              <a:t>			</a:t>
            </a:r>
            <a:r>
              <a:rPr lang="en-US" altLang="en-US" b="1" dirty="0" err="1">
                <a:cs typeface="Times New Roman" pitchFamily="18" charset="0"/>
              </a:rPr>
              <a:t>System.out.print</a:t>
            </a:r>
            <a:r>
              <a:rPr lang="en-US" altLang="en-US" b="1" dirty="0">
                <a:cs typeface="Times New Roman" pitchFamily="18" charset="0"/>
              </a:rPr>
              <a:t>("</a:t>
            </a:r>
            <a:r>
              <a:rPr lang="en-US" altLang="en-US" b="1" dirty="0" err="1">
                <a:cs typeface="Times New Roman" pitchFamily="18" charset="0"/>
              </a:rPr>
              <a:t>登录成功</a:t>
            </a:r>
            <a:r>
              <a:rPr lang="en-US" altLang="en-US" b="1" dirty="0">
                <a:cs typeface="Times New Roman" pitchFamily="18" charset="0"/>
              </a:rPr>
              <a:t>！ ");</a:t>
            </a:r>
          </a:p>
          <a:p>
            <a:pPr algn="l" defTabSz="457200">
              <a:lnSpc>
                <a:spcPct val="150000"/>
              </a:lnSpc>
            </a:pPr>
            <a:r>
              <a:rPr lang="en-US" altLang="en-US" b="1" dirty="0">
                <a:cs typeface="Times New Roman" pitchFamily="18" charset="0"/>
              </a:rPr>
              <a:t>        </a:t>
            </a:r>
            <a:r>
              <a:rPr lang="en-US" altLang="zh-CN" b="1" dirty="0">
                <a:cs typeface="Times New Roman" pitchFamily="18" charset="0"/>
              </a:rPr>
              <a:t>	</a:t>
            </a:r>
            <a:r>
              <a:rPr lang="en-US" altLang="en-US" b="1" dirty="0">
                <a:cs typeface="Times New Roman" pitchFamily="18" charset="0"/>
              </a:rPr>
              <a:t>}else{</a:t>
            </a:r>
          </a:p>
          <a:p>
            <a:pPr algn="l" defTabSz="457200">
              <a:lnSpc>
                <a:spcPct val="150000"/>
              </a:lnSpc>
            </a:pPr>
            <a:r>
              <a:rPr lang="en-US" altLang="en-US" b="1" dirty="0">
                <a:cs typeface="Times New Roman" pitchFamily="18" charset="0"/>
              </a:rPr>
              <a:t>        	</a:t>
            </a:r>
            <a:r>
              <a:rPr lang="en-US" altLang="zh-CN" b="1" dirty="0">
                <a:cs typeface="Times New Roman" pitchFamily="18" charset="0"/>
              </a:rPr>
              <a:t>	</a:t>
            </a:r>
            <a:r>
              <a:rPr lang="en-US" altLang="en-US" b="1" dirty="0" err="1">
                <a:cs typeface="Times New Roman" pitchFamily="18" charset="0"/>
              </a:rPr>
              <a:t>System.out.print</a:t>
            </a:r>
            <a:r>
              <a:rPr lang="en-US" altLang="en-US" b="1" dirty="0">
                <a:cs typeface="Times New Roman" pitchFamily="18" charset="0"/>
              </a:rPr>
              <a:t>("</a:t>
            </a:r>
            <a:r>
              <a:rPr lang="en-US" altLang="en-US" b="1" dirty="0" err="1">
                <a:cs typeface="Times New Roman" pitchFamily="18" charset="0"/>
              </a:rPr>
              <a:t>用户名或密码不匹配，登录失败</a:t>
            </a:r>
            <a:r>
              <a:rPr lang="en-US" altLang="en-US" b="1" dirty="0">
                <a:cs typeface="Times New Roman" pitchFamily="18" charset="0"/>
              </a:rPr>
              <a:t>！");</a:t>
            </a:r>
          </a:p>
          <a:p>
            <a:pPr algn="l" defTabSz="457200"/>
            <a:r>
              <a:rPr lang="en-US" altLang="en-US" b="1" dirty="0">
                <a:cs typeface="Times New Roman" pitchFamily="18" charset="0"/>
              </a:rPr>
              <a:t>        </a:t>
            </a:r>
            <a:r>
              <a:rPr lang="en-US" altLang="zh-CN" b="1" dirty="0">
                <a:cs typeface="Times New Roman" pitchFamily="18" charset="0"/>
              </a:rPr>
              <a:t>	</a:t>
            </a:r>
            <a:r>
              <a:rPr lang="en-US" altLang="en-US" b="1" dirty="0">
                <a:cs typeface="Times New Roman" pitchFamily="18" charset="0"/>
              </a:rPr>
              <a:t>}</a:t>
            </a:r>
          </a:p>
          <a:p>
            <a:pPr algn="l" defTabSz="457200"/>
            <a:r>
              <a:rPr lang="en-US" altLang="en-US" b="1" dirty="0">
                <a:cs typeface="Times New Roman" pitchFamily="18" charset="0"/>
              </a:rPr>
              <a:t>    </a:t>
            </a:r>
            <a:r>
              <a:rPr lang="en-US" altLang="zh-CN" b="1" dirty="0">
                <a:cs typeface="Times New Roman" pitchFamily="18" charset="0"/>
              </a:rPr>
              <a:t>	</a:t>
            </a:r>
            <a:r>
              <a:rPr lang="en-US" altLang="en-US" b="1" dirty="0">
                <a:cs typeface="Times New Roman" pitchFamily="18" charset="0"/>
              </a:rPr>
              <a:t>}   </a:t>
            </a:r>
          </a:p>
          <a:p>
            <a:pPr algn="l" defTabSz="457200"/>
            <a:r>
              <a:rPr lang="en-US" altLang="en-US" b="1" dirty="0">
                <a:cs typeface="Times New Roman" pitchFamily="18" charset="0"/>
              </a:rPr>
              <a:t>}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/>
              <a:t>字符串比较</a:t>
            </a:r>
            <a:r>
              <a:rPr lang="en-US" altLang="zh-CN" b="1" dirty="0"/>
              <a:t>5-5</a:t>
            </a:r>
            <a:endParaRPr lang="zh-CN" altLang="en-US" b="1" dirty="0"/>
          </a:p>
        </p:txBody>
      </p:sp>
      <p:grpSp>
        <p:nvGrpSpPr>
          <p:cNvPr id="2" name="组合 10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1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1500198" y="2941583"/>
            <a:ext cx="6786578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</a:rPr>
              <a:t>uname.toLowerCase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().equals(("Tom").</a:t>
            </a: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</a:rPr>
              <a:t>toLowerCase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())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&amp;&amp;</a:t>
            </a: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</a:rPr>
              <a:t>pwd.toUpperCase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().equals(("1234567").</a:t>
            </a: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</a:rPr>
              <a:t>toUpperCase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())</a:t>
            </a:r>
          </a:p>
        </p:txBody>
      </p:sp>
      <p:sp>
        <p:nvSpPr>
          <p:cNvPr id="15" name="矩形 14"/>
          <p:cNvSpPr/>
          <p:nvPr/>
        </p:nvSpPr>
        <p:spPr>
          <a:xfrm>
            <a:off x="1643042" y="3071810"/>
            <a:ext cx="6786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en-US" b="1" dirty="0" err="1">
                <a:solidFill>
                  <a:srgbClr val="0000FF"/>
                </a:solidFill>
                <a:cs typeface="Times New Roman" pitchFamily="18" charset="0"/>
              </a:rPr>
              <a:t>uname.equals</a:t>
            </a:r>
            <a:r>
              <a:rPr lang="en-US" altLang="en-US" b="1" dirty="0">
                <a:solidFill>
                  <a:srgbClr val="0000FF"/>
                </a:solidFill>
                <a:cs typeface="Times New Roman" pitchFamily="18" charset="0"/>
              </a:rPr>
              <a:t>("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Tom</a:t>
            </a:r>
            <a:r>
              <a:rPr lang="en-US" altLang="en-US" b="1" dirty="0">
                <a:solidFill>
                  <a:srgbClr val="0000FF"/>
                </a:solidFill>
                <a:cs typeface="Times New Roman" pitchFamily="18" charset="0"/>
              </a:rPr>
              <a:t>") &amp;&amp; </a:t>
            </a:r>
            <a:r>
              <a:rPr lang="en-US" altLang="en-US" b="1" dirty="0" err="1">
                <a:solidFill>
                  <a:srgbClr val="0000FF"/>
                </a:solidFill>
                <a:cs typeface="Times New Roman" pitchFamily="18" charset="0"/>
              </a:rPr>
              <a:t>pwd.equals</a:t>
            </a:r>
            <a:r>
              <a:rPr lang="en-US" altLang="en-US" b="1" dirty="0">
                <a:solidFill>
                  <a:srgbClr val="0000FF"/>
                </a:solidFill>
                <a:cs typeface="Times New Roman" pitchFamily="18" charset="0"/>
              </a:rPr>
              <a:t>("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1234567</a:t>
            </a:r>
            <a:r>
              <a:rPr lang="en-US" altLang="en-US" b="1" dirty="0">
                <a:solidFill>
                  <a:srgbClr val="0000FF"/>
                </a:solidFill>
                <a:cs typeface="Times New Roman" pitchFamily="18" charset="0"/>
              </a:rPr>
              <a:t>")</a:t>
            </a:r>
            <a:endParaRPr lang="en-US" altLang="zh-CN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85918" y="2928934"/>
            <a:ext cx="6786578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fr-FR" altLang="zh-CN" b="1" dirty="0">
                <a:solidFill>
                  <a:srgbClr val="0000FF"/>
                </a:solidFill>
                <a:cs typeface="Times New Roman" pitchFamily="18" charset="0"/>
              </a:rPr>
              <a:t>uname. equalsIgnoreCase (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"Tom</a:t>
            </a:r>
            <a:r>
              <a:rPr lang="fr-FR" altLang="zh-CN" b="1" dirty="0">
                <a:solidFill>
                  <a:srgbClr val="0000FF"/>
                </a:solidFill>
                <a:cs typeface="Times New Roman" pitchFamily="18" charset="0"/>
              </a:rPr>
              <a:t>") 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fr-FR" altLang="zh-CN" b="1" dirty="0">
                <a:solidFill>
                  <a:srgbClr val="0000FF"/>
                </a:solidFill>
                <a:cs typeface="Times New Roman" pitchFamily="18" charset="0"/>
              </a:rPr>
              <a:t>            &amp;&amp; pwd. equalsIgnoreCase (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"1234567 " </a:t>
            </a:r>
            <a:r>
              <a:rPr lang="fr-FR" altLang="zh-CN" b="1" dirty="0">
                <a:solidFill>
                  <a:srgbClr val="0000FF"/>
                </a:solidFill>
                <a:cs typeface="Times New Roman" pitchFamily="18" charset="0"/>
              </a:rPr>
              <a:t>)</a:t>
            </a:r>
            <a:endParaRPr lang="en-US" altLang="zh-CN" b="1" dirty="0">
              <a:solidFill>
                <a:srgbClr val="0000FF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" grpId="0"/>
      <p:bldP spid="19" grpId="0"/>
      <p:bldP spid="1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学员操作</a:t>
            </a:r>
            <a:r>
              <a:rPr lang="en-US" altLang="zh-CN" b="1" dirty="0"/>
              <a:t>——</a:t>
            </a:r>
            <a:r>
              <a:rPr lang="zh-CN" altLang="en-US" b="1" dirty="0"/>
              <a:t>实现会员注册</a:t>
            </a:r>
            <a:r>
              <a:rPr lang="en-US" altLang="zh-CN" b="1" dirty="0"/>
              <a:t>2-1</a:t>
            </a:r>
            <a:endParaRPr lang="zh-CN" altLang="en-US" b="1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训练要点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String</a:t>
            </a:r>
            <a:r>
              <a:rPr lang="zh-CN" altLang="en-US" dirty="0"/>
              <a:t>类的使用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带参方法的定义和使用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需求说明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实现会员注册，要求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zh-CN" altLang="en-US" dirty="0"/>
              <a:t>用户名长度不小于</a:t>
            </a:r>
            <a:r>
              <a:rPr lang="en-US" altLang="zh-CN" dirty="0"/>
              <a:t>3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密码长度不小于</a:t>
            </a:r>
            <a:r>
              <a:rPr lang="en-US" altLang="zh-CN" dirty="0"/>
              <a:t>6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注册时两次输入密码</a:t>
            </a:r>
            <a:endParaRPr lang="en-US" altLang="zh-CN" dirty="0"/>
          </a:p>
          <a:p>
            <a:pPr lvl="2">
              <a:lnSpc>
                <a:spcPct val="90000"/>
              </a:lnSpc>
              <a:buNone/>
            </a:pPr>
            <a:r>
              <a:rPr lang="zh-CN" altLang="en-US" dirty="0"/>
              <a:t>必须相同 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17" name="图片 16" descr="图15.8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1714488"/>
            <a:ext cx="4001288" cy="428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学员操作</a:t>
            </a:r>
            <a:r>
              <a:rPr lang="en-US" altLang="zh-CN" b="1" dirty="0"/>
              <a:t>——</a:t>
            </a:r>
            <a:r>
              <a:rPr lang="zh-CN" altLang="en-US" b="1" dirty="0"/>
              <a:t>实现会员注册</a:t>
            </a:r>
            <a:r>
              <a:rPr lang="en-US" altLang="zh-CN" b="1" dirty="0"/>
              <a:t>2-1</a:t>
            </a:r>
            <a:endParaRPr lang="zh-CN" altLang="en-US" b="1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8002588" cy="501017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实现思路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zh-CN" altLang="en-US" dirty="0"/>
              <a:t>创建类</a:t>
            </a:r>
            <a:r>
              <a:rPr lang="en-US" altLang="zh-CN" dirty="0"/>
              <a:t>Register 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zh-CN" altLang="en-US" dirty="0"/>
              <a:t>创建验证方法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dirty="0"/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zh-CN" altLang="en-US" dirty="0"/>
              <a:t>调用方法测试程序 ，利用</a:t>
            </a:r>
            <a:r>
              <a:rPr lang="fr-FR" dirty="0"/>
              <a:t>do-while</a:t>
            </a:r>
            <a:r>
              <a:rPr lang="zh-CN" altLang="en-US" dirty="0"/>
              <a:t>实现注册不成功循环注册</a:t>
            </a:r>
            <a:endParaRPr lang="en-US" altLang="zh-CN" dirty="0"/>
          </a:p>
        </p:txBody>
      </p:sp>
      <p:grpSp>
        <p:nvGrpSpPr>
          <p:cNvPr id="2" name="组合 7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3214699" y="5715016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1500166" y="2690816"/>
            <a:ext cx="7286676" cy="452432"/>
          </a:xfrm>
          <a:prstGeom prst="roundRect">
            <a:avLst>
              <a:gd name="adj" fmla="val 1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pitchFamily="2" charset="-122"/>
              </a:rPr>
              <a:t>public </a:t>
            </a:r>
            <a:r>
              <a:rPr lang="en-US" altLang="zh-CN" b="1" dirty="0" err="1">
                <a:ea typeface="宋体" pitchFamily="2" charset="-122"/>
              </a:rPr>
              <a:t>boolean</a:t>
            </a:r>
            <a:r>
              <a:rPr lang="en-US" altLang="zh-CN" b="1" dirty="0">
                <a:ea typeface="宋体" pitchFamily="2" charset="-122"/>
              </a:rPr>
              <a:t> verify(String </a:t>
            </a:r>
            <a:r>
              <a:rPr lang="en-US" altLang="zh-CN" b="1" dirty="0" err="1">
                <a:ea typeface="宋体" pitchFamily="2" charset="-122"/>
              </a:rPr>
              <a:t>name,String</a:t>
            </a:r>
            <a:r>
              <a:rPr lang="en-US" altLang="zh-CN" b="1" dirty="0">
                <a:ea typeface="宋体" pitchFamily="2" charset="-122"/>
              </a:rPr>
              <a:t>  pwd1,String pwd2){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roup 29"/>
          <p:cNvGraphicFramePr>
            <a:graphicFrameLocks noGrp="1"/>
          </p:cNvGraphicFramePr>
          <p:nvPr/>
        </p:nvGraphicFramePr>
        <p:xfrm>
          <a:off x="5715008" y="1263896"/>
          <a:ext cx="2857520" cy="159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学科</a:t>
                      </a:r>
                    </a:p>
                  </a:txBody>
                  <a:tcPr marL="265426" marR="265426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成绩</a:t>
                      </a:r>
                    </a:p>
                  </a:txBody>
                  <a:tcPr marL="265426" marR="265426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SQL</a:t>
                      </a:r>
                    </a:p>
                  </a:txBody>
                  <a:tcPr marL="265426" marR="265426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80</a:t>
                      </a:r>
                    </a:p>
                  </a:txBody>
                  <a:tcPr marL="265426" marR="265426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Java</a:t>
                      </a:r>
                    </a:p>
                  </a:txBody>
                  <a:tcPr marL="265426" marR="265426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90</a:t>
                      </a:r>
                    </a:p>
                  </a:txBody>
                  <a:tcPr marL="265426" marR="265426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HTML</a:t>
                      </a:r>
                    </a:p>
                  </a:txBody>
                  <a:tcPr marL="265426" marR="265426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86.7</a:t>
                      </a:r>
                    </a:p>
                  </a:txBody>
                  <a:tcPr marL="265426" marR="265426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/>
              <a:t>字符串连接</a:t>
            </a:r>
            <a:r>
              <a:rPr lang="en-US" altLang="zh-CN" b="1" dirty="0"/>
              <a:t>2-1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idx="1"/>
          </p:nvPr>
        </p:nvSpPr>
        <p:spPr>
          <a:xfrm>
            <a:off x="0" y="1125538"/>
            <a:ext cx="5183188" cy="4525962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/>
              <a:t>	</a:t>
            </a:r>
          </a:p>
        </p:txBody>
      </p:sp>
      <p:sp>
        <p:nvSpPr>
          <p:cNvPr id="19482" name="Rectangle 36"/>
          <p:cNvSpPr>
            <a:spLocks noChangeArrowheads="1"/>
          </p:cNvSpPr>
          <p:nvPr/>
        </p:nvSpPr>
        <p:spPr bwMode="auto">
          <a:xfrm>
            <a:off x="785786" y="1285860"/>
            <a:ext cx="5040313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zh-CN" altLang="en-US" sz="2800" b="1" dirty="0">
                <a:latin typeface="+mn-lt"/>
                <a:ea typeface="+mn-ea"/>
              </a:rPr>
              <a:t>某学生的成绩如表所示，</a:t>
            </a:r>
            <a:endParaRPr lang="en-US" altLang="zh-CN" sz="2800" b="1" dirty="0">
              <a:latin typeface="+mn-lt"/>
              <a:ea typeface="+mn-ea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800" b="1" dirty="0">
                <a:latin typeface="+mn-lt"/>
                <a:ea typeface="+mn-ea"/>
              </a:rPr>
              <a:t>输出他的成绩单</a:t>
            </a:r>
          </a:p>
        </p:txBody>
      </p:sp>
      <p:grpSp>
        <p:nvGrpSpPr>
          <p:cNvPr id="2" name="组合 16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pic>
        <p:nvPicPr>
          <p:cNvPr id="31" name="图片 30" descr="图15.9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28" y="3214686"/>
            <a:ext cx="4635197" cy="2099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1266825" y="1500174"/>
            <a:ext cx="7273925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sqlScore</a:t>
            </a:r>
            <a:r>
              <a:rPr lang="en-US" altLang="zh-CN" b="1" dirty="0"/>
              <a:t> = 80;                      //</a:t>
            </a:r>
            <a:r>
              <a:rPr lang="en-US" altLang="zh-CN" b="1" dirty="0" err="1"/>
              <a:t>sql</a:t>
            </a:r>
            <a:r>
              <a:rPr lang="zh-CN" altLang="en-US" b="1" dirty="0"/>
              <a:t>成绩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javaScore</a:t>
            </a:r>
            <a:r>
              <a:rPr lang="en-US" altLang="zh-CN" b="1" dirty="0"/>
              <a:t> = 90;                    //java</a:t>
            </a:r>
            <a:r>
              <a:rPr lang="zh-CN" altLang="en-US" b="1" dirty="0"/>
              <a:t>成绩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double </a:t>
            </a:r>
            <a:r>
              <a:rPr lang="en-US" altLang="zh-CN" b="1" dirty="0" err="1"/>
              <a:t>htmlScore</a:t>
            </a:r>
            <a:r>
              <a:rPr lang="en-US" altLang="zh-CN" b="1" dirty="0"/>
              <a:t> = 86.7;         //html</a:t>
            </a:r>
            <a:r>
              <a:rPr lang="zh-CN" altLang="en-US" b="1" dirty="0"/>
              <a:t>成绩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String </a:t>
            </a:r>
            <a:r>
              <a:rPr lang="en-US" altLang="zh-CN" b="1" dirty="0" err="1">
                <a:solidFill>
                  <a:srgbClr val="0000FF"/>
                </a:solidFill>
              </a:rPr>
              <a:t>scoreSheet</a:t>
            </a:r>
            <a:r>
              <a:rPr lang="en-US" altLang="zh-CN" b="1" dirty="0">
                <a:solidFill>
                  <a:srgbClr val="0000FF"/>
                </a:solidFill>
              </a:rPr>
              <a:t> = </a:t>
            </a:r>
            <a:r>
              <a:rPr lang="en-US" altLang="en-US" b="1" dirty="0">
                <a:solidFill>
                  <a:srgbClr val="0000FF"/>
                </a:solidFill>
              </a:rPr>
              <a:t>"</a:t>
            </a:r>
            <a:r>
              <a:rPr lang="en-US" altLang="zh-CN" b="1" dirty="0">
                <a:solidFill>
                  <a:srgbClr val="0000FF"/>
                </a:solidFill>
              </a:rPr>
              <a:t>SQL:</a:t>
            </a:r>
            <a:r>
              <a:rPr lang="en-US" altLang="en-US" b="1" dirty="0">
                <a:solidFill>
                  <a:srgbClr val="0000FF"/>
                </a:solidFill>
              </a:rPr>
              <a:t>"</a:t>
            </a:r>
            <a:r>
              <a:rPr lang="en-US" altLang="zh-CN" b="1" dirty="0">
                <a:solidFill>
                  <a:srgbClr val="0000FF"/>
                </a:solidFill>
              </a:rPr>
              <a:t> + </a:t>
            </a:r>
            <a:r>
              <a:rPr lang="en-US" altLang="zh-CN" b="1" dirty="0" err="1">
                <a:solidFill>
                  <a:srgbClr val="0000FF"/>
                </a:solidFill>
              </a:rPr>
              <a:t>sqlScore</a:t>
            </a:r>
            <a:r>
              <a:rPr lang="en-US" altLang="zh-CN" b="1" dirty="0">
                <a:solidFill>
                  <a:srgbClr val="0000FF"/>
                </a:solidFill>
              </a:rPr>
              <a:t> + </a:t>
            </a:r>
            <a:r>
              <a:rPr lang="en-US" altLang="en-US" b="1" dirty="0">
                <a:solidFill>
                  <a:srgbClr val="0000FF"/>
                </a:solidFill>
              </a:rPr>
              <a:t>"</a:t>
            </a:r>
            <a:r>
              <a:rPr lang="en-US" altLang="zh-CN" b="1" dirty="0">
                <a:solidFill>
                  <a:srgbClr val="0000FF"/>
                </a:solidFill>
              </a:rPr>
              <a:t>  Java:</a:t>
            </a:r>
            <a:r>
              <a:rPr lang="en-US" altLang="en-US" b="1" dirty="0">
                <a:solidFill>
                  <a:srgbClr val="0000FF"/>
                </a:solidFill>
              </a:rPr>
              <a:t>"</a:t>
            </a:r>
            <a:r>
              <a:rPr lang="en-US" altLang="zh-CN" b="1" dirty="0">
                <a:solidFill>
                  <a:srgbClr val="0000FF"/>
                </a:solidFill>
              </a:rPr>
              <a:t> + 			</a:t>
            </a:r>
            <a:r>
              <a:rPr lang="en-US" altLang="zh-CN" b="1" dirty="0" err="1">
                <a:solidFill>
                  <a:srgbClr val="0000FF"/>
                </a:solidFill>
              </a:rPr>
              <a:t>javaScore</a:t>
            </a:r>
            <a:r>
              <a:rPr lang="en-US" altLang="zh-CN" b="1" dirty="0">
                <a:solidFill>
                  <a:srgbClr val="0000FF"/>
                </a:solidFill>
              </a:rPr>
              <a:t> + </a:t>
            </a:r>
            <a:r>
              <a:rPr lang="en-US" altLang="en-US" b="1" dirty="0">
                <a:solidFill>
                  <a:srgbClr val="0000FF"/>
                </a:solidFill>
              </a:rPr>
              <a:t>"</a:t>
            </a:r>
            <a:r>
              <a:rPr lang="en-US" altLang="zh-CN" b="1" dirty="0">
                <a:solidFill>
                  <a:srgbClr val="0000FF"/>
                </a:solidFill>
              </a:rPr>
              <a:t>  HTML:</a:t>
            </a:r>
            <a:r>
              <a:rPr lang="en-US" altLang="en-US" b="1" dirty="0">
                <a:solidFill>
                  <a:srgbClr val="0000FF"/>
                </a:solidFill>
              </a:rPr>
              <a:t>"</a:t>
            </a:r>
            <a:r>
              <a:rPr lang="en-US" altLang="zh-CN" b="1" dirty="0">
                <a:solidFill>
                  <a:srgbClr val="0000FF"/>
                </a:solidFill>
              </a:rPr>
              <a:t> + </a:t>
            </a:r>
            <a:r>
              <a:rPr lang="en-US" altLang="zh-CN" b="1" dirty="0" err="1">
                <a:solidFill>
                  <a:srgbClr val="0000FF"/>
                </a:solidFill>
              </a:rPr>
              <a:t>htmlScore</a:t>
            </a:r>
            <a:r>
              <a:rPr lang="en-US" altLang="zh-CN" b="1" dirty="0">
                <a:solidFill>
                  <a:srgbClr val="0000FF"/>
                </a:solidFill>
              </a:rPr>
              <a:t>;</a:t>
            </a:r>
            <a:r>
              <a:rPr lang="en-US" altLang="zh-CN" b="1" dirty="0"/>
              <a:t>                 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/>
              <a:t>字符串连接</a:t>
            </a:r>
            <a:r>
              <a:rPr lang="en-US" altLang="zh-CN" b="1"/>
              <a:t>2-2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776284"/>
            <a:ext cx="7645398" cy="5367360"/>
          </a:xfrm>
        </p:spPr>
        <p:txBody>
          <a:bodyPr/>
          <a:lstStyle/>
          <a:p>
            <a:pPr eaLnBrk="1" hangingPunct="1"/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：使用“</a:t>
            </a:r>
            <a:r>
              <a:rPr lang="en-US" altLang="zh-CN" dirty="0"/>
              <a:t>+”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dirty="0"/>
          </a:p>
          <a:p>
            <a:pPr lvl="1" eaLnBrk="1" hangingPunct="1">
              <a:buFont typeface="Wingdings" pitchFamily="2" charset="2"/>
              <a:buNone/>
            </a:pPr>
            <a:endParaRPr lang="en-US" altLang="zh-CN" dirty="0"/>
          </a:p>
          <a:p>
            <a:pPr lvl="1" eaLnBrk="1" hangingPunct="1">
              <a:buFont typeface="Wingdings" pitchFamily="2" charset="2"/>
              <a:buNone/>
            </a:pPr>
            <a:endParaRPr lang="en-US" altLang="zh-CN" dirty="0"/>
          </a:p>
          <a:p>
            <a:pPr lvl="1" eaLnBrk="1" hangingPunct="1">
              <a:buFont typeface="Wingdings" pitchFamily="2" charset="2"/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：使用</a:t>
            </a:r>
            <a:r>
              <a:rPr lang="en-US" altLang="zh-CN" dirty="0"/>
              <a:t>String</a:t>
            </a:r>
            <a:r>
              <a:rPr lang="zh-CN" altLang="en-US" dirty="0"/>
              <a:t>类的</a:t>
            </a:r>
            <a:r>
              <a:rPr lang="en-US" altLang="zh-CN" dirty="0" err="1"/>
              <a:t>concat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sp>
        <p:nvSpPr>
          <p:cNvPr id="506884" name="AutoShape 4"/>
          <p:cNvSpPr>
            <a:spLocks noChangeArrowheads="1"/>
          </p:cNvSpPr>
          <p:nvPr/>
        </p:nvSpPr>
        <p:spPr bwMode="auto">
          <a:xfrm>
            <a:off x="4390935" y="6265886"/>
            <a:ext cx="1609825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你好，张三！</a:t>
            </a:r>
          </a:p>
        </p:txBody>
      </p:sp>
      <p:sp>
        <p:nvSpPr>
          <p:cNvPr id="506885" name="AutoShape 5"/>
          <p:cNvSpPr>
            <a:spLocks noChangeArrowheads="1"/>
          </p:cNvSpPr>
          <p:nvPr/>
        </p:nvSpPr>
        <p:spPr bwMode="auto">
          <a:xfrm>
            <a:off x="1220984" y="4338661"/>
            <a:ext cx="7535862" cy="169578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s = new String("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你好，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name = new String("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sentence = </a:t>
            </a: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</a:rPr>
              <a:t>s.concat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(name);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(sentence);</a:t>
            </a:r>
          </a:p>
        </p:txBody>
      </p:sp>
      <p:sp>
        <p:nvSpPr>
          <p:cNvPr id="506886" name="AutoShape 6"/>
          <p:cNvSpPr>
            <a:spLocks noChangeArrowheads="1"/>
          </p:cNvSpPr>
          <p:nvPr/>
        </p:nvSpPr>
        <p:spPr bwMode="gray">
          <a:xfrm>
            <a:off x="2246223" y="6210323"/>
            <a:ext cx="2016125" cy="576263"/>
          </a:xfrm>
          <a:prstGeom prst="rightArrow">
            <a:avLst>
              <a:gd name="adj1" fmla="val 60722"/>
              <a:gd name="adj2" fmla="val 9561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输出结果</a:t>
            </a:r>
          </a:p>
        </p:txBody>
      </p:sp>
      <p:sp>
        <p:nvSpPr>
          <p:cNvPr id="506887" name="AutoShape 7"/>
          <p:cNvSpPr>
            <a:spLocks noChangeArrowheads="1"/>
          </p:cNvSpPr>
          <p:nvPr/>
        </p:nvSpPr>
        <p:spPr bwMode="auto">
          <a:xfrm>
            <a:off x="5464375" y="4643446"/>
            <a:ext cx="3608219" cy="776383"/>
          </a:xfrm>
          <a:prstGeom prst="wedgeRoundRectCallout">
            <a:avLst>
              <a:gd name="adj1" fmla="val -49523"/>
              <a:gd name="adj2" fmla="val 1884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A.concat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(B)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：</a:t>
            </a:r>
          </a:p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B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字符串将被连接到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A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字符串后面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5107185" y="5072074"/>
            <a:ext cx="357190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357290" y="2643182"/>
            <a:ext cx="6000792" cy="71438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3" name="AutoShape 27"/>
          <p:cNvSpPr>
            <a:spLocks noChangeArrowheads="1"/>
          </p:cNvSpPr>
          <p:nvPr/>
        </p:nvSpPr>
        <p:spPr bwMode="auto">
          <a:xfrm>
            <a:off x="6357950" y="1285860"/>
            <a:ext cx="2342636" cy="776383"/>
          </a:xfrm>
          <a:prstGeom prst="wedgeRoundRectCallout">
            <a:avLst>
              <a:gd name="adj1" fmla="val -29363"/>
              <a:gd name="adj2" fmla="val 4823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数值型变量自动转换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成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String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类型</a:t>
            </a: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6643702" y="2143116"/>
            <a:ext cx="571504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06884" grpId="0" animBg="1"/>
      <p:bldP spid="506885" grpId="0" animBg="1"/>
      <p:bldP spid="506886" grpId="0" animBg="1"/>
      <p:bldP spid="506887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15.13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1928802"/>
            <a:ext cx="3714776" cy="2244972"/>
          </a:xfrm>
          <a:prstGeom prst="rect">
            <a:avLst/>
          </a:prstGeom>
        </p:spPr>
      </p:pic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/>
              <a:t>字符串常用提取方法</a:t>
            </a:r>
            <a:r>
              <a:rPr lang="en-US" altLang="zh-CN" b="1" dirty="0"/>
              <a:t>4-1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4786321"/>
            <a:ext cx="7645398" cy="192882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合法的文件名应该以</a:t>
            </a:r>
            <a:r>
              <a:rPr lang="en-US" altLang="zh-CN" dirty="0"/>
              <a:t>.java</a:t>
            </a:r>
            <a:r>
              <a:rPr lang="zh-CN" altLang="en-US" dirty="0"/>
              <a:t>结尾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合法的邮箱名中至少要包含“</a:t>
            </a:r>
            <a:r>
              <a:rPr lang="en-US" altLang="zh-CN" dirty="0"/>
              <a:t>@”</a:t>
            </a:r>
            <a:r>
              <a:rPr lang="zh-CN" altLang="en-US" dirty="0"/>
              <a:t>和“</a:t>
            </a:r>
            <a:r>
              <a:rPr lang="en-US" altLang="zh-CN" dirty="0"/>
              <a:t>.”, </a:t>
            </a:r>
            <a:r>
              <a:rPr lang="zh-CN" altLang="en-US" dirty="0"/>
              <a:t>并检查“</a:t>
            </a:r>
            <a:r>
              <a:rPr lang="en-US" altLang="zh-CN" dirty="0"/>
              <a:t>@”</a:t>
            </a:r>
            <a:r>
              <a:rPr lang="zh-CN" altLang="en-US" dirty="0"/>
              <a:t>是否在“</a:t>
            </a:r>
            <a:r>
              <a:rPr lang="en-US" altLang="zh-CN" dirty="0"/>
              <a:t>.”</a:t>
            </a:r>
            <a:r>
              <a:rPr lang="zh-CN" altLang="en-US" dirty="0"/>
              <a:t>之前</a:t>
            </a:r>
          </a:p>
          <a:p>
            <a:pPr eaLnBrk="1" hangingPunct="1">
              <a:buClrTx/>
              <a:buFontTx/>
              <a:buChar char="•"/>
            </a:pPr>
            <a:endParaRPr lang="zh-CN" altLang="en-US" sz="2400" dirty="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784254" y="1276351"/>
            <a:ext cx="748982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>
                <a:latin typeface="+mn-lt"/>
                <a:ea typeface="+mn-ea"/>
              </a:rPr>
              <a:t>判断</a:t>
            </a:r>
            <a:r>
              <a:rPr lang="en-US" altLang="zh-CN" sz="2800" b="1" dirty="0">
                <a:latin typeface="+mn-lt"/>
                <a:ea typeface="+mn-ea"/>
              </a:rPr>
              <a:t>.java</a:t>
            </a:r>
            <a:r>
              <a:rPr lang="zh-CN" altLang="en-US" sz="2800" b="1" dirty="0">
                <a:latin typeface="+mn-lt"/>
                <a:ea typeface="+mn-ea"/>
              </a:rPr>
              <a:t>文件名是否正确，判断邮箱格式是否正确</a:t>
            </a:r>
          </a:p>
        </p:txBody>
      </p:sp>
      <p:sp>
        <p:nvSpPr>
          <p:cNvPr id="507912" name="Rectangle 8"/>
          <p:cNvSpPr>
            <a:spLocks noChangeArrowheads="1"/>
          </p:cNvSpPr>
          <p:nvPr/>
        </p:nvSpPr>
        <p:spPr bwMode="auto">
          <a:xfrm>
            <a:off x="3714744" y="2928934"/>
            <a:ext cx="1643074" cy="21431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1"/>
          <p:cNvGrpSpPr/>
          <p:nvPr/>
        </p:nvGrpSpPr>
        <p:grpSpPr>
          <a:xfrm>
            <a:off x="71406" y="3982149"/>
            <a:ext cx="1000132" cy="446983"/>
            <a:chOff x="1000100" y="3235185"/>
            <a:chExt cx="1000132" cy="446983"/>
          </a:xfrm>
        </p:grpSpPr>
        <p:pic>
          <p:nvPicPr>
            <p:cNvPr id="13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7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7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785786" y="2233618"/>
          <a:ext cx="7715304" cy="2338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7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 方   法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9073" marR="8907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说   明 </a:t>
                      </a:r>
                    </a:p>
                  </a:txBody>
                  <a:tcPr marL="89073" marR="89073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public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indexOf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 </a:t>
                      </a:r>
                    </a:p>
                  </a:txBody>
                  <a:tcPr marL="89073" marR="8907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搜索第一个出现的字符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（或字符串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value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）</a:t>
                      </a:r>
                    </a:p>
                  </a:txBody>
                  <a:tcPr marL="89073" marR="8907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public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indexOf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(String value)</a:t>
                      </a:r>
                    </a:p>
                  </a:txBody>
                  <a:tcPr marL="89073" marR="8907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public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lastIndexOf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 </a:t>
                      </a:r>
                    </a:p>
                  </a:txBody>
                  <a:tcPr marL="89073" marR="8907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搜索最后一个出现的字符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（或字符串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value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）</a:t>
                      </a:r>
                    </a:p>
                  </a:txBody>
                  <a:tcPr marL="89073" marR="8907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public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lastIndexOf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(String value)</a:t>
                      </a:r>
                    </a:p>
                  </a:txBody>
                  <a:tcPr marL="89073" marR="8907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/>
              <a:t>字符串常用提取方法</a:t>
            </a:r>
            <a:r>
              <a:rPr lang="en-US" altLang="zh-CN" b="1"/>
              <a:t>4-2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823931"/>
            <a:ext cx="3889375" cy="1104871"/>
          </a:xfrm>
          <a:prstGeom prst="rect">
            <a:avLst/>
          </a:prstGeom>
        </p:spPr>
        <p:txBody>
          <a:bodyPr/>
          <a:lstStyle/>
          <a:p>
            <a:pPr eaLnBrk="1" hangingPunct="1">
              <a:buNone/>
            </a:pPr>
            <a:endParaRPr lang="zh-CN" altLang="en-US" dirty="0"/>
          </a:p>
          <a:p>
            <a:pPr eaLnBrk="1" hangingPunct="1"/>
            <a:r>
              <a:rPr lang="zh-CN" altLang="en-US" dirty="0"/>
              <a:t>常用提取方法</a:t>
            </a:r>
          </a:p>
        </p:txBody>
      </p:sp>
      <p:graphicFrame>
        <p:nvGraphicFramePr>
          <p:cNvPr id="509975" name="Group 23"/>
          <p:cNvGraphicFramePr>
            <a:graphicFrameLocks noGrp="1"/>
          </p:cNvGraphicFramePr>
          <p:nvPr/>
        </p:nvGraphicFramePr>
        <p:xfrm>
          <a:off x="2051050" y="5575313"/>
          <a:ext cx="2663825" cy="519113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5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5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5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5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9987" name="Text Box 35"/>
          <p:cNvSpPr txBox="1">
            <a:spLocks noChangeArrowheads="1"/>
          </p:cNvSpPr>
          <p:nvPr/>
        </p:nvSpPr>
        <p:spPr bwMode="auto">
          <a:xfrm>
            <a:off x="1979613" y="5205428"/>
            <a:ext cx="28082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0        1          2         3</a:t>
            </a:r>
            <a:r>
              <a:rPr lang="en-US" altLang="zh-CN" b="1" dirty="0">
                <a:ea typeface="宋体" charset="-122"/>
              </a:rPr>
              <a:t> </a:t>
            </a:r>
          </a:p>
        </p:txBody>
      </p:sp>
      <p:sp>
        <p:nvSpPr>
          <p:cNvPr id="509988" name="Line 36"/>
          <p:cNvSpPr>
            <a:spLocks noChangeShapeType="1"/>
          </p:cNvSpPr>
          <p:nvPr/>
        </p:nvSpPr>
        <p:spPr bwMode="auto">
          <a:xfrm flipH="1">
            <a:off x="4572000" y="5430850"/>
            <a:ext cx="1008063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09989" name="Text Box 37"/>
          <p:cNvSpPr txBox="1">
            <a:spLocks noChangeArrowheads="1"/>
          </p:cNvSpPr>
          <p:nvPr/>
        </p:nvSpPr>
        <p:spPr bwMode="auto">
          <a:xfrm>
            <a:off x="5507038" y="5286388"/>
            <a:ext cx="863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位置</a:t>
            </a:r>
          </a:p>
        </p:txBody>
      </p:sp>
      <p:sp>
        <p:nvSpPr>
          <p:cNvPr id="509974" name="AutoShape 22"/>
          <p:cNvSpPr>
            <a:spLocks noChangeArrowheads="1"/>
          </p:cNvSpPr>
          <p:nvPr/>
        </p:nvSpPr>
        <p:spPr bwMode="auto">
          <a:xfrm>
            <a:off x="4500562" y="1162048"/>
            <a:ext cx="4656765" cy="783193"/>
          </a:xfrm>
          <a:prstGeom prst="wedgeRoundRectCallout">
            <a:avLst>
              <a:gd name="adj1" fmla="val -33005"/>
              <a:gd name="adj2" fmla="val 48524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000" b="1" dirty="0"/>
              <a:t>返回出现第一个匹配的位置</a:t>
            </a:r>
            <a:endParaRPr lang="en-US" altLang="zh-CN" sz="2000" b="1" dirty="0"/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000" b="1" dirty="0"/>
              <a:t> 如果没有找到字符或字符串，则返回</a:t>
            </a:r>
            <a:r>
              <a:rPr lang="en-US" altLang="zh-CN" sz="2000" b="1" dirty="0"/>
              <a:t>-1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 flipV="1">
            <a:off x="5072066" y="1947866"/>
            <a:ext cx="285752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0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0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87" grpId="0"/>
      <p:bldP spid="509988" grpId="0" animBg="1"/>
      <p:bldP spid="509989" grpId="0"/>
      <p:bldP spid="5099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714348" y="2000239"/>
          <a:ext cx="8072494" cy="2857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0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1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0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方  法</a:t>
                      </a: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          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说  明</a:t>
                      </a:r>
                    </a:p>
                  </a:txBody>
                  <a:tcPr marL="88146" marR="8814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public String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substring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index)</a:t>
                      </a: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提取从位置索引开始的字符串部分</a:t>
                      </a: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public String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substring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beginindex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endindex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提取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beginindex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和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endindex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之间的字符串部分</a:t>
                      </a: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public String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trim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()</a:t>
                      </a: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返回一个前后不含任何空格的调用字符串的副本</a:t>
                      </a: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/>
              <a:t>字符串常用提取方法</a:t>
            </a:r>
            <a:r>
              <a:rPr lang="en-US" altLang="zh-CN" b="1" dirty="0"/>
              <a:t>4-3</a:t>
            </a:r>
          </a:p>
        </p:txBody>
      </p:sp>
      <p:sp>
        <p:nvSpPr>
          <p:cNvPr id="510996" name="AutoShape 20"/>
          <p:cNvSpPr>
            <a:spLocks noChangeArrowheads="1"/>
          </p:cNvSpPr>
          <p:nvPr/>
        </p:nvSpPr>
        <p:spPr bwMode="auto">
          <a:xfrm>
            <a:off x="2914652" y="5500702"/>
            <a:ext cx="4800620" cy="984271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sz="2000" b="1" dirty="0" err="1"/>
              <a:t>beginindex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字符串的位置从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开始算；</a:t>
            </a:r>
            <a:r>
              <a:rPr lang="en-US" altLang="zh-CN" sz="2000" b="1" dirty="0" err="1"/>
              <a:t>endindex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字符串的位置从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开始算 </a:t>
            </a:r>
          </a:p>
        </p:txBody>
      </p:sp>
      <p:sp>
        <p:nvSpPr>
          <p:cNvPr id="510997" name="Freeform 21"/>
          <p:cNvSpPr>
            <a:spLocks/>
          </p:cNvSpPr>
          <p:nvPr/>
        </p:nvSpPr>
        <p:spPr bwMode="auto">
          <a:xfrm rot="3801275">
            <a:off x="3153819" y="4213843"/>
            <a:ext cx="1736598" cy="846137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85786" y="823931"/>
            <a:ext cx="3889375" cy="110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3"/>
              </a:buBlip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常用提取方法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96" grpId="0" animBg="1"/>
      <p:bldP spid="51099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/>
              <a:t>本章任务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pPr eaLnBrk="1" hangingPunct="1"/>
            <a:r>
              <a:rPr lang="zh-CN" altLang="en-US" dirty="0"/>
              <a:t>实现注册信息的有效性验证</a:t>
            </a:r>
            <a:endParaRPr lang="en-US" altLang="zh-CN" dirty="0"/>
          </a:p>
          <a:p>
            <a:pPr eaLnBrk="1" hangingPunct="1"/>
            <a:r>
              <a:rPr lang="zh-CN" altLang="en-US" dirty="0"/>
              <a:t>判断字符出现次数</a:t>
            </a:r>
          </a:p>
          <a:p>
            <a:pPr eaLnBrk="1" hangingPunct="1"/>
            <a:r>
              <a:rPr lang="zh-CN" altLang="en-US" dirty="0"/>
              <a:t>格式化显示商品金额</a:t>
            </a:r>
          </a:p>
        </p:txBody>
      </p:sp>
      <p:pic>
        <p:nvPicPr>
          <p:cNvPr id="7" name="图片 6" descr="图15.8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966067"/>
            <a:ext cx="3669474" cy="3930832"/>
          </a:xfrm>
          <a:prstGeom prst="rect">
            <a:avLst/>
          </a:prstGeom>
        </p:spPr>
      </p:pic>
      <p:pic>
        <p:nvPicPr>
          <p:cNvPr id="8" name="图片 7" descr="图15.15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1823191"/>
            <a:ext cx="3857652" cy="4704455"/>
          </a:xfrm>
          <a:prstGeom prst="rect">
            <a:avLst/>
          </a:prstGeom>
        </p:spPr>
      </p:pic>
      <p:pic>
        <p:nvPicPr>
          <p:cNvPr id="9" name="图片 8" descr="图15.16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9" y="2643182"/>
            <a:ext cx="4643470" cy="2504343"/>
          </a:xfrm>
          <a:prstGeom prst="rect">
            <a:avLst/>
          </a:prstGeom>
        </p:spPr>
      </p:pic>
      <p:pic>
        <p:nvPicPr>
          <p:cNvPr id="10" name="图片 9" descr="图15.19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414" y="2928934"/>
            <a:ext cx="3929090" cy="36883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/>
              <a:t>字符串常用提取方法</a:t>
            </a:r>
            <a:r>
              <a:rPr lang="en-US" altLang="zh-CN" b="1"/>
              <a:t>4-4</a:t>
            </a:r>
          </a:p>
        </p:txBody>
      </p:sp>
      <p:sp>
        <p:nvSpPr>
          <p:cNvPr id="512003" name="AutoShape 3"/>
          <p:cNvSpPr>
            <a:spLocks noChangeArrowheads="1"/>
          </p:cNvSpPr>
          <p:nvPr/>
        </p:nvSpPr>
        <p:spPr bwMode="auto">
          <a:xfrm>
            <a:off x="763588" y="2035175"/>
            <a:ext cx="7993092" cy="3416320"/>
          </a:xfrm>
          <a:prstGeom prst="roundRect">
            <a:avLst>
              <a:gd name="adj" fmla="val 62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622300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cs typeface="Times New Roman" pitchFamily="18" charset="0"/>
              </a:rPr>
              <a:t> </a:t>
            </a:r>
            <a:r>
              <a:rPr lang="en-US" altLang="zh-CN" b="1" dirty="0">
                <a:cs typeface="Times New Roman" pitchFamily="18" charset="0"/>
              </a:rPr>
              <a:t>//</a:t>
            </a:r>
            <a:r>
              <a:rPr lang="zh-CN" altLang="en-US" b="1" dirty="0">
                <a:cs typeface="Times New Roman" pitchFamily="18" charset="0"/>
              </a:rPr>
              <a:t>检查</a:t>
            </a:r>
            <a:r>
              <a:rPr lang="en-US" altLang="zh-CN" b="1" dirty="0">
                <a:cs typeface="Times New Roman" pitchFamily="18" charset="0"/>
              </a:rPr>
              <a:t>Java</a:t>
            </a:r>
            <a:r>
              <a:rPr lang="zh-CN" altLang="en-US" b="1" dirty="0">
                <a:cs typeface="Times New Roman" pitchFamily="18" charset="0"/>
              </a:rPr>
              <a:t>文件名</a:t>
            </a:r>
          </a:p>
          <a:p>
            <a:pPr algn="l" defTabSz="622300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zh-CN" b="1" dirty="0">
                <a:cs typeface="Times New Roman" pitchFamily="18" charset="0"/>
              </a:rPr>
              <a:t>index = </a:t>
            </a:r>
            <a:r>
              <a:rPr lang="en-US" altLang="zh-CN" b="1" dirty="0" err="1">
                <a:cs typeface="Times New Roman" pitchFamily="18" charset="0"/>
              </a:rPr>
              <a:t>fileName.lastIndexOf</a:t>
            </a:r>
            <a:r>
              <a:rPr lang="en-US" altLang="zh-CN" b="1" dirty="0">
                <a:cs typeface="Times New Roman" pitchFamily="18" charset="0"/>
              </a:rPr>
              <a:t>(".");</a:t>
            </a:r>
          </a:p>
          <a:p>
            <a:pPr algn="l" defTabSz="622300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if</a:t>
            </a:r>
            <a:r>
              <a:rPr lang="en-US" altLang="zh-CN" b="1" dirty="0">
                <a:cs typeface="Times New Roman" pitchFamily="18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index!=-1 &amp;&amp; index!=0 &amp;&amp; </a:t>
            </a:r>
          </a:p>
          <a:p>
            <a:pPr algn="l" defTabSz="622300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     </a:t>
            </a:r>
            <a:r>
              <a:rPr lang="en-US" altLang="zh-CN" b="1" dirty="0" err="1">
                <a:solidFill>
                  <a:srgbClr val="FF0000"/>
                </a:solidFill>
                <a:cs typeface="Times New Roman" pitchFamily="18" charset="0"/>
              </a:rPr>
              <a:t>fileName.substring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(index+1, </a:t>
            </a:r>
            <a:r>
              <a:rPr lang="en-US" altLang="zh-CN" b="1" dirty="0" err="1">
                <a:solidFill>
                  <a:srgbClr val="FF0000"/>
                </a:solidFill>
                <a:cs typeface="Times New Roman" pitchFamily="18" charset="0"/>
              </a:rPr>
              <a:t>fileName.length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()).equals("java")</a:t>
            </a:r>
            <a:r>
              <a:rPr lang="en-US" altLang="zh-CN" b="1" dirty="0">
                <a:cs typeface="Times New Roman" pitchFamily="18" charset="0"/>
              </a:rPr>
              <a:t>){   </a:t>
            </a:r>
          </a:p>
          <a:p>
            <a:pPr algn="l" defTabSz="622300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cs typeface="Times New Roman" pitchFamily="18" charset="0"/>
              </a:rPr>
              <a:t>     </a:t>
            </a:r>
            <a:r>
              <a:rPr lang="en-US" altLang="zh-CN" b="1" dirty="0" err="1">
                <a:cs typeface="Times New Roman" pitchFamily="18" charset="0"/>
              </a:rPr>
              <a:t>fileCorrect</a:t>
            </a:r>
            <a:r>
              <a:rPr lang="en-US" altLang="zh-CN" b="1" dirty="0">
                <a:cs typeface="Times New Roman" pitchFamily="18" charset="0"/>
              </a:rPr>
              <a:t> = 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true</a:t>
            </a:r>
            <a:r>
              <a:rPr lang="en-US" altLang="zh-CN" b="1" dirty="0">
                <a:cs typeface="Times New Roman" pitchFamily="18" charset="0"/>
              </a:rPr>
              <a:t>;</a:t>
            </a:r>
          </a:p>
          <a:p>
            <a:pPr algn="l" defTabSz="622300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cs typeface="Times New Roman" pitchFamily="18" charset="0"/>
              </a:rPr>
              <a:t>}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else</a:t>
            </a:r>
            <a:r>
              <a:rPr lang="en-US" altLang="zh-CN" b="1" dirty="0">
                <a:cs typeface="Times New Roman" pitchFamily="18" charset="0"/>
              </a:rPr>
              <a:t>{</a:t>
            </a:r>
          </a:p>
          <a:p>
            <a:pPr algn="l" defTabSz="622300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cs typeface="Times New Roman" pitchFamily="18" charset="0"/>
              </a:rPr>
              <a:t>     </a:t>
            </a:r>
            <a:r>
              <a:rPr lang="en-US" altLang="zh-CN" b="1" dirty="0" err="1">
                <a:cs typeface="Times New Roman" pitchFamily="18" charset="0"/>
              </a:rPr>
              <a:t>System.out.println</a:t>
            </a:r>
            <a:r>
              <a:rPr lang="en-US" altLang="zh-CN" b="1" dirty="0">
                <a:cs typeface="Times New Roman" pitchFamily="18" charset="0"/>
              </a:rPr>
              <a:t>("</a:t>
            </a:r>
            <a:r>
              <a:rPr lang="zh-CN" altLang="en-US" b="1" dirty="0">
                <a:cs typeface="Times New Roman" pitchFamily="18" charset="0"/>
              </a:rPr>
              <a:t>文件名无效。</a:t>
            </a:r>
            <a:r>
              <a:rPr lang="en-US" altLang="zh-CN" b="1" dirty="0">
                <a:cs typeface="Times New Roman" pitchFamily="18" charset="0"/>
              </a:rPr>
              <a:t>");</a:t>
            </a:r>
          </a:p>
          <a:p>
            <a:pPr algn="l" defTabSz="622300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cs typeface="Times New Roman" pitchFamily="18" charset="0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2004" name="AutoShape 4"/>
          <p:cNvSpPr>
            <a:spLocks noChangeArrowheads="1"/>
          </p:cNvSpPr>
          <p:nvPr/>
        </p:nvSpPr>
        <p:spPr bwMode="auto">
          <a:xfrm>
            <a:off x="763588" y="2000240"/>
            <a:ext cx="7985125" cy="25853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444500">
              <a:lnSpc>
                <a:spcPct val="150000"/>
              </a:lnSpc>
              <a:spcBef>
                <a:spcPts val="0"/>
              </a:spcBef>
            </a:pPr>
            <a:r>
              <a:rPr lang="en-US" altLang="en-US" b="1" dirty="0">
                <a:cs typeface="Times New Roman" pitchFamily="18" charset="0"/>
              </a:rPr>
              <a:t>//</a:t>
            </a:r>
            <a:r>
              <a:rPr lang="en-US" altLang="en-US" b="1" dirty="0" err="1">
                <a:cs typeface="Times New Roman" pitchFamily="18" charset="0"/>
              </a:rPr>
              <a:t>检查邮箱格式</a:t>
            </a:r>
            <a:endParaRPr lang="en-US" altLang="en-US" b="1" dirty="0">
              <a:cs typeface="Times New Roman" pitchFamily="18" charset="0"/>
            </a:endParaRPr>
          </a:p>
          <a:p>
            <a:pPr algn="l" defTabSz="444500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i</a:t>
            </a:r>
            <a:r>
              <a:rPr lang="en-US" altLang="en-US" b="1" dirty="0">
                <a:solidFill>
                  <a:srgbClr val="0000FF"/>
                </a:solidFill>
                <a:cs typeface="Times New Roman" pitchFamily="18" charset="0"/>
              </a:rPr>
              <a:t>f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en-US" b="1" dirty="0">
                <a:cs typeface="Times New Roman" pitchFamily="18" charset="0"/>
              </a:rPr>
              <a:t>(</a:t>
            </a:r>
            <a:r>
              <a:rPr lang="en-US" altLang="en-US" b="1" dirty="0" err="1">
                <a:solidFill>
                  <a:srgbClr val="FF0000"/>
                </a:solidFill>
                <a:cs typeface="Times New Roman" pitchFamily="18" charset="0"/>
              </a:rPr>
              <a:t>email.indexOf</a:t>
            </a:r>
            <a:r>
              <a:rPr lang="en-US" altLang="en-US" b="1" dirty="0">
                <a:solidFill>
                  <a:srgbClr val="FF0000"/>
                </a:solidFill>
                <a:cs typeface="Times New Roman" pitchFamily="18" charset="0"/>
              </a:rPr>
              <a:t>('@')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cs typeface="Times New Roman" pitchFamily="18" charset="0"/>
              </a:rPr>
              <a:t>!=-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cs typeface="Times New Roman" pitchFamily="18" charset="0"/>
              </a:rPr>
              <a:t>1 &amp;&amp; </a:t>
            </a:r>
            <a:r>
              <a:rPr lang="en-US" altLang="en-US" b="1" dirty="0" err="1">
                <a:solidFill>
                  <a:srgbClr val="FF0000"/>
                </a:solidFill>
                <a:cs typeface="Times New Roman" pitchFamily="18" charset="0"/>
              </a:rPr>
              <a:t>email.indexOf</a:t>
            </a:r>
            <a:r>
              <a:rPr lang="en-US" altLang="en-US" b="1" dirty="0">
                <a:solidFill>
                  <a:srgbClr val="FF0000"/>
                </a:solidFill>
                <a:cs typeface="Times New Roman" pitchFamily="18" charset="0"/>
              </a:rPr>
              <a:t>('.') 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cs typeface="Times New Roman" pitchFamily="18" charset="0"/>
              </a:rPr>
              <a:t>&gt; 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cs typeface="Times New Roman" pitchFamily="18" charset="0"/>
              </a:rPr>
              <a:t>email.indexOf</a:t>
            </a:r>
            <a:r>
              <a:rPr lang="en-US" altLang="en-US" b="1" dirty="0">
                <a:solidFill>
                  <a:srgbClr val="FF0000"/>
                </a:solidFill>
                <a:cs typeface="Times New Roman" pitchFamily="18" charset="0"/>
              </a:rPr>
              <a:t>('@')</a:t>
            </a:r>
            <a:r>
              <a:rPr lang="en-US" altLang="en-US" b="1" dirty="0">
                <a:cs typeface="Times New Roman" pitchFamily="18" charset="0"/>
              </a:rPr>
              <a:t>){</a:t>
            </a:r>
          </a:p>
          <a:p>
            <a:pPr algn="l" defTabSz="444500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cs typeface="Times New Roman" pitchFamily="18" charset="0"/>
              </a:rPr>
              <a:t>	</a:t>
            </a:r>
            <a:r>
              <a:rPr lang="en-US" altLang="en-US" b="1" dirty="0" err="1">
                <a:cs typeface="Times New Roman" pitchFamily="18" charset="0"/>
              </a:rPr>
              <a:t>emailCorrect</a:t>
            </a:r>
            <a:r>
              <a:rPr lang="en-US" altLang="en-US" b="1" dirty="0">
                <a:cs typeface="Times New Roman" pitchFamily="18" charset="0"/>
              </a:rPr>
              <a:t> = </a:t>
            </a:r>
            <a:r>
              <a:rPr lang="en-US" altLang="en-US" b="1" dirty="0">
                <a:solidFill>
                  <a:srgbClr val="0000FF"/>
                </a:solidFill>
                <a:cs typeface="Times New Roman" pitchFamily="18" charset="0"/>
              </a:rPr>
              <a:t>true</a:t>
            </a:r>
            <a:r>
              <a:rPr lang="en-US" altLang="en-US" b="1" dirty="0">
                <a:cs typeface="Times New Roman" pitchFamily="18" charset="0"/>
              </a:rPr>
              <a:t>;</a:t>
            </a:r>
          </a:p>
          <a:p>
            <a:pPr algn="l" defTabSz="444500">
              <a:lnSpc>
                <a:spcPct val="150000"/>
              </a:lnSpc>
              <a:spcBef>
                <a:spcPts val="0"/>
              </a:spcBef>
            </a:pPr>
            <a:r>
              <a:rPr lang="en-US" altLang="en-US" b="1" dirty="0">
                <a:cs typeface="Times New Roman" pitchFamily="18" charset="0"/>
              </a:rPr>
              <a:t>}</a:t>
            </a:r>
            <a:r>
              <a:rPr lang="en-US" altLang="en-US" b="1" dirty="0">
                <a:solidFill>
                  <a:srgbClr val="0000FF"/>
                </a:solidFill>
                <a:cs typeface="Times New Roman" pitchFamily="18" charset="0"/>
              </a:rPr>
              <a:t>else</a:t>
            </a:r>
            <a:r>
              <a:rPr lang="en-US" altLang="en-US" b="1" dirty="0">
                <a:cs typeface="Times New Roman" pitchFamily="18" charset="0"/>
              </a:rPr>
              <a:t>{</a:t>
            </a:r>
          </a:p>
          <a:p>
            <a:pPr algn="l" defTabSz="444500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cs typeface="Times New Roman" pitchFamily="18" charset="0"/>
              </a:rPr>
              <a:t>	</a:t>
            </a:r>
            <a:r>
              <a:rPr lang="en-US" altLang="en-US" b="1" dirty="0" err="1">
                <a:cs typeface="Times New Roman" pitchFamily="18" charset="0"/>
              </a:rPr>
              <a:t>System.out.println</a:t>
            </a:r>
            <a:r>
              <a:rPr lang="en-US" altLang="en-US" b="1" dirty="0">
                <a:cs typeface="Times New Roman" pitchFamily="18" charset="0"/>
              </a:rPr>
              <a:t>("</a:t>
            </a:r>
            <a:r>
              <a:rPr lang="en-US" altLang="en-US" b="1" dirty="0" err="1">
                <a:cs typeface="Times New Roman" pitchFamily="18" charset="0"/>
              </a:rPr>
              <a:t>Email无效</a:t>
            </a:r>
            <a:r>
              <a:rPr lang="en-US" altLang="en-US" b="1" dirty="0">
                <a:cs typeface="Times New Roman" pitchFamily="18" charset="0"/>
              </a:rPr>
              <a:t>。");</a:t>
            </a:r>
          </a:p>
          <a:p>
            <a:pPr algn="l" defTabSz="444500">
              <a:lnSpc>
                <a:spcPct val="150000"/>
              </a:lnSpc>
              <a:spcBef>
                <a:spcPts val="0"/>
              </a:spcBef>
            </a:pPr>
            <a:r>
              <a:rPr lang="en-US" altLang="en-US" b="1" dirty="0">
                <a:cs typeface="Times New Roman" pitchFamily="18" charset="0"/>
              </a:rPr>
              <a:t>}</a:t>
            </a:r>
            <a:endParaRPr lang="en-US" altLang="zh-CN" b="1" dirty="0">
              <a:cs typeface="Times New Roman" pitchFamily="18" charset="0"/>
            </a:endParaRPr>
          </a:p>
        </p:txBody>
      </p:sp>
      <p:sp>
        <p:nvSpPr>
          <p:cNvPr id="24583" name="Rectangle 14"/>
          <p:cNvSpPr>
            <a:spLocks noChangeArrowheads="1"/>
          </p:cNvSpPr>
          <p:nvPr/>
        </p:nvSpPr>
        <p:spPr bwMode="auto">
          <a:xfrm>
            <a:off x="784254" y="1268413"/>
            <a:ext cx="7489825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zh-CN" altLang="en-US" sz="2800" b="1" dirty="0">
                <a:latin typeface="+mn-lt"/>
                <a:ea typeface="+mn-ea"/>
              </a:rPr>
              <a:t>检查文件和邮箱格式</a:t>
            </a:r>
          </a:p>
        </p:txBody>
      </p:sp>
      <p:grpSp>
        <p:nvGrpSpPr>
          <p:cNvPr id="2" name="组合 10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1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animBg="1"/>
      <p:bldP spid="512003" grpId="1" animBg="1"/>
      <p:bldP spid="51200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/>
              <a:t>小结</a:t>
            </a:r>
            <a:endParaRPr lang="en-US" altLang="zh-CN" b="1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黑体" pitchFamily="2" charset="-122"/>
              </a:rPr>
              <a:t>   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979512" y="2285992"/>
            <a:ext cx="7164388" cy="249259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word = "Hello,      ";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word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word.trim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s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word.concat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小鱼儿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!");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index1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s.indexOf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(',');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index2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s.indexOf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('!');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s.substring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(______, _______));</a:t>
            </a:r>
          </a:p>
        </p:txBody>
      </p:sp>
      <p:sp>
        <p:nvSpPr>
          <p:cNvPr id="513030" name="AutoShape 6"/>
          <p:cNvSpPr>
            <a:spLocks noChangeArrowheads="1"/>
          </p:cNvSpPr>
          <p:nvPr/>
        </p:nvSpPr>
        <p:spPr bwMode="auto">
          <a:xfrm rot="5400000">
            <a:off x="4451043" y="4999338"/>
            <a:ext cx="792162" cy="550247"/>
          </a:xfrm>
          <a:prstGeom prst="rightArrow">
            <a:avLst>
              <a:gd name="adj1" fmla="val 49861"/>
              <a:gd name="adj2" fmla="val 55027"/>
            </a:avLst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513031" name="AutoShape 7"/>
          <p:cNvSpPr>
            <a:spLocks noChangeArrowheads="1"/>
          </p:cNvSpPr>
          <p:nvPr/>
        </p:nvSpPr>
        <p:spPr bwMode="auto">
          <a:xfrm rot="5400000">
            <a:off x="5594051" y="4999337"/>
            <a:ext cx="792162" cy="550247"/>
          </a:xfrm>
          <a:prstGeom prst="rightArrow">
            <a:avLst>
              <a:gd name="adj1" fmla="val 49861"/>
              <a:gd name="adj2" fmla="val 55027"/>
            </a:avLst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513032" name="AutoShape 8"/>
          <p:cNvSpPr>
            <a:spLocks noChangeArrowheads="1"/>
          </p:cNvSpPr>
          <p:nvPr/>
        </p:nvSpPr>
        <p:spPr bwMode="auto">
          <a:xfrm>
            <a:off x="4089425" y="5741980"/>
            <a:ext cx="121272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index1+1</a:t>
            </a:r>
          </a:p>
        </p:txBody>
      </p:sp>
      <p:sp>
        <p:nvSpPr>
          <p:cNvPr id="513033" name="AutoShape 9"/>
          <p:cNvSpPr>
            <a:spLocks noChangeArrowheads="1"/>
          </p:cNvSpPr>
          <p:nvPr/>
        </p:nvSpPr>
        <p:spPr bwMode="auto">
          <a:xfrm>
            <a:off x="5659462" y="5767380"/>
            <a:ext cx="95105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index2</a:t>
            </a:r>
          </a:p>
        </p:txBody>
      </p:sp>
      <p:sp>
        <p:nvSpPr>
          <p:cNvPr id="25610" name="Rectangle 11"/>
          <p:cNvSpPr>
            <a:spLocks noChangeArrowheads="1"/>
          </p:cNvSpPr>
          <p:nvPr/>
        </p:nvSpPr>
        <p:spPr bwMode="auto">
          <a:xfrm>
            <a:off x="785786" y="1277930"/>
            <a:ext cx="7310438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>
                <a:latin typeface="+mn-lt"/>
                <a:ea typeface="+mn-ea"/>
              </a:rPr>
              <a:t>如果要打印输出“小鱼儿”，应填入的代码是什么？</a:t>
            </a:r>
          </a:p>
        </p:txBody>
      </p:sp>
      <p:grpSp>
        <p:nvGrpSpPr>
          <p:cNvPr id="2" name="组合 77"/>
          <p:cNvGrpSpPr/>
          <p:nvPr/>
        </p:nvGrpSpPr>
        <p:grpSpPr>
          <a:xfrm>
            <a:off x="71406" y="885750"/>
            <a:ext cx="1469411" cy="400110"/>
            <a:chOff x="2962268" y="5103147"/>
            <a:chExt cx="1469411" cy="400110"/>
          </a:xfrm>
        </p:grpSpPr>
        <p:pic>
          <p:nvPicPr>
            <p:cNvPr id="1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30" grpId="0" animBg="1"/>
      <p:bldP spid="513031" grpId="0" animBg="1"/>
      <p:bldP spid="513032" grpId="0" animBg="1"/>
      <p:bldP spid="5130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/>
              <a:t>字符串拆分 </a:t>
            </a:r>
            <a:r>
              <a:rPr lang="en-US" altLang="zh-CN" b="1"/>
              <a:t>2-1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4857760"/>
            <a:ext cx="7645398" cy="1785950"/>
          </a:xfrm>
        </p:spPr>
        <p:txBody>
          <a:bodyPr/>
          <a:lstStyle/>
          <a:p>
            <a:pPr algn="just" eaLnBrk="1" hangingPunct="1"/>
            <a:r>
              <a:rPr lang="en-US" altLang="zh-CN" dirty="0"/>
              <a:t>String</a:t>
            </a:r>
            <a:r>
              <a:rPr lang="zh-CN" altLang="en-US" dirty="0"/>
              <a:t>类提供了</a:t>
            </a:r>
            <a:r>
              <a:rPr lang="en-US" altLang="zh-CN" dirty="0"/>
              <a:t>split()</a:t>
            </a:r>
            <a:r>
              <a:rPr lang="zh-CN" altLang="en-US" dirty="0"/>
              <a:t>方法，将一个字符串分割为子字符串，结果作为字符串数组返回</a:t>
            </a:r>
            <a:endParaRPr lang="zh-CN" altLang="en-US" sz="2400" dirty="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784254" y="1276351"/>
            <a:ext cx="764539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zh-CN" altLang="en-US" sz="2800" b="1" dirty="0">
                <a:latin typeface="+mn-lt"/>
                <a:ea typeface="+mn-ea"/>
              </a:rPr>
              <a:t>有一段歌词，每句都以空格“  ”结尾，请将歌词每句按行输出 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71406" y="4125025"/>
            <a:ext cx="1000132" cy="446983"/>
            <a:chOff x="1000100" y="3235185"/>
            <a:chExt cx="1000132" cy="446983"/>
          </a:xfrm>
        </p:grpSpPr>
        <p:pic>
          <p:nvPicPr>
            <p:cNvPr id="12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pic>
        <p:nvPicPr>
          <p:cNvPr id="14" name="图片 13" descr="图15.14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49" y="2000240"/>
            <a:ext cx="3000396" cy="2414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7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AutoShape 2"/>
          <p:cNvSpPr>
            <a:spLocks noChangeArrowheads="1"/>
          </p:cNvSpPr>
          <p:nvPr/>
        </p:nvSpPr>
        <p:spPr bwMode="auto">
          <a:xfrm>
            <a:off x="357158" y="1557338"/>
            <a:ext cx="8553479" cy="40505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457200">
              <a:lnSpc>
                <a:spcPct val="12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public class Lyric {</a:t>
            </a:r>
          </a:p>
          <a:p>
            <a:pPr algn="l" defTabSz="457200">
              <a:lnSpc>
                <a:spcPct val="12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    </a:t>
            </a:r>
            <a:r>
              <a:rPr lang="en-US" altLang="zh-CN" b="1" dirty="0">
                <a:cs typeface="Times New Roman" pitchFamily="18" charset="0"/>
              </a:rPr>
              <a:t>	</a:t>
            </a:r>
            <a:r>
              <a:rPr lang="en-US" altLang="en-US" b="1" dirty="0">
                <a:cs typeface="Times New Roman" pitchFamily="18" charset="0"/>
              </a:rPr>
              <a:t>public static void main(String[] </a:t>
            </a:r>
            <a:r>
              <a:rPr lang="en-US" altLang="en-US" b="1" dirty="0" err="1">
                <a:cs typeface="Times New Roman" pitchFamily="18" charset="0"/>
              </a:rPr>
              <a:t>args</a:t>
            </a:r>
            <a:r>
              <a:rPr lang="en-US" altLang="en-US" b="1" dirty="0">
                <a:cs typeface="Times New Roman" pitchFamily="18" charset="0"/>
              </a:rPr>
              <a:t>) {</a:t>
            </a:r>
          </a:p>
          <a:p>
            <a:pPr algn="l" defTabSz="457200">
              <a:lnSpc>
                <a:spcPct val="12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        </a:t>
            </a:r>
            <a:r>
              <a:rPr lang="en-US" altLang="zh-CN" b="1" dirty="0">
                <a:cs typeface="Times New Roman" pitchFamily="18" charset="0"/>
              </a:rPr>
              <a:t>	</a:t>
            </a:r>
            <a:r>
              <a:rPr lang="en-US" altLang="en-US" b="1" dirty="0">
                <a:cs typeface="Times New Roman" pitchFamily="18" charset="0"/>
              </a:rPr>
              <a:t>String words="</a:t>
            </a:r>
            <a:r>
              <a:rPr lang="en-US" altLang="en-US" b="1" dirty="0" err="1">
                <a:cs typeface="Times New Roman" pitchFamily="18" charset="0"/>
              </a:rPr>
              <a:t>长亭外</a:t>
            </a:r>
            <a:r>
              <a:rPr lang="en-US" altLang="en-US" b="1" dirty="0">
                <a:cs typeface="Times New Roman" pitchFamily="18" charset="0"/>
              </a:rPr>
              <a:t> </a:t>
            </a:r>
            <a:r>
              <a:rPr lang="en-US" altLang="en-US" b="1" dirty="0" err="1">
                <a:cs typeface="Times New Roman" pitchFamily="18" charset="0"/>
              </a:rPr>
              <a:t>古道边</a:t>
            </a:r>
            <a:r>
              <a:rPr lang="en-US" altLang="en-US" b="1" dirty="0">
                <a:cs typeface="Times New Roman" pitchFamily="18" charset="0"/>
              </a:rPr>
              <a:t> </a:t>
            </a:r>
            <a:r>
              <a:rPr lang="en-US" altLang="en-US" b="1" dirty="0" err="1">
                <a:cs typeface="Times New Roman" pitchFamily="18" charset="0"/>
              </a:rPr>
              <a:t>芳草碧连天</a:t>
            </a:r>
            <a:r>
              <a:rPr lang="en-US" altLang="en-US" b="1" dirty="0">
                <a:cs typeface="Times New Roman" pitchFamily="18" charset="0"/>
              </a:rPr>
              <a:t> </a:t>
            </a:r>
            <a:r>
              <a:rPr lang="en-US" altLang="en-US" b="1" dirty="0" err="1">
                <a:cs typeface="Times New Roman" pitchFamily="18" charset="0"/>
              </a:rPr>
              <a:t>晚风扶</a:t>
            </a:r>
            <a:r>
              <a:rPr lang="en-US" altLang="en-US" b="1" dirty="0">
                <a:cs typeface="Times New Roman" pitchFamily="18" charset="0"/>
              </a:rPr>
              <a:t> </a:t>
            </a:r>
            <a:r>
              <a:rPr lang="en-US" altLang="en-US" b="1" dirty="0" err="1">
                <a:cs typeface="Times New Roman" pitchFamily="18" charset="0"/>
              </a:rPr>
              <a:t>柳笛声残</a:t>
            </a:r>
            <a:r>
              <a:rPr lang="en-US" altLang="en-US" b="1" dirty="0">
                <a:cs typeface="Times New Roman" pitchFamily="18" charset="0"/>
              </a:rPr>
              <a:t> </a:t>
            </a:r>
            <a:r>
              <a:rPr lang="en-US" altLang="en-US" b="1" dirty="0" err="1">
                <a:cs typeface="Times New Roman" pitchFamily="18" charset="0"/>
              </a:rPr>
              <a:t>夕阳山外山</a:t>
            </a:r>
            <a:r>
              <a:rPr lang="en-US" altLang="en-US" b="1" dirty="0">
                <a:cs typeface="Times New Roman" pitchFamily="18" charset="0"/>
              </a:rPr>
              <a:t>";</a:t>
            </a:r>
          </a:p>
          <a:p>
            <a:pPr algn="l" defTabSz="457200">
              <a:lnSpc>
                <a:spcPct val="12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        </a:t>
            </a:r>
            <a:r>
              <a:rPr lang="en-US" altLang="zh-CN" b="1" dirty="0">
                <a:cs typeface="Times New Roman" pitchFamily="18" charset="0"/>
              </a:rPr>
              <a:t>	</a:t>
            </a:r>
            <a:r>
              <a:rPr lang="en-US" altLang="en-US" b="1" dirty="0">
                <a:cs typeface="Times New Roman" pitchFamily="18" charset="0"/>
              </a:rPr>
              <a:t>String[</a:t>
            </a:r>
            <a:r>
              <a:rPr lang="en-US" altLang="zh-CN" b="1" dirty="0">
                <a:cs typeface="Times New Roman" pitchFamily="18" charset="0"/>
              </a:rPr>
              <a:t>	</a:t>
            </a:r>
            <a:r>
              <a:rPr lang="en-US" altLang="en-US" b="1" dirty="0">
                <a:cs typeface="Times New Roman" pitchFamily="18" charset="0"/>
              </a:rPr>
              <a:t>] </a:t>
            </a:r>
            <a:r>
              <a:rPr lang="en-US" altLang="en-US" b="1" dirty="0" err="1">
                <a:cs typeface="Times New Roman" pitchFamily="18" charset="0"/>
              </a:rPr>
              <a:t>printword</a:t>
            </a:r>
            <a:r>
              <a:rPr lang="en-US" altLang="en-US" b="1" dirty="0">
                <a:cs typeface="Times New Roman" pitchFamily="18" charset="0"/>
              </a:rPr>
              <a:t>=new String[100];		</a:t>
            </a:r>
          </a:p>
          <a:p>
            <a:pPr algn="l" defTabSz="457200">
              <a:lnSpc>
                <a:spcPct val="12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       </a:t>
            </a:r>
            <a:r>
              <a:rPr lang="en-US" altLang="zh-CN" b="1" dirty="0">
                <a:cs typeface="Times New Roman" pitchFamily="18" charset="0"/>
              </a:rPr>
              <a:t>		</a:t>
            </a:r>
            <a:r>
              <a:rPr lang="en-US" altLang="en-US" b="1" dirty="0" err="1">
                <a:cs typeface="Times New Roman" pitchFamily="18" charset="0"/>
              </a:rPr>
              <a:t>System.out.println</a:t>
            </a:r>
            <a:r>
              <a:rPr lang="en-US" altLang="en-US" b="1" dirty="0">
                <a:cs typeface="Times New Roman" pitchFamily="18" charset="0"/>
              </a:rPr>
              <a:t>("***</a:t>
            </a:r>
            <a:r>
              <a:rPr lang="en-US" altLang="en-US" b="1" dirty="0" err="1">
                <a:cs typeface="Times New Roman" pitchFamily="18" charset="0"/>
              </a:rPr>
              <a:t>原歌词格式</a:t>
            </a:r>
            <a:r>
              <a:rPr lang="en-US" altLang="en-US" b="1" dirty="0">
                <a:cs typeface="Times New Roman" pitchFamily="18" charset="0"/>
              </a:rPr>
              <a:t>***\n"+words);</a:t>
            </a:r>
          </a:p>
          <a:p>
            <a:pPr algn="l" defTabSz="457200">
              <a:lnSpc>
                <a:spcPct val="12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        </a:t>
            </a:r>
            <a:r>
              <a:rPr lang="en-US" altLang="zh-CN" b="1" dirty="0">
                <a:cs typeface="Times New Roman" pitchFamily="18" charset="0"/>
              </a:rPr>
              <a:t>	</a:t>
            </a:r>
            <a:r>
              <a:rPr lang="en-US" altLang="en-US" b="1" dirty="0" err="1">
                <a:cs typeface="Times New Roman" pitchFamily="18" charset="0"/>
              </a:rPr>
              <a:t>System.out.println</a:t>
            </a:r>
            <a:r>
              <a:rPr lang="en-US" altLang="en-US" b="1" dirty="0">
                <a:cs typeface="Times New Roman" pitchFamily="18" charset="0"/>
              </a:rPr>
              <a:t>("\n***</a:t>
            </a:r>
            <a:r>
              <a:rPr lang="en-US" altLang="en-US" b="1" dirty="0" err="1">
                <a:cs typeface="Times New Roman" pitchFamily="18" charset="0"/>
              </a:rPr>
              <a:t>拆分后歌词格式</a:t>
            </a:r>
            <a:r>
              <a:rPr lang="en-US" altLang="en-US" b="1" dirty="0">
                <a:cs typeface="Times New Roman" pitchFamily="18" charset="0"/>
              </a:rPr>
              <a:t>***");</a:t>
            </a:r>
          </a:p>
          <a:p>
            <a:pPr algn="l" defTabSz="457200">
              <a:lnSpc>
                <a:spcPct val="12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        </a:t>
            </a:r>
            <a:r>
              <a:rPr lang="en-US" altLang="zh-CN" b="1" dirty="0">
                <a:cs typeface="Times New Roman" pitchFamily="18" charset="0"/>
              </a:rPr>
              <a:t>	</a:t>
            </a:r>
            <a:r>
              <a:rPr lang="en-US" altLang="en-US" b="1" dirty="0" err="1">
                <a:solidFill>
                  <a:srgbClr val="0000FF"/>
                </a:solidFill>
                <a:cs typeface="Times New Roman" pitchFamily="18" charset="0"/>
              </a:rPr>
              <a:t>printword</a:t>
            </a:r>
            <a:r>
              <a:rPr lang="en-US" altLang="en-US" b="1" dirty="0">
                <a:solidFill>
                  <a:srgbClr val="0000FF"/>
                </a:solidFill>
                <a:cs typeface="Times New Roman" pitchFamily="18" charset="0"/>
              </a:rPr>
              <a:t>=</a:t>
            </a:r>
            <a:r>
              <a:rPr lang="en-US" altLang="en-US" b="1" dirty="0" err="1">
                <a:solidFill>
                  <a:srgbClr val="0000FF"/>
                </a:solidFill>
                <a:cs typeface="Times New Roman" pitchFamily="18" charset="0"/>
              </a:rPr>
              <a:t>words.split</a:t>
            </a:r>
            <a:r>
              <a:rPr lang="en-US" altLang="en-US" b="1" dirty="0">
                <a:solidFill>
                  <a:srgbClr val="0000FF"/>
                </a:solidFill>
                <a:cs typeface="Times New Roman" pitchFamily="18" charset="0"/>
              </a:rPr>
              <a:t>(" ");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 </a:t>
            </a:r>
          </a:p>
          <a:p>
            <a:pPr algn="l" defTabSz="457200">
              <a:lnSpc>
                <a:spcPct val="120000"/>
              </a:lnSpc>
              <a:tabLst>
                <a:tab pos="444500" algn="l"/>
              </a:tabLst>
            </a:pP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	</a:t>
            </a:r>
            <a:r>
              <a:rPr lang="en-US" altLang="zh-CN" b="1" dirty="0">
                <a:cs typeface="Times New Roman" pitchFamily="18" charset="0"/>
              </a:rPr>
              <a:t>		</a:t>
            </a:r>
            <a:r>
              <a:rPr lang="en-US" altLang="en-US" b="1" dirty="0">
                <a:cs typeface="Times New Roman" pitchFamily="18" charset="0"/>
              </a:rPr>
              <a:t>for(</a:t>
            </a:r>
            <a:r>
              <a:rPr lang="en-US" altLang="en-US" b="1" dirty="0" err="1">
                <a:cs typeface="Times New Roman" pitchFamily="18" charset="0"/>
              </a:rPr>
              <a:t>int</a:t>
            </a:r>
            <a:r>
              <a:rPr lang="en-US" altLang="en-US" b="1" dirty="0">
                <a:cs typeface="Times New Roman" pitchFamily="18" charset="0"/>
              </a:rPr>
              <a:t> </a:t>
            </a:r>
            <a:r>
              <a:rPr lang="en-US" altLang="en-US" b="1" dirty="0" err="1">
                <a:cs typeface="Times New Roman" pitchFamily="18" charset="0"/>
              </a:rPr>
              <a:t>i</a:t>
            </a:r>
            <a:r>
              <a:rPr lang="en-US" altLang="en-US" b="1" dirty="0">
                <a:cs typeface="Times New Roman" pitchFamily="18" charset="0"/>
              </a:rPr>
              <a:t>=0;i&lt;</a:t>
            </a:r>
            <a:r>
              <a:rPr lang="en-US" altLang="en-US" b="1" dirty="0" err="1">
                <a:cs typeface="Times New Roman" pitchFamily="18" charset="0"/>
              </a:rPr>
              <a:t>printword.length;i</a:t>
            </a:r>
            <a:r>
              <a:rPr lang="en-US" altLang="en-US" b="1" dirty="0">
                <a:cs typeface="Times New Roman" pitchFamily="18" charset="0"/>
              </a:rPr>
              <a:t>++){</a:t>
            </a:r>
          </a:p>
          <a:p>
            <a:pPr algn="l" defTabSz="457200">
              <a:lnSpc>
                <a:spcPct val="12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        	</a:t>
            </a:r>
            <a:r>
              <a:rPr lang="en-US" altLang="zh-CN" b="1" dirty="0">
                <a:cs typeface="Times New Roman" pitchFamily="18" charset="0"/>
              </a:rPr>
              <a:t>	</a:t>
            </a:r>
            <a:r>
              <a:rPr lang="en-US" altLang="en-US" b="1" dirty="0" err="1">
                <a:cs typeface="Times New Roman" pitchFamily="18" charset="0"/>
              </a:rPr>
              <a:t>System.out.println</a:t>
            </a:r>
            <a:r>
              <a:rPr lang="en-US" altLang="en-US" b="1" dirty="0">
                <a:cs typeface="Times New Roman" pitchFamily="18" charset="0"/>
              </a:rPr>
              <a:t>(</a:t>
            </a:r>
            <a:r>
              <a:rPr lang="en-US" altLang="zh-CN" b="1" dirty="0">
                <a:cs typeface="Times New Roman" pitchFamily="18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cs typeface="Times New Roman" pitchFamily="18" charset="0"/>
              </a:rPr>
              <a:t>printword</a:t>
            </a:r>
            <a:r>
              <a:rPr lang="en-US" altLang="en-US" b="1" dirty="0">
                <a:solidFill>
                  <a:srgbClr val="0000FF"/>
                </a:solidFill>
                <a:cs typeface="Times New Roman" pitchFamily="18" charset="0"/>
              </a:rPr>
              <a:t>[</a:t>
            </a:r>
            <a:r>
              <a:rPr lang="en-US" altLang="en-US" b="1" dirty="0" err="1">
                <a:solidFill>
                  <a:srgbClr val="0000FF"/>
                </a:solidFill>
                <a:cs typeface="Times New Roman" pitchFamily="18" charset="0"/>
              </a:rPr>
              <a:t>i</a:t>
            </a:r>
            <a:r>
              <a:rPr lang="en-US" altLang="en-US" b="1" dirty="0">
                <a:solidFill>
                  <a:srgbClr val="0000FF"/>
                </a:solidFill>
                <a:cs typeface="Times New Roman" pitchFamily="18" charset="0"/>
              </a:rPr>
              <a:t>]</a:t>
            </a:r>
            <a:r>
              <a:rPr lang="en-US" altLang="zh-CN" b="1" dirty="0">
                <a:cs typeface="Times New Roman" pitchFamily="18" charset="0"/>
              </a:rPr>
              <a:t> </a:t>
            </a:r>
            <a:r>
              <a:rPr lang="en-US" altLang="en-US" b="1" dirty="0">
                <a:cs typeface="Times New Roman" pitchFamily="18" charset="0"/>
              </a:rPr>
              <a:t>);</a:t>
            </a:r>
          </a:p>
          <a:p>
            <a:pPr algn="l" defTabSz="457200">
              <a:lnSpc>
                <a:spcPct val="12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        </a:t>
            </a:r>
            <a:r>
              <a:rPr lang="en-US" altLang="zh-CN" b="1" dirty="0">
                <a:cs typeface="Times New Roman" pitchFamily="18" charset="0"/>
              </a:rPr>
              <a:t>	</a:t>
            </a:r>
            <a:r>
              <a:rPr lang="en-US" altLang="en-US" b="1" dirty="0">
                <a:cs typeface="Times New Roman" pitchFamily="18" charset="0"/>
              </a:rPr>
              <a:t>}</a:t>
            </a:r>
          </a:p>
          <a:p>
            <a:pPr algn="l" defTabSz="457200">
              <a:lnSpc>
                <a:spcPct val="12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    </a:t>
            </a:r>
            <a:r>
              <a:rPr lang="en-US" altLang="zh-CN" b="1" dirty="0">
                <a:cs typeface="Times New Roman" pitchFamily="18" charset="0"/>
              </a:rPr>
              <a:t>	</a:t>
            </a:r>
            <a:r>
              <a:rPr lang="en-US" altLang="en-US" b="1" dirty="0">
                <a:cs typeface="Times New Roman" pitchFamily="18" charset="0"/>
              </a:rPr>
              <a:t>}</a:t>
            </a:r>
          </a:p>
          <a:p>
            <a:pPr algn="l" defTabSz="457200">
              <a:lnSpc>
                <a:spcPct val="12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}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/>
              <a:t>字符串拆分 </a:t>
            </a:r>
            <a:r>
              <a:rPr lang="en-US" altLang="zh-CN" b="1"/>
              <a:t>2-2</a:t>
            </a:r>
            <a:endParaRPr lang="zh-CN" altLang="en-US" b="1"/>
          </a:p>
        </p:txBody>
      </p:sp>
      <p:sp>
        <p:nvSpPr>
          <p:cNvPr id="518155" name="Rectangle 11"/>
          <p:cNvSpPr>
            <a:spLocks noChangeArrowheads="1"/>
          </p:cNvSpPr>
          <p:nvPr/>
        </p:nvSpPr>
        <p:spPr bwMode="auto">
          <a:xfrm>
            <a:off x="1266771" y="3573474"/>
            <a:ext cx="4170368" cy="31591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18156" name="AutoShape 12"/>
          <p:cNvSpPr>
            <a:spLocks noChangeArrowheads="1"/>
          </p:cNvSpPr>
          <p:nvPr/>
        </p:nvSpPr>
        <p:spPr bwMode="auto">
          <a:xfrm>
            <a:off x="6357950" y="3295559"/>
            <a:ext cx="2342637" cy="776383"/>
          </a:xfrm>
          <a:prstGeom prst="wedgeRoundRectCallout">
            <a:avLst>
              <a:gd name="adj1" fmla="val -33384"/>
              <a:gd name="adj2" fmla="val 4767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拆分字符串，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返回值为字符串数组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518157" name="Rectangle 13"/>
          <p:cNvSpPr>
            <a:spLocks noChangeArrowheads="1"/>
          </p:cNvSpPr>
          <p:nvPr/>
        </p:nvSpPr>
        <p:spPr bwMode="auto">
          <a:xfrm>
            <a:off x="1266771" y="3922721"/>
            <a:ext cx="4176712" cy="100647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18158" name="AutoShape 14"/>
          <p:cNvSpPr>
            <a:spLocks noChangeArrowheads="1"/>
          </p:cNvSpPr>
          <p:nvPr/>
        </p:nvSpPr>
        <p:spPr bwMode="auto">
          <a:xfrm>
            <a:off x="6357950" y="4500570"/>
            <a:ext cx="1846756" cy="408623"/>
          </a:xfrm>
          <a:prstGeom prst="wedgeRoundRectCallout">
            <a:avLst>
              <a:gd name="adj1" fmla="val -31907"/>
              <a:gd name="adj2" fmla="val -5610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遍历输出字符串</a:t>
            </a:r>
          </a:p>
        </p:txBody>
      </p:sp>
      <p:grpSp>
        <p:nvGrpSpPr>
          <p:cNvPr id="2" name="组合 12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cxnSp>
        <p:nvCxnSpPr>
          <p:cNvPr id="21" name="直接箭头连接符 20"/>
          <p:cNvCxnSpPr/>
          <p:nvPr/>
        </p:nvCxnSpPr>
        <p:spPr bwMode="auto">
          <a:xfrm flipV="1">
            <a:off x="5572132" y="3714752"/>
            <a:ext cx="714380" cy="7143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>
            <a:off x="5500694" y="4643446"/>
            <a:ext cx="785820" cy="7144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6" grpId="0" animBg="1"/>
      <p:bldP spid="518155" grpId="0" animBg="1"/>
      <p:bldP spid="518156" grpId="0" animBg="1"/>
      <p:bldP spid="518157" grpId="0" animBg="1"/>
      <p:bldP spid="51815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学员操作</a:t>
            </a:r>
            <a:r>
              <a:rPr lang="en-US" altLang="zh-CN" b="1" dirty="0"/>
              <a:t>——</a:t>
            </a:r>
            <a:r>
              <a:rPr lang="zh-CN" altLang="en-US" b="1" dirty="0"/>
              <a:t>实现会员注册升级 </a:t>
            </a:r>
            <a:endParaRPr lang="en-US" altLang="zh-CN" b="1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4287812" cy="5010170"/>
          </a:xfrm>
        </p:spPr>
        <p:txBody>
          <a:bodyPr/>
          <a:lstStyle/>
          <a:p>
            <a:pPr eaLnBrk="1" hangingPunct="1"/>
            <a:r>
              <a:rPr lang="zh-CN" altLang="en-US" dirty="0"/>
              <a:t>需求说明</a:t>
            </a:r>
          </a:p>
          <a:p>
            <a:pPr lvl="1" eaLnBrk="1" hangingPunct="1"/>
            <a:r>
              <a:rPr lang="zh-CN" altLang="en-US" dirty="0"/>
              <a:t>  验证身份证号、手机号、</a:t>
            </a:r>
            <a:endParaRPr lang="en-US" altLang="zh-CN" dirty="0"/>
          </a:p>
          <a:p>
            <a:pPr lvl="1" eaLnBrk="1" hangingPunct="1">
              <a:buNone/>
            </a:pPr>
            <a:r>
              <a:rPr lang="zh-CN" altLang="en-US" dirty="0"/>
              <a:t>座机号格式是否正确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  <p:grpSp>
        <p:nvGrpSpPr>
          <p:cNvPr id="2" name="组合 6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3" name="组合 9"/>
          <p:cNvGrpSpPr>
            <a:grpSpLocks/>
          </p:cNvGrpSpPr>
          <p:nvPr/>
        </p:nvGrpSpPr>
        <p:grpSpPr bwMode="auto">
          <a:xfrm>
            <a:off x="2500319" y="628652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2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25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  <p:pic>
        <p:nvPicPr>
          <p:cNvPr id="13" name="图片 12" descr="图15.15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1357298"/>
            <a:ext cx="3866223" cy="4714908"/>
          </a:xfrm>
          <a:prstGeom prst="rect">
            <a:avLst/>
          </a:prstGeom>
        </p:spPr>
      </p:pic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784254" y="3786190"/>
            <a:ext cx="7645398" cy="192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</a:pPr>
            <a:r>
              <a:rPr lang="zh-CN" altLang="en-US" sz="2800" b="1" kern="0" dirty="0">
                <a:latin typeface="+mn-lt"/>
                <a:ea typeface="+mn-ea"/>
              </a:rPr>
              <a:t>判断座机的电话号码时，</a:t>
            </a:r>
            <a:endParaRPr lang="en-US" altLang="zh-CN" sz="2800" b="1" kern="0" dirty="0">
              <a:latin typeface="+mn-lt"/>
              <a:ea typeface="+mn-ea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800" b="1" kern="0" dirty="0">
                <a:latin typeface="+mn-lt"/>
                <a:ea typeface="+mn-ea"/>
              </a:rPr>
              <a:t>按照字符“</a:t>
            </a:r>
            <a:r>
              <a:rPr lang="en-US" altLang="zh-CN" sz="2800" b="1" kern="0" dirty="0">
                <a:latin typeface="+mn-lt"/>
                <a:ea typeface="+mn-ea"/>
              </a:rPr>
              <a:t>-</a:t>
            </a:r>
            <a:r>
              <a:rPr lang="zh-CN" altLang="en-US" sz="2800" b="1" kern="0" dirty="0">
                <a:latin typeface="+mn-lt"/>
                <a:ea typeface="+mn-ea"/>
              </a:rPr>
              <a:t>”符号进行拆</a:t>
            </a:r>
            <a:endParaRPr lang="en-US" altLang="zh-CN" sz="2800" b="1" kern="0" dirty="0">
              <a:latin typeface="+mn-lt"/>
              <a:ea typeface="+mn-ea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800" b="1" kern="0" dirty="0">
                <a:latin typeface="+mn-lt"/>
                <a:ea typeface="+mn-ea"/>
              </a:rPr>
              <a:t>分，然后判断长度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组合 56"/>
          <p:cNvGrpSpPr/>
          <p:nvPr/>
        </p:nvGrpSpPr>
        <p:grpSpPr>
          <a:xfrm>
            <a:off x="0" y="3286124"/>
            <a:ext cx="986585" cy="461521"/>
            <a:chOff x="3786182" y="3824735"/>
            <a:chExt cx="986585" cy="461521"/>
          </a:xfrm>
        </p:grpSpPr>
        <p:sp>
          <p:nvSpPr>
            <p:cNvPr id="16" name="TextBox 15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1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学员操作</a:t>
            </a:r>
            <a:r>
              <a:rPr lang="en-US" altLang="zh-CN" b="1" dirty="0"/>
              <a:t>——</a:t>
            </a:r>
            <a:r>
              <a:rPr lang="zh-CN" altLang="en-US" b="1" dirty="0"/>
              <a:t>判断</a:t>
            </a:r>
            <a:r>
              <a:rPr lang="zh-CN" altLang="zh-CN" b="1" dirty="0"/>
              <a:t>字</a:t>
            </a:r>
            <a:r>
              <a:rPr lang="zh-CN" altLang="en-US" b="1" dirty="0"/>
              <a:t>符出现次数</a:t>
            </a:r>
            <a:endParaRPr lang="en-US" altLang="zh-CN" b="1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eaLnBrk="1" hangingPunct="1"/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输入一个字符串，再输入要查找的字符，判断该字符在该字符串中出现的次数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  <p:grpSp>
        <p:nvGrpSpPr>
          <p:cNvPr id="2" name="组合 6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3" name="组合 9"/>
          <p:cNvGrpSpPr>
            <a:grpSpLocks/>
          </p:cNvGrpSpPr>
          <p:nvPr/>
        </p:nvGrpSpPr>
        <p:grpSpPr bwMode="auto">
          <a:xfrm>
            <a:off x="2714612" y="621191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2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  <p:pic>
        <p:nvPicPr>
          <p:cNvPr id="13" name="图片 12" descr="图15.16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94" y="2714620"/>
            <a:ext cx="3443908" cy="2000264"/>
          </a:xfrm>
          <a:prstGeom prst="rect">
            <a:avLst/>
          </a:prstGeom>
        </p:spPr>
      </p:pic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784254" y="4286256"/>
            <a:ext cx="7645398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</a:pPr>
            <a:r>
              <a:rPr lang="zh-CN" altLang="en-US" sz="2400" b="1" kern="0" dirty="0">
                <a:latin typeface="+mn-lt"/>
                <a:ea typeface="+mn-ea"/>
              </a:rPr>
              <a:t>编写统计字符出现次数的方法：</a:t>
            </a:r>
            <a:endParaRPr lang="en-US" altLang="zh-CN" sz="2400" b="1" kern="0" dirty="0">
              <a:latin typeface="+mn-lt"/>
              <a:ea typeface="+mn-ea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fr-FR" altLang="en-US" sz="2400" b="1" kern="0" dirty="0">
                <a:latin typeface="+mn-lt"/>
                <a:ea typeface="+mn-ea"/>
              </a:rPr>
              <a:t> 	public int counter(String inputs,String word)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</a:pPr>
            <a:r>
              <a:rPr lang="zh-CN" altLang="en-US" sz="2400" b="1" kern="0" dirty="0">
                <a:latin typeface="+mn-lt"/>
                <a:ea typeface="+mn-ea"/>
              </a:rPr>
              <a:t>使用</a:t>
            </a:r>
            <a:r>
              <a:rPr lang="en-US" altLang="en-US" sz="2400" b="1" kern="0" dirty="0">
                <a:latin typeface="+mn-lt"/>
                <a:ea typeface="+mn-ea"/>
              </a:rPr>
              <a:t>substring( )</a:t>
            </a:r>
            <a:r>
              <a:rPr lang="zh-CN" altLang="en-US" sz="2400" b="1" kern="0" dirty="0">
                <a:latin typeface="+mn-lt"/>
                <a:ea typeface="+mn-ea"/>
              </a:rPr>
              <a:t>将字符串的每个字符存入数组</a:t>
            </a:r>
            <a:endParaRPr lang="en-US" altLang="zh-CN" sz="2400" b="1" kern="0" dirty="0">
              <a:latin typeface="+mn-lt"/>
              <a:ea typeface="+mn-ea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</a:pPr>
            <a:r>
              <a:rPr lang="zh-CN" altLang="en-US" sz="2400" b="1" kern="0" dirty="0">
                <a:latin typeface="+mn-lt"/>
                <a:ea typeface="+mn-ea"/>
              </a:rPr>
              <a:t>比较数组中每个字符是否与要求的字符相等，并计数</a:t>
            </a:r>
          </a:p>
        </p:txBody>
      </p:sp>
      <p:grpSp>
        <p:nvGrpSpPr>
          <p:cNvPr id="4" name="组合 56"/>
          <p:cNvGrpSpPr/>
          <p:nvPr/>
        </p:nvGrpSpPr>
        <p:grpSpPr>
          <a:xfrm>
            <a:off x="0" y="3681859"/>
            <a:ext cx="986585" cy="461521"/>
            <a:chOff x="3786182" y="3824735"/>
            <a:chExt cx="986585" cy="461521"/>
          </a:xfrm>
        </p:grpSpPr>
        <p:sp>
          <p:nvSpPr>
            <p:cNvPr id="16" name="TextBox 15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1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err="1"/>
              <a:t>StringBuffer</a:t>
            </a:r>
            <a:r>
              <a:rPr lang="zh-CN" altLang="en-US" b="1" dirty="0"/>
              <a:t>类</a:t>
            </a:r>
            <a:r>
              <a:rPr lang="en-US" altLang="zh-CN" b="1" dirty="0"/>
              <a:t>4-1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857232"/>
            <a:ext cx="7645398" cy="4286281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dirty="0" err="1"/>
              <a:t>StringBuffer</a:t>
            </a:r>
            <a:r>
              <a:rPr lang="zh-CN" altLang="en-US" dirty="0"/>
              <a:t>：</a:t>
            </a:r>
            <a:r>
              <a:rPr lang="en-US" altLang="zh-CN" dirty="0"/>
              <a:t>String</a:t>
            </a:r>
            <a:r>
              <a:rPr lang="zh-CN" altLang="en-US" dirty="0"/>
              <a:t>增强版</a:t>
            </a:r>
            <a:endParaRPr lang="en-US" altLang="zh-CN" dirty="0"/>
          </a:p>
          <a:p>
            <a:pPr lvl="1"/>
            <a:r>
              <a:rPr lang="zh-CN" altLang="en-US" dirty="0"/>
              <a:t>对字符串频繁修改（如字符串连接）时，使用</a:t>
            </a:r>
            <a:r>
              <a:rPr lang="en-US" dirty="0" err="1"/>
              <a:t>StringBuffer</a:t>
            </a:r>
            <a:r>
              <a:rPr lang="zh-CN" altLang="en-US" dirty="0"/>
              <a:t>类可以大大提高程序执行效率</a:t>
            </a:r>
            <a:endParaRPr lang="en-US" altLang="zh-CN" dirty="0"/>
          </a:p>
          <a:p>
            <a:pPr eaLnBrk="1" hangingPunct="1"/>
            <a:r>
              <a:rPr lang="en-US" altLang="zh-CN" dirty="0" err="1"/>
              <a:t>StringBuffer</a:t>
            </a:r>
            <a:r>
              <a:rPr lang="zh-CN" altLang="en-US" dirty="0"/>
              <a:t>声明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en-US" altLang="zh-CN" dirty="0" err="1"/>
              <a:t>StringBuffer</a:t>
            </a:r>
            <a:r>
              <a:rPr lang="zh-CN" altLang="en-US" dirty="0"/>
              <a:t>的使用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521220" name="AutoShape 4"/>
          <p:cNvSpPr>
            <a:spLocks noChangeArrowheads="1"/>
          </p:cNvSpPr>
          <p:nvPr/>
        </p:nvSpPr>
        <p:spPr bwMode="auto">
          <a:xfrm>
            <a:off x="928662" y="3357562"/>
            <a:ext cx="7259638" cy="8125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StringBuffer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sb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>
                <a:solidFill>
                  <a:srgbClr val="0000FF"/>
                </a:solidFill>
              </a:rPr>
              <a:t>new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StringBuffer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StringBuffer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sb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>
                <a:solidFill>
                  <a:srgbClr val="0000FF"/>
                </a:solidFill>
              </a:rPr>
              <a:t>new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StringBuffer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aaa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</p:txBody>
      </p:sp>
      <p:sp>
        <p:nvSpPr>
          <p:cNvPr id="521221" name="AutoShape 5"/>
          <p:cNvSpPr>
            <a:spLocks noChangeArrowheads="1"/>
          </p:cNvSpPr>
          <p:nvPr/>
        </p:nvSpPr>
        <p:spPr bwMode="auto">
          <a:xfrm>
            <a:off x="5786446" y="2987683"/>
            <a:ext cx="2719414" cy="408623"/>
          </a:xfrm>
          <a:prstGeom prst="wedgeRoundRectCallout">
            <a:avLst>
              <a:gd name="adj1" fmla="val -35371"/>
              <a:gd name="adj2" fmla="val 5009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创建空</a:t>
            </a: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StringBuffer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对象</a:t>
            </a:r>
          </a:p>
        </p:txBody>
      </p:sp>
      <p:sp>
        <p:nvSpPr>
          <p:cNvPr id="521222" name="AutoShape 6"/>
          <p:cNvSpPr>
            <a:spLocks noChangeArrowheads="1"/>
          </p:cNvSpPr>
          <p:nvPr/>
        </p:nvSpPr>
        <p:spPr bwMode="auto">
          <a:xfrm>
            <a:off x="5651500" y="4357694"/>
            <a:ext cx="3156411" cy="408623"/>
          </a:xfrm>
          <a:prstGeom prst="wedgeRoundRectCallout">
            <a:avLst>
              <a:gd name="adj1" fmla="val -31754"/>
              <a:gd name="adj2" fmla="val -4463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创建一个变量存储字符串</a:t>
            </a: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aaa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521223" name="AutoShape 7"/>
          <p:cNvSpPr>
            <a:spLocks noChangeArrowheads="1"/>
          </p:cNvSpPr>
          <p:nvPr/>
        </p:nvSpPr>
        <p:spPr bwMode="auto">
          <a:xfrm>
            <a:off x="928662" y="5286388"/>
            <a:ext cx="7231063" cy="1172629"/>
          </a:xfrm>
          <a:prstGeom prst="roundRect">
            <a:avLst>
              <a:gd name="adj" fmla="val 164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sb.</a:t>
            </a:r>
            <a:r>
              <a:rPr lang="en-US" altLang="zh-CN" b="1" dirty="0" err="1">
                <a:solidFill>
                  <a:srgbClr val="0000FF"/>
                </a:solidFill>
              </a:rPr>
              <a:t>toString</a:t>
            </a:r>
            <a:r>
              <a:rPr lang="en-US" altLang="zh-CN" b="1" dirty="0">
                <a:solidFill>
                  <a:srgbClr val="0000FF"/>
                </a:solidFill>
              </a:rPr>
              <a:t>();   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转化为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类型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sb.</a:t>
            </a:r>
            <a:r>
              <a:rPr lang="en-US" altLang="zh-CN" b="1" dirty="0" err="1">
                <a:solidFill>
                  <a:srgbClr val="0000FF"/>
                </a:solidFill>
              </a:rPr>
              <a:t>append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en-US" altLang="en-US" b="1" dirty="0">
                <a:solidFill>
                  <a:srgbClr val="0000FF"/>
                </a:solidFill>
              </a:rPr>
              <a:t>"</a:t>
            </a:r>
            <a:r>
              <a:rPr lang="en-US" altLang="zh-CN" b="1" dirty="0">
                <a:solidFill>
                  <a:srgbClr val="0000FF"/>
                </a:solidFill>
              </a:rPr>
              <a:t>**</a:t>
            </a:r>
            <a:r>
              <a:rPr lang="en-US" altLang="en-US" b="1" dirty="0">
                <a:solidFill>
                  <a:srgbClr val="0000FF"/>
                </a:solidFill>
              </a:rPr>
              <a:t>"</a:t>
            </a:r>
            <a:r>
              <a:rPr lang="en-US" altLang="zh-CN" b="1" dirty="0">
                <a:solidFill>
                  <a:srgbClr val="0000FF"/>
                </a:solidFill>
              </a:rPr>
              <a:t>);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追加字符串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/>
              <a:t>sb.</a:t>
            </a:r>
            <a:r>
              <a:rPr lang="en-US" altLang="zh-CN" b="1" dirty="0" err="1">
                <a:solidFill>
                  <a:srgbClr val="0000FF"/>
                </a:solidFill>
              </a:rPr>
              <a:t>insert</a:t>
            </a:r>
            <a:r>
              <a:rPr lang="en-US" altLang="zh-CN" b="1" dirty="0">
                <a:solidFill>
                  <a:srgbClr val="0000FF"/>
                </a:solidFill>
              </a:rPr>
              <a:t> (1,</a:t>
            </a:r>
            <a:r>
              <a:rPr lang="en-US" altLang="en-US" b="1" dirty="0">
                <a:solidFill>
                  <a:srgbClr val="0000FF"/>
                </a:solidFill>
              </a:rPr>
              <a:t> "</a:t>
            </a:r>
            <a:r>
              <a:rPr lang="en-US" altLang="zh-CN" b="1" dirty="0">
                <a:solidFill>
                  <a:srgbClr val="0000FF"/>
                </a:solidFill>
              </a:rPr>
              <a:t>**</a:t>
            </a:r>
            <a:r>
              <a:rPr lang="en-US" altLang="en-US" b="1" dirty="0">
                <a:solidFill>
                  <a:srgbClr val="0000FF"/>
                </a:solidFill>
              </a:rPr>
              <a:t>"</a:t>
            </a:r>
            <a:r>
              <a:rPr lang="en-US" altLang="zh-CN" b="1" dirty="0">
                <a:solidFill>
                  <a:srgbClr val="0000FF"/>
                </a:solidFill>
              </a:rPr>
              <a:t>);    </a:t>
            </a:r>
            <a:r>
              <a:rPr lang="en-US" altLang="zh-CN" b="1" dirty="0"/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插入字符串</a:t>
            </a: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6000760" y="4101473"/>
            <a:ext cx="500066" cy="256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521221" idx="4"/>
          </p:cNvCxnSpPr>
          <p:nvPr/>
        </p:nvCxnSpPr>
        <p:spPr bwMode="auto">
          <a:xfrm flipV="1">
            <a:off x="5715008" y="3396702"/>
            <a:ext cx="469261" cy="17517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1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0" grpId="0" animBg="1"/>
      <p:bldP spid="521221" grpId="0" animBg="1"/>
      <p:bldP spid="521222" grpId="0" animBg="1"/>
      <p:bldP spid="5212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AutoShape 2"/>
          <p:cNvSpPr>
            <a:spLocks noChangeArrowheads="1"/>
          </p:cNvSpPr>
          <p:nvPr/>
        </p:nvSpPr>
        <p:spPr bwMode="auto">
          <a:xfrm>
            <a:off x="455613" y="1357298"/>
            <a:ext cx="8293100" cy="437607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public class </a:t>
            </a:r>
            <a:r>
              <a:rPr lang="en-US" altLang="en-US" b="1" dirty="0" err="1">
                <a:cs typeface="Times New Roman" pitchFamily="18" charset="0"/>
              </a:rPr>
              <a:t>sbAppend</a:t>
            </a:r>
            <a:r>
              <a:rPr lang="en-US" altLang="en-US" b="1" dirty="0">
                <a:cs typeface="Times New Roman" pitchFamily="18" charset="0"/>
              </a:rPr>
              <a:t> {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    </a:t>
            </a:r>
            <a:r>
              <a:rPr lang="en-US" altLang="zh-CN" b="1" dirty="0">
                <a:cs typeface="Times New Roman" pitchFamily="18" charset="0"/>
              </a:rPr>
              <a:t>	</a:t>
            </a:r>
            <a:r>
              <a:rPr lang="en-US" altLang="en-US" b="1" dirty="0">
                <a:cs typeface="Times New Roman" pitchFamily="18" charset="0"/>
              </a:rPr>
              <a:t>public static void main(String[</a:t>
            </a:r>
            <a:r>
              <a:rPr lang="en-US" altLang="zh-CN" b="1" dirty="0">
                <a:cs typeface="Times New Roman" pitchFamily="18" charset="0"/>
              </a:rPr>
              <a:t> </a:t>
            </a:r>
            <a:r>
              <a:rPr lang="en-US" altLang="en-US" b="1" dirty="0">
                <a:cs typeface="Times New Roman" pitchFamily="18" charset="0"/>
              </a:rPr>
              <a:t>] </a:t>
            </a:r>
            <a:r>
              <a:rPr lang="en-US" altLang="en-US" b="1" dirty="0" err="1">
                <a:cs typeface="Times New Roman" pitchFamily="18" charset="0"/>
              </a:rPr>
              <a:t>args</a:t>
            </a:r>
            <a:r>
              <a:rPr lang="en-US" altLang="en-US" b="1" dirty="0">
                <a:cs typeface="Times New Roman" pitchFamily="18" charset="0"/>
              </a:rPr>
              <a:t>) {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        </a:t>
            </a:r>
            <a:r>
              <a:rPr lang="en-US" altLang="zh-CN" b="1" dirty="0">
                <a:cs typeface="Times New Roman" pitchFamily="18" charset="0"/>
              </a:rPr>
              <a:t>	</a:t>
            </a:r>
            <a:r>
              <a:rPr lang="en-US" altLang="en-US" b="1" dirty="0" err="1">
                <a:solidFill>
                  <a:srgbClr val="0000FF"/>
                </a:solidFill>
                <a:cs typeface="Times New Roman" pitchFamily="18" charset="0"/>
              </a:rPr>
              <a:t>StringBuffer</a:t>
            </a:r>
            <a:r>
              <a:rPr lang="en-US" altLang="en-US" b="1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cs typeface="Times New Roman" pitchFamily="18" charset="0"/>
              </a:rPr>
              <a:t>sb</a:t>
            </a:r>
            <a:r>
              <a:rPr lang="en-US" altLang="en-US" b="1" dirty="0">
                <a:solidFill>
                  <a:srgbClr val="0000FF"/>
                </a:solidFill>
                <a:cs typeface="Times New Roman" pitchFamily="18" charset="0"/>
              </a:rPr>
              <a:t> = new </a:t>
            </a:r>
            <a:r>
              <a:rPr lang="en-US" altLang="en-US" b="1" dirty="0" err="1">
                <a:solidFill>
                  <a:srgbClr val="0000FF"/>
                </a:solidFill>
                <a:cs typeface="Times New Roman" pitchFamily="18" charset="0"/>
              </a:rPr>
              <a:t>StringBuffer</a:t>
            </a:r>
            <a:r>
              <a:rPr lang="en-US" altLang="en-US" b="1" dirty="0">
                <a:solidFill>
                  <a:srgbClr val="0000FF"/>
                </a:solidFill>
                <a:cs typeface="Times New Roman" pitchFamily="18" charset="0"/>
              </a:rPr>
              <a:t>("</a:t>
            </a:r>
            <a:r>
              <a:rPr lang="en-US" altLang="en-US" b="1" dirty="0" err="1">
                <a:solidFill>
                  <a:srgbClr val="0000FF"/>
                </a:solidFill>
                <a:cs typeface="Times New Roman" pitchFamily="18" charset="0"/>
              </a:rPr>
              <a:t>青春无悔</a:t>
            </a:r>
            <a:r>
              <a:rPr lang="en-US" altLang="en-US" b="1" dirty="0">
                <a:solidFill>
                  <a:srgbClr val="0000FF"/>
                </a:solidFill>
                <a:cs typeface="Times New Roman" pitchFamily="18" charset="0"/>
              </a:rPr>
              <a:t>");</a:t>
            </a:r>
            <a:r>
              <a:rPr lang="en-US" altLang="en-US" b="1" dirty="0">
                <a:cs typeface="Times New Roman" pitchFamily="18" charset="0"/>
              </a:rPr>
              <a:t> 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        </a:t>
            </a:r>
            <a:r>
              <a:rPr lang="en-US" altLang="zh-CN" b="1" dirty="0">
                <a:cs typeface="Times New Roman" pitchFamily="18" charset="0"/>
              </a:rPr>
              <a:t>	</a:t>
            </a:r>
            <a:r>
              <a:rPr lang="en-US" altLang="en-US" b="1" dirty="0" err="1">
                <a:cs typeface="Times New Roman" pitchFamily="18" charset="0"/>
              </a:rPr>
              <a:t>int</a:t>
            </a:r>
            <a:r>
              <a:rPr lang="en-US" altLang="en-US" b="1" dirty="0">
                <a:cs typeface="Times New Roman" pitchFamily="18" charset="0"/>
              </a:rPr>
              <a:t> num=110;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        </a:t>
            </a:r>
            <a:r>
              <a:rPr lang="en-US" altLang="zh-CN" b="1" dirty="0">
                <a:cs typeface="Times New Roman" pitchFamily="18" charset="0"/>
              </a:rPr>
              <a:t>	</a:t>
            </a:r>
            <a:r>
              <a:rPr lang="en-US" altLang="en-US" b="1" dirty="0" err="1">
                <a:solidFill>
                  <a:srgbClr val="0000FF"/>
                </a:solidFill>
                <a:cs typeface="Times New Roman" pitchFamily="18" charset="0"/>
              </a:rPr>
              <a:t>StringBuffer</a:t>
            </a:r>
            <a:r>
              <a:rPr lang="en-US" altLang="en-US" b="1" dirty="0">
                <a:solidFill>
                  <a:srgbClr val="0000FF"/>
                </a:solidFill>
                <a:cs typeface="Times New Roman" pitchFamily="18" charset="0"/>
              </a:rPr>
              <a:t> sb1 = </a:t>
            </a:r>
            <a:r>
              <a:rPr lang="en-US" altLang="en-US" b="1" dirty="0" err="1">
                <a:solidFill>
                  <a:srgbClr val="0000FF"/>
                </a:solidFill>
                <a:cs typeface="Times New Roman" pitchFamily="18" charset="0"/>
              </a:rPr>
              <a:t>sb.append</a:t>
            </a:r>
            <a:r>
              <a:rPr lang="en-US" altLang="en-US" b="1" dirty="0">
                <a:solidFill>
                  <a:srgbClr val="0000FF"/>
                </a:solidFill>
                <a:cs typeface="Times New Roman" pitchFamily="18" charset="0"/>
              </a:rPr>
              <a:t>("</a:t>
            </a:r>
            <a:r>
              <a:rPr lang="en-US" altLang="en-US" b="1" dirty="0" err="1">
                <a:solidFill>
                  <a:srgbClr val="0000FF"/>
                </a:solidFill>
                <a:cs typeface="Times New Roman" pitchFamily="18" charset="0"/>
              </a:rPr>
              <a:t>我心永恒</a:t>
            </a:r>
            <a:r>
              <a:rPr lang="en-US" altLang="en-US" b="1" dirty="0">
                <a:solidFill>
                  <a:srgbClr val="0000FF"/>
                </a:solidFill>
                <a:cs typeface="Times New Roman" pitchFamily="18" charset="0"/>
              </a:rPr>
              <a:t>");</a:t>
            </a:r>
            <a:r>
              <a:rPr lang="en-US" altLang="en-US" b="1" dirty="0">
                <a:cs typeface="Times New Roman" pitchFamily="18" charset="0"/>
              </a:rPr>
              <a:t>  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        </a:t>
            </a:r>
            <a:r>
              <a:rPr lang="en-US" altLang="zh-CN" b="1" dirty="0">
                <a:cs typeface="Times New Roman" pitchFamily="18" charset="0"/>
              </a:rPr>
              <a:t>	</a:t>
            </a:r>
            <a:r>
              <a:rPr lang="en-US" altLang="en-US" b="1" dirty="0" err="1">
                <a:cs typeface="Times New Roman" pitchFamily="18" charset="0"/>
              </a:rPr>
              <a:t>System.out.println</a:t>
            </a:r>
            <a:r>
              <a:rPr lang="en-US" altLang="en-US" b="1" dirty="0">
                <a:cs typeface="Times New Roman" pitchFamily="18" charset="0"/>
              </a:rPr>
              <a:t>(sb1);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       </a:t>
            </a:r>
            <a:r>
              <a:rPr lang="en-US" altLang="zh-CN" b="1" dirty="0">
                <a:cs typeface="Times New Roman" pitchFamily="18" charset="0"/>
              </a:rPr>
              <a:t>	</a:t>
            </a:r>
            <a:r>
              <a:rPr lang="en-US" altLang="en-US" b="1" dirty="0">
                <a:cs typeface="Times New Roman" pitchFamily="18" charset="0"/>
              </a:rPr>
              <a:t> </a:t>
            </a:r>
            <a:r>
              <a:rPr lang="en-US" altLang="zh-CN" b="1" dirty="0">
                <a:cs typeface="Times New Roman" pitchFamily="18" charset="0"/>
              </a:rPr>
              <a:t>	</a:t>
            </a:r>
            <a:r>
              <a:rPr lang="en-US" altLang="en-US" b="1" dirty="0" err="1">
                <a:solidFill>
                  <a:srgbClr val="0000FF"/>
                </a:solidFill>
                <a:cs typeface="Times New Roman" pitchFamily="18" charset="0"/>
              </a:rPr>
              <a:t>StringBuffer</a:t>
            </a:r>
            <a:r>
              <a:rPr lang="en-US" altLang="en-US" b="1" dirty="0">
                <a:solidFill>
                  <a:srgbClr val="0000FF"/>
                </a:solidFill>
                <a:cs typeface="Times New Roman" pitchFamily="18" charset="0"/>
              </a:rPr>
              <a:t> sb2 = sb1.append('啊');</a:t>
            </a:r>
            <a:r>
              <a:rPr lang="en-US" altLang="en-US" b="1" dirty="0">
                <a:cs typeface="Times New Roman" pitchFamily="18" charset="0"/>
              </a:rPr>
              <a:t>       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        </a:t>
            </a:r>
            <a:r>
              <a:rPr lang="en-US" altLang="zh-CN" b="1" dirty="0">
                <a:cs typeface="Times New Roman" pitchFamily="18" charset="0"/>
              </a:rPr>
              <a:t>	</a:t>
            </a:r>
            <a:r>
              <a:rPr lang="en-US" altLang="en-US" b="1" dirty="0" err="1">
                <a:cs typeface="Times New Roman" pitchFamily="18" charset="0"/>
              </a:rPr>
              <a:t>System.out.println</a:t>
            </a:r>
            <a:r>
              <a:rPr lang="en-US" altLang="en-US" b="1" dirty="0">
                <a:cs typeface="Times New Roman" pitchFamily="18" charset="0"/>
              </a:rPr>
              <a:t>(sb2);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        </a:t>
            </a:r>
            <a:r>
              <a:rPr lang="en-US" altLang="zh-CN" b="1" dirty="0">
                <a:cs typeface="Times New Roman" pitchFamily="18" charset="0"/>
              </a:rPr>
              <a:t>	</a:t>
            </a:r>
            <a:r>
              <a:rPr lang="en-US" altLang="en-US" b="1" dirty="0" err="1">
                <a:solidFill>
                  <a:srgbClr val="0000FF"/>
                </a:solidFill>
                <a:cs typeface="Times New Roman" pitchFamily="18" charset="0"/>
              </a:rPr>
              <a:t>StringBuffer</a:t>
            </a:r>
            <a:r>
              <a:rPr lang="en-US" altLang="en-US" b="1" dirty="0">
                <a:solidFill>
                  <a:srgbClr val="0000FF"/>
                </a:solidFill>
                <a:cs typeface="Times New Roman" pitchFamily="18" charset="0"/>
              </a:rPr>
              <a:t> sb3 = sb2.append(num);</a:t>
            </a:r>
            <a:r>
              <a:rPr lang="en-US" altLang="en-US" b="1" dirty="0">
                <a:cs typeface="Times New Roman" pitchFamily="18" charset="0"/>
              </a:rPr>
              <a:t>    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        </a:t>
            </a:r>
            <a:r>
              <a:rPr lang="en-US" altLang="zh-CN" b="1" dirty="0">
                <a:cs typeface="Times New Roman" pitchFamily="18" charset="0"/>
              </a:rPr>
              <a:t>	</a:t>
            </a:r>
            <a:r>
              <a:rPr lang="en-US" altLang="en-US" b="1" dirty="0" err="1">
                <a:cs typeface="Times New Roman" pitchFamily="18" charset="0"/>
              </a:rPr>
              <a:t>System.out.println</a:t>
            </a:r>
            <a:r>
              <a:rPr lang="en-US" altLang="en-US" b="1" dirty="0">
                <a:cs typeface="Times New Roman" pitchFamily="18" charset="0"/>
              </a:rPr>
              <a:t>(sb3);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    </a:t>
            </a:r>
            <a:r>
              <a:rPr lang="en-US" altLang="zh-CN" b="1" dirty="0">
                <a:cs typeface="Times New Roman" pitchFamily="18" charset="0"/>
              </a:rPr>
              <a:t>	</a:t>
            </a:r>
            <a:r>
              <a:rPr lang="en-US" altLang="en-US" b="1" dirty="0">
                <a:cs typeface="Times New Roman" pitchFamily="18" charset="0"/>
              </a:rPr>
              <a:t>}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}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/>
              <a:t>StringBuffer</a:t>
            </a:r>
            <a:r>
              <a:rPr lang="zh-CN" altLang="en-US" b="1"/>
              <a:t>类</a:t>
            </a:r>
            <a:r>
              <a:rPr lang="en-US" altLang="zh-CN" b="1"/>
              <a:t>4-2</a:t>
            </a:r>
          </a:p>
        </p:txBody>
      </p:sp>
      <p:sp>
        <p:nvSpPr>
          <p:cNvPr id="522256" name="AutoShape 16"/>
          <p:cNvSpPr>
            <a:spLocks noChangeArrowheads="1"/>
          </p:cNvSpPr>
          <p:nvPr/>
        </p:nvSpPr>
        <p:spPr bwMode="auto">
          <a:xfrm>
            <a:off x="1547813" y="5456238"/>
            <a:ext cx="2405424" cy="408623"/>
          </a:xfrm>
          <a:prstGeom prst="wedgeRoundRectCallout">
            <a:avLst>
              <a:gd name="adj1" fmla="val 17792"/>
              <a:gd name="adj2" fmla="val -4765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相当于</a:t>
            </a: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sb3.toString()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cxnSp>
        <p:nvCxnSpPr>
          <p:cNvPr id="11" name="直接箭头连接符 10"/>
          <p:cNvCxnSpPr/>
          <p:nvPr/>
        </p:nvCxnSpPr>
        <p:spPr bwMode="auto">
          <a:xfrm rot="10800000" flipV="1">
            <a:off x="3000364" y="5000636"/>
            <a:ext cx="642942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图15.17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446" y="4286256"/>
            <a:ext cx="3048024" cy="2286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2" grpId="0" animBg="1"/>
      <p:bldP spid="52225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err="1"/>
              <a:t>StringBuffer</a:t>
            </a:r>
            <a:r>
              <a:rPr lang="zh-CN" altLang="en-US" b="1" dirty="0"/>
              <a:t>类</a:t>
            </a:r>
            <a:r>
              <a:rPr lang="en-US" altLang="zh-CN" b="1" dirty="0"/>
              <a:t>4-3</a:t>
            </a:r>
          </a:p>
        </p:txBody>
      </p:sp>
      <p:sp>
        <p:nvSpPr>
          <p:cNvPr id="524290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5000635"/>
            <a:ext cx="7645398" cy="2071703"/>
          </a:xfrm>
        </p:spPr>
        <p:txBody>
          <a:bodyPr/>
          <a:lstStyle/>
          <a:p>
            <a:pPr algn="just" eaLnBrk="1" hangingPunct="1"/>
            <a:r>
              <a:rPr lang="zh-CN" altLang="fr-FR" dirty="0"/>
              <a:t>利用</a:t>
            </a:r>
            <a:r>
              <a:rPr lang="fr-FR" altLang="zh-CN" dirty="0"/>
              <a:t>StringBuffer</a:t>
            </a:r>
            <a:r>
              <a:rPr lang="zh-CN" altLang="fr-FR" dirty="0"/>
              <a:t>类的</a:t>
            </a:r>
            <a:r>
              <a:rPr lang="fr-FR" altLang="zh-CN" dirty="0"/>
              <a:t>length()</a:t>
            </a:r>
            <a:r>
              <a:rPr lang="zh-CN" altLang="fr-FR" dirty="0"/>
              <a:t>和</a:t>
            </a:r>
            <a:r>
              <a:rPr lang="en-US" altLang="zh-CN"/>
              <a:t>insert  ()</a:t>
            </a:r>
            <a:r>
              <a:rPr lang="zh-CN" altLang="fr-FR" dirty="0"/>
              <a:t>方法实现需求</a:t>
            </a:r>
            <a:endParaRPr lang="en-US" altLang="zh-CN" dirty="0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784254" y="1276351"/>
            <a:ext cx="764539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zh-CN" altLang="en-US" sz="2800" b="1" dirty="0">
                <a:latin typeface="+mn-lt"/>
                <a:ea typeface="+mn-ea"/>
              </a:rPr>
              <a:t>将一个数字字符串转换成逗号分隔的数字串，即从右边开始每三个数字用逗号分隔 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71406" y="4339339"/>
            <a:ext cx="1000132" cy="446983"/>
            <a:chOff x="1000100" y="3235185"/>
            <a:chExt cx="1000132" cy="446983"/>
          </a:xfrm>
        </p:grpSpPr>
        <p:pic>
          <p:nvPicPr>
            <p:cNvPr id="12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pic>
        <p:nvPicPr>
          <p:cNvPr id="14" name="图片 13" descr="图15.18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40" y="2279135"/>
            <a:ext cx="3152417" cy="2364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AutoShape 2"/>
          <p:cNvSpPr>
            <a:spLocks noChangeArrowheads="1"/>
          </p:cNvSpPr>
          <p:nvPr/>
        </p:nvSpPr>
        <p:spPr bwMode="auto">
          <a:xfrm>
            <a:off x="882650" y="1285860"/>
            <a:ext cx="7596188" cy="458767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public class </a:t>
            </a:r>
            <a:r>
              <a:rPr lang="en-US" altLang="en-US" b="1" dirty="0" err="1">
                <a:cs typeface="Times New Roman" pitchFamily="18" charset="0"/>
              </a:rPr>
              <a:t>TestInsert</a:t>
            </a:r>
            <a:r>
              <a:rPr lang="en-US" altLang="en-US" b="1" dirty="0">
                <a:cs typeface="Times New Roman" pitchFamily="18" charset="0"/>
              </a:rPr>
              <a:t> {	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    </a:t>
            </a:r>
            <a:r>
              <a:rPr lang="en-US" altLang="zh-CN" b="1" dirty="0">
                <a:cs typeface="Times New Roman" pitchFamily="18" charset="0"/>
              </a:rPr>
              <a:t>	</a:t>
            </a:r>
            <a:r>
              <a:rPr lang="en-US" altLang="en-US" b="1" dirty="0">
                <a:cs typeface="Times New Roman" pitchFamily="18" charset="0"/>
              </a:rPr>
              <a:t>public static void main(String[] </a:t>
            </a:r>
            <a:r>
              <a:rPr lang="en-US" altLang="en-US" b="1" dirty="0" err="1">
                <a:cs typeface="Times New Roman" pitchFamily="18" charset="0"/>
              </a:rPr>
              <a:t>args</a:t>
            </a:r>
            <a:r>
              <a:rPr lang="en-US" altLang="en-US" b="1" dirty="0">
                <a:cs typeface="Times New Roman" pitchFamily="18" charset="0"/>
              </a:rPr>
              <a:t>) {		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       </a:t>
            </a:r>
            <a:r>
              <a:rPr lang="en-US" altLang="zh-CN" b="1" dirty="0">
                <a:cs typeface="Times New Roman" pitchFamily="18" charset="0"/>
              </a:rPr>
              <a:t>		</a:t>
            </a:r>
            <a:r>
              <a:rPr lang="en-US" altLang="en-US" b="1" dirty="0">
                <a:cs typeface="Times New Roman" pitchFamily="18" charset="0"/>
              </a:rPr>
              <a:t>Scanner input = new Scanner(</a:t>
            </a:r>
            <a:r>
              <a:rPr lang="en-US" altLang="en-US" b="1" dirty="0" err="1">
                <a:cs typeface="Times New Roman" pitchFamily="18" charset="0"/>
              </a:rPr>
              <a:t>System.in</a:t>
            </a:r>
            <a:r>
              <a:rPr lang="en-US" altLang="en-US" b="1" dirty="0">
                <a:cs typeface="Times New Roman" pitchFamily="18" charset="0"/>
              </a:rPr>
              <a:t>);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        </a:t>
            </a:r>
            <a:r>
              <a:rPr lang="en-US" altLang="zh-CN" b="1" dirty="0">
                <a:cs typeface="Times New Roman" pitchFamily="18" charset="0"/>
              </a:rPr>
              <a:t>	</a:t>
            </a:r>
            <a:r>
              <a:rPr lang="en-US" altLang="en-US" b="1" dirty="0" err="1">
                <a:cs typeface="Times New Roman" pitchFamily="18" charset="0"/>
              </a:rPr>
              <a:t>System.out.print</a:t>
            </a:r>
            <a:r>
              <a:rPr lang="en-US" altLang="en-US" b="1" dirty="0">
                <a:cs typeface="Times New Roman" pitchFamily="18" charset="0"/>
              </a:rPr>
              <a:t>("</a:t>
            </a:r>
            <a:r>
              <a:rPr lang="en-US" altLang="en-US" b="1" dirty="0" err="1">
                <a:cs typeface="Times New Roman" pitchFamily="18" charset="0"/>
              </a:rPr>
              <a:t>请输入一串数字</a:t>
            </a:r>
            <a:r>
              <a:rPr lang="en-US" altLang="en-US" b="1" dirty="0">
                <a:cs typeface="Times New Roman" pitchFamily="18" charset="0"/>
              </a:rPr>
              <a:t>： ");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        </a:t>
            </a:r>
            <a:r>
              <a:rPr lang="en-US" altLang="zh-CN" b="1" dirty="0">
                <a:cs typeface="Times New Roman" pitchFamily="18" charset="0"/>
              </a:rPr>
              <a:t>	</a:t>
            </a:r>
            <a:r>
              <a:rPr lang="en-US" altLang="en-US" b="1" dirty="0">
                <a:cs typeface="Times New Roman" pitchFamily="18" charset="0"/>
              </a:rPr>
              <a:t>String </a:t>
            </a:r>
            <a:r>
              <a:rPr lang="en-US" altLang="en-US" b="1" dirty="0" err="1">
                <a:cs typeface="Times New Roman" pitchFamily="18" charset="0"/>
              </a:rPr>
              <a:t>nums</a:t>
            </a:r>
            <a:r>
              <a:rPr lang="en-US" altLang="en-US" b="1" dirty="0">
                <a:cs typeface="Times New Roman" pitchFamily="18" charset="0"/>
              </a:rPr>
              <a:t> = </a:t>
            </a:r>
            <a:r>
              <a:rPr lang="en-US" altLang="en-US" b="1" dirty="0" err="1">
                <a:cs typeface="Times New Roman" pitchFamily="18" charset="0"/>
              </a:rPr>
              <a:t>input.next</a:t>
            </a:r>
            <a:r>
              <a:rPr lang="en-US" altLang="en-US" b="1" dirty="0">
                <a:cs typeface="Times New Roman" pitchFamily="18" charset="0"/>
              </a:rPr>
              <a:t>();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        </a:t>
            </a:r>
            <a:r>
              <a:rPr lang="en-US" altLang="zh-CN" b="1" dirty="0">
                <a:cs typeface="Times New Roman" pitchFamily="18" charset="0"/>
              </a:rPr>
              <a:t>	</a:t>
            </a:r>
            <a:r>
              <a:rPr lang="en-US" altLang="en-US" b="1" dirty="0" err="1">
                <a:cs typeface="Times New Roman" pitchFamily="18" charset="0"/>
              </a:rPr>
              <a:t>StringBuffer</a:t>
            </a:r>
            <a:r>
              <a:rPr lang="en-US" altLang="en-US" b="1" dirty="0">
                <a:cs typeface="Times New Roman" pitchFamily="18" charset="0"/>
              </a:rPr>
              <a:t> </a:t>
            </a:r>
            <a:r>
              <a:rPr lang="en-US" altLang="en-US" b="1" dirty="0" err="1">
                <a:cs typeface="Times New Roman" pitchFamily="18" charset="0"/>
              </a:rPr>
              <a:t>str</a:t>
            </a:r>
            <a:r>
              <a:rPr lang="en-US" altLang="en-US" b="1" dirty="0">
                <a:cs typeface="Times New Roman" pitchFamily="18" charset="0"/>
              </a:rPr>
              <a:t>=new </a:t>
            </a:r>
            <a:r>
              <a:rPr lang="en-US" altLang="en-US" b="1" dirty="0" err="1">
                <a:cs typeface="Times New Roman" pitchFamily="18" charset="0"/>
              </a:rPr>
              <a:t>StringBuffer</a:t>
            </a:r>
            <a:r>
              <a:rPr lang="en-US" altLang="en-US" b="1" dirty="0">
                <a:cs typeface="Times New Roman" pitchFamily="18" charset="0"/>
              </a:rPr>
              <a:t>(</a:t>
            </a:r>
            <a:r>
              <a:rPr lang="en-US" altLang="en-US" b="1" dirty="0" err="1">
                <a:cs typeface="Times New Roman" pitchFamily="18" charset="0"/>
              </a:rPr>
              <a:t>nums</a:t>
            </a:r>
            <a:r>
              <a:rPr lang="en-US" altLang="en-US" b="1" dirty="0">
                <a:cs typeface="Times New Roman" pitchFamily="18" charset="0"/>
              </a:rPr>
              <a:t>);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        </a:t>
            </a:r>
            <a:r>
              <a:rPr lang="en-US" altLang="zh-CN" b="1" dirty="0">
                <a:cs typeface="Times New Roman" pitchFamily="18" charset="0"/>
              </a:rPr>
              <a:t>	</a:t>
            </a:r>
            <a:r>
              <a:rPr lang="en-US" altLang="en-US" b="1" dirty="0">
                <a:cs typeface="Times New Roman" pitchFamily="18" charset="0"/>
              </a:rPr>
              <a:t>for(</a:t>
            </a:r>
            <a:r>
              <a:rPr lang="en-US" altLang="en-US" b="1" dirty="0" err="1">
                <a:cs typeface="Times New Roman" pitchFamily="18" charset="0"/>
              </a:rPr>
              <a:t>int</a:t>
            </a:r>
            <a:r>
              <a:rPr lang="en-US" altLang="en-US" b="1" dirty="0">
                <a:cs typeface="Times New Roman" pitchFamily="18" charset="0"/>
              </a:rPr>
              <a:t> </a:t>
            </a:r>
            <a:r>
              <a:rPr lang="en-US" altLang="en-US" b="1" dirty="0" err="1">
                <a:cs typeface="Times New Roman" pitchFamily="18" charset="0"/>
              </a:rPr>
              <a:t>i</a:t>
            </a:r>
            <a:r>
              <a:rPr lang="en-US" altLang="en-US" b="1" dirty="0">
                <a:cs typeface="Times New Roman" pitchFamily="18" charset="0"/>
              </a:rPr>
              <a:t>=</a:t>
            </a:r>
            <a:r>
              <a:rPr lang="en-US" altLang="en-US" b="1" dirty="0" err="1">
                <a:solidFill>
                  <a:srgbClr val="0000FF"/>
                </a:solidFill>
                <a:cs typeface="Times New Roman" pitchFamily="18" charset="0"/>
              </a:rPr>
              <a:t>str.length</a:t>
            </a:r>
            <a:r>
              <a:rPr lang="en-US" altLang="en-US" b="1" dirty="0">
                <a:solidFill>
                  <a:srgbClr val="0000FF"/>
                </a:solidFill>
                <a:cs typeface="Times New Roman" pitchFamily="18" charset="0"/>
              </a:rPr>
              <a:t>()</a:t>
            </a:r>
            <a:r>
              <a:rPr lang="en-US" altLang="en-US" b="1" dirty="0">
                <a:cs typeface="Times New Roman" pitchFamily="18" charset="0"/>
              </a:rPr>
              <a:t>-3;i&gt;0;i=i-3){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            </a:t>
            </a:r>
            <a:r>
              <a:rPr lang="en-US" altLang="zh-CN" b="1" dirty="0">
                <a:cs typeface="Times New Roman" pitchFamily="18" charset="0"/>
              </a:rPr>
              <a:t>		</a:t>
            </a:r>
            <a:r>
              <a:rPr lang="en-US" altLang="en-US" b="1" dirty="0" err="1">
                <a:solidFill>
                  <a:srgbClr val="0000FF"/>
                </a:solidFill>
                <a:cs typeface="Times New Roman" pitchFamily="18" charset="0"/>
              </a:rPr>
              <a:t>str.insert</a:t>
            </a:r>
            <a:r>
              <a:rPr lang="en-US" altLang="en-US" b="1" dirty="0">
                <a:solidFill>
                  <a:srgbClr val="0000FF"/>
                </a:solidFill>
                <a:cs typeface="Times New Roman" pitchFamily="18" charset="0"/>
              </a:rPr>
              <a:t>(</a:t>
            </a:r>
            <a:r>
              <a:rPr lang="en-US" altLang="en-US" b="1" dirty="0" err="1">
                <a:solidFill>
                  <a:srgbClr val="0000FF"/>
                </a:solidFill>
                <a:cs typeface="Times New Roman" pitchFamily="18" charset="0"/>
              </a:rPr>
              <a:t>i</a:t>
            </a:r>
            <a:r>
              <a:rPr lang="en-US" altLang="en-US" b="1" dirty="0">
                <a:solidFill>
                  <a:srgbClr val="0000FF"/>
                </a:solidFill>
                <a:cs typeface="Times New Roman" pitchFamily="18" charset="0"/>
              </a:rPr>
              <a:t>,',');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        </a:t>
            </a:r>
            <a:r>
              <a:rPr lang="en-US" altLang="zh-CN" b="1" dirty="0">
                <a:cs typeface="Times New Roman" pitchFamily="18" charset="0"/>
              </a:rPr>
              <a:t>	</a:t>
            </a:r>
            <a:r>
              <a:rPr lang="en-US" altLang="en-US" b="1" dirty="0">
                <a:cs typeface="Times New Roman" pitchFamily="18" charset="0"/>
              </a:rPr>
              <a:t>}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        </a:t>
            </a:r>
            <a:r>
              <a:rPr lang="en-US" altLang="zh-CN" b="1" dirty="0">
                <a:cs typeface="Times New Roman" pitchFamily="18" charset="0"/>
              </a:rPr>
              <a:t>	</a:t>
            </a:r>
            <a:r>
              <a:rPr lang="en-US" altLang="en-US" b="1" dirty="0" err="1">
                <a:cs typeface="Times New Roman" pitchFamily="18" charset="0"/>
              </a:rPr>
              <a:t>System.out.print</a:t>
            </a:r>
            <a:r>
              <a:rPr lang="en-US" altLang="en-US" b="1" dirty="0">
                <a:cs typeface="Times New Roman" pitchFamily="18" charset="0"/>
              </a:rPr>
              <a:t>(</a:t>
            </a:r>
            <a:r>
              <a:rPr lang="en-US" altLang="en-US" b="1" dirty="0" err="1">
                <a:cs typeface="Times New Roman" pitchFamily="18" charset="0"/>
              </a:rPr>
              <a:t>str</a:t>
            </a:r>
            <a:r>
              <a:rPr lang="en-US" altLang="en-US" b="1" dirty="0">
                <a:cs typeface="Times New Roman" pitchFamily="18" charset="0"/>
              </a:rPr>
              <a:t>);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    </a:t>
            </a:r>
            <a:r>
              <a:rPr lang="en-US" altLang="zh-CN" b="1" dirty="0">
                <a:cs typeface="Times New Roman" pitchFamily="18" charset="0"/>
              </a:rPr>
              <a:t>	</a:t>
            </a:r>
            <a:r>
              <a:rPr lang="en-US" altLang="en-US" b="1" dirty="0">
                <a:cs typeface="Times New Roman" pitchFamily="18" charset="0"/>
              </a:rPr>
              <a:t>}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}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/>
              <a:t>StringBuffer</a:t>
            </a:r>
            <a:r>
              <a:rPr lang="zh-CN" altLang="en-US" b="1"/>
              <a:t>类</a:t>
            </a:r>
            <a:r>
              <a:rPr lang="en-US" altLang="zh-CN" b="1"/>
              <a:t>4-4</a:t>
            </a:r>
          </a:p>
        </p:txBody>
      </p:sp>
      <p:sp>
        <p:nvSpPr>
          <p:cNvPr id="525321" name="Rectangle 9"/>
          <p:cNvSpPr>
            <a:spLocks noChangeArrowheads="1"/>
          </p:cNvSpPr>
          <p:nvPr/>
        </p:nvSpPr>
        <p:spPr bwMode="auto">
          <a:xfrm>
            <a:off x="2285984" y="3857628"/>
            <a:ext cx="1655763" cy="35877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25323" name="Rectangle 11"/>
          <p:cNvSpPr>
            <a:spLocks noChangeArrowheads="1"/>
          </p:cNvSpPr>
          <p:nvPr/>
        </p:nvSpPr>
        <p:spPr bwMode="auto">
          <a:xfrm>
            <a:off x="2786050" y="3500438"/>
            <a:ext cx="1223962" cy="35877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25324" name="AutoShape 12"/>
          <p:cNvSpPr>
            <a:spLocks noChangeArrowheads="1"/>
          </p:cNvSpPr>
          <p:nvPr/>
        </p:nvSpPr>
        <p:spPr bwMode="auto">
          <a:xfrm>
            <a:off x="3786182" y="5143512"/>
            <a:ext cx="3002652" cy="408623"/>
          </a:xfrm>
          <a:prstGeom prst="wedgeRoundRectCallout">
            <a:avLst>
              <a:gd name="adj1" fmla="val -33748"/>
              <a:gd name="adj2" fmla="val -5430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从后往前每隔三位添加逗号</a:t>
            </a:r>
          </a:p>
        </p:txBody>
      </p:sp>
      <p:sp>
        <p:nvSpPr>
          <p:cNvPr id="525322" name="AutoShape 10"/>
          <p:cNvSpPr>
            <a:spLocks noChangeArrowheads="1"/>
          </p:cNvSpPr>
          <p:nvPr/>
        </p:nvSpPr>
        <p:spPr bwMode="auto">
          <a:xfrm>
            <a:off x="4357686" y="2714620"/>
            <a:ext cx="1146741" cy="408623"/>
          </a:xfrm>
          <a:prstGeom prst="wedgeRoundRectCallout">
            <a:avLst>
              <a:gd name="adj1" fmla="val -28543"/>
              <a:gd name="adj2" fmla="val 5011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获取长度</a:t>
            </a:r>
            <a:endParaRPr lang="en-US" altLang="zh-CN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cxnSp>
        <p:nvCxnSpPr>
          <p:cNvPr id="21" name="直接箭头连接符 20"/>
          <p:cNvCxnSpPr>
            <a:endCxn id="525322" idx="4"/>
          </p:cNvCxnSpPr>
          <p:nvPr/>
        </p:nvCxnSpPr>
        <p:spPr bwMode="auto">
          <a:xfrm flipV="1">
            <a:off x="4000496" y="3123705"/>
            <a:ext cx="603246" cy="37673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 bwMode="auto">
          <a:xfrm rot="16200000" flipH="1">
            <a:off x="3821901" y="4464851"/>
            <a:ext cx="785818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4" grpId="0" animBg="1"/>
      <p:bldP spid="525321" grpId="0" animBg="1"/>
      <p:bldP spid="525323" grpId="0" animBg="1"/>
      <p:bldP spid="525324" grpId="0" animBg="1"/>
      <p:bldP spid="5253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/>
              <a:t>本章目标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掌握</a:t>
            </a:r>
            <a:r>
              <a:rPr lang="en-US" altLang="zh-CN" dirty="0"/>
              <a:t>String</a:t>
            </a:r>
            <a:r>
              <a:rPr lang="zh-CN" altLang="en-US" dirty="0"/>
              <a:t>类的基本用法</a:t>
            </a:r>
          </a:p>
          <a:p>
            <a:pPr eaLnBrk="1" hangingPunct="1"/>
            <a:r>
              <a:rPr lang="zh-CN" altLang="en-US" dirty="0"/>
              <a:t>会使用</a:t>
            </a:r>
            <a:r>
              <a:rPr lang="en-US" altLang="zh-CN" dirty="0"/>
              <a:t>==</a:t>
            </a:r>
            <a:r>
              <a:rPr lang="zh-CN" altLang="en-US" dirty="0"/>
              <a:t>和</a:t>
            </a:r>
            <a:r>
              <a:rPr lang="en-US" altLang="zh-CN" dirty="0"/>
              <a:t>equals()</a:t>
            </a:r>
            <a:r>
              <a:rPr lang="zh-CN" altLang="en-US" dirty="0"/>
              <a:t>比较字符串</a:t>
            </a:r>
          </a:p>
          <a:p>
            <a:pPr eaLnBrk="1" hangingPunct="1"/>
            <a:r>
              <a:rPr lang="zh-CN" altLang="en-US" dirty="0"/>
              <a:t>会使用</a:t>
            </a:r>
            <a:r>
              <a:rPr lang="en-US" altLang="zh-CN" dirty="0" err="1"/>
              <a:t>StringBuffer</a:t>
            </a:r>
            <a:r>
              <a:rPr lang="zh-CN" altLang="en-US" dirty="0"/>
              <a:t>类方法对字符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</a:t>
            </a:r>
            <a:r>
              <a:rPr lang="zh-CN" altLang="en-US" dirty="0"/>
              <a:t>串进行操作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71670" y="242872"/>
            <a:ext cx="6892942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/>
              <a:t>学员</a:t>
            </a:r>
            <a:r>
              <a:rPr lang="zh-CN" altLang="en-US" sz="3200"/>
              <a:t>操作</a:t>
            </a:r>
            <a:r>
              <a:rPr lang="en-US" altLang="zh-CN" sz="3200" b="1"/>
              <a:t>—</a:t>
            </a:r>
            <a:r>
              <a:rPr lang="zh-CN" altLang="en-US" sz="3200"/>
              <a:t>显示</a:t>
            </a:r>
            <a:r>
              <a:rPr lang="zh-CN" altLang="en-US" sz="3200" dirty="0"/>
              <a:t>商品</a:t>
            </a:r>
            <a:r>
              <a:rPr lang="zh-CN" altLang="en-US" sz="3200" b="1" dirty="0"/>
              <a:t>批发总金额</a:t>
            </a:r>
            <a:r>
              <a:rPr lang="en-US" altLang="zh-CN" sz="3200" b="1" dirty="0"/>
              <a:t>2-1</a:t>
            </a:r>
            <a:endParaRPr lang="zh-CN" altLang="en-US" sz="3200" b="1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训练要点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StringBuffer类的使用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方法的定义和使用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需求说明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登录验证通过后，显示批发商品信息</a:t>
            </a:r>
            <a:r>
              <a:rPr lang="en-US" altLang="zh-CN" dirty="0"/>
              <a:t>; </a:t>
            </a:r>
            <a:r>
              <a:rPr lang="zh-CN" altLang="en-US" dirty="0"/>
              <a:t>输入批发商品编号和数量，以指定格式显示总金额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71406" y="785794"/>
            <a:ext cx="1109759" cy="500066"/>
            <a:chOff x="6072198" y="1142984"/>
            <a:chExt cx="1109759" cy="500066"/>
          </a:xfrm>
        </p:grpSpPr>
        <p:pic>
          <p:nvPicPr>
            <p:cNvPr id="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17" name="图片 16" descr="图15.19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0" y="3857628"/>
            <a:ext cx="3193562" cy="2997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14546" y="242872"/>
            <a:ext cx="6750066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/>
              <a:t>学员</a:t>
            </a:r>
            <a:r>
              <a:rPr lang="zh-CN" altLang="en-US" sz="3200"/>
              <a:t>操作</a:t>
            </a:r>
            <a:r>
              <a:rPr lang="en-US" altLang="zh-CN" sz="3200"/>
              <a:t>—</a:t>
            </a:r>
            <a:r>
              <a:rPr lang="zh-CN" altLang="en-US" sz="3200"/>
              <a:t>显示</a:t>
            </a:r>
            <a:r>
              <a:rPr lang="zh-CN" altLang="en-US" sz="3200" dirty="0"/>
              <a:t>商品批发总金额</a:t>
            </a:r>
            <a:r>
              <a:rPr lang="en-US" altLang="zh-CN" sz="3200" dirty="0"/>
              <a:t>2-2</a:t>
            </a:r>
            <a:endParaRPr lang="zh-CN" altLang="en-US" sz="3200" b="1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142983"/>
            <a:ext cx="8074026" cy="52864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实现思路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1</a:t>
            </a:r>
            <a:r>
              <a:rPr lang="zh-CN" altLang="en-US" dirty="0"/>
              <a:t>、创建类</a:t>
            </a:r>
            <a:r>
              <a:rPr lang="en-US" altLang="zh-CN" dirty="0"/>
              <a:t>Goods 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2</a:t>
            </a:r>
            <a:r>
              <a:rPr lang="zh-CN" altLang="en-US" dirty="0"/>
              <a:t>、创建方法</a:t>
            </a:r>
            <a:r>
              <a:rPr lang="en-US" altLang="zh-CN" dirty="0"/>
              <a:t>show() 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3</a:t>
            </a:r>
            <a:r>
              <a:rPr lang="zh-CN" altLang="en-US" dirty="0"/>
              <a:t>、创建方法</a:t>
            </a:r>
            <a:r>
              <a:rPr lang="en-US" altLang="zh-CN" dirty="0"/>
              <a:t>change()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难点指导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格式化输出 </a:t>
            </a:r>
            <a:endParaRPr lang="en-US" altLang="zh-CN" dirty="0"/>
          </a:p>
        </p:txBody>
      </p:sp>
      <p:grpSp>
        <p:nvGrpSpPr>
          <p:cNvPr id="2" name="组合 7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5072066" y="2928934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  <p:sp>
        <p:nvSpPr>
          <p:cNvPr id="14" name="AutoShape 2"/>
          <p:cNvSpPr>
            <a:spLocks noChangeArrowheads="1"/>
          </p:cNvSpPr>
          <p:nvPr/>
        </p:nvSpPr>
        <p:spPr bwMode="auto">
          <a:xfrm>
            <a:off x="1000100" y="3929066"/>
            <a:ext cx="7596188" cy="257557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0" lvl="1"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public </a:t>
            </a:r>
            <a:r>
              <a:rPr lang="en-US" altLang="en-US" b="1" dirty="0" err="1">
                <a:cs typeface="Times New Roman" pitchFamily="18" charset="0"/>
              </a:rPr>
              <a:t>StringBuffer</a:t>
            </a:r>
            <a:r>
              <a:rPr lang="en-US" altLang="en-US" b="1" dirty="0">
                <a:cs typeface="Times New Roman" pitchFamily="18" charset="0"/>
              </a:rPr>
              <a:t> change(double d){</a:t>
            </a:r>
          </a:p>
          <a:p>
            <a:pPr marL="0" lvl="1"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    </a:t>
            </a:r>
            <a:r>
              <a:rPr lang="en-US" altLang="en-US" b="1" dirty="0" err="1">
                <a:cs typeface="Times New Roman" pitchFamily="18" charset="0"/>
              </a:rPr>
              <a:t>StringBuffer</a:t>
            </a:r>
            <a:r>
              <a:rPr lang="en-US" altLang="en-US" b="1" dirty="0">
                <a:cs typeface="Times New Roman" pitchFamily="18" charset="0"/>
              </a:rPr>
              <a:t> </a:t>
            </a:r>
            <a:r>
              <a:rPr lang="en-US" altLang="en-US" b="1" dirty="0" err="1">
                <a:cs typeface="Times New Roman" pitchFamily="18" charset="0"/>
              </a:rPr>
              <a:t>str</a:t>
            </a:r>
            <a:r>
              <a:rPr lang="en-US" altLang="en-US" b="1" dirty="0">
                <a:cs typeface="Times New Roman" pitchFamily="18" charset="0"/>
              </a:rPr>
              <a:t>=new </a:t>
            </a:r>
            <a:r>
              <a:rPr lang="en-US" altLang="en-US" b="1" dirty="0" err="1">
                <a:cs typeface="Times New Roman" pitchFamily="18" charset="0"/>
              </a:rPr>
              <a:t>StringBuffer</a:t>
            </a:r>
            <a:r>
              <a:rPr lang="en-US" altLang="en-US" b="1" dirty="0">
                <a:cs typeface="Times New Roman" pitchFamily="18" charset="0"/>
              </a:rPr>
              <a:t>(</a:t>
            </a:r>
            <a:r>
              <a:rPr lang="en-US" altLang="en-US" b="1" dirty="0" err="1">
                <a:cs typeface="Times New Roman" pitchFamily="18" charset="0"/>
              </a:rPr>
              <a:t>String.valueOf</a:t>
            </a:r>
            <a:r>
              <a:rPr lang="en-US" altLang="en-US" b="1" dirty="0">
                <a:cs typeface="Times New Roman" pitchFamily="18" charset="0"/>
              </a:rPr>
              <a:t>(d));</a:t>
            </a:r>
          </a:p>
          <a:p>
            <a:pPr marL="0" lvl="1"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    for(</a:t>
            </a:r>
            <a:r>
              <a:rPr lang="en-US" altLang="en-US" b="1" dirty="0" err="1">
                <a:cs typeface="Times New Roman" pitchFamily="18" charset="0"/>
              </a:rPr>
              <a:t>int</a:t>
            </a:r>
            <a:r>
              <a:rPr lang="en-US" altLang="en-US" b="1" dirty="0">
                <a:cs typeface="Times New Roman" pitchFamily="18" charset="0"/>
              </a:rPr>
              <a:t> </a:t>
            </a:r>
            <a:r>
              <a:rPr lang="en-US" altLang="en-US" b="1" dirty="0" err="1">
                <a:cs typeface="Times New Roman" pitchFamily="18" charset="0"/>
              </a:rPr>
              <a:t>i</a:t>
            </a:r>
            <a:r>
              <a:rPr lang="en-US" altLang="en-US" b="1" dirty="0">
                <a:cs typeface="Times New Roman" pitchFamily="18" charset="0"/>
              </a:rPr>
              <a:t>=</a:t>
            </a:r>
            <a:r>
              <a:rPr lang="en-US" altLang="en-US" b="1" dirty="0" err="1">
                <a:cs typeface="Times New Roman" pitchFamily="18" charset="0"/>
              </a:rPr>
              <a:t>str.indexOf</a:t>
            </a:r>
            <a:r>
              <a:rPr lang="en-US" altLang="en-US" b="1" dirty="0">
                <a:cs typeface="Times New Roman" pitchFamily="18" charset="0"/>
              </a:rPr>
              <a:t>(".")-3;i&gt;0;i=i-3){</a:t>
            </a:r>
          </a:p>
          <a:p>
            <a:pPr marL="0" lvl="1"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        </a:t>
            </a:r>
            <a:r>
              <a:rPr lang="en-US" altLang="en-US" b="1" dirty="0" err="1">
                <a:cs typeface="Times New Roman" pitchFamily="18" charset="0"/>
              </a:rPr>
              <a:t>str.insert</a:t>
            </a:r>
            <a:r>
              <a:rPr lang="en-US" altLang="en-US" b="1" dirty="0">
                <a:cs typeface="Times New Roman" pitchFamily="18" charset="0"/>
              </a:rPr>
              <a:t>(</a:t>
            </a:r>
            <a:r>
              <a:rPr lang="en-US" altLang="en-US" b="1" dirty="0" err="1">
                <a:cs typeface="Times New Roman" pitchFamily="18" charset="0"/>
              </a:rPr>
              <a:t>i</a:t>
            </a:r>
            <a:r>
              <a:rPr lang="en-US" altLang="en-US" b="1" dirty="0">
                <a:cs typeface="Times New Roman" pitchFamily="18" charset="0"/>
              </a:rPr>
              <a:t>,',');</a:t>
            </a:r>
          </a:p>
          <a:p>
            <a:pPr marL="0" lvl="1"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    }</a:t>
            </a:r>
          </a:p>
          <a:p>
            <a:pPr marL="0" lvl="1"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    return </a:t>
            </a:r>
            <a:r>
              <a:rPr lang="en-US" altLang="en-US" b="1" dirty="0" err="1">
                <a:cs typeface="Times New Roman" pitchFamily="18" charset="0"/>
              </a:rPr>
              <a:t>str</a:t>
            </a:r>
            <a:r>
              <a:rPr lang="en-US" altLang="en-US" b="1" dirty="0">
                <a:cs typeface="Times New Roman" pitchFamily="18" charset="0"/>
              </a:rPr>
              <a:t>;</a:t>
            </a:r>
          </a:p>
          <a:p>
            <a:pPr marL="0" lvl="1"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/>
              <a:t>总结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400" dirty="0"/>
              <a:t>String</a:t>
            </a:r>
            <a:r>
              <a:rPr lang="zh-CN" altLang="en-US" sz="2400" dirty="0"/>
              <a:t>类提供了大量的操作字符串的方法</a:t>
            </a:r>
          </a:p>
          <a:p>
            <a:pPr lvl="1"/>
            <a:r>
              <a:rPr lang="zh-CN" altLang="en-US" sz="2400" dirty="0"/>
              <a:t>获得字符串的长度：</a:t>
            </a:r>
            <a:r>
              <a:rPr lang="en-US" altLang="en-US" sz="2400" dirty="0"/>
              <a:t>length()</a:t>
            </a:r>
            <a:endParaRPr lang="zh-CN" altLang="en-US" sz="2400" dirty="0"/>
          </a:p>
          <a:p>
            <a:pPr lvl="1"/>
            <a:r>
              <a:rPr lang="zh-CN" altLang="en-US" sz="2400" dirty="0"/>
              <a:t>比较字符串：</a:t>
            </a:r>
            <a:r>
              <a:rPr lang="en-US" altLang="en-US" sz="2400" dirty="0"/>
              <a:t>equals()</a:t>
            </a:r>
            <a:endParaRPr lang="zh-CN" altLang="en-US" sz="2400" dirty="0"/>
          </a:p>
          <a:p>
            <a:pPr lvl="1"/>
            <a:r>
              <a:rPr lang="zh-CN" altLang="en-US" sz="2400" dirty="0"/>
              <a:t>连接字符串：</a:t>
            </a:r>
            <a:r>
              <a:rPr lang="en-US" altLang="en-US" sz="2400" dirty="0" err="1"/>
              <a:t>concat</a:t>
            </a:r>
            <a:r>
              <a:rPr lang="en-US" altLang="en-US" sz="2400" dirty="0"/>
              <a:t>()</a:t>
            </a:r>
            <a:endParaRPr lang="zh-CN" altLang="en-US" sz="2400" dirty="0"/>
          </a:p>
          <a:p>
            <a:pPr lvl="1"/>
            <a:r>
              <a:rPr lang="zh-CN" altLang="en-US" sz="2400" dirty="0"/>
              <a:t>提取字符串：</a:t>
            </a:r>
            <a:r>
              <a:rPr lang="en-US" altLang="en-US" sz="2400" dirty="0"/>
              <a:t>substring()</a:t>
            </a:r>
            <a:endParaRPr lang="zh-CN" altLang="en-US" sz="2400" dirty="0"/>
          </a:p>
          <a:p>
            <a:pPr lvl="1"/>
            <a:r>
              <a:rPr lang="zh-CN" altLang="en-US" sz="2400" dirty="0"/>
              <a:t>搜索字符串：</a:t>
            </a:r>
            <a:r>
              <a:rPr lang="en-US" altLang="en-US" sz="2400" dirty="0" err="1"/>
              <a:t>indexOf</a:t>
            </a:r>
            <a:r>
              <a:rPr lang="en-US" altLang="en-US" sz="2400" dirty="0"/>
              <a:t>()</a:t>
            </a:r>
            <a:endParaRPr lang="zh-CN" altLang="en-US" sz="2400" dirty="0"/>
          </a:p>
          <a:p>
            <a:pPr lvl="1"/>
            <a:r>
              <a:rPr lang="zh-CN" altLang="en-US" sz="2400" dirty="0"/>
              <a:t>拆分字符串：</a:t>
            </a:r>
            <a:r>
              <a:rPr lang="en-US" altLang="en-US" sz="2400" dirty="0"/>
              <a:t>split()</a:t>
            </a:r>
          </a:p>
          <a:p>
            <a:pPr lvl="0"/>
            <a:r>
              <a:rPr lang="zh-CN" altLang="en-US" sz="2400" dirty="0"/>
              <a:t>常用的</a:t>
            </a:r>
            <a:r>
              <a:rPr lang="en-US" sz="2400" dirty="0" err="1"/>
              <a:t>StringBuffer</a:t>
            </a:r>
            <a:r>
              <a:rPr lang="zh-CN" altLang="en-US" sz="2400" dirty="0"/>
              <a:t>类提供的方法</a:t>
            </a:r>
          </a:p>
          <a:p>
            <a:pPr lvl="1"/>
            <a:r>
              <a:rPr lang="zh-CN" altLang="en-US" sz="2400" dirty="0"/>
              <a:t>转换成</a:t>
            </a:r>
            <a:r>
              <a:rPr lang="en-US" altLang="en-US" sz="2400" dirty="0"/>
              <a:t>String</a:t>
            </a:r>
            <a:r>
              <a:rPr lang="zh-CN" altLang="en-US" sz="2400" dirty="0"/>
              <a:t>类型：</a:t>
            </a:r>
            <a:r>
              <a:rPr lang="en-US" altLang="en-US" sz="2400" dirty="0" err="1"/>
              <a:t>toString</a:t>
            </a:r>
            <a:r>
              <a:rPr lang="en-US" altLang="en-US" sz="2400" dirty="0"/>
              <a:t>()</a:t>
            </a:r>
            <a:endParaRPr lang="zh-CN" altLang="en-US" sz="2400" dirty="0"/>
          </a:p>
          <a:p>
            <a:pPr lvl="1"/>
            <a:r>
              <a:rPr lang="zh-CN" altLang="en-US" sz="2400" dirty="0"/>
              <a:t>连接字符串：</a:t>
            </a:r>
            <a:r>
              <a:rPr lang="en-US" altLang="en-US" sz="2400" dirty="0"/>
              <a:t>append()</a:t>
            </a:r>
            <a:endParaRPr lang="zh-CN" altLang="en-US" sz="2400" dirty="0"/>
          </a:p>
          <a:p>
            <a:pPr lvl="1"/>
            <a:r>
              <a:rPr lang="zh-CN" altLang="en-US" sz="2400" dirty="0"/>
              <a:t>插入字符串：</a:t>
            </a:r>
            <a:r>
              <a:rPr lang="en-US" altLang="en-US" sz="2400" dirty="0"/>
              <a:t>insert()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/>
              <a:t>无处不在的字符串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931150" cy="5010170"/>
          </a:xfrm>
        </p:spPr>
        <p:txBody>
          <a:bodyPr>
            <a:normAutofit fontScale="92500" lnSpcReduction="10000"/>
          </a:bodyPr>
          <a:lstStyle/>
          <a:p>
            <a:pPr marL="457200" indent="-457200" eaLnBrk="1" hangingPunct="1">
              <a:lnSpc>
                <a:spcPct val="90000"/>
              </a:lnSpc>
            </a:pPr>
            <a:r>
              <a:rPr lang="zh-CN" altLang="en-US" dirty="0"/>
              <a:t>生活中的字符串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zh-CN" altLang="en-US" dirty="0"/>
          </a:p>
          <a:p>
            <a:pPr marL="457200" indent="-457200" eaLnBrk="1" hangingPunct="1">
              <a:lnSpc>
                <a:spcPct val="90000"/>
              </a:lnSpc>
            </a:pPr>
            <a:endParaRPr lang="zh-CN" altLang="en-US" sz="2400" dirty="0"/>
          </a:p>
          <a:p>
            <a:pPr marL="457200" indent="-457200" eaLnBrk="1" hangingPunct="1">
              <a:lnSpc>
                <a:spcPct val="90000"/>
              </a:lnSpc>
            </a:pPr>
            <a:endParaRPr lang="zh-CN" altLang="en-US" sz="2400" dirty="0"/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String</a:t>
            </a:r>
            <a:r>
              <a:rPr lang="zh-CN" altLang="en-US" dirty="0"/>
              <a:t>对象存储字符串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zh-CN" altLang="en-US" sz="2400" dirty="0"/>
          </a:p>
          <a:p>
            <a:pPr marL="457200" indent="-457200" eaLnBrk="1" hangingPunct="1">
              <a:lnSpc>
                <a:spcPct val="90000"/>
              </a:lnSpc>
            </a:pPr>
            <a:endParaRPr lang="zh-CN" altLang="en-US" sz="2400" dirty="0"/>
          </a:p>
          <a:p>
            <a:pPr marL="457200" indent="-457200" eaLnBrk="1" hangingPunct="1">
              <a:lnSpc>
                <a:spcPct val="90000"/>
              </a:lnSpc>
            </a:pPr>
            <a:endParaRPr lang="zh-CN" altLang="en-US" sz="2400" dirty="0"/>
          </a:p>
          <a:p>
            <a:pPr marL="457200" indent="-457200" eaLnBrk="1" hangingPunct="1">
              <a:lnSpc>
                <a:spcPct val="90000"/>
              </a:lnSpc>
            </a:pPr>
            <a:endParaRPr lang="zh-CN" altLang="en-US" sz="2400" dirty="0"/>
          </a:p>
          <a:p>
            <a:pPr marL="457200" indent="-457200" eaLnBrk="1" hangingPunct="1">
              <a:lnSpc>
                <a:spcPct val="90000"/>
              </a:lnSpc>
            </a:pPr>
            <a:endParaRPr lang="zh-CN" altLang="en-US" sz="2400" dirty="0"/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CN" dirty="0"/>
              <a:t>String</a:t>
            </a:r>
            <a:r>
              <a:rPr lang="zh-CN" altLang="en-US" dirty="0"/>
              <a:t>类位于</a:t>
            </a:r>
            <a:r>
              <a:rPr lang="en-US" altLang="zh-CN" dirty="0" err="1"/>
              <a:t>java.lang</a:t>
            </a:r>
            <a:r>
              <a:rPr lang="zh-CN" altLang="en-US" dirty="0"/>
              <a:t>包中，具有丰富的方法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zh-CN" altLang="en-US" sz="2000" dirty="0"/>
              <a:t>计算字符串的长度、比较字符串、连接字符串、提取字符串</a:t>
            </a:r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gray">
          <a:xfrm>
            <a:off x="1871836" y="1961512"/>
            <a:ext cx="2500330" cy="63816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 频繁使用的字符串</a:t>
            </a:r>
          </a:p>
        </p:txBody>
      </p:sp>
      <p:sp>
        <p:nvSpPr>
          <p:cNvPr id="487429" name="AutoShape 5"/>
          <p:cNvSpPr>
            <a:spLocks noChangeArrowheads="1"/>
          </p:cNvSpPr>
          <p:nvPr/>
        </p:nvSpPr>
        <p:spPr bwMode="auto">
          <a:xfrm>
            <a:off x="5800926" y="1439225"/>
            <a:ext cx="167518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 “欢迎进入”</a:t>
            </a:r>
          </a:p>
        </p:txBody>
      </p:sp>
      <p:sp>
        <p:nvSpPr>
          <p:cNvPr id="487430" name="AutoShape 6"/>
          <p:cNvSpPr>
            <a:spLocks noChangeArrowheads="1"/>
          </p:cNvSpPr>
          <p:nvPr/>
        </p:nvSpPr>
        <p:spPr bwMode="auto">
          <a:xfrm>
            <a:off x="5800926" y="2086925"/>
            <a:ext cx="198074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“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Hello World” </a:t>
            </a:r>
          </a:p>
        </p:txBody>
      </p:sp>
      <p:sp>
        <p:nvSpPr>
          <p:cNvPr id="487431" name="AutoShape 7"/>
          <p:cNvSpPr>
            <a:spLocks noChangeArrowheads="1"/>
          </p:cNvSpPr>
          <p:nvPr/>
        </p:nvSpPr>
        <p:spPr bwMode="auto">
          <a:xfrm>
            <a:off x="5800926" y="2734625"/>
            <a:ext cx="212866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 “教育改变生活”</a:t>
            </a: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V="1">
            <a:off x="4432501" y="1655125"/>
            <a:ext cx="1296988" cy="45085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V="1">
            <a:off x="4432501" y="2231388"/>
            <a:ext cx="1296988" cy="1746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4432501" y="2393313"/>
            <a:ext cx="1296988" cy="48577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87435" name="AutoShape 11"/>
          <p:cNvSpPr>
            <a:spLocks noChangeArrowheads="1"/>
          </p:cNvSpPr>
          <p:nvPr/>
        </p:nvSpPr>
        <p:spPr bwMode="auto">
          <a:xfrm>
            <a:off x="1187450" y="3573463"/>
            <a:ext cx="5219700" cy="4667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s = "Hello World";</a:t>
            </a:r>
          </a:p>
        </p:txBody>
      </p:sp>
      <p:sp>
        <p:nvSpPr>
          <p:cNvPr id="487436" name="AutoShape 12"/>
          <p:cNvSpPr>
            <a:spLocks noChangeArrowheads="1"/>
          </p:cNvSpPr>
          <p:nvPr/>
        </p:nvSpPr>
        <p:spPr bwMode="auto">
          <a:xfrm>
            <a:off x="1179513" y="4797425"/>
            <a:ext cx="5218112" cy="4667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s = </a:t>
            </a:r>
            <a:r>
              <a:rPr lang="en-US" altLang="zh-CN" b="1" dirty="0">
                <a:solidFill>
                  <a:srgbClr val="0000FF"/>
                </a:solidFill>
              </a:rPr>
              <a:t>new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String("Hello World");</a:t>
            </a:r>
          </a:p>
        </p:txBody>
      </p:sp>
      <p:sp>
        <p:nvSpPr>
          <p:cNvPr id="487437" name="AutoShape 13"/>
          <p:cNvSpPr>
            <a:spLocks noChangeArrowheads="1"/>
          </p:cNvSpPr>
          <p:nvPr/>
        </p:nvSpPr>
        <p:spPr bwMode="auto">
          <a:xfrm>
            <a:off x="1187450" y="4176721"/>
            <a:ext cx="5218113" cy="4667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s = </a:t>
            </a:r>
            <a:r>
              <a:rPr lang="en-US" altLang="zh-CN" b="1" dirty="0">
                <a:solidFill>
                  <a:srgbClr val="0000FF"/>
                </a:solidFill>
              </a:rPr>
              <a:t>new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7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7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35" grpId="0" animBg="1"/>
      <p:bldP spid="487436" grpId="0" animBg="1"/>
      <p:bldP spid="4874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图15.2-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3" y="2000241"/>
            <a:ext cx="2571768" cy="2118544"/>
          </a:xfrm>
          <a:prstGeom prst="rect">
            <a:avLst/>
          </a:prstGeom>
        </p:spPr>
      </p:pic>
      <p:pic>
        <p:nvPicPr>
          <p:cNvPr id="17" name="图片 16" descr="图15.2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2000240"/>
            <a:ext cx="3006109" cy="2099001"/>
          </a:xfrm>
          <a:prstGeom prst="rect">
            <a:avLst/>
          </a:prstGeom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/>
              <a:t>字符串长度</a:t>
            </a:r>
            <a:r>
              <a:rPr lang="en-US" altLang="zh-CN" b="1"/>
              <a:t>3-1</a:t>
            </a:r>
          </a:p>
        </p:txBody>
      </p:sp>
      <p:sp>
        <p:nvSpPr>
          <p:cNvPr id="490498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4947552"/>
            <a:ext cx="7645398" cy="1785951"/>
          </a:xfrm>
        </p:spPr>
        <p:txBody>
          <a:bodyPr/>
          <a:lstStyle/>
          <a:p>
            <a:pPr eaLnBrk="1" hangingPunct="1"/>
            <a:r>
              <a:rPr lang="en-US" altLang="zh-CN" dirty="0"/>
              <a:t>String</a:t>
            </a:r>
            <a:r>
              <a:rPr lang="zh-CN" altLang="en-US" dirty="0"/>
              <a:t>类提供了</a:t>
            </a:r>
            <a:r>
              <a:rPr lang="en-US" altLang="zh-CN" dirty="0"/>
              <a:t>length()</a:t>
            </a:r>
            <a:r>
              <a:rPr lang="zh-CN" altLang="en-US" dirty="0"/>
              <a:t>方法，确定字符串的长度 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784254" y="1277929"/>
            <a:ext cx="748982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</a:pPr>
            <a:r>
              <a:rPr lang="zh-CN" altLang="en-US" sz="2800" b="1" dirty="0">
                <a:latin typeface="+mn-lt"/>
                <a:ea typeface="+mn-ea"/>
              </a:rPr>
              <a:t>注册新用户，要求密码长度不能小于</a:t>
            </a:r>
            <a:r>
              <a:rPr lang="en-US" altLang="zh-CN" sz="2800" b="1" dirty="0">
                <a:latin typeface="+mn-lt"/>
                <a:ea typeface="+mn-ea"/>
              </a:rPr>
              <a:t>6</a:t>
            </a:r>
            <a:r>
              <a:rPr lang="zh-CN" altLang="en-US" sz="2800" b="1" dirty="0">
                <a:latin typeface="+mn-lt"/>
                <a:ea typeface="+mn-ea"/>
              </a:rPr>
              <a:t>位 </a:t>
            </a:r>
          </a:p>
        </p:txBody>
      </p:sp>
      <p:sp>
        <p:nvSpPr>
          <p:cNvPr id="490510" name="Rectangle 14"/>
          <p:cNvSpPr>
            <a:spLocks noChangeArrowheads="1"/>
          </p:cNvSpPr>
          <p:nvPr/>
        </p:nvSpPr>
        <p:spPr bwMode="auto">
          <a:xfrm>
            <a:off x="1285853" y="3214685"/>
            <a:ext cx="1785950" cy="357191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3"/>
          <p:cNvGrpSpPr/>
          <p:nvPr/>
        </p:nvGrpSpPr>
        <p:grpSpPr>
          <a:xfrm>
            <a:off x="71406" y="4214818"/>
            <a:ext cx="1000132" cy="446983"/>
            <a:chOff x="1000100" y="3235185"/>
            <a:chExt cx="1000132" cy="446983"/>
          </a:xfrm>
        </p:grpSpPr>
        <p:pic>
          <p:nvPicPr>
            <p:cNvPr id="15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490503" name="Rectangle 7"/>
          <p:cNvSpPr>
            <a:spLocks noChangeArrowheads="1"/>
          </p:cNvSpPr>
          <p:nvPr/>
        </p:nvSpPr>
        <p:spPr bwMode="auto">
          <a:xfrm>
            <a:off x="4500562" y="3214686"/>
            <a:ext cx="1800225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0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10" grpId="0" animBg="1"/>
      <p:bldP spid="49050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AutoShape 2"/>
          <p:cNvSpPr>
            <a:spLocks noChangeArrowheads="1"/>
          </p:cNvSpPr>
          <p:nvPr/>
        </p:nvSpPr>
        <p:spPr bwMode="auto">
          <a:xfrm>
            <a:off x="398463" y="1292774"/>
            <a:ext cx="8351837" cy="54938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Register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static void main(String[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]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Scanner input = new Scanner(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System.in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uname,pwd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请输入用户名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： 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uname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input.next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请输入密码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： 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	</a:t>
            </a:r>
            <a:r>
              <a:rPr lang="en-US" altLang="en-US" b="1" dirty="0" err="1">
                <a:cs typeface="Times New Roman" pitchFamily="18" charset="0"/>
              </a:rPr>
              <a:t>pwd</a:t>
            </a:r>
            <a:r>
              <a:rPr lang="en-US" altLang="en-US" b="1" dirty="0">
                <a:cs typeface="Times New Roman" pitchFamily="18" charset="0"/>
              </a:rPr>
              <a:t>=</a:t>
            </a:r>
            <a:r>
              <a:rPr lang="en-US" altLang="en-US" b="1" dirty="0" err="1">
                <a:cs typeface="Times New Roman" pitchFamily="18" charset="0"/>
              </a:rPr>
              <a:t>input.next</a:t>
            </a:r>
            <a:r>
              <a:rPr lang="en-US" altLang="en-US" b="1" dirty="0">
                <a:cs typeface="Times New Roman" pitchFamily="18" charset="0"/>
              </a:rPr>
              <a:t>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>
                <a:solidFill>
                  <a:srgbClr val="0000FF"/>
                </a:solidFill>
                <a:ea typeface="宋体" pitchFamily="2" charset="-122"/>
              </a:rPr>
              <a:t>if(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ea typeface="宋体" pitchFamily="2" charset="-122"/>
              </a:rPr>
              <a:t>pwd.length</a:t>
            </a:r>
            <a:r>
              <a:rPr lang="en-US" altLang="en-US" b="1" dirty="0">
                <a:solidFill>
                  <a:srgbClr val="0000FF"/>
                </a:solidFill>
                <a:ea typeface="宋体" pitchFamily="2" charset="-122"/>
              </a:rPr>
              <a:t>()&gt;=6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ea typeface="宋体" pitchFamily="2" charset="-122"/>
              </a:rPr>
              <a:t>){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注册成功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！ 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}else{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("密码长度不能小于6位！");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		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/>
              <a:t>字符串长度</a:t>
            </a:r>
            <a:r>
              <a:rPr lang="en-US" altLang="zh-CN" b="1"/>
              <a:t>3-2</a:t>
            </a:r>
            <a:endParaRPr lang="zh-CN" altLang="en-US" b="1"/>
          </a:p>
        </p:txBody>
      </p:sp>
      <p:sp>
        <p:nvSpPr>
          <p:cNvPr id="491529" name="Rectangle 9"/>
          <p:cNvSpPr>
            <a:spLocks noChangeArrowheads="1"/>
          </p:cNvSpPr>
          <p:nvPr/>
        </p:nvSpPr>
        <p:spPr bwMode="auto">
          <a:xfrm>
            <a:off x="1142976" y="4211645"/>
            <a:ext cx="2428892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91536" name="AutoShape 16"/>
          <p:cNvSpPr>
            <a:spLocks noChangeArrowheads="1"/>
          </p:cNvSpPr>
          <p:nvPr/>
        </p:nvSpPr>
        <p:spPr bwMode="auto">
          <a:xfrm>
            <a:off x="4143372" y="3857628"/>
            <a:ext cx="1609825" cy="408623"/>
          </a:xfrm>
          <a:prstGeom prst="wedgeRoundRectCallout">
            <a:avLst>
              <a:gd name="adj1" fmla="val -35516"/>
              <a:gd name="adj2" fmla="val 4580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判断密码长度</a:t>
            </a:r>
          </a:p>
        </p:txBody>
      </p:sp>
      <p:grpSp>
        <p:nvGrpSpPr>
          <p:cNvPr id="2" name="组合 10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1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cxnSp>
        <p:nvCxnSpPr>
          <p:cNvPr id="19" name="直接箭头连接符 18"/>
          <p:cNvCxnSpPr>
            <a:endCxn id="491536" idx="1"/>
          </p:cNvCxnSpPr>
          <p:nvPr/>
        </p:nvCxnSpPr>
        <p:spPr bwMode="auto">
          <a:xfrm flipV="1">
            <a:off x="3714744" y="4061940"/>
            <a:ext cx="428628" cy="36719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9" grpId="0" animBg="1"/>
      <p:bldP spid="4915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/>
              <a:t>字符串长度</a:t>
            </a:r>
            <a:r>
              <a:rPr lang="en-US" altLang="zh-CN" b="1" dirty="0"/>
              <a:t>3-3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eaLnBrk="1" hangingPunct="1"/>
            <a:r>
              <a:rPr lang="zh-CN" altLang="en-US" dirty="0"/>
              <a:t>计算字符串长度</a:t>
            </a:r>
          </a:p>
        </p:txBody>
      </p:sp>
      <p:sp>
        <p:nvSpPr>
          <p:cNvPr id="489476" name="Rectangle 4"/>
          <p:cNvSpPr>
            <a:spLocks noChangeArrowheads="1"/>
          </p:cNvSpPr>
          <p:nvPr/>
        </p:nvSpPr>
        <p:spPr bwMode="gray">
          <a:xfrm>
            <a:off x="2560638" y="2143116"/>
            <a:ext cx="3505200" cy="533400"/>
          </a:xfrm>
          <a:prstGeom prst="rect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“Hello World” </a:t>
            </a:r>
          </a:p>
        </p:txBody>
      </p:sp>
      <p:sp>
        <p:nvSpPr>
          <p:cNvPr id="489477" name="Text Box 5"/>
          <p:cNvSpPr txBox="1">
            <a:spLocks noChangeArrowheads="1"/>
          </p:cNvSpPr>
          <p:nvPr/>
        </p:nvSpPr>
        <p:spPr bwMode="auto">
          <a:xfrm>
            <a:off x="2484438" y="1730375"/>
            <a:ext cx="365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/>
              <a:t>字符串</a:t>
            </a:r>
          </a:p>
        </p:txBody>
      </p:sp>
      <p:sp>
        <p:nvSpPr>
          <p:cNvPr id="489478" name="Line 6"/>
          <p:cNvSpPr>
            <a:spLocks noChangeShapeType="1"/>
          </p:cNvSpPr>
          <p:nvPr/>
        </p:nvSpPr>
        <p:spPr bwMode="auto">
          <a:xfrm flipH="1">
            <a:off x="2560638" y="2924175"/>
            <a:ext cx="12192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89479" name="Line 7"/>
          <p:cNvSpPr>
            <a:spLocks noChangeShapeType="1"/>
          </p:cNvSpPr>
          <p:nvPr/>
        </p:nvSpPr>
        <p:spPr bwMode="auto">
          <a:xfrm>
            <a:off x="4857752" y="2928934"/>
            <a:ext cx="11430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89480" name="AutoShape 8"/>
          <p:cNvSpPr>
            <a:spLocks noChangeArrowheads="1"/>
          </p:cNvSpPr>
          <p:nvPr/>
        </p:nvSpPr>
        <p:spPr bwMode="auto">
          <a:xfrm>
            <a:off x="3763962" y="2755900"/>
            <a:ext cx="109379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长度</a:t>
            </a:r>
          </a:p>
        </p:txBody>
      </p:sp>
      <p:cxnSp>
        <p:nvCxnSpPr>
          <p:cNvPr id="489481" name="AutoShape 9"/>
          <p:cNvCxnSpPr>
            <a:cxnSpLocks noChangeShapeType="1"/>
            <a:stCxn id="489480" idx="2"/>
          </p:cNvCxnSpPr>
          <p:nvPr/>
        </p:nvCxnSpPr>
        <p:spPr bwMode="auto">
          <a:xfrm rot="16200000" flipH="1">
            <a:off x="4348876" y="3126504"/>
            <a:ext cx="535940" cy="611978"/>
          </a:xfrm>
          <a:prstGeom prst="bentConnector2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9482" name="AutoShape 10"/>
          <p:cNvSpPr>
            <a:spLocks noChangeArrowheads="1"/>
          </p:cNvSpPr>
          <p:nvPr/>
        </p:nvSpPr>
        <p:spPr bwMode="gray">
          <a:xfrm>
            <a:off x="4922838" y="3381375"/>
            <a:ext cx="2438400" cy="6858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调用</a:t>
            </a:r>
            <a:r>
              <a:rPr lang="en-US" altLang="zh-CN" b="1" dirty="0"/>
              <a:t>length() </a:t>
            </a:r>
          </a:p>
          <a:p>
            <a:pPr algn="l" eaLnBrk="0" hangingPunct="0">
              <a:defRPr/>
            </a:pPr>
            <a:r>
              <a:rPr lang="zh-CN" altLang="en-US" b="1" dirty="0"/>
              <a:t>方法获得</a:t>
            </a:r>
          </a:p>
        </p:txBody>
      </p:sp>
      <p:cxnSp>
        <p:nvCxnSpPr>
          <p:cNvPr id="489483" name="AutoShape 11"/>
          <p:cNvCxnSpPr>
            <a:cxnSpLocks noChangeShapeType="1"/>
          </p:cNvCxnSpPr>
          <p:nvPr/>
        </p:nvCxnSpPr>
        <p:spPr bwMode="auto">
          <a:xfrm rot="16200000" flipH="1">
            <a:off x="5678487" y="3848101"/>
            <a:ext cx="785813" cy="1243012"/>
          </a:xfrm>
          <a:prstGeom prst="bentConnector2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9484" name="Text Box 12"/>
          <p:cNvSpPr txBox="1">
            <a:spLocks noChangeArrowheads="1"/>
          </p:cNvSpPr>
          <p:nvPr/>
        </p:nvSpPr>
        <p:spPr bwMode="auto">
          <a:xfrm>
            <a:off x="6632599" y="4516438"/>
            <a:ext cx="1439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返回字符串中的字符数</a:t>
            </a:r>
          </a:p>
        </p:txBody>
      </p:sp>
      <p:sp>
        <p:nvSpPr>
          <p:cNvPr id="489485" name="AutoShape 13"/>
          <p:cNvSpPr>
            <a:spLocks noChangeArrowheads="1"/>
          </p:cNvSpPr>
          <p:nvPr/>
        </p:nvSpPr>
        <p:spPr bwMode="auto">
          <a:xfrm>
            <a:off x="1541467" y="4098436"/>
            <a:ext cx="2468563" cy="39687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/>
              <a:t>调用方法</a:t>
            </a:r>
            <a:r>
              <a:rPr lang="en-US" altLang="zh-CN" b="1"/>
              <a:t>:</a:t>
            </a:r>
          </a:p>
        </p:txBody>
      </p:sp>
      <p:sp>
        <p:nvSpPr>
          <p:cNvPr id="489486" name="AutoShape 14"/>
          <p:cNvSpPr>
            <a:spLocks noChangeArrowheads="1"/>
          </p:cNvSpPr>
          <p:nvPr/>
        </p:nvSpPr>
        <p:spPr bwMode="auto">
          <a:xfrm>
            <a:off x="1614492" y="4571511"/>
            <a:ext cx="3240088" cy="5005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字符串标识符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.length();</a:t>
            </a:r>
          </a:p>
        </p:txBody>
      </p:sp>
      <p:sp>
        <p:nvSpPr>
          <p:cNvPr id="489487" name="AutoShape 15"/>
          <p:cNvSpPr>
            <a:spLocks noChangeArrowheads="1"/>
          </p:cNvSpPr>
          <p:nvPr/>
        </p:nvSpPr>
        <p:spPr bwMode="auto">
          <a:xfrm>
            <a:off x="1470030" y="2415686"/>
            <a:ext cx="2462212" cy="39687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/>
              <a:t>方法原型</a:t>
            </a:r>
            <a:r>
              <a:rPr lang="en-US" altLang="zh-CN" b="1" dirty="0"/>
              <a:t>:</a:t>
            </a:r>
          </a:p>
        </p:txBody>
      </p:sp>
      <p:sp>
        <p:nvSpPr>
          <p:cNvPr id="489488" name="AutoShape 16"/>
          <p:cNvSpPr>
            <a:spLocks noChangeArrowheads="1"/>
          </p:cNvSpPr>
          <p:nvPr/>
        </p:nvSpPr>
        <p:spPr bwMode="auto">
          <a:xfrm>
            <a:off x="1643042" y="3114456"/>
            <a:ext cx="3214710" cy="812530"/>
          </a:xfrm>
          <a:prstGeom prst="roundRect">
            <a:avLst>
              <a:gd name="adj" fmla="val 1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public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length(){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 </a:t>
            </a:r>
          </a:p>
        </p:txBody>
      </p:sp>
      <p:grpSp>
        <p:nvGrpSpPr>
          <p:cNvPr id="2" name="组合 71"/>
          <p:cNvGrpSpPr/>
          <p:nvPr/>
        </p:nvGrpSpPr>
        <p:grpSpPr>
          <a:xfrm>
            <a:off x="142844" y="1885882"/>
            <a:ext cx="1000132" cy="400110"/>
            <a:chOff x="1000100" y="1801286"/>
            <a:chExt cx="1000132" cy="400110"/>
          </a:xfrm>
        </p:grpSpPr>
        <p:pic>
          <p:nvPicPr>
            <p:cNvPr id="1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8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8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8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6" grpId="0" animBg="1"/>
      <p:bldP spid="489477" grpId="0"/>
      <p:bldP spid="489478" grpId="0" animBg="1"/>
      <p:bldP spid="489478" grpId="1" animBg="1"/>
      <p:bldP spid="489479" grpId="0" animBg="1"/>
      <p:bldP spid="489479" grpId="1" animBg="1"/>
      <p:bldP spid="489480" grpId="0" animBg="1"/>
      <p:bldP spid="489480" grpId="1" animBg="1"/>
      <p:bldP spid="489482" grpId="0" animBg="1"/>
      <p:bldP spid="489482" grpId="1" animBg="1"/>
      <p:bldP spid="489484" grpId="0"/>
      <p:bldP spid="489484" grpId="1"/>
      <p:bldP spid="489485" grpId="0"/>
      <p:bldP spid="489486" grpId="0" animBg="1"/>
      <p:bldP spid="489487" grpId="0"/>
      <p:bldP spid="4894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图15.4-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2357430"/>
            <a:ext cx="2857519" cy="2258699"/>
          </a:xfrm>
          <a:prstGeom prst="rect">
            <a:avLst/>
          </a:prstGeom>
        </p:spPr>
      </p:pic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b="1"/>
              <a:t>字符串比较</a:t>
            </a:r>
            <a:r>
              <a:rPr lang="zh-CN" altLang="en-US" b="1"/>
              <a:t>5</a:t>
            </a:r>
            <a:r>
              <a:rPr lang="zh-CN" altLang="zh-CN" b="1"/>
              <a:t>-1</a:t>
            </a:r>
            <a:endParaRPr lang="en-US" altLang="zh-CN" b="1"/>
          </a:p>
        </p:txBody>
      </p:sp>
      <p:sp>
        <p:nvSpPr>
          <p:cNvPr id="498690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4714883"/>
            <a:ext cx="7645398" cy="2143141"/>
          </a:xfrm>
        </p:spPr>
        <p:txBody>
          <a:bodyPr/>
          <a:lstStyle/>
          <a:p>
            <a:pPr eaLnBrk="1" hangingPunct="1"/>
            <a:r>
              <a:rPr lang="en-US" altLang="zh-CN" dirty="0"/>
              <a:t>String</a:t>
            </a:r>
            <a:r>
              <a:rPr lang="zh-CN" altLang="en-US" dirty="0"/>
              <a:t>类提供了</a:t>
            </a:r>
            <a:r>
              <a:rPr lang="en-US" altLang="zh-CN" dirty="0"/>
              <a:t>equals( )</a:t>
            </a:r>
            <a:r>
              <a:rPr lang="zh-CN" altLang="en-US" dirty="0"/>
              <a:t>方法，比较存储在两个字符串对象的内容是否一致 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84254" y="1276351"/>
            <a:ext cx="748982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>
                <a:latin typeface="+mn-lt"/>
                <a:ea typeface="+mn-ea"/>
              </a:rPr>
              <a:t>注册成功后，实现登录验证。用户名为“</a:t>
            </a:r>
            <a:r>
              <a:rPr lang="en-US" altLang="zh-CN" sz="2800" b="1" dirty="0">
                <a:latin typeface="+mn-lt"/>
                <a:ea typeface="+mn-ea"/>
              </a:rPr>
              <a:t>TOM”</a:t>
            </a:r>
            <a:r>
              <a:rPr lang="zh-CN" altLang="en-US" sz="2800" b="1" dirty="0">
                <a:latin typeface="+mn-lt"/>
                <a:ea typeface="+mn-ea"/>
              </a:rPr>
              <a:t>，密码为“</a:t>
            </a:r>
            <a:r>
              <a:rPr lang="en-US" altLang="zh-CN" sz="2800" b="1" dirty="0">
                <a:latin typeface="+mn-lt"/>
                <a:ea typeface="+mn-ea"/>
              </a:rPr>
              <a:t>1234567” </a:t>
            </a:r>
            <a:endParaRPr lang="zh-CN" altLang="en-US" sz="2800" b="1" dirty="0">
              <a:latin typeface="+mn-lt"/>
              <a:ea typeface="+mn-ea"/>
            </a:endParaRPr>
          </a:p>
        </p:txBody>
      </p:sp>
      <p:sp>
        <p:nvSpPr>
          <p:cNvPr id="498701" name="Rectangle 13"/>
          <p:cNvSpPr>
            <a:spLocks noChangeArrowheads="1"/>
          </p:cNvSpPr>
          <p:nvPr/>
        </p:nvSpPr>
        <p:spPr bwMode="auto">
          <a:xfrm>
            <a:off x="5072066" y="3714752"/>
            <a:ext cx="2087563" cy="21590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3"/>
          <p:cNvGrpSpPr/>
          <p:nvPr/>
        </p:nvGrpSpPr>
        <p:grpSpPr>
          <a:xfrm>
            <a:off x="71406" y="4125025"/>
            <a:ext cx="1000132" cy="446983"/>
            <a:chOff x="1000100" y="3235185"/>
            <a:chExt cx="1000132" cy="446983"/>
          </a:xfrm>
        </p:grpSpPr>
        <p:pic>
          <p:nvPicPr>
            <p:cNvPr id="15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pic>
        <p:nvPicPr>
          <p:cNvPr id="17" name="图片 16" descr="图15.4.B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8794" y="2357430"/>
            <a:ext cx="2854089" cy="1933414"/>
          </a:xfrm>
          <a:prstGeom prst="rect">
            <a:avLst/>
          </a:prstGeom>
        </p:spPr>
      </p:pic>
      <p:sp>
        <p:nvSpPr>
          <p:cNvPr id="498696" name="Rectangle 8"/>
          <p:cNvSpPr>
            <a:spLocks noChangeArrowheads="1"/>
          </p:cNvSpPr>
          <p:nvPr/>
        </p:nvSpPr>
        <p:spPr bwMode="auto">
          <a:xfrm>
            <a:off x="1928794" y="3714752"/>
            <a:ext cx="1511300" cy="24130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8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701" grpId="0" animBg="1"/>
      <p:bldP spid="49869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AutoShape 2"/>
          <p:cNvSpPr>
            <a:spLocks noChangeArrowheads="1"/>
          </p:cNvSpPr>
          <p:nvPr/>
        </p:nvSpPr>
        <p:spPr bwMode="auto">
          <a:xfrm>
            <a:off x="398463" y="1258783"/>
            <a:ext cx="8351837" cy="545636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Login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static void main(String[]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Scanner input = new Scanner(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System.in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uname,pwd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		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请输入用户名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： 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uname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input.next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请输入密码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： 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pwd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input.next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		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if(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cs typeface="Times New Roman" pitchFamily="18" charset="0"/>
              </a:rPr>
              <a:t>uname.equals</a:t>
            </a:r>
            <a:r>
              <a:rPr lang="en-US" altLang="en-US" b="1" dirty="0">
                <a:solidFill>
                  <a:srgbClr val="0000FF"/>
                </a:solidFill>
                <a:cs typeface="Times New Roman" pitchFamily="18" charset="0"/>
              </a:rPr>
              <a:t>("TOM") &amp;&amp; </a:t>
            </a:r>
            <a:r>
              <a:rPr lang="en-US" altLang="en-US" b="1" dirty="0" err="1">
                <a:solidFill>
                  <a:srgbClr val="0000FF"/>
                </a:solidFill>
                <a:cs typeface="Times New Roman" pitchFamily="18" charset="0"/>
              </a:rPr>
              <a:t>pwd.equals</a:t>
            </a:r>
            <a:r>
              <a:rPr lang="en-US" altLang="en-US" b="1" dirty="0">
                <a:solidFill>
                  <a:srgbClr val="0000FF"/>
                </a:solidFill>
                <a:cs typeface="Times New Roman" pitchFamily="18" charset="0"/>
              </a:rPr>
              <a:t>("1234567")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登录成功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！ 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}else{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用户名或密码不匹配，登录失败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！");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  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b="1"/>
              <a:t>字符串比较</a:t>
            </a:r>
            <a:r>
              <a:rPr lang="zh-CN" altLang="en-US" b="1"/>
              <a:t>5</a:t>
            </a:r>
            <a:r>
              <a:rPr lang="zh-CN" altLang="zh-CN" b="1"/>
              <a:t>-</a:t>
            </a:r>
            <a:r>
              <a:rPr lang="en-US" altLang="zh-CN" b="1"/>
              <a:t>2</a:t>
            </a:r>
          </a:p>
        </p:txBody>
      </p:sp>
      <p:sp>
        <p:nvSpPr>
          <p:cNvPr id="499717" name="Rectangle 5"/>
          <p:cNvSpPr>
            <a:spLocks noChangeArrowheads="1"/>
          </p:cNvSpPr>
          <p:nvPr/>
        </p:nvSpPr>
        <p:spPr bwMode="auto">
          <a:xfrm>
            <a:off x="1071538" y="4143380"/>
            <a:ext cx="5472113" cy="368409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99722" name="AutoShape 10"/>
          <p:cNvSpPr>
            <a:spLocks noChangeArrowheads="1"/>
          </p:cNvSpPr>
          <p:nvPr/>
        </p:nvSpPr>
        <p:spPr bwMode="auto">
          <a:xfrm>
            <a:off x="5286380" y="3286124"/>
            <a:ext cx="3002653" cy="408623"/>
          </a:xfrm>
          <a:prstGeom prst="wedgeRoundRectCallout">
            <a:avLst>
              <a:gd name="adj1" fmla="val -33069"/>
              <a:gd name="adj2" fmla="val 5096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比较用户名和密码是否正确</a:t>
            </a:r>
          </a:p>
        </p:txBody>
      </p:sp>
      <p:grpSp>
        <p:nvGrpSpPr>
          <p:cNvPr id="2" name="组合 10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1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cxnSp>
        <p:nvCxnSpPr>
          <p:cNvPr id="19" name="直接箭头连接符 18"/>
          <p:cNvCxnSpPr/>
          <p:nvPr/>
        </p:nvCxnSpPr>
        <p:spPr bwMode="auto">
          <a:xfrm flipV="1">
            <a:off x="4857752" y="3643314"/>
            <a:ext cx="785818" cy="500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4" grpId="0" animBg="1"/>
      <p:bldP spid="499717" grpId="0" animBg="1"/>
      <p:bldP spid="499722" grpId="0" animBg="1"/>
    </p:bldLst>
  </p:timing>
</p:sld>
</file>

<file path=ppt/theme/theme1.xml><?xml version="1.0" encoding="utf-8"?>
<a:theme xmlns:a="http://schemas.openxmlformats.org/drawingml/2006/main" name="1_PBDEVA课程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CCFFFF"/>
            </a:gs>
            <a:gs pos="100000">
              <a:schemeClr val="bg1"/>
            </a:gs>
          </a:gsLst>
          <a:lin ang="5400000" scaled="1"/>
        </a:gradFill>
        <a:ln w="12700">
          <a:solidFill>
            <a:srgbClr val="008080"/>
          </a:solidFill>
          <a:round/>
          <a:headEnd/>
          <a:tailEnd/>
        </a:ln>
      </a:spPr>
      <a:bodyPr wrap="square">
        <a:spAutoFit/>
      </a:bodyPr>
      <a:lstStyle>
        <a:defPPr>
          <a:defRPr b="1" dirty="0" smtClean="0">
            <a:solidFill>
              <a:srgbClr val="0000FF"/>
            </a:solidFill>
            <a:ea typeface="黑体" pitchFamily="49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主题2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4447</TotalTime>
  <Words>2361</Words>
  <Application>Microsoft Office PowerPoint</Application>
  <PresentationFormat>全屏显示(4:3)</PresentationFormat>
  <Paragraphs>414</Paragraphs>
  <Slides>32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黑体</vt:lpstr>
      <vt:lpstr>华文楷体</vt:lpstr>
      <vt:lpstr>华文新魏</vt:lpstr>
      <vt:lpstr>微软雅黑</vt:lpstr>
      <vt:lpstr>Arial</vt:lpstr>
      <vt:lpstr>Calibri</vt:lpstr>
      <vt:lpstr>Tahoma</vt:lpstr>
      <vt:lpstr>Times New Roman</vt:lpstr>
      <vt:lpstr>Verdana</vt:lpstr>
      <vt:lpstr>Wingdings</vt:lpstr>
      <vt:lpstr>1_PBDEVA课程PPT模板</vt:lpstr>
      <vt:lpstr>主题2</vt:lpstr>
      <vt:lpstr>第九章</vt:lpstr>
      <vt:lpstr>本章任务</vt:lpstr>
      <vt:lpstr>本章目标</vt:lpstr>
      <vt:lpstr>无处不在的字符串</vt:lpstr>
      <vt:lpstr>字符串长度3-1</vt:lpstr>
      <vt:lpstr>字符串长度3-2</vt:lpstr>
      <vt:lpstr>字符串长度3-3</vt:lpstr>
      <vt:lpstr>字符串比较5-1</vt:lpstr>
      <vt:lpstr>字符串比较5-2</vt:lpstr>
      <vt:lpstr>字符串比较5-3</vt:lpstr>
      <vt:lpstr>字符串比较5-4</vt:lpstr>
      <vt:lpstr>字符串比较5-5</vt:lpstr>
      <vt:lpstr>学员操作——实现会员注册2-1</vt:lpstr>
      <vt:lpstr>学员操作——实现会员注册2-1</vt:lpstr>
      <vt:lpstr>字符串连接2-1</vt:lpstr>
      <vt:lpstr>字符串连接2-2</vt:lpstr>
      <vt:lpstr>字符串常用提取方法4-1</vt:lpstr>
      <vt:lpstr>字符串常用提取方法4-2</vt:lpstr>
      <vt:lpstr>字符串常用提取方法4-3</vt:lpstr>
      <vt:lpstr>字符串常用提取方法4-4</vt:lpstr>
      <vt:lpstr>小结</vt:lpstr>
      <vt:lpstr>字符串拆分 2-1</vt:lpstr>
      <vt:lpstr>字符串拆分 2-2</vt:lpstr>
      <vt:lpstr>学员操作——实现会员注册升级 </vt:lpstr>
      <vt:lpstr>学员操作——判断字符出现次数</vt:lpstr>
      <vt:lpstr>StringBuffer类4-1</vt:lpstr>
      <vt:lpstr>StringBuffer类4-2</vt:lpstr>
      <vt:lpstr>StringBuffer类4-3</vt:lpstr>
      <vt:lpstr>StringBuffer类4-4</vt:lpstr>
      <vt:lpstr>学员操作—显示商品批发总金额2-1</vt:lpstr>
      <vt:lpstr>学员操作—显示商品批发总金额2-2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wxj</cp:lastModifiedBy>
  <cp:revision>762</cp:revision>
  <dcterms:created xsi:type="dcterms:W3CDTF">2006-03-08T06:55:38Z</dcterms:created>
  <dcterms:modified xsi:type="dcterms:W3CDTF">2020-07-29T08:51:38Z</dcterms:modified>
</cp:coreProperties>
</file>