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diagrams/quickStyle1.xml" ContentType="application/vnd.openxmlformats-officedocument.drawingml.diagramStyl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layout6.xml" ContentType="application/vnd.openxmlformats-officedocument.drawingml.diagramLayout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tiff" ContentType="image/tif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31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diagrams/layout7.xml" ContentType="application/vnd.openxmlformats-officedocument.drawingml.diagram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463" r:id="rId1"/>
  </p:sldMasterIdLst>
  <p:notesMasterIdLst>
    <p:notesMasterId r:id="rId45"/>
  </p:notesMasterIdLst>
  <p:handoutMasterIdLst>
    <p:handoutMasterId r:id="rId46"/>
  </p:handoutMasterIdLst>
  <p:sldIdLst>
    <p:sldId id="468" r:id="rId2"/>
    <p:sldId id="423" r:id="rId3"/>
    <p:sldId id="424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44" r:id="rId24"/>
    <p:sldId id="445" r:id="rId25"/>
    <p:sldId id="446" r:id="rId26"/>
    <p:sldId id="447" r:id="rId27"/>
    <p:sldId id="448" r:id="rId28"/>
    <p:sldId id="449" r:id="rId29"/>
    <p:sldId id="450" r:id="rId30"/>
    <p:sldId id="451" r:id="rId31"/>
    <p:sldId id="452" r:id="rId32"/>
    <p:sldId id="453" r:id="rId33"/>
    <p:sldId id="454" r:id="rId34"/>
    <p:sldId id="455" r:id="rId35"/>
    <p:sldId id="456" r:id="rId36"/>
    <p:sldId id="457" r:id="rId37"/>
    <p:sldId id="458" r:id="rId38"/>
    <p:sldId id="461" r:id="rId39"/>
    <p:sldId id="462" r:id="rId40"/>
    <p:sldId id="463" r:id="rId41"/>
    <p:sldId id="464" r:id="rId42"/>
    <p:sldId id="466" r:id="rId43"/>
    <p:sldId id="467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FF0000"/>
    <a:srgbClr val="CCECFF"/>
    <a:srgbClr val="FF7C80"/>
    <a:srgbClr val="FFD869"/>
    <a:srgbClr val="FFFF00"/>
    <a:srgbClr val="969696"/>
    <a:srgbClr val="F8F8F8"/>
    <a:srgbClr val="A6E4F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897" autoAdjust="0"/>
    <p:restoredTop sz="96175" autoAdjust="0"/>
  </p:normalViewPr>
  <p:slideViewPr>
    <p:cSldViewPr>
      <p:cViewPr varScale="1">
        <p:scale>
          <a:sx n="69" d="100"/>
          <a:sy n="69" d="100"/>
        </p:scale>
        <p:origin x="-1434" y="-102"/>
      </p:cViewPr>
      <p:guideLst>
        <p:guide orient="horz" pos="2160"/>
        <p:guide orient="horz" pos="307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F957D3-C1FB-44C2-BB28-634DC5745416}" type="doc">
      <dgm:prSet loTypeId="urn:microsoft.com/office/officeart/2005/8/layout/chevron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4820070-BD12-4F40-BEC8-782536B54793}">
      <dgm:prSet phldrT="[文本]" custT="1"/>
      <dgm:spPr/>
      <dgm:t>
        <a:bodyPr/>
        <a:lstStyle/>
        <a:p>
          <a:endParaRPr lang="zh-CN" altLang="en-US" sz="2400" b="1" dirty="0">
            <a:effectLst/>
          </a:endParaRPr>
        </a:p>
      </dgm:t>
    </dgm:pt>
    <dgm:pt modelId="{F5B9C760-14C3-43CE-ADB5-AE8CB3C12D73}" type="parTrans" cxnId="{A19B1CA3-DC39-4E12-8E9C-96BF13872704}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19D38B24-B1F9-481F-96AF-914502380F5E}" type="sibTrans" cxnId="{A19B1CA3-DC39-4E12-8E9C-96BF13872704}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2623B547-832A-4B2C-ADFD-5AF65DF7276F}">
      <dgm:prSet phldrT="[文本]"/>
      <dgm:spPr/>
      <dgm:t>
        <a:bodyPr/>
        <a:lstStyle/>
        <a:p>
          <a:r>
            <a:rPr lang="zh-CN" altLang="en-GB" b="1" dirty="0" smtClean="0">
              <a:effectLst/>
            </a:rPr>
            <a:t>最高的优先级：小括号，即</a:t>
          </a:r>
          <a:r>
            <a:rPr lang="en-US" altLang="en-GB" b="1" dirty="0" smtClean="0">
              <a:effectLst/>
            </a:rPr>
            <a:t>( )</a:t>
          </a:r>
          <a:endParaRPr lang="zh-CN" altLang="en-US" b="1" dirty="0">
            <a:effectLst/>
          </a:endParaRPr>
        </a:p>
      </dgm:t>
    </dgm:pt>
    <dgm:pt modelId="{3CD4EC08-E954-46B2-81D5-EB58C47C4159}" type="parTrans" cxnId="{94F2C2A6-41EA-40C7-A093-552FAE86E5A8}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C07E138F-3BDA-4A90-9D5C-16C102E386D2}" type="sibTrans" cxnId="{94F2C2A6-41EA-40C7-A093-552FAE86E5A8}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AEEDF30E-CF0E-47D7-A0A7-F44D716DFD18}">
      <dgm:prSet custT="1"/>
      <dgm:spPr/>
      <dgm:t>
        <a:bodyPr/>
        <a:lstStyle/>
        <a:p>
          <a:endParaRPr lang="zh-CN" altLang="en-US" sz="2400" b="1" dirty="0">
            <a:effectLst/>
          </a:endParaRPr>
        </a:p>
      </dgm:t>
    </dgm:pt>
    <dgm:pt modelId="{23517943-4663-46EB-94F9-3A99EC76C427}" type="parTrans" cxnId="{A9D94C7A-85E7-4E07-831D-DC417BF46290}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167FF9DE-D41A-4F96-BF46-328A09EE76AA}" type="sibTrans" cxnId="{A9D94C7A-85E7-4E07-831D-DC417BF46290}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46655D5C-3AA6-4C81-B0A3-18EA7182261F}">
      <dgm:prSet custT="1"/>
      <dgm:spPr/>
      <dgm:t>
        <a:bodyPr/>
        <a:lstStyle/>
        <a:p>
          <a:endParaRPr lang="zh-CN" altLang="en-US" sz="2400" b="1" dirty="0">
            <a:effectLst/>
          </a:endParaRPr>
        </a:p>
      </dgm:t>
    </dgm:pt>
    <dgm:pt modelId="{C8D8D0AD-3EBF-429C-96C0-9582CE88A7B0}" type="parTrans" cxnId="{5D4CAE2B-CFB7-4F90-9319-AC2AD2DFC892}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56C16E10-22FC-4D84-8BFF-3D9ACD80DCB3}" type="sibTrans" cxnId="{5D4CAE2B-CFB7-4F90-9319-AC2AD2DFC892}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FE991B5E-72D8-4D27-9233-5AFF29FA63A2}">
      <dgm:prSet/>
      <dgm:spPr/>
      <dgm:t>
        <a:bodyPr/>
        <a:lstStyle/>
        <a:p>
          <a:r>
            <a:rPr lang="zh-CN" altLang="en-US" b="1" dirty="0" smtClean="0">
              <a:effectLst/>
            </a:rPr>
            <a:t>最低的优先级：赋值运算符，即</a:t>
          </a:r>
          <a:r>
            <a:rPr lang="en-US" altLang="en-US" b="1" dirty="0" smtClean="0">
              <a:effectLst/>
            </a:rPr>
            <a:t>=</a:t>
          </a:r>
          <a:endParaRPr lang="zh-CN" altLang="en-US" b="1" dirty="0">
            <a:effectLst/>
          </a:endParaRPr>
        </a:p>
      </dgm:t>
    </dgm:pt>
    <dgm:pt modelId="{8A623890-2807-48E9-A840-DCB132EE235E}" type="parTrans" cxnId="{9D419940-9AB1-48E0-85FC-F5BE57EE7984}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F0E325D1-1DAB-48B2-B4AF-08F463B13342}" type="sibTrans" cxnId="{9D419940-9AB1-48E0-85FC-F5BE57EE7984}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19CBEDE2-69DE-472C-A883-D81E6776DDBF}">
      <dgm:prSet/>
      <dgm:spPr/>
      <dgm:t>
        <a:bodyPr/>
        <a:lstStyle/>
        <a:p>
          <a:r>
            <a:rPr lang="zh-CN" altLang="en-US" b="1" dirty="0" smtClean="0">
              <a:effectLst/>
            </a:rPr>
            <a:t>优先级顺序：算术运算符</a:t>
          </a:r>
          <a:r>
            <a:rPr lang="en-US" altLang="en-US" b="1" dirty="0" smtClean="0">
              <a:effectLst/>
            </a:rPr>
            <a:t>&gt;</a:t>
          </a:r>
          <a:r>
            <a:rPr lang="zh-CN" altLang="en-US" b="1" dirty="0" smtClean="0">
              <a:effectLst/>
            </a:rPr>
            <a:t>关系运算符</a:t>
          </a:r>
          <a:r>
            <a:rPr lang="en-US" altLang="zh-CN" b="1" dirty="0" smtClean="0">
              <a:effectLst/>
            </a:rPr>
            <a:t>&gt;</a:t>
          </a:r>
          <a:r>
            <a:rPr lang="zh-CN" altLang="en-US" b="1" dirty="0" smtClean="0">
              <a:solidFill>
                <a:schemeClr val="tx2"/>
              </a:solidFill>
              <a:effectLst/>
            </a:rPr>
            <a:t>逻辑运算符</a:t>
          </a:r>
          <a:endParaRPr lang="zh-CN" altLang="en-US" b="1" dirty="0">
            <a:solidFill>
              <a:schemeClr val="tx2"/>
            </a:solidFill>
            <a:effectLst/>
          </a:endParaRPr>
        </a:p>
      </dgm:t>
    </dgm:pt>
    <dgm:pt modelId="{939AB2F1-611C-4E59-B602-8AFD3F075D33}" type="parTrans" cxnId="{143FBC43-3580-4701-932E-B2AD65755728}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5C6F92B1-6293-423F-9901-66795C3BF2B4}" type="sibTrans" cxnId="{143FBC43-3580-4701-932E-B2AD65755728}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D03AEFD8-9BD2-4C60-B83B-5C0DED68D0B2}" type="pres">
      <dgm:prSet presAssocID="{E5F957D3-C1FB-44C2-BB28-634DC574541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3498DB8-449E-4B69-A3EF-015840DD754A}" type="pres">
      <dgm:prSet presAssocID="{14820070-BD12-4F40-BEC8-782536B54793}" presName="composite" presStyleCnt="0"/>
      <dgm:spPr/>
      <dgm:t>
        <a:bodyPr/>
        <a:lstStyle/>
        <a:p>
          <a:endParaRPr lang="zh-CN" altLang="en-US"/>
        </a:p>
      </dgm:t>
    </dgm:pt>
    <dgm:pt modelId="{67DC7081-4B8F-4945-92B0-10033D395DE0}" type="pres">
      <dgm:prSet presAssocID="{14820070-BD12-4F40-BEC8-782536B54793}" presName="parentText" presStyleLbl="alignNode1" presStyleIdx="0" presStyleCnt="3" custLinFactNeighborX="367" custLinFactNeighborY="-39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3E2146-BA27-4E1C-9BEE-7184598BA3AB}" type="pres">
      <dgm:prSet presAssocID="{14820070-BD12-4F40-BEC8-782536B54793}" presName="descendantText" presStyleLbl="alignAcc1" presStyleIdx="0" presStyleCnt="3" custLinFactNeighborX="0" custLinFactNeighborY="-6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E1D9F0-C7C8-4568-9D01-F7479F4B6BCD}" type="pres">
      <dgm:prSet presAssocID="{19D38B24-B1F9-481F-96AF-914502380F5E}" presName="sp" presStyleCnt="0"/>
      <dgm:spPr/>
      <dgm:t>
        <a:bodyPr/>
        <a:lstStyle/>
        <a:p>
          <a:endParaRPr lang="zh-CN" altLang="en-US"/>
        </a:p>
      </dgm:t>
    </dgm:pt>
    <dgm:pt modelId="{DDD0FD36-0662-4991-B817-244AF89722BA}" type="pres">
      <dgm:prSet presAssocID="{AEEDF30E-CF0E-47D7-A0A7-F44D716DFD18}" presName="composite" presStyleCnt="0"/>
      <dgm:spPr/>
      <dgm:t>
        <a:bodyPr/>
        <a:lstStyle/>
        <a:p>
          <a:endParaRPr lang="zh-CN" altLang="en-US"/>
        </a:p>
      </dgm:t>
    </dgm:pt>
    <dgm:pt modelId="{3CD87A1A-7257-428E-8B8C-9DD67E75235E}" type="pres">
      <dgm:prSet presAssocID="{AEEDF30E-CF0E-47D7-A0A7-F44D716DFD1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6802C4-9E56-4E91-81D7-42A716FE3EB6}" type="pres">
      <dgm:prSet presAssocID="{AEEDF30E-CF0E-47D7-A0A7-F44D716DFD1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974960-961C-48D8-AE73-62D9096F4DE6}" type="pres">
      <dgm:prSet presAssocID="{167FF9DE-D41A-4F96-BF46-328A09EE76AA}" presName="sp" presStyleCnt="0"/>
      <dgm:spPr/>
      <dgm:t>
        <a:bodyPr/>
        <a:lstStyle/>
        <a:p>
          <a:endParaRPr lang="zh-CN" altLang="en-US"/>
        </a:p>
      </dgm:t>
    </dgm:pt>
    <dgm:pt modelId="{10349690-3E12-4690-A230-6E179ADEE4B9}" type="pres">
      <dgm:prSet presAssocID="{46655D5C-3AA6-4C81-B0A3-18EA7182261F}" presName="composite" presStyleCnt="0"/>
      <dgm:spPr/>
      <dgm:t>
        <a:bodyPr/>
        <a:lstStyle/>
        <a:p>
          <a:endParaRPr lang="zh-CN" altLang="en-US"/>
        </a:p>
      </dgm:t>
    </dgm:pt>
    <dgm:pt modelId="{96349D9D-87BA-45D7-A14C-8439D8989E89}" type="pres">
      <dgm:prSet presAssocID="{46655D5C-3AA6-4C81-B0A3-18EA7182261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74564C-FEF3-47C3-8426-4E2C39EC8031}" type="pres">
      <dgm:prSet presAssocID="{46655D5C-3AA6-4C81-B0A3-18EA7182261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DEF3FE6-33D5-429D-BF84-35D4A12BD5C6}" type="presOf" srcId="{19CBEDE2-69DE-472C-A883-D81E6776DDBF}" destId="{CF74564C-FEF3-47C3-8426-4E2C39EC8031}" srcOrd="0" destOrd="0" presId="urn:microsoft.com/office/officeart/2005/8/layout/chevron2"/>
    <dgm:cxn modelId="{6BAE8492-72B3-4A7D-BAED-6037A8F32315}" type="presOf" srcId="{2623B547-832A-4B2C-ADFD-5AF65DF7276F}" destId="{D83E2146-BA27-4E1C-9BEE-7184598BA3AB}" srcOrd="0" destOrd="0" presId="urn:microsoft.com/office/officeart/2005/8/layout/chevron2"/>
    <dgm:cxn modelId="{BD73EAE4-C289-40D3-827D-8478594A0768}" type="presOf" srcId="{14820070-BD12-4F40-BEC8-782536B54793}" destId="{67DC7081-4B8F-4945-92B0-10033D395DE0}" srcOrd="0" destOrd="0" presId="urn:microsoft.com/office/officeart/2005/8/layout/chevron2"/>
    <dgm:cxn modelId="{A19B1CA3-DC39-4E12-8E9C-96BF13872704}" srcId="{E5F957D3-C1FB-44C2-BB28-634DC5745416}" destId="{14820070-BD12-4F40-BEC8-782536B54793}" srcOrd="0" destOrd="0" parTransId="{F5B9C760-14C3-43CE-ADB5-AE8CB3C12D73}" sibTransId="{19D38B24-B1F9-481F-96AF-914502380F5E}"/>
    <dgm:cxn modelId="{620F7FCE-5684-4801-9CC5-2EF44688F3C1}" type="presOf" srcId="{AEEDF30E-CF0E-47D7-A0A7-F44D716DFD18}" destId="{3CD87A1A-7257-428E-8B8C-9DD67E75235E}" srcOrd="0" destOrd="0" presId="urn:microsoft.com/office/officeart/2005/8/layout/chevron2"/>
    <dgm:cxn modelId="{9D419940-9AB1-48E0-85FC-F5BE57EE7984}" srcId="{AEEDF30E-CF0E-47D7-A0A7-F44D716DFD18}" destId="{FE991B5E-72D8-4D27-9233-5AFF29FA63A2}" srcOrd="0" destOrd="0" parTransId="{8A623890-2807-48E9-A840-DCB132EE235E}" sibTransId="{F0E325D1-1DAB-48B2-B4AF-08F463B13342}"/>
    <dgm:cxn modelId="{5D4CAE2B-CFB7-4F90-9319-AC2AD2DFC892}" srcId="{E5F957D3-C1FB-44C2-BB28-634DC5745416}" destId="{46655D5C-3AA6-4C81-B0A3-18EA7182261F}" srcOrd="2" destOrd="0" parTransId="{C8D8D0AD-3EBF-429C-96C0-9582CE88A7B0}" sibTransId="{56C16E10-22FC-4D84-8BFF-3D9ACD80DCB3}"/>
    <dgm:cxn modelId="{A9D94C7A-85E7-4E07-831D-DC417BF46290}" srcId="{E5F957D3-C1FB-44C2-BB28-634DC5745416}" destId="{AEEDF30E-CF0E-47D7-A0A7-F44D716DFD18}" srcOrd="1" destOrd="0" parTransId="{23517943-4663-46EB-94F9-3A99EC76C427}" sibTransId="{167FF9DE-D41A-4F96-BF46-328A09EE76AA}"/>
    <dgm:cxn modelId="{B77FB36B-6298-4069-A309-96C5B76C6973}" type="presOf" srcId="{E5F957D3-C1FB-44C2-BB28-634DC5745416}" destId="{D03AEFD8-9BD2-4C60-B83B-5C0DED68D0B2}" srcOrd="0" destOrd="0" presId="urn:microsoft.com/office/officeart/2005/8/layout/chevron2"/>
    <dgm:cxn modelId="{143FBC43-3580-4701-932E-B2AD65755728}" srcId="{46655D5C-3AA6-4C81-B0A3-18EA7182261F}" destId="{19CBEDE2-69DE-472C-A883-D81E6776DDBF}" srcOrd="0" destOrd="0" parTransId="{939AB2F1-611C-4E59-B602-8AFD3F075D33}" sibTransId="{5C6F92B1-6293-423F-9901-66795C3BF2B4}"/>
    <dgm:cxn modelId="{8BD768E1-A514-481A-92FD-EB918CE69455}" type="presOf" srcId="{FE991B5E-72D8-4D27-9233-5AFF29FA63A2}" destId="{D46802C4-9E56-4E91-81D7-42A716FE3EB6}" srcOrd="0" destOrd="0" presId="urn:microsoft.com/office/officeart/2005/8/layout/chevron2"/>
    <dgm:cxn modelId="{5B34AF6D-F182-4A29-8452-26FCB87A5CAB}" type="presOf" srcId="{46655D5C-3AA6-4C81-B0A3-18EA7182261F}" destId="{96349D9D-87BA-45D7-A14C-8439D8989E89}" srcOrd="0" destOrd="0" presId="urn:microsoft.com/office/officeart/2005/8/layout/chevron2"/>
    <dgm:cxn modelId="{94F2C2A6-41EA-40C7-A093-552FAE86E5A8}" srcId="{14820070-BD12-4F40-BEC8-782536B54793}" destId="{2623B547-832A-4B2C-ADFD-5AF65DF7276F}" srcOrd="0" destOrd="0" parTransId="{3CD4EC08-E954-46B2-81D5-EB58C47C4159}" sibTransId="{C07E138F-3BDA-4A90-9D5C-16C102E386D2}"/>
    <dgm:cxn modelId="{DD7C688F-22F3-45AF-8643-872AC67837D4}" type="presParOf" srcId="{D03AEFD8-9BD2-4C60-B83B-5C0DED68D0B2}" destId="{93498DB8-449E-4B69-A3EF-015840DD754A}" srcOrd="0" destOrd="0" presId="urn:microsoft.com/office/officeart/2005/8/layout/chevron2"/>
    <dgm:cxn modelId="{D9F93140-FF7B-48C8-8168-1D64170AF070}" type="presParOf" srcId="{93498DB8-449E-4B69-A3EF-015840DD754A}" destId="{67DC7081-4B8F-4945-92B0-10033D395DE0}" srcOrd="0" destOrd="0" presId="urn:microsoft.com/office/officeart/2005/8/layout/chevron2"/>
    <dgm:cxn modelId="{5926DB16-33DE-402A-9BCE-19DD855448D3}" type="presParOf" srcId="{93498DB8-449E-4B69-A3EF-015840DD754A}" destId="{D83E2146-BA27-4E1C-9BEE-7184598BA3AB}" srcOrd="1" destOrd="0" presId="urn:microsoft.com/office/officeart/2005/8/layout/chevron2"/>
    <dgm:cxn modelId="{D177E914-D6B4-40E1-BEF3-1ECA15B6BB18}" type="presParOf" srcId="{D03AEFD8-9BD2-4C60-B83B-5C0DED68D0B2}" destId="{D1E1D9F0-C7C8-4568-9D01-F7479F4B6BCD}" srcOrd="1" destOrd="0" presId="urn:microsoft.com/office/officeart/2005/8/layout/chevron2"/>
    <dgm:cxn modelId="{B21B28B8-AFE2-4ED9-8D94-5BEF9D89CFFB}" type="presParOf" srcId="{D03AEFD8-9BD2-4C60-B83B-5C0DED68D0B2}" destId="{DDD0FD36-0662-4991-B817-244AF89722BA}" srcOrd="2" destOrd="0" presId="urn:microsoft.com/office/officeart/2005/8/layout/chevron2"/>
    <dgm:cxn modelId="{2056E6DF-DD77-41A2-BC66-8D9298FC50F8}" type="presParOf" srcId="{DDD0FD36-0662-4991-B817-244AF89722BA}" destId="{3CD87A1A-7257-428E-8B8C-9DD67E75235E}" srcOrd="0" destOrd="0" presId="urn:microsoft.com/office/officeart/2005/8/layout/chevron2"/>
    <dgm:cxn modelId="{90CBFFF0-6CCA-4BD3-96DD-28452BC8C883}" type="presParOf" srcId="{DDD0FD36-0662-4991-B817-244AF89722BA}" destId="{D46802C4-9E56-4E91-81D7-42A716FE3EB6}" srcOrd="1" destOrd="0" presId="urn:microsoft.com/office/officeart/2005/8/layout/chevron2"/>
    <dgm:cxn modelId="{D33895C5-1D08-4DAB-B337-6BC863D620F5}" type="presParOf" srcId="{D03AEFD8-9BD2-4C60-B83B-5C0DED68D0B2}" destId="{0B974960-961C-48D8-AE73-62D9096F4DE6}" srcOrd="3" destOrd="0" presId="urn:microsoft.com/office/officeart/2005/8/layout/chevron2"/>
    <dgm:cxn modelId="{C58D4F42-2A6C-4355-86BC-7D7AB18E2573}" type="presParOf" srcId="{D03AEFD8-9BD2-4C60-B83B-5C0DED68D0B2}" destId="{10349690-3E12-4690-A230-6E179ADEE4B9}" srcOrd="4" destOrd="0" presId="urn:microsoft.com/office/officeart/2005/8/layout/chevron2"/>
    <dgm:cxn modelId="{6C52717D-BFA4-4E7F-B184-00165B00565A}" type="presParOf" srcId="{10349690-3E12-4690-A230-6E179ADEE4B9}" destId="{96349D9D-87BA-45D7-A14C-8439D8989E89}" srcOrd="0" destOrd="0" presId="urn:microsoft.com/office/officeart/2005/8/layout/chevron2"/>
    <dgm:cxn modelId="{40ABDED3-08BC-4FA4-8178-905BBFC13455}" type="presParOf" srcId="{10349690-3E12-4690-A230-6E179ADEE4B9}" destId="{CF74564C-FEF3-47C3-8426-4E2C39EC8031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7FDA20-5FEB-40B0-9085-08FCE71926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A2E6AC9-8376-43BB-ABC9-EE6E59C57037}">
      <dgm:prSet phldrT="[文本]"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zh-CN" altLang="en-US" sz="2400" b="1" dirty="0" smtClean="0"/>
            <a:t>      声明变量，存储信息</a:t>
          </a:r>
          <a:endParaRPr lang="zh-CN" altLang="en-US" sz="2400" b="1" dirty="0"/>
        </a:p>
      </dgm:t>
    </dgm:pt>
    <dgm:pt modelId="{61EB136B-22C3-4EC3-B21D-C6354F671EC5}" type="sibTrans" cxnId="{C757B789-E4B2-4BD1-8CE1-257CE501563E}">
      <dgm:prSet/>
      <dgm:spPr/>
      <dgm:t>
        <a:bodyPr/>
        <a:lstStyle/>
        <a:p>
          <a:endParaRPr lang="zh-CN" altLang="en-US" b="1"/>
        </a:p>
      </dgm:t>
    </dgm:pt>
    <dgm:pt modelId="{FDDB8B70-BFB8-41A6-9AB3-6E26F073E03C}" type="parTrans" cxnId="{C757B789-E4B2-4BD1-8CE1-257CE501563E}">
      <dgm:prSet/>
      <dgm:spPr/>
      <dgm:t>
        <a:bodyPr/>
        <a:lstStyle/>
        <a:p>
          <a:endParaRPr lang="zh-CN" altLang="en-US" b="1"/>
        </a:p>
      </dgm:t>
    </dgm:pt>
    <dgm:pt modelId="{5E3D27E7-5169-496E-98D0-82569438029E}" type="pres">
      <dgm:prSet presAssocID="{A27FDA20-5FEB-40B0-9085-08FCE7192649}" presName="Name0" presStyleCnt="0">
        <dgm:presLayoutVars>
          <dgm:dir/>
          <dgm:resizeHandles val="exact"/>
        </dgm:presLayoutVars>
      </dgm:prSet>
      <dgm:spPr/>
    </dgm:pt>
    <dgm:pt modelId="{09B5AA69-B89D-42A7-83BE-C70679FA2039}" type="pres">
      <dgm:prSet presAssocID="{1A2E6AC9-8376-43BB-ABC9-EE6E59C57037}" presName="parTxOnly" presStyleLbl="node1" presStyleIdx="0" presStyleCnt="1" custScaleX="100098" custLinFactY="25000" custLinFactNeighborX="340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C59F63F-8711-4A41-9578-7719D16BE5BD}" type="presOf" srcId="{A27FDA20-5FEB-40B0-9085-08FCE7192649}" destId="{5E3D27E7-5169-496E-98D0-82569438029E}" srcOrd="0" destOrd="0" presId="urn:microsoft.com/office/officeart/2005/8/layout/hChevron3"/>
    <dgm:cxn modelId="{C757B789-E4B2-4BD1-8CE1-257CE501563E}" srcId="{A27FDA20-5FEB-40B0-9085-08FCE7192649}" destId="{1A2E6AC9-8376-43BB-ABC9-EE6E59C57037}" srcOrd="0" destOrd="0" parTransId="{FDDB8B70-BFB8-41A6-9AB3-6E26F073E03C}" sibTransId="{61EB136B-22C3-4EC3-B21D-C6354F671EC5}"/>
    <dgm:cxn modelId="{19B9A612-A122-4787-BA2A-1424B22C5557}" type="presOf" srcId="{1A2E6AC9-8376-43BB-ABC9-EE6E59C57037}" destId="{09B5AA69-B89D-42A7-83BE-C70679FA2039}" srcOrd="0" destOrd="0" presId="urn:microsoft.com/office/officeart/2005/8/layout/hChevron3"/>
    <dgm:cxn modelId="{AA1A3C0D-364F-4DE1-BED7-5106333BDCF8}" type="presParOf" srcId="{5E3D27E7-5169-496E-98D0-82569438029E}" destId="{09B5AA69-B89D-42A7-83BE-C70679FA2039}" srcOrd="0" destOrd="0" presId="urn:microsoft.com/office/officeart/2005/8/layout/hChevron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7FDA20-5FEB-40B0-9085-08FCE71926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A2E6AC9-8376-43BB-ABC9-EE6E59C57037}">
      <dgm:prSet phldrT="[文本]"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zh-CN" altLang="en-US" sz="2400" b="1" dirty="0" smtClean="0"/>
            <a:t>      创建</a:t>
          </a:r>
          <a:r>
            <a:rPr lang="en-US" altLang="en-US" sz="2400" b="1" dirty="0" smtClean="0"/>
            <a:t>Java</a:t>
          </a:r>
          <a:r>
            <a:rPr lang="zh-CN" altLang="en-US" sz="2400" b="1" dirty="0" smtClean="0"/>
            <a:t>类</a:t>
          </a:r>
          <a:r>
            <a:rPr lang="en-US" altLang="en-US" sz="2400" b="1" dirty="0" smtClean="0"/>
            <a:t>Pay</a:t>
          </a:r>
          <a:endParaRPr lang="zh-CN" altLang="en-US" sz="2400" b="1" dirty="0"/>
        </a:p>
      </dgm:t>
    </dgm:pt>
    <dgm:pt modelId="{61EB136B-22C3-4EC3-B21D-C6354F671EC5}" type="sibTrans" cxnId="{C757B789-E4B2-4BD1-8CE1-257CE501563E}">
      <dgm:prSet/>
      <dgm:spPr/>
      <dgm:t>
        <a:bodyPr/>
        <a:lstStyle/>
        <a:p>
          <a:endParaRPr lang="zh-CN" altLang="en-US" b="1"/>
        </a:p>
      </dgm:t>
    </dgm:pt>
    <dgm:pt modelId="{FDDB8B70-BFB8-41A6-9AB3-6E26F073E03C}" type="parTrans" cxnId="{C757B789-E4B2-4BD1-8CE1-257CE501563E}">
      <dgm:prSet/>
      <dgm:spPr/>
      <dgm:t>
        <a:bodyPr/>
        <a:lstStyle/>
        <a:p>
          <a:endParaRPr lang="zh-CN" altLang="en-US" b="1"/>
        </a:p>
      </dgm:t>
    </dgm:pt>
    <dgm:pt modelId="{5E3D27E7-5169-496E-98D0-82569438029E}" type="pres">
      <dgm:prSet presAssocID="{A27FDA20-5FEB-40B0-9085-08FCE7192649}" presName="Name0" presStyleCnt="0">
        <dgm:presLayoutVars>
          <dgm:dir/>
          <dgm:resizeHandles val="exact"/>
        </dgm:presLayoutVars>
      </dgm:prSet>
      <dgm:spPr/>
    </dgm:pt>
    <dgm:pt modelId="{09B5AA69-B89D-42A7-83BE-C70679FA2039}" type="pres">
      <dgm:prSet presAssocID="{1A2E6AC9-8376-43BB-ABC9-EE6E59C57037}" presName="parTxOnly" presStyleLbl="node1" presStyleIdx="0" presStyleCnt="1" custScaleX="100098" custLinFactY="-51666" custLinFactNeighborX="-279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9F9BC4E-B865-47ED-836C-E279AD3630E7}" type="presOf" srcId="{A27FDA20-5FEB-40B0-9085-08FCE7192649}" destId="{5E3D27E7-5169-496E-98D0-82569438029E}" srcOrd="0" destOrd="0" presId="urn:microsoft.com/office/officeart/2005/8/layout/hChevron3"/>
    <dgm:cxn modelId="{C757B789-E4B2-4BD1-8CE1-257CE501563E}" srcId="{A27FDA20-5FEB-40B0-9085-08FCE7192649}" destId="{1A2E6AC9-8376-43BB-ABC9-EE6E59C57037}" srcOrd="0" destOrd="0" parTransId="{FDDB8B70-BFB8-41A6-9AB3-6E26F073E03C}" sibTransId="{61EB136B-22C3-4EC3-B21D-C6354F671EC5}"/>
    <dgm:cxn modelId="{F915CBA1-533D-4007-A95F-7D8C61701981}" type="presOf" srcId="{1A2E6AC9-8376-43BB-ABC9-EE6E59C57037}" destId="{09B5AA69-B89D-42A7-83BE-C70679FA2039}" srcOrd="0" destOrd="0" presId="urn:microsoft.com/office/officeart/2005/8/layout/hChevron3"/>
    <dgm:cxn modelId="{F94B3B95-2AA7-4325-BFB4-D9D3362BA0A5}" type="presParOf" srcId="{5E3D27E7-5169-496E-98D0-82569438029E}" destId="{09B5AA69-B89D-42A7-83BE-C70679FA2039}" srcOrd="0" destOrd="0" presId="urn:microsoft.com/office/officeart/2005/8/layout/hChevron3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7FDA20-5FEB-40B0-9085-08FCE71926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A2E6AC9-8376-43BB-ABC9-EE6E59C57037}">
      <dgm:prSet phldrT="[文本]"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zh-CN" altLang="en-US" sz="2400" b="1" dirty="0" smtClean="0"/>
            <a:t>      计算总金额</a:t>
          </a:r>
          <a:endParaRPr lang="zh-CN" altLang="en-US" sz="2400" b="1" dirty="0"/>
        </a:p>
      </dgm:t>
    </dgm:pt>
    <dgm:pt modelId="{61EB136B-22C3-4EC3-B21D-C6354F671EC5}" type="sibTrans" cxnId="{C757B789-E4B2-4BD1-8CE1-257CE501563E}">
      <dgm:prSet/>
      <dgm:spPr/>
      <dgm:t>
        <a:bodyPr/>
        <a:lstStyle/>
        <a:p>
          <a:endParaRPr lang="zh-CN" altLang="en-US" b="1"/>
        </a:p>
      </dgm:t>
    </dgm:pt>
    <dgm:pt modelId="{FDDB8B70-BFB8-41A6-9AB3-6E26F073E03C}" type="parTrans" cxnId="{C757B789-E4B2-4BD1-8CE1-257CE501563E}">
      <dgm:prSet/>
      <dgm:spPr/>
      <dgm:t>
        <a:bodyPr/>
        <a:lstStyle/>
        <a:p>
          <a:endParaRPr lang="zh-CN" altLang="en-US" b="1"/>
        </a:p>
      </dgm:t>
    </dgm:pt>
    <dgm:pt modelId="{5E3D27E7-5169-496E-98D0-82569438029E}" type="pres">
      <dgm:prSet presAssocID="{A27FDA20-5FEB-40B0-9085-08FCE7192649}" presName="Name0" presStyleCnt="0">
        <dgm:presLayoutVars>
          <dgm:dir/>
          <dgm:resizeHandles val="exact"/>
        </dgm:presLayoutVars>
      </dgm:prSet>
      <dgm:spPr/>
    </dgm:pt>
    <dgm:pt modelId="{09B5AA69-B89D-42A7-83BE-C70679FA2039}" type="pres">
      <dgm:prSet presAssocID="{1A2E6AC9-8376-43BB-ABC9-EE6E59C57037}" presName="parTxOnly" presStyleLbl="node1" presStyleIdx="0" presStyleCnt="1" custScaleX="100098" custLinFactY="-51666" custLinFactNeighborX="-279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757B789-E4B2-4BD1-8CE1-257CE501563E}" srcId="{A27FDA20-5FEB-40B0-9085-08FCE7192649}" destId="{1A2E6AC9-8376-43BB-ABC9-EE6E59C57037}" srcOrd="0" destOrd="0" parTransId="{FDDB8B70-BFB8-41A6-9AB3-6E26F073E03C}" sibTransId="{61EB136B-22C3-4EC3-B21D-C6354F671EC5}"/>
    <dgm:cxn modelId="{94B9CB60-7BEC-4E45-9224-53C1766D3D58}" type="presOf" srcId="{1A2E6AC9-8376-43BB-ABC9-EE6E59C57037}" destId="{09B5AA69-B89D-42A7-83BE-C70679FA2039}" srcOrd="0" destOrd="0" presId="urn:microsoft.com/office/officeart/2005/8/layout/hChevron3"/>
    <dgm:cxn modelId="{EDCC353A-13CD-4458-9D2A-B838C05C21B8}" type="presOf" srcId="{A27FDA20-5FEB-40B0-9085-08FCE7192649}" destId="{5E3D27E7-5169-496E-98D0-82569438029E}" srcOrd="0" destOrd="0" presId="urn:microsoft.com/office/officeart/2005/8/layout/hChevron3"/>
    <dgm:cxn modelId="{60101746-FD16-43A8-A261-95C59EF6CE0D}" type="presParOf" srcId="{5E3D27E7-5169-496E-98D0-82569438029E}" destId="{09B5AA69-B89D-42A7-83BE-C70679FA2039}" srcOrd="0" destOrd="0" presId="urn:microsoft.com/office/officeart/2005/8/layout/hChevron3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7FDA20-5FEB-40B0-9085-08FCE71926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A2E6AC9-8376-43BB-ABC9-EE6E59C57037}">
      <dgm:prSet phldrT="[文本]"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zh-CN" altLang="en-US" sz="2400" b="1" dirty="0" smtClean="0"/>
            <a:t>      分解并获得各位数字</a:t>
          </a:r>
          <a:endParaRPr lang="zh-CN" altLang="en-US" sz="2400" b="1" dirty="0"/>
        </a:p>
      </dgm:t>
    </dgm:pt>
    <dgm:pt modelId="{61EB136B-22C3-4EC3-B21D-C6354F671EC5}" type="sibTrans" cxnId="{C757B789-E4B2-4BD1-8CE1-257CE501563E}">
      <dgm:prSet/>
      <dgm:spPr/>
      <dgm:t>
        <a:bodyPr/>
        <a:lstStyle/>
        <a:p>
          <a:endParaRPr lang="zh-CN" altLang="en-US" b="1"/>
        </a:p>
      </dgm:t>
    </dgm:pt>
    <dgm:pt modelId="{FDDB8B70-BFB8-41A6-9AB3-6E26F073E03C}" type="parTrans" cxnId="{C757B789-E4B2-4BD1-8CE1-257CE501563E}">
      <dgm:prSet/>
      <dgm:spPr/>
      <dgm:t>
        <a:bodyPr/>
        <a:lstStyle/>
        <a:p>
          <a:endParaRPr lang="zh-CN" altLang="en-US" b="1"/>
        </a:p>
      </dgm:t>
    </dgm:pt>
    <dgm:pt modelId="{5E3D27E7-5169-496E-98D0-82569438029E}" type="pres">
      <dgm:prSet presAssocID="{A27FDA20-5FEB-40B0-9085-08FCE7192649}" presName="Name0" presStyleCnt="0">
        <dgm:presLayoutVars>
          <dgm:dir/>
          <dgm:resizeHandles val="exact"/>
        </dgm:presLayoutVars>
      </dgm:prSet>
      <dgm:spPr/>
    </dgm:pt>
    <dgm:pt modelId="{09B5AA69-B89D-42A7-83BE-C70679FA2039}" type="pres">
      <dgm:prSet presAssocID="{1A2E6AC9-8376-43BB-ABC9-EE6E59C57037}" presName="parTxOnly" presStyleLbl="node1" presStyleIdx="0" presStyleCnt="1" custScaleX="100098" custLinFactY="25000" custLinFactNeighborX="340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D0A6306-C80E-4FF8-B787-8A484F2199FD}" type="presOf" srcId="{A27FDA20-5FEB-40B0-9085-08FCE7192649}" destId="{5E3D27E7-5169-496E-98D0-82569438029E}" srcOrd="0" destOrd="0" presId="urn:microsoft.com/office/officeart/2005/8/layout/hChevron3"/>
    <dgm:cxn modelId="{C757B789-E4B2-4BD1-8CE1-257CE501563E}" srcId="{A27FDA20-5FEB-40B0-9085-08FCE7192649}" destId="{1A2E6AC9-8376-43BB-ABC9-EE6E59C57037}" srcOrd="0" destOrd="0" parTransId="{FDDB8B70-BFB8-41A6-9AB3-6E26F073E03C}" sibTransId="{61EB136B-22C3-4EC3-B21D-C6354F671EC5}"/>
    <dgm:cxn modelId="{AA7D4D29-AFA6-42A5-90F9-A77C3C61E291}" type="presOf" srcId="{1A2E6AC9-8376-43BB-ABC9-EE6E59C57037}" destId="{09B5AA69-B89D-42A7-83BE-C70679FA2039}" srcOrd="0" destOrd="0" presId="urn:microsoft.com/office/officeart/2005/8/layout/hChevron3"/>
    <dgm:cxn modelId="{5AC888C4-511A-4C41-A495-4EA56C94C414}" type="presParOf" srcId="{5E3D27E7-5169-496E-98D0-82569438029E}" destId="{09B5AA69-B89D-42A7-83BE-C70679FA2039}" srcOrd="0" destOrd="0" presId="urn:microsoft.com/office/officeart/2005/8/layout/hChevron3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7FDA20-5FEB-40B0-9085-08FCE71926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A2E6AC9-8376-43BB-ABC9-EE6E59C57037}">
      <dgm:prSet phldrT="[文本]"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zh-CN" altLang="en-US" sz="2400" b="1" dirty="0" smtClean="0"/>
            <a:t>      接收输入的会员卡号</a:t>
          </a:r>
          <a:endParaRPr lang="zh-CN" altLang="en-US" sz="2400" b="1" dirty="0"/>
        </a:p>
      </dgm:t>
    </dgm:pt>
    <dgm:pt modelId="{61EB136B-22C3-4EC3-B21D-C6354F671EC5}" type="sibTrans" cxnId="{C757B789-E4B2-4BD1-8CE1-257CE501563E}">
      <dgm:prSet/>
      <dgm:spPr/>
      <dgm:t>
        <a:bodyPr/>
        <a:lstStyle/>
        <a:p>
          <a:endParaRPr lang="zh-CN" altLang="en-US" b="1"/>
        </a:p>
      </dgm:t>
    </dgm:pt>
    <dgm:pt modelId="{FDDB8B70-BFB8-41A6-9AB3-6E26F073E03C}" type="parTrans" cxnId="{C757B789-E4B2-4BD1-8CE1-257CE501563E}">
      <dgm:prSet/>
      <dgm:spPr/>
      <dgm:t>
        <a:bodyPr/>
        <a:lstStyle/>
        <a:p>
          <a:endParaRPr lang="zh-CN" altLang="en-US" b="1"/>
        </a:p>
      </dgm:t>
    </dgm:pt>
    <dgm:pt modelId="{5E3D27E7-5169-496E-98D0-82569438029E}" type="pres">
      <dgm:prSet presAssocID="{A27FDA20-5FEB-40B0-9085-08FCE7192649}" presName="Name0" presStyleCnt="0">
        <dgm:presLayoutVars>
          <dgm:dir/>
          <dgm:resizeHandles val="exact"/>
        </dgm:presLayoutVars>
      </dgm:prSet>
      <dgm:spPr/>
    </dgm:pt>
    <dgm:pt modelId="{09B5AA69-B89D-42A7-83BE-C70679FA2039}" type="pres">
      <dgm:prSet presAssocID="{1A2E6AC9-8376-43BB-ABC9-EE6E59C57037}" presName="parTxOnly" presStyleLbl="node1" presStyleIdx="0" presStyleCnt="1" custScaleX="100098" custLinFactY="-51666" custLinFactNeighborX="-279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197E368-0DBF-44D7-B546-7222D88FC905}" type="presOf" srcId="{A27FDA20-5FEB-40B0-9085-08FCE7192649}" destId="{5E3D27E7-5169-496E-98D0-82569438029E}" srcOrd="0" destOrd="0" presId="urn:microsoft.com/office/officeart/2005/8/layout/hChevron3"/>
    <dgm:cxn modelId="{C757B789-E4B2-4BD1-8CE1-257CE501563E}" srcId="{A27FDA20-5FEB-40B0-9085-08FCE7192649}" destId="{1A2E6AC9-8376-43BB-ABC9-EE6E59C57037}" srcOrd="0" destOrd="0" parTransId="{FDDB8B70-BFB8-41A6-9AB3-6E26F073E03C}" sibTransId="{61EB136B-22C3-4EC3-B21D-C6354F671EC5}"/>
    <dgm:cxn modelId="{D2ABA59E-705A-411C-9ABA-CB96A07F852A}" type="presOf" srcId="{1A2E6AC9-8376-43BB-ABC9-EE6E59C57037}" destId="{09B5AA69-B89D-42A7-83BE-C70679FA2039}" srcOrd="0" destOrd="0" presId="urn:microsoft.com/office/officeart/2005/8/layout/hChevron3"/>
    <dgm:cxn modelId="{7B0F3C12-9CCB-4F73-8BC1-2C7BF116832D}" type="presParOf" srcId="{5E3D27E7-5169-496E-98D0-82569438029E}" destId="{09B5AA69-B89D-42A7-83BE-C70679FA2039}" srcOrd="0" destOrd="0" presId="urn:microsoft.com/office/officeart/2005/8/layout/hChevron3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7FDA20-5FEB-40B0-9085-08FCE71926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A2E6AC9-8376-43BB-ABC9-EE6E59C57037}">
      <dgm:prSet phldrT="[文本]"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zh-CN" altLang="en-US" sz="2400" b="1" dirty="0" smtClean="0"/>
            <a:t>      计算各位数字之和</a:t>
          </a:r>
          <a:endParaRPr lang="zh-CN" altLang="en-US" sz="2400" b="1" dirty="0"/>
        </a:p>
      </dgm:t>
    </dgm:pt>
    <dgm:pt modelId="{61EB136B-22C3-4EC3-B21D-C6354F671EC5}" type="sibTrans" cxnId="{C757B789-E4B2-4BD1-8CE1-257CE501563E}">
      <dgm:prSet/>
      <dgm:spPr/>
      <dgm:t>
        <a:bodyPr/>
        <a:lstStyle/>
        <a:p>
          <a:endParaRPr lang="zh-CN" altLang="en-US" b="1"/>
        </a:p>
      </dgm:t>
    </dgm:pt>
    <dgm:pt modelId="{FDDB8B70-BFB8-41A6-9AB3-6E26F073E03C}" type="parTrans" cxnId="{C757B789-E4B2-4BD1-8CE1-257CE501563E}">
      <dgm:prSet/>
      <dgm:spPr/>
      <dgm:t>
        <a:bodyPr/>
        <a:lstStyle/>
        <a:p>
          <a:endParaRPr lang="zh-CN" altLang="en-US" b="1"/>
        </a:p>
      </dgm:t>
    </dgm:pt>
    <dgm:pt modelId="{5E3D27E7-5169-496E-98D0-82569438029E}" type="pres">
      <dgm:prSet presAssocID="{A27FDA20-5FEB-40B0-9085-08FCE7192649}" presName="Name0" presStyleCnt="0">
        <dgm:presLayoutVars>
          <dgm:dir/>
          <dgm:resizeHandles val="exact"/>
        </dgm:presLayoutVars>
      </dgm:prSet>
      <dgm:spPr/>
    </dgm:pt>
    <dgm:pt modelId="{09B5AA69-B89D-42A7-83BE-C70679FA2039}" type="pres">
      <dgm:prSet presAssocID="{1A2E6AC9-8376-43BB-ABC9-EE6E59C57037}" presName="parTxOnly" presStyleLbl="node1" presStyleIdx="0" presStyleCnt="1" custScaleX="100098" custLinFactY="-51666" custLinFactNeighborX="-279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79DF8D6-57D3-498E-A6F3-162E5903212A}" type="presOf" srcId="{1A2E6AC9-8376-43BB-ABC9-EE6E59C57037}" destId="{09B5AA69-B89D-42A7-83BE-C70679FA2039}" srcOrd="0" destOrd="0" presId="urn:microsoft.com/office/officeart/2005/8/layout/hChevron3"/>
    <dgm:cxn modelId="{C757B789-E4B2-4BD1-8CE1-257CE501563E}" srcId="{A27FDA20-5FEB-40B0-9085-08FCE7192649}" destId="{1A2E6AC9-8376-43BB-ABC9-EE6E59C57037}" srcOrd="0" destOrd="0" parTransId="{FDDB8B70-BFB8-41A6-9AB3-6E26F073E03C}" sibTransId="{61EB136B-22C3-4EC3-B21D-C6354F671EC5}"/>
    <dgm:cxn modelId="{68A0192E-F87E-4888-B447-20567DD7A726}" type="presOf" srcId="{A27FDA20-5FEB-40B0-9085-08FCE7192649}" destId="{5E3D27E7-5169-496E-98D0-82569438029E}" srcOrd="0" destOrd="0" presId="urn:microsoft.com/office/officeart/2005/8/layout/hChevron3"/>
    <dgm:cxn modelId="{CD5BBC3E-EE3B-40D3-95CA-3A60618C4067}" type="presParOf" srcId="{5E3D27E7-5169-496E-98D0-82569438029E}" destId="{09B5AA69-B89D-42A7-83BE-C70679FA2039}" srcOrd="0" destOrd="0" presId="urn:microsoft.com/office/officeart/2005/8/layout/hChevron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8565EBD6-79C7-4999-976A-81B0F407AD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45D0E9F-73D3-4627-B2BE-485BB3FB10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zh-CN" altLang="en-US" dirty="0"/>
              <a:t>在环境中演示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在环境中演示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在环境中演示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\01 </a:t>
            </a:r>
            <a:r>
              <a:rPr lang="zh-CN" altLang="en-US" dirty="0" smtClean="0"/>
              <a:t>教学演示案例</a:t>
            </a:r>
            <a:r>
              <a:rPr lang="en-US" altLang="zh-CN" dirty="0" smtClean="0"/>
              <a:t>\</a:t>
            </a:r>
            <a:r>
              <a:rPr lang="zh-CN" altLang="en-US" dirty="0" smtClean="0"/>
              <a:t>现场编程</a:t>
            </a:r>
            <a:r>
              <a:rPr lang="en-US" altLang="zh-CN" dirty="0" smtClean="0"/>
              <a:t>1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 b="1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\01 </a:t>
            </a:r>
            <a:r>
              <a:rPr lang="zh-CN" altLang="en-US" dirty="0" smtClean="0"/>
              <a:t>教学演示案例</a:t>
            </a:r>
            <a:r>
              <a:rPr lang="en-US" altLang="zh-CN" dirty="0" smtClean="0"/>
              <a:t>\</a:t>
            </a:r>
            <a:r>
              <a:rPr lang="zh-CN" altLang="en-US" dirty="0" smtClean="0"/>
              <a:t>现场编程</a:t>
            </a:r>
            <a:r>
              <a:rPr lang="en-US" altLang="zh-CN" dirty="0" smtClean="0"/>
              <a:t>2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zh-CN" altLang="en-US" dirty="0"/>
              <a:t>演示出错信息及改后的结果，讲解当强制转换时，精度有损失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重新截图，还有第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页的也换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err="1" smtClean="0"/>
              <a:t>xxxxxxx</a:t>
            </a:r>
            <a:endParaRPr lang="zh-CN" altLang="en-US" smtClean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zh-CN" altLang="en-US" dirty="0" smtClean="0"/>
              <a:t>教学指导：结合生活案例，理解内存的概念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2123" y="288942"/>
            <a:ext cx="5994219" cy="405265"/>
          </a:xfrm>
        </p:spPr>
        <p:txBody>
          <a:bodyPr>
            <a:noAutofit/>
          </a:bodyPr>
          <a:lstStyle>
            <a:lvl1pPr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    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1257" y="984218"/>
            <a:ext cx="8791303" cy="537226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n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  <a:endParaRPr lang="zh-CN" altLang="en-US" dirty="0" smtClean="0"/>
          </a:p>
        </p:txBody>
      </p:sp>
      <p:sp>
        <p:nvSpPr>
          <p:cNvPr id="8" name="矩形 7"/>
          <p:cNvSpPr/>
          <p:nvPr/>
        </p:nvSpPr>
        <p:spPr>
          <a:xfrm>
            <a:off x="117566" y="6700928"/>
            <a:ext cx="2677886" cy="130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www.weixin-sx.com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</a:p>
          <a:p>
            <a:pPr algn="l"/>
            <a:endParaRPr lang="zh-CN" altLang="en-US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181495" y="757961"/>
            <a:ext cx="6948000" cy="72000"/>
            <a:chOff x="0" y="0"/>
            <a:chExt cx="4368" cy="96"/>
          </a:xfrm>
        </p:grpSpPr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" name="组合 12"/>
          <p:cNvGrpSpPr/>
          <p:nvPr/>
        </p:nvGrpSpPr>
        <p:grpSpPr>
          <a:xfrm>
            <a:off x="0" y="6211389"/>
            <a:ext cx="9144000" cy="685800"/>
            <a:chOff x="0" y="6211389"/>
            <a:chExt cx="9144000" cy="685800"/>
          </a:xfrm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0" y="6492240"/>
              <a:ext cx="9144000" cy="3657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2" name="1 Título"/>
            <p:cNvSpPr txBox="1">
              <a:spLocks noChangeArrowheads="1"/>
            </p:cNvSpPr>
            <p:nvPr/>
          </p:nvSpPr>
          <p:spPr bwMode="auto">
            <a:xfrm>
              <a:off x="324397" y="6211389"/>
              <a:ext cx="86106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5763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 信 科 技   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0351-4148288   4148218       www.weixin-sx.com     </a:t>
              </a:r>
              <a:r>
                <a:rPr lang="zh-CN" altLang="en-US" sz="1400" b="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微信公众号</a:t>
              </a: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：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weixinkeji888</a:t>
              </a:r>
              <a:endParaRPr lang="zh-CN" alt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方正粗倩简体" panose="03000509000000000000" pitchFamily="65" charset="-122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9304812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347866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5688058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114" y="1867988"/>
            <a:ext cx="7772400" cy="1197837"/>
          </a:xfrm>
        </p:spPr>
        <p:txBody>
          <a:bodyPr anchor="b">
            <a:normAutofit/>
          </a:bodyPr>
          <a:lstStyle>
            <a:lvl1pPr algn="ctr"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09406"/>
            <a:ext cx="6858000" cy="849085"/>
          </a:xfrm>
        </p:spPr>
        <p:txBody>
          <a:bodyPr/>
          <a:lstStyle>
            <a:lvl1pPr marL="0" indent="0" algn="ctr">
              <a:buNone/>
              <a:defRPr sz="2400"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85720" y="857232"/>
            <a:ext cx="2141686" cy="75683"/>
            <a:chOff x="0" y="0"/>
            <a:chExt cx="4368" cy="96"/>
          </a:xfrm>
        </p:grpSpPr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11" name="Picture 5" descr="0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51425"/>
            <a:ext cx="91440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30174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0194770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84" y="365127"/>
            <a:ext cx="6229366" cy="492105"/>
          </a:xfrm>
        </p:spPr>
        <p:txBody>
          <a:bodyPr>
            <a:normAutofit/>
          </a:bodyPr>
          <a:lstStyle>
            <a:lvl1pPr>
              <a:defRPr sz="3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buFont typeface="Wingdings" pitchFamily="2" charset="2"/>
              <a:buChar char="n"/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buFont typeface="Wingdings" pitchFamily="2" charset="2"/>
              <a:buChar char="n"/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buFont typeface="Wingdings" pitchFamily="2" charset="2"/>
              <a:buChar char="n"/>
              <a:defRPr/>
            </a:lvl3pPr>
            <a:lvl4pPr>
              <a:buFont typeface="Wingdings" pitchFamily="2" charset="2"/>
              <a:buChar char="n"/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n"/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buFont typeface="Wingdings" pitchFamily="2" charset="2"/>
              <a:buChar char="n"/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buFont typeface="Wingdings" pitchFamily="2" charset="2"/>
              <a:buChar char="n"/>
              <a:defRPr/>
            </a:lvl3pPr>
            <a:lvl4pPr>
              <a:buFont typeface="Wingdings" pitchFamily="2" charset="2"/>
              <a:buChar char="n"/>
              <a:defRPr/>
            </a:lvl4pPr>
            <a:lvl5pPr>
              <a:buFont typeface="Wingdings" pitchFamily="2" charset="2"/>
              <a:buChar char="n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6" y="336761"/>
            <a:ext cx="2024743" cy="555107"/>
          </a:xfrm>
          <a:prstGeom prst="rect">
            <a:avLst/>
          </a:prstGeom>
        </p:spPr>
      </p:pic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196000" y="857232"/>
            <a:ext cx="6948000" cy="72000"/>
            <a:chOff x="0" y="0"/>
            <a:chExt cx="4368" cy="96"/>
          </a:xfrm>
        </p:grpSpPr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" name="组合 12"/>
          <p:cNvGrpSpPr/>
          <p:nvPr/>
        </p:nvGrpSpPr>
        <p:grpSpPr>
          <a:xfrm>
            <a:off x="0" y="6211389"/>
            <a:ext cx="9144000" cy="685800"/>
            <a:chOff x="0" y="6211389"/>
            <a:chExt cx="9144000" cy="685800"/>
          </a:xfrm>
        </p:grpSpPr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0" y="6492240"/>
              <a:ext cx="9144000" cy="3657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5" name="1 Título"/>
            <p:cNvSpPr txBox="1">
              <a:spLocks noChangeArrowheads="1"/>
            </p:cNvSpPr>
            <p:nvPr/>
          </p:nvSpPr>
          <p:spPr bwMode="auto">
            <a:xfrm>
              <a:off x="324397" y="6211389"/>
              <a:ext cx="86106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5763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 信 科 技   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0351-4148288   4148218       www.weixin-sx.com     </a:t>
              </a:r>
              <a:r>
                <a:rPr lang="zh-CN" altLang="en-US" sz="1400" b="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微信公众号</a:t>
              </a: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：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weixinkeji888</a:t>
              </a:r>
              <a:endParaRPr lang="zh-CN" alt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方正粗倩简体" panose="03000509000000000000" pitchFamily="65" charset="-122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22873432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773758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162056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1731457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5478094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9075526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5984" y="365127"/>
            <a:ext cx="6229366" cy="634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14282" y="428604"/>
            <a:ext cx="2119278" cy="430457"/>
          </a:xfrm>
          <a:prstGeom prst="rect">
            <a:avLst/>
          </a:prstGeom>
        </p:spPr>
      </p:pic>
      <p:grpSp>
        <p:nvGrpSpPr>
          <p:cNvPr id="5" name="组合 12"/>
          <p:cNvGrpSpPr/>
          <p:nvPr userDrawn="1"/>
        </p:nvGrpSpPr>
        <p:grpSpPr>
          <a:xfrm>
            <a:off x="0" y="6211389"/>
            <a:ext cx="9144000" cy="685800"/>
            <a:chOff x="0" y="6211389"/>
            <a:chExt cx="9144000" cy="685800"/>
          </a:xfrm>
        </p:grpSpPr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0" y="6492240"/>
              <a:ext cx="9144000" cy="3657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" name="1 Título"/>
            <p:cNvSpPr txBox="1">
              <a:spLocks noChangeArrowheads="1"/>
            </p:cNvSpPr>
            <p:nvPr/>
          </p:nvSpPr>
          <p:spPr bwMode="auto">
            <a:xfrm>
              <a:off x="324397" y="6211389"/>
              <a:ext cx="86106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5763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 信 科 技   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0351-4148288   4148218       www.weixin-sx.com     </a:t>
              </a:r>
              <a:r>
                <a:rPr lang="zh-CN" altLang="en-US" sz="1400" b="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微信公众号</a:t>
              </a: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：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weixinkeji888</a:t>
              </a:r>
              <a:endParaRPr lang="zh-CN" alt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方正粗倩简体" panose="03000509000000000000" pitchFamily="65" charset="-122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24799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5" r:id="rId1"/>
    <p:sldLayoutId id="2147484464" r:id="rId2"/>
    <p:sldLayoutId id="2147484466" r:id="rId3"/>
    <p:sldLayoutId id="2147484467" r:id="rId4"/>
    <p:sldLayoutId id="2147484468" r:id="rId5"/>
    <p:sldLayoutId id="2147484469" r:id="rId6"/>
    <p:sldLayoutId id="2147484470" r:id="rId7"/>
    <p:sldLayoutId id="2147484471" r:id="rId8"/>
    <p:sldLayoutId id="2147484472" r:id="rId9"/>
    <p:sldLayoutId id="2147484473" r:id="rId10"/>
    <p:sldLayoutId id="214748447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n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n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n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tif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4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image" Target="../media/image15.png"/><Relationship Id="rId4" Type="http://schemas.openxmlformats.org/officeDocument/2006/relationships/image" Target="../media/image30.png"/><Relationship Id="rId9" Type="http://schemas.openxmlformats.org/officeDocument/2006/relationships/diagramColors" Target="../diagrams/colors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tif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Colors" Target="../diagrams/colors3.xml"/><Relationship Id="rId3" Type="http://schemas.openxmlformats.org/officeDocument/2006/relationships/image" Target="../media/image14.png"/><Relationship Id="rId7" Type="http://schemas.openxmlformats.org/officeDocument/2006/relationships/diagramLayout" Target="../diagrams/layout2.xml"/><Relationship Id="rId12" Type="http://schemas.openxmlformats.org/officeDocument/2006/relationships/diagramQuickStyle" Target="../diagrams/quickStyle3.xml"/><Relationship Id="rId17" Type="http://schemas.openxmlformats.org/officeDocument/2006/relationships/diagramColors" Target="../diagrams/colors4.xml"/><Relationship Id="rId2" Type="http://schemas.openxmlformats.org/officeDocument/2006/relationships/notesSlide" Target="../notesSlides/notesSlide29.xml"/><Relationship Id="rId16" Type="http://schemas.openxmlformats.org/officeDocument/2006/relationships/diagramQuickStyle" Target="../diagrams/quickStyle4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11" Type="http://schemas.openxmlformats.org/officeDocument/2006/relationships/diagramLayout" Target="../diagrams/layout3.xml"/><Relationship Id="rId5" Type="http://schemas.openxmlformats.org/officeDocument/2006/relationships/image" Target="../media/image33.png"/><Relationship Id="rId15" Type="http://schemas.openxmlformats.org/officeDocument/2006/relationships/diagramLayout" Target="../diagrams/layout4.xml"/><Relationship Id="rId10" Type="http://schemas.openxmlformats.org/officeDocument/2006/relationships/diagramData" Target="../diagrams/data3.xml"/><Relationship Id="rId4" Type="http://schemas.openxmlformats.org/officeDocument/2006/relationships/image" Target="../media/image32.png"/><Relationship Id="rId9" Type="http://schemas.openxmlformats.org/officeDocument/2006/relationships/diagramColors" Target="../diagrams/colors2.xml"/><Relationship Id="rId14" Type="http://schemas.openxmlformats.org/officeDocument/2006/relationships/diagramData" Target="../diagrams/data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13" Type="http://schemas.openxmlformats.org/officeDocument/2006/relationships/diagramColors" Target="../diagrams/colors6.xml"/><Relationship Id="rId3" Type="http://schemas.openxmlformats.org/officeDocument/2006/relationships/image" Target="../media/image14.png"/><Relationship Id="rId7" Type="http://schemas.openxmlformats.org/officeDocument/2006/relationships/diagramLayout" Target="../diagrams/layout5.xml"/><Relationship Id="rId12" Type="http://schemas.openxmlformats.org/officeDocument/2006/relationships/diagramQuickStyle" Target="../diagrams/quickStyle6.xml"/><Relationship Id="rId17" Type="http://schemas.openxmlformats.org/officeDocument/2006/relationships/diagramColors" Target="../diagrams/colors7.xml"/><Relationship Id="rId2" Type="http://schemas.openxmlformats.org/officeDocument/2006/relationships/notesSlide" Target="../notesSlides/notesSlide31.xml"/><Relationship Id="rId16" Type="http://schemas.openxmlformats.org/officeDocument/2006/relationships/diagramQuickStyle" Target="../diagrams/quickStyle7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5.xml"/><Relationship Id="rId11" Type="http://schemas.openxmlformats.org/officeDocument/2006/relationships/diagramLayout" Target="../diagrams/layout6.xml"/><Relationship Id="rId5" Type="http://schemas.openxmlformats.org/officeDocument/2006/relationships/image" Target="../media/image33.png"/><Relationship Id="rId15" Type="http://schemas.openxmlformats.org/officeDocument/2006/relationships/diagramLayout" Target="../diagrams/layout7.xml"/><Relationship Id="rId10" Type="http://schemas.openxmlformats.org/officeDocument/2006/relationships/diagramData" Target="../diagrams/data6.xml"/><Relationship Id="rId4" Type="http://schemas.openxmlformats.org/officeDocument/2006/relationships/image" Target="../media/image32.png"/><Relationship Id="rId9" Type="http://schemas.openxmlformats.org/officeDocument/2006/relationships/diagramColors" Target="../diagrams/colors5.xml"/><Relationship Id="rId14" Type="http://schemas.openxmlformats.org/officeDocument/2006/relationships/diagramData" Target="../diagrams/data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7.tif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第二讲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基础语法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数据类型说明</a:t>
            </a:r>
            <a:endParaRPr lang="zh-CN" altLang="en-US" dirty="0"/>
          </a:p>
        </p:txBody>
      </p:sp>
      <p:graphicFrame>
        <p:nvGraphicFramePr>
          <p:cNvPr id="11" name="Group 29"/>
          <p:cNvGraphicFramePr>
            <a:graphicFrameLocks noGrp="1"/>
          </p:cNvGraphicFramePr>
          <p:nvPr/>
        </p:nvGraphicFramePr>
        <p:xfrm>
          <a:off x="571472" y="1176334"/>
          <a:ext cx="8001056" cy="475299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071702"/>
                <a:gridCol w="5929354"/>
              </a:tblGrid>
              <a:tr h="6168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数据类型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说    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9400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char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（字符型）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用于存储单个字符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如：性别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‘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‘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女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，电灯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‘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开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‘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关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00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int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（整型）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用于存储整数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如：一天的时间是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24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小时，一月份有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31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6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double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（双精度）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用于存储小数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如：蒙牛早餐奶的价格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1.3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元，手机待机时间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6.5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小时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00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String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（字符串）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用于存储一串字符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如：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我的爱好是踢足球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，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我喜欢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Java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程序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                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4" name="AutoShape 4"/>
          <p:cNvSpPr>
            <a:spLocks noChangeArrowheads="1"/>
          </p:cNvSpPr>
          <p:nvPr/>
        </p:nvSpPr>
        <p:spPr bwMode="auto">
          <a:xfrm>
            <a:off x="771525" y="2428868"/>
            <a:ext cx="7612063" cy="33332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MyVariable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{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public static void main(String[ 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</a:rPr>
              <a:t>int money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      //1.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声明一个变量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</a:rPr>
              <a:t>money =1000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//2.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赋值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496645" name="AutoShape 5"/>
          <p:cNvSpPr>
            <a:spLocks noChangeArrowheads="1"/>
          </p:cNvSpPr>
          <p:nvPr/>
        </p:nvSpPr>
        <p:spPr bwMode="gray">
          <a:xfrm>
            <a:off x="539750" y="4643446"/>
            <a:ext cx="1344682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  数据类型 </a:t>
            </a:r>
          </a:p>
        </p:txBody>
      </p:sp>
      <p:sp>
        <p:nvSpPr>
          <p:cNvPr id="496646" name="AutoShape 6"/>
          <p:cNvSpPr>
            <a:spLocks noChangeArrowheads="1"/>
          </p:cNvSpPr>
          <p:nvPr/>
        </p:nvSpPr>
        <p:spPr bwMode="gray">
          <a:xfrm>
            <a:off x="2143108" y="4643446"/>
            <a:ext cx="1171484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变量名   </a:t>
            </a:r>
          </a:p>
        </p:txBody>
      </p:sp>
      <p:sp>
        <p:nvSpPr>
          <p:cNvPr id="496647" name="AutoShape 7"/>
          <p:cNvSpPr>
            <a:spLocks noChangeArrowheads="1"/>
          </p:cNvSpPr>
          <p:nvPr/>
        </p:nvSpPr>
        <p:spPr bwMode="gray">
          <a:xfrm>
            <a:off x="3638548" y="4665674"/>
            <a:ext cx="2258139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内存空间存的数值  </a:t>
            </a:r>
          </a:p>
        </p:txBody>
      </p:sp>
      <p:sp>
        <p:nvSpPr>
          <p:cNvPr id="496652" name="Text Box 12"/>
          <p:cNvSpPr txBox="1">
            <a:spLocks noChangeArrowheads="1"/>
          </p:cNvSpPr>
          <p:nvPr/>
        </p:nvSpPr>
        <p:spPr bwMode="auto">
          <a:xfrm>
            <a:off x="1214414" y="4292600"/>
            <a:ext cx="49688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 err="1">
                <a:solidFill>
                  <a:srgbClr val="0000FF"/>
                </a:solidFill>
              </a:rPr>
              <a:t>System.out.println</a:t>
            </a:r>
            <a:r>
              <a:rPr lang="en-US" altLang="zh-CN" b="1" dirty="0">
                <a:solidFill>
                  <a:srgbClr val="0000FF"/>
                </a:solidFill>
              </a:rPr>
              <a:t>(money);  //3.</a:t>
            </a:r>
            <a:r>
              <a:rPr lang="zh-CN" altLang="en-US" b="1" dirty="0">
                <a:solidFill>
                  <a:srgbClr val="0000FF"/>
                </a:solidFill>
              </a:rPr>
              <a:t>使用变量</a:t>
            </a:r>
          </a:p>
        </p:txBody>
      </p:sp>
      <p:sp>
        <p:nvSpPr>
          <p:cNvPr id="496666" name="Text Box 26"/>
          <p:cNvSpPr txBox="1">
            <a:spLocks noChangeArrowheads="1"/>
          </p:cNvSpPr>
          <p:nvPr/>
        </p:nvSpPr>
        <p:spPr bwMode="auto">
          <a:xfrm>
            <a:off x="714348" y="4005263"/>
            <a:ext cx="4968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 err="1">
                <a:solidFill>
                  <a:srgbClr val="0000FF"/>
                </a:solidFill>
              </a:rPr>
              <a:t>int</a:t>
            </a:r>
            <a:r>
              <a:rPr lang="en-US" altLang="zh-CN" b="1" dirty="0">
                <a:solidFill>
                  <a:srgbClr val="0000FF"/>
                </a:solidFill>
              </a:rPr>
              <a:t> money = 1000;    //</a:t>
            </a:r>
            <a:r>
              <a:rPr lang="zh-CN" altLang="en-US" b="1" dirty="0">
                <a:solidFill>
                  <a:srgbClr val="0000FF"/>
                </a:solidFill>
              </a:rPr>
              <a:t>合二为一</a:t>
            </a:r>
          </a:p>
        </p:txBody>
      </p:sp>
      <p:sp>
        <p:nvSpPr>
          <p:cNvPr id="496668" name="Rectangle 28"/>
          <p:cNvSpPr>
            <a:spLocks noChangeArrowheads="1"/>
          </p:cNvSpPr>
          <p:nvPr/>
        </p:nvSpPr>
        <p:spPr bwMode="auto">
          <a:xfrm>
            <a:off x="803296" y="1276343"/>
            <a:ext cx="6769100" cy="1152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在</a:t>
            </a:r>
            <a:r>
              <a:rPr lang="zh-CN" altLang="en-US" sz="2800" b="1" dirty="0">
                <a:latin typeface="+mn-lt"/>
                <a:ea typeface="+mn-ea"/>
              </a:rPr>
              <a:t>内存中存储本金</a:t>
            </a:r>
            <a:r>
              <a:rPr lang="en-US" altLang="zh-CN" sz="2800" b="1" dirty="0">
                <a:latin typeface="+mn-lt"/>
                <a:ea typeface="+mn-ea"/>
              </a:rPr>
              <a:t>1000</a:t>
            </a:r>
            <a:r>
              <a:rPr lang="zh-CN" altLang="en-US" sz="2800" b="1" dirty="0">
                <a:latin typeface="+mn-lt"/>
                <a:ea typeface="+mn-ea"/>
              </a:rPr>
              <a:t>元 </a:t>
            </a:r>
            <a:endParaRPr lang="en-US" altLang="zh-CN" sz="2800" b="1" dirty="0" smtClean="0">
              <a:latin typeface="+mn-lt"/>
              <a:ea typeface="+mn-ea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sz="2800" b="1" dirty="0" smtClean="0">
                <a:latin typeface="+mn-lt"/>
                <a:ea typeface="+mn-ea"/>
              </a:rPr>
              <a:t>         </a:t>
            </a:r>
            <a:r>
              <a:rPr lang="zh-CN" altLang="en-US" sz="2800" b="1" dirty="0" smtClean="0">
                <a:latin typeface="+mn-lt"/>
                <a:ea typeface="+mn-ea"/>
              </a:rPr>
              <a:t> </a:t>
            </a:r>
            <a:r>
              <a:rPr lang="zh-CN" altLang="en-US" sz="2800" b="1" dirty="0">
                <a:latin typeface="+mn-lt"/>
                <a:ea typeface="+mn-ea"/>
              </a:rPr>
              <a:t>显示内存中存储的数据的值</a:t>
            </a:r>
          </a:p>
        </p:txBody>
      </p:sp>
      <p:grpSp>
        <p:nvGrpSpPr>
          <p:cNvPr id="2" name="组合 18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2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22" name="直接箭头连接符 21"/>
          <p:cNvCxnSpPr/>
          <p:nvPr/>
        </p:nvCxnSpPr>
        <p:spPr>
          <a:xfrm rot="5400000">
            <a:off x="2643174" y="4000504"/>
            <a:ext cx="28575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16200000" flipH="1">
            <a:off x="3322229" y="4322369"/>
            <a:ext cx="356402" cy="2857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6200000" flipH="1">
            <a:off x="2544742" y="4473576"/>
            <a:ext cx="285752" cy="539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>
            <a:off x="1786312" y="4358088"/>
            <a:ext cx="356402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标题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变量声明及使用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6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66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6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6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6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6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66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6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6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6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9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6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9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4" grpId="0" build="allAtOnce" animBg="1"/>
      <p:bldP spid="496645" grpId="0" animBg="1"/>
      <p:bldP spid="496645" grpId="1" animBg="1"/>
      <p:bldP spid="496646" grpId="0" animBg="1"/>
      <p:bldP spid="496646" grpId="1" animBg="1"/>
      <p:bldP spid="496647" grpId="0" animBg="1"/>
      <p:bldP spid="4966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928793" y="80963"/>
            <a:ext cx="7035819" cy="900112"/>
          </a:xfrm>
        </p:spPr>
        <p:txBody>
          <a:bodyPr/>
          <a:lstStyle/>
          <a:p>
            <a:r>
              <a:rPr lang="zh-CN" altLang="en-US" dirty="0" smtClean="0"/>
              <a:t>变量声明及使用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5860"/>
            <a:ext cx="8229600" cy="4840303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使用变量的步骤：</a:t>
            </a:r>
          </a:p>
          <a:p>
            <a:pPr lvl="1"/>
            <a:r>
              <a:rPr lang="zh-CN" altLang="en-US" dirty="0" smtClean="0"/>
              <a:t>第一</a:t>
            </a:r>
            <a:r>
              <a:rPr lang="zh-CN" altLang="en-US" dirty="0"/>
              <a:t>步：声明变量，即“根据数据类型在内存申请空间”</a:t>
            </a:r>
          </a:p>
          <a:p>
            <a:pPr lvl="1">
              <a:buFont typeface="Wingdings" pitchFamily="2" charset="2"/>
              <a:buNone/>
            </a:pPr>
            <a:endParaRPr lang="zh-CN" altLang="en-US" sz="2000" dirty="0"/>
          </a:p>
          <a:p>
            <a:pPr lvl="1">
              <a:buFont typeface="Wingdings" pitchFamily="2" charset="2"/>
              <a:buNone/>
            </a:pPr>
            <a:endParaRPr lang="zh-CN" altLang="en-US" sz="2000" dirty="0"/>
          </a:p>
          <a:p>
            <a:pPr lvl="1"/>
            <a:r>
              <a:rPr lang="zh-CN" altLang="en-US" dirty="0"/>
              <a:t>第二步：赋值，即“将数据存储至对应的内存空间”</a:t>
            </a:r>
          </a:p>
          <a:p>
            <a:pPr lvl="1"/>
            <a:endParaRPr lang="zh-CN" altLang="en-US" sz="2000" dirty="0"/>
          </a:p>
          <a:p>
            <a:pPr lvl="1">
              <a:buFont typeface="Wingdings" pitchFamily="2" charset="2"/>
              <a:buNone/>
            </a:pPr>
            <a:endParaRPr lang="zh-CN" altLang="en-US" sz="2000" dirty="0"/>
          </a:p>
          <a:p>
            <a:pPr lvl="1">
              <a:buFont typeface="Wingdings" pitchFamily="2" charset="2"/>
              <a:buNone/>
            </a:pPr>
            <a:r>
              <a:rPr lang="zh-CN" altLang="en-US" sz="2000" dirty="0"/>
              <a:t>       第一步和第二步可以合并</a:t>
            </a:r>
          </a:p>
          <a:p>
            <a:pPr lvl="1"/>
            <a:endParaRPr lang="zh-CN" altLang="en-US" sz="2000" dirty="0"/>
          </a:p>
          <a:p>
            <a:pPr lvl="1"/>
            <a:endParaRPr lang="zh-CN" altLang="en-US" sz="2000" dirty="0"/>
          </a:p>
          <a:p>
            <a:pPr lvl="1"/>
            <a:r>
              <a:rPr lang="zh-CN" altLang="en-US" dirty="0"/>
              <a:t>第三步：使用变量，即“取出数据使用 ”</a:t>
            </a:r>
          </a:p>
        </p:txBody>
      </p:sp>
      <p:sp>
        <p:nvSpPr>
          <p:cNvPr id="498696" name="AutoShape 8"/>
          <p:cNvSpPr>
            <a:spLocks noChangeArrowheads="1"/>
          </p:cNvSpPr>
          <p:nvPr/>
        </p:nvSpPr>
        <p:spPr bwMode="gray">
          <a:xfrm>
            <a:off x="1643042" y="2357430"/>
            <a:ext cx="3020941" cy="4318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数据类型    变量名；               </a:t>
            </a:r>
          </a:p>
        </p:txBody>
      </p:sp>
      <p:sp>
        <p:nvSpPr>
          <p:cNvPr id="498698" name="AutoShape 10"/>
          <p:cNvSpPr>
            <a:spLocks noChangeArrowheads="1"/>
          </p:cNvSpPr>
          <p:nvPr/>
        </p:nvSpPr>
        <p:spPr bwMode="auto">
          <a:xfrm>
            <a:off x="5218115" y="2326925"/>
            <a:ext cx="2354281" cy="45913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 smtClean="0">
                <a:solidFill>
                  <a:srgbClr val="0000FF"/>
                </a:solidFill>
              </a:rPr>
              <a:t>int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money;</a:t>
            </a:r>
          </a:p>
        </p:txBody>
      </p:sp>
      <p:sp>
        <p:nvSpPr>
          <p:cNvPr id="498705" name="AutoShape 17"/>
          <p:cNvSpPr>
            <a:spLocks noChangeArrowheads="1"/>
          </p:cNvSpPr>
          <p:nvPr/>
        </p:nvSpPr>
        <p:spPr bwMode="gray">
          <a:xfrm>
            <a:off x="1714480" y="3643314"/>
            <a:ext cx="3020941" cy="4318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变量名 </a:t>
            </a:r>
            <a:r>
              <a:rPr lang="en-US" altLang="zh-CN" b="1" dirty="0"/>
              <a:t>= </a:t>
            </a:r>
            <a:r>
              <a:rPr lang="zh-CN" altLang="en-US" b="1" dirty="0"/>
              <a:t>数值；</a:t>
            </a:r>
          </a:p>
        </p:txBody>
      </p:sp>
      <p:sp>
        <p:nvSpPr>
          <p:cNvPr id="498706" name="AutoShape 18"/>
          <p:cNvSpPr>
            <a:spLocks noChangeArrowheads="1"/>
          </p:cNvSpPr>
          <p:nvPr/>
        </p:nvSpPr>
        <p:spPr bwMode="auto">
          <a:xfrm>
            <a:off x="5286380" y="3643314"/>
            <a:ext cx="2363739" cy="45913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money = 1000 ;</a:t>
            </a:r>
          </a:p>
        </p:txBody>
      </p:sp>
      <p:sp>
        <p:nvSpPr>
          <p:cNvPr id="498707" name="AutoShape 19"/>
          <p:cNvSpPr>
            <a:spLocks noChangeArrowheads="1"/>
          </p:cNvSpPr>
          <p:nvPr/>
        </p:nvSpPr>
        <p:spPr bwMode="gray">
          <a:xfrm>
            <a:off x="1714480" y="5000636"/>
            <a:ext cx="2954336" cy="4318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数据类型    变量名</a:t>
            </a:r>
            <a:r>
              <a:rPr lang="en-US" altLang="zh-CN" b="1" dirty="0"/>
              <a:t>=</a:t>
            </a:r>
            <a:r>
              <a:rPr lang="zh-CN" altLang="en-US" b="1" dirty="0"/>
              <a:t>数值；               </a:t>
            </a:r>
          </a:p>
        </p:txBody>
      </p:sp>
      <p:sp>
        <p:nvSpPr>
          <p:cNvPr id="498708" name="AutoShape 20"/>
          <p:cNvSpPr>
            <a:spLocks noChangeArrowheads="1"/>
          </p:cNvSpPr>
          <p:nvPr/>
        </p:nvSpPr>
        <p:spPr bwMode="auto">
          <a:xfrm>
            <a:off x="5286380" y="5000636"/>
            <a:ext cx="2354281" cy="45913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 smtClean="0">
                <a:solidFill>
                  <a:srgbClr val="0000FF"/>
                </a:solidFill>
              </a:rPr>
              <a:t>int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money = 1000;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8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8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6" grpId="0" animBg="1"/>
      <p:bldP spid="498698" grpId="0" animBg="1"/>
      <p:bldP spid="498705" grpId="0" animBg="1"/>
      <p:bldP spid="498706" grpId="0" animBg="1"/>
      <p:bldP spid="498707" grpId="0" animBg="1"/>
      <p:bldP spid="49870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70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数据类型举例</a:t>
            </a:r>
            <a:endParaRPr lang="en-US" altLang="zh-CN" b="1" dirty="0"/>
          </a:p>
        </p:txBody>
      </p:sp>
      <p:sp>
        <p:nvSpPr>
          <p:cNvPr id="541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输出</a:t>
            </a:r>
            <a:r>
              <a:rPr lang="en-US" altLang="zh-CN" sz="2400" dirty="0"/>
              <a:t>Java</a:t>
            </a:r>
            <a:r>
              <a:rPr lang="zh-CN" altLang="en-US" sz="2400" dirty="0"/>
              <a:t>课考试最高分：</a:t>
            </a:r>
            <a:r>
              <a:rPr lang="en-US" altLang="zh-CN" sz="2400" dirty="0"/>
              <a:t>98.5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400" dirty="0"/>
              <a:t>          输出最高分学员姓名：张三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400" dirty="0"/>
              <a:t>          输出最高分学员性别：男</a:t>
            </a:r>
          </a:p>
        </p:txBody>
      </p:sp>
      <p:sp>
        <p:nvSpPr>
          <p:cNvPr id="541700" name="AutoShape 4"/>
          <p:cNvSpPr>
            <a:spLocks noChangeArrowheads="1"/>
          </p:cNvSpPr>
          <p:nvPr/>
        </p:nvSpPr>
        <p:spPr bwMode="auto">
          <a:xfrm>
            <a:off x="977900" y="2571750"/>
            <a:ext cx="7659688" cy="4053417"/>
          </a:xfrm>
          <a:prstGeom prst="roundRect">
            <a:avLst>
              <a:gd name="adj" fmla="val 13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TestType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{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public static void main(String[ 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0000FF"/>
                </a:solidFill>
              </a:rPr>
              <a:t>              double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score = 98.5;    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String 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0000FF"/>
                </a:solidFill>
              </a:rPr>
              <a:t>              char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sex = '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男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';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	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本次考试成绩最高分：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+ score);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最高分得主：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+ name);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性别：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+ sex);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}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541701" name="AutoShape 5"/>
          <p:cNvSpPr>
            <a:spLocks noChangeArrowheads="1"/>
          </p:cNvSpPr>
          <p:nvPr/>
        </p:nvSpPr>
        <p:spPr bwMode="gray">
          <a:xfrm>
            <a:off x="4489459" y="4000504"/>
            <a:ext cx="1421915" cy="408623"/>
          </a:xfrm>
          <a:prstGeom prst="wedgeRoundRectCallout">
            <a:avLst>
              <a:gd name="adj1" fmla="val -49978"/>
              <a:gd name="adj2" fmla="val 505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单引号        </a:t>
            </a:r>
          </a:p>
        </p:txBody>
      </p:sp>
      <p:sp>
        <p:nvSpPr>
          <p:cNvPr id="541702" name="AutoShape 6"/>
          <p:cNvSpPr>
            <a:spLocks noChangeArrowheads="1"/>
          </p:cNvSpPr>
          <p:nvPr/>
        </p:nvSpPr>
        <p:spPr bwMode="gray">
          <a:xfrm>
            <a:off x="4786314" y="3429000"/>
            <a:ext cx="1421915" cy="408623"/>
          </a:xfrm>
          <a:prstGeom prst="wedgeRoundRectCallout">
            <a:avLst>
              <a:gd name="adj1" fmla="val 1636"/>
              <a:gd name="adj2" fmla="val 5458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双引号        </a:t>
            </a:r>
          </a:p>
        </p:txBody>
      </p:sp>
      <p:sp>
        <p:nvSpPr>
          <p:cNvPr id="541704" name="AutoShape 8"/>
          <p:cNvSpPr>
            <a:spLocks noChangeArrowheads="1"/>
          </p:cNvSpPr>
          <p:nvPr/>
        </p:nvSpPr>
        <p:spPr bwMode="gray">
          <a:xfrm>
            <a:off x="6557989" y="5594368"/>
            <a:ext cx="1871267" cy="408623"/>
          </a:xfrm>
          <a:prstGeom prst="wedgeRoundRectCallout">
            <a:avLst>
              <a:gd name="adj1" fmla="val -2501"/>
              <a:gd name="adj2" fmla="val -5546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连接输出信息    </a:t>
            </a:r>
          </a:p>
        </p:txBody>
      </p:sp>
      <p:grpSp>
        <p:nvGrpSpPr>
          <p:cNvPr id="2" name="组合 12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4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20" name="直接箭头连接符 19"/>
          <p:cNvCxnSpPr/>
          <p:nvPr/>
        </p:nvCxnSpPr>
        <p:spPr>
          <a:xfrm flipV="1">
            <a:off x="4214810" y="3632200"/>
            <a:ext cx="571505" cy="825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571868" y="4154494"/>
            <a:ext cx="928694" cy="6032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786578" y="5072074"/>
            <a:ext cx="571504" cy="50006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0" grpId="0" animBg="1"/>
      <p:bldP spid="541701" grpId="0" animBg="1"/>
      <p:bldP spid="541702" grpId="0" animBg="1"/>
      <p:bldP spid="54170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AutoShape 2"/>
          <p:cNvSpPr>
            <a:spLocks noChangeArrowheads="1"/>
          </p:cNvSpPr>
          <p:nvPr/>
        </p:nvSpPr>
        <p:spPr bwMode="auto">
          <a:xfrm>
            <a:off x="2338388" y="2786058"/>
            <a:ext cx="2089150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1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、字母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2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、下划线‘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_’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3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、‘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$’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符号</a:t>
            </a:r>
          </a:p>
        </p:txBody>
      </p:sp>
      <p:sp>
        <p:nvSpPr>
          <p:cNvPr id="500739" name="Text Box 3"/>
          <p:cNvSpPr txBox="1">
            <a:spLocks noChangeArrowheads="1"/>
          </p:cNvSpPr>
          <p:nvPr/>
        </p:nvSpPr>
        <p:spPr bwMode="auto">
          <a:xfrm>
            <a:off x="2413000" y="2414588"/>
            <a:ext cx="1727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首字母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30775" y="3000372"/>
            <a:ext cx="936625" cy="720725"/>
            <a:chOff x="2426" y="1842"/>
            <a:chExt cx="590" cy="454"/>
          </a:xfrm>
        </p:grpSpPr>
        <p:sp>
          <p:nvSpPr>
            <p:cNvPr id="500741" name="Line 5"/>
            <p:cNvSpPr>
              <a:spLocks noChangeShapeType="1"/>
            </p:cNvSpPr>
            <p:nvPr/>
          </p:nvSpPr>
          <p:spPr bwMode="auto">
            <a:xfrm>
              <a:off x="2426" y="2069"/>
              <a:ext cx="590" cy="0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0742" name="Line 6"/>
            <p:cNvSpPr>
              <a:spLocks noChangeShapeType="1"/>
            </p:cNvSpPr>
            <p:nvPr/>
          </p:nvSpPr>
          <p:spPr bwMode="auto">
            <a:xfrm>
              <a:off x="2744" y="1842"/>
              <a:ext cx="0" cy="454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500743" name="AutoShape 7"/>
          <p:cNvSpPr>
            <a:spLocks noChangeArrowheads="1"/>
          </p:cNvSpPr>
          <p:nvPr/>
        </p:nvSpPr>
        <p:spPr bwMode="auto">
          <a:xfrm>
            <a:off x="6372225" y="2607744"/>
            <a:ext cx="2160588" cy="1892826"/>
          </a:xfrm>
          <a:prstGeom prst="roundRect">
            <a:avLst>
              <a:gd name="adj" fmla="val 1225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任意多的：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1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、数字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2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、字母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3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、下划线‘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_’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4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、‘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$’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符号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0744" name="Text Box 8"/>
          <p:cNvSpPr txBox="1">
            <a:spLocks noChangeArrowheads="1"/>
          </p:cNvSpPr>
          <p:nvPr/>
        </p:nvSpPr>
        <p:spPr bwMode="auto">
          <a:xfrm>
            <a:off x="6589713" y="2214554"/>
            <a:ext cx="1727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其余部分</a:t>
            </a:r>
          </a:p>
        </p:txBody>
      </p:sp>
      <p:sp>
        <p:nvSpPr>
          <p:cNvPr id="500745" name="AutoShape 9"/>
          <p:cNvSpPr>
            <a:spLocks noChangeArrowheads="1"/>
          </p:cNvSpPr>
          <p:nvPr/>
        </p:nvSpPr>
        <p:spPr bwMode="auto">
          <a:xfrm>
            <a:off x="684213" y="2786058"/>
            <a:ext cx="503237" cy="122079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变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量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名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547813" y="3286124"/>
            <a:ext cx="503237" cy="287338"/>
            <a:chOff x="975" y="1979"/>
            <a:chExt cx="317" cy="181"/>
          </a:xfrm>
        </p:grpSpPr>
        <p:sp>
          <p:nvSpPr>
            <p:cNvPr id="500747" name="Line 11"/>
            <p:cNvSpPr>
              <a:spLocks noChangeShapeType="1"/>
            </p:cNvSpPr>
            <p:nvPr/>
          </p:nvSpPr>
          <p:spPr bwMode="auto">
            <a:xfrm>
              <a:off x="975" y="1979"/>
              <a:ext cx="317" cy="0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0748" name="Line 12"/>
            <p:cNvSpPr>
              <a:spLocks noChangeShapeType="1"/>
            </p:cNvSpPr>
            <p:nvPr/>
          </p:nvSpPr>
          <p:spPr bwMode="auto">
            <a:xfrm>
              <a:off x="975" y="2160"/>
              <a:ext cx="317" cy="0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500749" name="Rectangle 13"/>
          <p:cNvSpPr>
            <a:spLocks noChangeArrowheads="1"/>
          </p:cNvSpPr>
          <p:nvPr/>
        </p:nvSpPr>
        <p:spPr bwMode="auto">
          <a:xfrm>
            <a:off x="684213" y="3429000"/>
            <a:ext cx="7200900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Blip>
                <a:blip r:embed="rId3"/>
              </a:buBlip>
            </a:pPr>
            <a:endParaRPr lang="zh-CN" altLang="en-US" sz="2000" b="1" dirty="0"/>
          </a:p>
        </p:txBody>
      </p:sp>
      <p:sp>
        <p:nvSpPr>
          <p:cNvPr id="500750" name="AutoShape 14"/>
          <p:cNvSpPr>
            <a:spLocks noChangeArrowheads="1"/>
          </p:cNvSpPr>
          <p:nvPr/>
        </p:nvSpPr>
        <p:spPr bwMode="gray">
          <a:xfrm>
            <a:off x="468313" y="4643446"/>
            <a:ext cx="8353425" cy="1023937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变量命名规范：</a:t>
            </a:r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简短且能清楚地表明变量的作用，通常第一个单词的首字母小写，其后单词的</a:t>
            </a:r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首字母大写。例如：</a:t>
            </a:r>
            <a:r>
              <a:rPr lang="en-US" altLang="zh-CN" b="1" dirty="0" err="1"/>
              <a:t>myScore</a:t>
            </a:r>
            <a:r>
              <a:rPr lang="en-US" altLang="zh-CN" b="1" dirty="0"/>
              <a:t> </a:t>
            </a:r>
          </a:p>
        </p:txBody>
      </p:sp>
      <p:sp>
        <p:nvSpPr>
          <p:cNvPr id="500752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变量命名规则</a:t>
            </a:r>
            <a:r>
              <a:rPr lang="en-US" altLang="zh-CN" b="1" dirty="0"/>
              <a:t>2-1</a:t>
            </a:r>
            <a:endParaRPr lang="zh-CN" altLang="en-US" b="1" dirty="0"/>
          </a:p>
        </p:txBody>
      </p:sp>
      <p:sp>
        <p:nvSpPr>
          <p:cNvPr id="500753" name="Rectangle 17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115251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>
              <a:lnSpc>
                <a:spcPct val="90000"/>
              </a:lnSpc>
              <a:defRPr/>
            </a:pPr>
            <a:r>
              <a:rPr lang="en-US" altLang="zh-CN" dirty="0" err="1"/>
              <a:t>Java</a:t>
            </a:r>
            <a:r>
              <a:rPr lang="zh-CN" altLang="en-US" dirty="0" err="1"/>
              <a:t>语言中，变量命名要符合一定规则</a:t>
            </a:r>
          </a:p>
          <a:p>
            <a:pPr lvl="1">
              <a:defRPr/>
            </a:pPr>
            <a:r>
              <a:rPr lang="en-US" altLang="zh-CN" dirty="0" err="1" smtClean="0"/>
              <a:t>money</a:t>
            </a:r>
            <a:r>
              <a:rPr lang="zh-CN" altLang="en-US" dirty="0" err="1" smtClean="0"/>
              <a:t>、</a:t>
            </a:r>
            <a:r>
              <a:rPr lang="en-US" altLang="zh-CN" dirty="0" err="1" smtClean="0"/>
              <a:t>score</a:t>
            </a:r>
            <a:r>
              <a:rPr lang="zh-CN" altLang="en-US" dirty="0" err="1" smtClean="0"/>
              <a:t>、</a:t>
            </a:r>
            <a:r>
              <a:rPr lang="en-US" altLang="zh-CN" dirty="0" err="1" smtClean="0"/>
              <a:t>name</a:t>
            </a:r>
            <a:r>
              <a:rPr lang="zh-CN" altLang="en-US" dirty="0" err="1" smtClean="0"/>
              <a:t>、</a:t>
            </a:r>
            <a:r>
              <a:rPr lang="en-US" altLang="zh-CN" dirty="0" err="1" smtClean="0"/>
              <a:t>sex</a:t>
            </a:r>
          </a:p>
        </p:txBody>
      </p:sp>
      <p:grpSp>
        <p:nvGrpSpPr>
          <p:cNvPr id="4" name="组合 17"/>
          <p:cNvGrpSpPr/>
          <p:nvPr/>
        </p:nvGrpSpPr>
        <p:grpSpPr>
          <a:xfrm>
            <a:off x="285720" y="5886410"/>
            <a:ext cx="843709" cy="400110"/>
            <a:chOff x="3786182" y="3143248"/>
            <a:chExt cx="843709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3929058" y="3143248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经验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21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</p:spPr>
        </p:pic>
      </p:grpSp>
      <p:sp>
        <p:nvSpPr>
          <p:cNvPr id="22" name="AutoShape 11"/>
          <p:cNvSpPr>
            <a:spLocks noChangeArrowheads="1"/>
          </p:cNvSpPr>
          <p:nvPr/>
        </p:nvSpPr>
        <p:spPr bwMode="gray">
          <a:xfrm>
            <a:off x="1500167" y="6072206"/>
            <a:ext cx="6072229" cy="4445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/>
              <a:t>实际开发时，为了易于维护，尽量使用有意义的变量名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50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80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变量命名规则</a:t>
            </a:r>
            <a:r>
              <a:rPr lang="en-US" altLang="zh-CN" b="1" dirty="0"/>
              <a:t>2-2</a:t>
            </a:r>
            <a:endParaRPr lang="zh-CN" altLang="en-US" b="1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>
          <a:xfrm>
            <a:off x="261257" y="1285860"/>
            <a:ext cx="8791303" cy="5070626"/>
          </a:xfrm>
        </p:spPr>
        <p:txBody>
          <a:bodyPr/>
          <a:lstStyle/>
          <a:p>
            <a:r>
              <a:rPr lang="zh-CN" altLang="en-US" dirty="0"/>
              <a:t>检查下面这些是否是合法的变量名</a:t>
            </a:r>
          </a:p>
          <a:p>
            <a:pPr lvl="2">
              <a:buFontTx/>
              <a:buNone/>
            </a:pPr>
            <a:endParaRPr lang="zh-CN" altLang="en-US" dirty="0"/>
          </a:p>
        </p:txBody>
      </p:sp>
      <p:sp>
        <p:nvSpPr>
          <p:cNvPr id="502788" name="AutoShape 4"/>
          <p:cNvSpPr>
            <a:spLocks noChangeArrowheads="1"/>
          </p:cNvSpPr>
          <p:nvPr/>
        </p:nvSpPr>
        <p:spPr bwMode="auto">
          <a:xfrm>
            <a:off x="838200" y="2990850"/>
            <a:ext cx="1695450" cy="45913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principal</a:t>
            </a:r>
          </a:p>
        </p:txBody>
      </p:sp>
      <p:sp>
        <p:nvSpPr>
          <p:cNvPr id="502789" name="AutoShape 5"/>
          <p:cNvSpPr>
            <a:spLocks noChangeArrowheads="1"/>
          </p:cNvSpPr>
          <p:nvPr/>
        </p:nvSpPr>
        <p:spPr bwMode="auto">
          <a:xfrm>
            <a:off x="6067425" y="4073525"/>
            <a:ext cx="2033588" cy="45913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cost_price</a:t>
            </a:r>
          </a:p>
        </p:txBody>
      </p:sp>
      <p:sp>
        <p:nvSpPr>
          <p:cNvPr id="502790" name="AutoShape 6"/>
          <p:cNvSpPr>
            <a:spLocks noChangeArrowheads="1"/>
          </p:cNvSpPr>
          <p:nvPr/>
        </p:nvSpPr>
        <p:spPr bwMode="auto">
          <a:xfrm>
            <a:off x="815975" y="5081588"/>
            <a:ext cx="1739900" cy="45913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marks_3</a:t>
            </a:r>
          </a:p>
        </p:txBody>
      </p:sp>
      <p:sp>
        <p:nvSpPr>
          <p:cNvPr id="502791" name="AutoShape 7"/>
          <p:cNvSpPr>
            <a:spLocks noChangeArrowheads="1"/>
          </p:cNvSpPr>
          <p:nvPr/>
        </p:nvSpPr>
        <p:spPr bwMode="auto">
          <a:xfrm>
            <a:off x="3287713" y="2924175"/>
            <a:ext cx="2055812" cy="45913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$lastname</a:t>
            </a:r>
          </a:p>
        </p:txBody>
      </p:sp>
      <p:sp>
        <p:nvSpPr>
          <p:cNvPr id="502792" name="AutoShape 8"/>
          <p:cNvSpPr>
            <a:spLocks noChangeArrowheads="1"/>
          </p:cNvSpPr>
          <p:nvPr/>
        </p:nvSpPr>
        <p:spPr bwMode="auto">
          <a:xfrm>
            <a:off x="3779838" y="5081588"/>
            <a:ext cx="793750" cy="45913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city</a:t>
            </a:r>
          </a:p>
        </p:txBody>
      </p:sp>
      <p:sp>
        <p:nvSpPr>
          <p:cNvPr id="502793" name="AutoShape 9"/>
          <p:cNvSpPr>
            <a:spLocks noChangeArrowheads="1"/>
          </p:cNvSpPr>
          <p:nvPr/>
        </p:nvSpPr>
        <p:spPr bwMode="auto">
          <a:xfrm>
            <a:off x="785813" y="4073525"/>
            <a:ext cx="1558925" cy="45913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123rate</a:t>
            </a:r>
          </a:p>
        </p:txBody>
      </p:sp>
      <p:sp>
        <p:nvSpPr>
          <p:cNvPr id="502794" name="AutoShape 10"/>
          <p:cNvSpPr>
            <a:spLocks noChangeArrowheads="1"/>
          </p:cNvSpPr>
          <p:nvPr/>
        </p:nvSpPr>
        <p:spPr bwMode="auto">
          <a:xfrm>
            <a:off x="3330575" y="4073525"/>
            <a:ext cx="2057400" cy="45913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discount%</a:t>
            </a:r>
          </a:p>
        </p:txBody>
      </p:sp>
      <p:sp>
        <p:nvSpPr>
          <p:cNvPr id="502795" name="AutoShape 11"/>
          <p:cNvSpPr>
            <a:spLocks noChangeArrowheads="1"/>
          </p:cNvSpPr>
          <p:nvPr/>
        </p:nvSpPr>
        <p:spPr bwMode="auto">
          <a:xfrm>
            <a:off x="6048375" y="2924175"/>
            <a:ext cx="1695450" cy="45913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zip code</a:t>
            </a:r>
          </a:p>
        </p:txBody>
      </p:sp>
      <p:sp>
        <p:nvSpPr>
          <p:cNvPr id="502796" name="AutoShape 12"/>
          <p:cNvSpPr>
            <a:spLocks noChangeArrowheads="1"/>
          </p:cNvSpPr>
          <p:nvPr/>
        </p:nvSpPr>
        <p:spPr bwMode="auto">
          <a:xfrm>
            <a:off x="5435600" y="5081588"/>
            <a:ext cx="884238" cy="45913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City</a:t>
            </a:r>
          </a:p>
        </p:txBody>
      </p:sp>
      <p:sp>
        <p:nvSpPr>
          <p:cNvPr id="502797" name="AutoShape 13"/>
          <p:cNvSpPr>
            <a:spLocks noChangeArrowheads="1"/>
          </p:cNvSpPr>
          <p:nvPr/>
        </p:nvSpPr>
        <p:spPr bwMode="auto">
          <a:xfrm>
            <a:off x="7567613" y="5081588"/>
            <a:ext cx="612775" cy="45913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</a:p>
        </p:txBody>
      </p:sp>
      <p:grpSp>
        <p:nvGrpSpPr>
          <p:cNvPr id="2" name="组合 18"/>
          <p:cNvGrpSpPr/>
          <p:nvPr/>
        </p:nvGrpSpPr>
        <p:grpSpPr>
          <a:xfrm>
            <a:off x="71406" y="857232"/>
            <a:ext cx="958752" cy="430730"/>
            <a:chOff x="3643306" y="2500357"/>
            <a:chExt cx="958752" cy="430730"/>
          </a:xfrm>
        </p:grpSpPr>
        <p:pic>
          <p:nvPicPr>
            <p:cNvPr id="20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22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58082" y="3286124"/>
            <a:ext cx="535259" cy="446049"/>
          </a:xfrm>
          <a:prstGeom prst="rect">
            <a:avLst/>
          </a:prstGeom>
          <a:noFill/>
        </p:spPr>
      </p:pic>
      <p:pic>
        <p:nvPicPr>
          <p:cNvPr id="23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0725" y="4500570"/>
            <a:ext cx="535259" cy="446049"/>
          </a:xfrm>
          <a:prstGeom prst="rect">
            <a:avLst/>
          </a:prstGeom>
          <a:noFill/>
        </p:spPr>
      </p:pic>
      <p:pic>
        <p:nvPicPr>
          <p:cNvPr id="24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4429132"/>
            <a:ext cx="535259" cy="446049"/>
          </a:xfrm>
          <a:prstGeom prst="rect">
            <a:avLst/>
          </a:prstGeom>
          <a:noFill/>
        </p:spPr>
      </p:pic>
      <p:pic>
        <p:nvPicPr>
          <p:cNvPr id="25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5272" y="5357826"/>
            <a:ext cx="535259" cy="4460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AutoShape 2"/>
          <p:cNvSpPr>
            <a:spLocks noChangeArrowheads="1"/>
          </p:cNvSpPr>
          <p:nvPr/>
        </p:nvSpPr>
        <p:spPr bwMode="auto">
          <a:xfrm>
            <a:off x="755650" y="1666498"/>
            <a:ext cx="7559675" cy="22529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Error1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public static void main(String[ 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String title;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 title );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}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504835" name="AutoShape 3"/>
          <p:cNvSpPr>
            <a:spLocks noChangeArrowheads="1"/>
          </p:cNvSpPr>
          <p:nvPr/>
        </p:nvSpPr>
        <p:spPr bwMode="auto">
          <a:xfrm>
            <a:off x="2738438" y="5483225"/>
            <a:ext cx="4976834" cy="8125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title;   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声明变量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title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title = "Java" ;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赋值</a:t>
            </a:r>
          </a:p>
        </p:txBody>
      </p:sp>
      <p:sp>
        <p:nvSpPr>
          <p:cNvPr id="504836" name="AutoShape 4"/>
          <p:cNvSpPr>
            <a:spLocks noChangeArrowheads="1"/>
          </p:cNvSpPr>
          <p:nvPr/>
        </p:nvSpPr>
        <p:spPr bwMode="auto">
          <a:xfrm>
            <a:off x="2740025" y="4716463"/>
            <a:ext cx="5000625" cy="41248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title = "Java";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声明变量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title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并赋值       </a:t>
            </a:r>
          </a:p>
        </p:txBody>
      </p:sp>
      <p:sp>
        <p:nvSpPr>
          <p:cNvPr id="504837" name="AutoShape 5"/>
          <p:cNvSpPr>
            <a:spLocks noChangeArrowheads="1"/>
          </p:cNvSpPr>
          <p:nvPr/>
        </p:nvSpPr>
        <p:spPr bwMode="auto">
          <a:xfrm>
            <a:off x="2285984" y="4724400"/>
            <a:ext cx="431800" cy="455119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1</a:t>
            </a:r>
          </a:p>
        </p:txBody>
      </p:sp>
      <p:sp>
        <p:nvSpPr>
          <p:cNvPr id="504838" name="AutoShape 6"/>
          <p:cNvSpPr>
            <a:spLocks noChangeArrowheads="1"/>
          </p:cNvSpPr>
          <p:nvPr/>
        </p:nvSpPr>
        <p:spPr bwMode="auto">
          <a:xfrm>
            <a:off x="2282812" y="5516563"/>
            <a:ext cx="431800" cy="455119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2</a:t>
            </a:r>
          </a:p>
        </p:txBody>
      </p:sp>
      <p:sp>
        <p:nvSpPr>
          <p:cNvPr id="504839" name="AutoShape 7"/>
          <p:cNvSpPr>
            <a:spLocks noChangeArrowheads="1"/>
          </p:cNvSpPr>
          <p:nvPr/>
        </p:nvSpPr>
        <p:spPr bwMode="auto">
          <a:xfrm>
            <a:off x="5651500" y="2565400"/>
            <a:ext cx="2655591" cy="77638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先声明变量并赋值，</a:t>
            </a:r>
          </a:p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然后才能使用                </a:t>
            </a:r>
          </a:p>
        </p:txBody>
      </p:sp>
      <p:sp>
        <p:nvSpPr>
          <p:cNvPr id="504842" name="AutoShape 10"/>
          <p:cNvSpPr>
            <a:spLocks noChangeArrowheads="1"/>
          </p:cNvSpPr>
          <p:nvPr/>
        </p:nvSpPr>
        <p:spPr bwMode="auto">
          <a:xfrm>
            <a:off x="3924300" y="3716338"/>
            <a:ext cx="1146741" cy="408623"/>
          </a:xfrm>
          <a:prstGeom prst="wedgeRoundRectCallout">
            <a:avLst>
              <a:gd name="adj1" fmla="val -3430"/>
              <a:gd name="adj2" fmla="val -5468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代码错误</a:t>
            </a:r>
          </a:p>
        </p:txBody>
      </p:sp>
      <p:sp>
        <p:nvSpPr>
          <p:cNvPr id="504843" name="AutoShape 11"/>
          <p:cNvSpPr>
            <a:spLocks noChangeArrowheads="1"/>
          </p:cNvSpPr>
          <p:nvPr/>
        </p:nvSpPr>
        <p:spPr bwMode="auto">
          <a:xfrm>
            <a:off x="642910" y="5214950"/>
            <a:ext cx="1582737" cy="576263"/>
          </a:xfrm>
          <a:prstGeom prst="rightArrow">
            <a:avLst>
              <a:gd name="adj1" fmla="val 50000"/>
              <a:gd name="adj2" fmla="val 68664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正确做法        </a:t>
            </a:r>
            <a:endParaRPr lang="zh-CN" altLang="en-US" b="1" dirty="0"/>
          </a:p>
        </p:txBody>
      </p:sp>
      <p:sp>
        <p:nvSpPr>
          <p:cNvPr id="504844" name="Rectangle 12"/>
          <p:cNvSpPr>
            <a:spLocks noChangeArrowheads="1"/>
          </p:cNvSpPr>
          <p:nvPr/>
        </p:nvSpPr>
        <p:spPr bwMode="auto">
          <a:xfrm>
            <a:off x="3286116" y="2786058"/>
            <a:ext cx="504825" cy="36933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0484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常见错误</a:t>
            </a:r>
            <a:r>
              <a:rPr lang="en-US" altLang="zh-CN" b="1" dirty="0"/>
              <a:t>3-1</a:t>
            </a:r>
          </a:p>
        </p:txBody>
      </p:sp>
      <p:pic>
        <p:nvPicPr>
          <p:cNvPr id="14" name="图片 13" descr="Erro1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4143380"/>
            <a:ext cx="7550749" cy="1188720"/>
          </a:xfrm>
          <a:prstGeom prst="rect">
            <a:avLst/>
          </a:prstGeom>
        </p:spPr>
      </p:pic>
      <p:grpSp>
        <p:nvGrpSpPr>
          <p:cNvPr id="2" name="组合 14"/>
          <p:cNvGrpSpPr/>
          <p:nvPr/>
        </p:nvGrpSpPr>
        <p:grpSpPr>
          <a:xfrm>
            <a:off x="71406" y="857232"/>
            <a:ext cx="1469411" cy="400110"/>
            <a:chOff x="2962268" y="5103147"/>
            <a:chExt cx="1469411" cy="400110"/>
          </a:xfrm>
        </p:grpSpPr>
        <p:pic>
          <p:nvPicPr>
            <p:cNvPr id="16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18" name="直接箭头连接符 17"/>
          <p:cNvCxnSpPr>
            <a:endCxn id="504842" idx="4"/>
          </p:cNvCxnSpPr>
          <p:nvPr/>
        </p:nvCxnSpPr>
        <p:spPr>
          <a:xfrm>
            <a:off x="3786182" y="3143248"/>
            <a:ext cx="672155" cy="55395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Line 15"/>
          <p:cNvSpPr>
            <a:spLocks noChangeShapeType="1"/>
          </p:cNvSpPr>
          <p:nvPr/>
        </p:nvSpPr>
        <p:spPr bwMode="auto">
          <a:xfrm flipH="1">
            <a:off x="3167048" y="5643578"/>
            <a:ext cx="47630" cy="57149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2571736" y="6215082"/>
            <a:ext cx="3151825" cy="380048"/>
          </a:xfrm>
          <a:prstGeom prst="roundRect">
            <a:avLst>
              <a:gd name="adj" fmla="val 506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局部变量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title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可能尚未初始化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0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0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4" grpId="0" animBg="1"/>
      <p:bldP spid="504835" grpId="0" animBg="1"/>
      <p:bldP spid="504836" grpId="0" animBg="1"/>
      <p:bldP spid="504837" grpId="0" animBg="1"/>
      <p:bldP spid="504838" grpId="0" animBg="1"/>
      <p:bldP spid="504839" grpId="0" animBg="1"/>
      <p:bldP spid="504842" grpId="0" animBg="1"/>
      <p:bldP spid="504843" grpId="0" animBg="1"/>
      <p:bldP spid="504844" grpId="0" animBg="1"/>
      <p:bldP spid="20" grpId="0" animBg="1"/>
      <p:bldP spid="21" grpId="0" animBg="1"/>
      <p:bldP spid="2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AutoShape 2"/>
          <p:cNvSpPr>
            <a:spLocks noChangeArrowheads="1"/>
          </p:cNvSpPr>
          <p:nvPr/>
        </p:nvSpPr>
        <p:spPr bwMode="auto">
          <a:xfrm>
            <a:off x="2332044" y="4924439"/>
            <a:ext cx="3883030" cy="57626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/>
              <a:t>变量</a:t>
            </a:r>
            <a:r>
              <a:rPr lang="zh-CN" altLang="en-US" b="1" dirty="0"/>
              <a:t>名不能以</a:t>
            </a:r>
            <a:r>
              <a:rPr lang="en-US" altLang="zh-CN" b="1" dirty="0"/>
              <a:t>%</a:t>
            </a:r>
            <a:r>
              <a:rPr lang="zh-CN" altLang="en-US" b="1" dirty="0"/>
              <a:t>开始                  </a:t>
            </a:r>
          </a:p>
        </p:txBody>
      </p:sp>
      <p:sp>
        <p:nvSpPr>
          <p:cNvPr id="506885" name="AutoShape 5"/>
          <p:cNvSpPr>
            <a:spLocks noChangeArrowheads="1"/>
          </p:cNvSpPr>
          <p:nvPr/>
        </p:nvSpPr>
        <p:spPr bwMode="auto">
          <a:xfrm>
            <a:off x="642910" y="1500174"/>
            <a:ext cx="7572428" cy="2252924"/>
          </a:xfrm>
          <a:prstGeom prst="roundRect">
            <a:avLst>
              <a:gd name="adj" fmla="val 29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Error2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public static void main(String[ 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%hour = 18;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(%hour);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}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506886" name="AutoShape 6"/>
          <p:cNvSpPr>
            <a:spLocks noChangeArrowheads="1"/>
          </p:cNvSpPr>
          <p:nvPr/>
        </p:nvSpPr>
        <p:spPr bwMode="auto">
          <a:xfrm>
            <a:off x="2000232" y="3143248"/>
            <a:ext cx="1146741" cy="408623"/>
          </a:xfrm>
          <a:prstGeom prst="wedgeRoundRectCallout">
            <a:avLst>
              <a:gd name="adj1" fmla="val -1548"/>
              <a:gd name="adj2" fmla="val -4922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代码错误</a:t>
            </a:r>
          </a:p>
        </p:txBody>
      </p:sp>
      <p:sp>
        <p:nvSpPr>
          <p:cNvPr id="506887" name="Rectangle 7"/>
          <p:cNvSpPr>
            <a:spLocks noChangeArrowheads="1"/>
          </p:cNvSpPr>
          <p:nvPr/>
        </p:nvSpPr>
        <p:spPr bwMode="auto">
          <a:xfrm>
            <a:off x="1714480" y="2285992"/>
            <a:ext cx="792162" cy="36933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0688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常见错误</a:t>
            </a:r>
            <a:r>
              <a:rPr lang="en-US" altLang="zh-CN" b="1" dirty="0"/>
              <a:t>3-2</a:t>
            </a:r>
          </a:p>
        </p:txBody>
      </p:sp>
      <p:pic>
        <p:nvPicPr>
          <p:cNvPr id="9" name="图片 8" descr="Erro2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093" y="4555284"/>
            <a:ext cx="7550749" cy="1445484"/>
          </a:xfrm>
          <a:prstGeom prst="rect">
            <a:avLst/>
          </a:prstGeom>
        </p:spPr>
      </p:pic>
      <p:sp>
        <p:nvSpPr>
          <p:cNvPr id="10" name="Line 15"/>
          <p:cNvSpPr>
            <a:spLocks noChangeShapeType="1"/>
          </p:cNvSpPr>
          <p:nvPr/>
        </p:nvSpPr>
        <p:spPr bwMode="auto">
          <a:xfrm flipH="1">
            <a:off x="3167048" y="5643578"/>
            <a:ext cx="47630" cy="57149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2571736" y="6215082"/>
            <a:ext cx="3876382" cy="380048"/>
          </a:xfrm>
          <a:prstGeom prst="roundRect">
            <a:avLst>
              <a:gd name="adj" fmla="val 506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标记“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%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”上有语法错误，删除标记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71406" y="857232"/>
            <a:ext cx="1469411" cy="400110"/>
            <a:chOff x="2962268" y="5103147"/>
            <a:chExt cx="1469411" cy="400110"/>
          </a:xfrm>
        </p:grpSpPr>
        <p:pic>
          <p:nvPicPr>
            <p:cNvPr id="13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15" name="直接箭头连接符 14"/>
          <p:cNvCxnSpPr/>
          <p:nvPr/>
        </p:nvCxnSpPr>
        <p:spPr>
          <a:xfrm rot="16200000" flipH="1">
            <a:off x="2071670" y="2857496"/>
            <a:ext cx="500066" cy="7143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0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2" grpId="0" animBg="1"/>
      <p:bldP spid="506885" grpId="0" animBg="1"/>
      <p:bldP spid="506886" grpId="0" animBg="1"/>
      <p:bldP spid="506887" grpId="0" animBg="1"/>
      <p:bldP spid="10" grpId="0" animBg="1"/>
      <p:bldP spid="11" grpId="0" animBg="1"/>
      <p:bldP spid="1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AutoShape 2"/>
          <p:cNvSpPr>
            <a:spLocks noChangeArrowheads="1"/>
          </p:cNvSpPr>
          <p:nvPr/>
        </p:nvSpPr>
        <p:spPr bwMode="auto">
          <a:xfrm>
            <a:off x="642910" y="1595060"/>
            <a:ext cx="7559675" cy="22529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Error3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public static void main(String[ 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String 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String 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李四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}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508931" name="AutoShape 3"/>
          <p:cNvSpPr>
            <a:spLocks noChangeArrowheads="1"/>
          </p:cNvSpPr>
          <p:nvPr/>
        </p:nvSpPr>
        <p:spPr bwMode="auto">
          <a:xfrm>
            <a:off x="2285984" y="3877633"/>
            <a:ext cx="3860460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     声明两个同名变量导致编译错误</a:t>
            </a:r>
          </a:p>
        </p:txBody>
      </p:sp>
      <p:sp>
        <p:nvSpPr>
          <p:cNvPr id="508932" name="AutoShape 4"/>
          <p:cNvSpPr>
            <a:spLocks noChangeArrowheads="1"/>
          </p:cNvSpPr>
          <p:nvPr/>
        </p:nvSpPr>
        <p:spPr bwMode="auto">
          <a:xfrm>
            <a:off x="2052638" y="5151449"/>
            <a:ext cx="2951162" cy="898970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</a:t>
            </a:r>
            <a:r>
              <a:rPr lang="en-US" altLang="zh-CN" b="1" dirty="0">
                <a:solidFill>
                  <a:srgbClr val="0000FF"/>
                </a:solidFill>
              </a:rPr>
              <a:t>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</a:t>
            </a:r>
            <a:r>
              <a:rPr lang="en-US" altLang="zh-CN" b="1" dirty="0">
                <a:solidFill>
                  <a:srgbClr val="0000FF"/>
                </a:solidFill>
              </a:rPr>
              <a:t>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李四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</a:p>
        </p:txBody>
      </p:sp>
      <p:sp>
        <p:nvSpPr>
          <p:cNvPr id="508933" name="AutoShape 5"/>
          <p:cNvSpPr>
            <a:spLocks noChangeArrowheads="1"/>
          </p:cNvSpPr>
          <p:nvPr/>
        </p:nvSpPr>
        <p:spPr bwMode="auto">
          <a:xfrm>
            <a:off x="5500695" y="5429264"/>
            <a:ext cx="2643205" cy="408623"/>
          </a:xfrm>
          <a:prstGeom prst="wedgeRoundRectCallout">
            <a:avLst>
              <a:gd name="adj1" fmla="val 50246"/>
              <a:gd name="adj2" fmla="val -4338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Java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程序区分大小写              </a:t>
            </a:r>
          </a:p>
        </p:txBody>
      </p:sp>
      <p:sp>
        <p:nvSpPr>
          <p:cNvPr id="508936" name="AutoShape 8"/>
          <p:cNvSpPr>
            <a:spLocks noChangeArrowheads="1"/>
          </p:cNvSpPr>
          <p:nvPr/>
        </p:nvSpPr>
        <p:spPr bwMode="auto">
          <a:xfrm>
            <a:off x="468313" y="5143512"/>
            <a:ext cx="1511300" cy="576262"/>
          </a:xfrm>
          <a:prstGeom prst="rightArrow">
            <a:avLst>
              <a:gd name="adj1" fmla="val 50000"/>
              <a:gd name="adj2" fmla="val 65565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/>
              <a:t>正确方案        </a:t>
            </a:r>
          </a:p>
        </p:txBody>
      </p:sp>
      <p:sp>
        <p:nvSpPr>
          <p:cNvPr id="508937" name="Rectangle 9"/>
          <p:cNvSpPr>
            <a:spLocks noChangeArrowheads="1"/>
          </p:cNvSpPr>
          <p:nvPr/>
        </p:nvSpPr>
        <p:spPr bwMode="auto">
          <a:xfrm>
            <a:off x="2000233" y="2357430"/>
            <a:ext cx="571504" cy="36933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08938" name="Rectangle 10"/>
          <p:cNvSpPr>
            <a:spLocks noChangeArrowheads="1"/>
          </p:cNvSpPr>
          <p:nvPr/>
        </p:nvSpPr>
        <p:spPr bwMode="auto">
          <a:xfrm>
            <a:off x="2000233" y="2786058"/>
            <a:ext cx="571504" cy="36933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0894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常见错误</a:t>
            </a:r>
            <a:r>
              <a:rPr lang="en-US" altLang="zh-CN" b="1" dirty="0"/>
              <a:t>3-3</a:t>
            </a:r>
          </a:p>
        </p:txBody>
      </p:sp>
      <p:pic>
        <p:nvPicPr>
          <p:cNvPr id="12" name="图片 11" descr="Erro3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46" y="4572008"/>
            <a:ext cx="7531730" cy="1217249"/>
          </a:xfrm>
          <a:prstGeom prst="rect">
            <a:avLst/>
          </a:prstGeom>
        </p:spPr>
      </p:pic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2809858" y="5429264"/>
            <a:ext cx="47630" cy="57149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2285984" y="6000771"/>
            <a:ext cx="2182008" cy="380048"/>
          </a:xfrm>
          <a:prstGeom prst="roundRect">
            <a:avLst>
              <a:gd name="adj" fmla="val 506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局部变量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name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重复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71406" y="857232"/>
            <a:ext cx="1469411" cy="400110"/>
            <a:chOff x="2962268" y="5103147"/>
            <a:chExt cx="1469411" cy="400110"/>
          </a:xfrm>
        </p:grpSpPr>
        <p:pic>
          <p:nvPicPr>
            <p:cNvPr id="16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0" grpId="0" animBg="1"/>
      <p:bldP spid="508931" grpId="0" animBg="1"/>
      <p:bldP spid="508932" grpId="0" animBg="1"/>
      <p:bldP spid="508933" grpId="0" animBg="1"/>
      <p:bldP spid="508936" grpId="0" animBg="1"/>
      <p:bldP spid="508937" grpId="0" animBg="1"/>
      <p:bldP spid="508938" grpId="0" animBg="1"/>
      <p:bldP spid="13" grpId="0" animBg="1"/>
      <p:bldP spid="14" grpId="0" animBg="1"/>
      <p:bldP spid="1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9" name="Rectangle 3"/>
          <p:cNvSpPr>
            <a:spLocks noChangeArrowheads="1"/>
          </p:cNvSpPr>
          <p:nvPr/>
        </p:nvSpPr>
        <p:spPr bwMode="auto">
          <a:xfrm>
            <a:off x="779488" y="3214686"/>
            <a:ext cx="7364412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>
                <a:latin typeface="+mn-lt"/>
                <a:ea typeface="+mn-ea"/>
              </a:rPr>
              <a:t>使用变量存储以下</a:t>
            </a:r>
            <a:r>
              <a:rPr lang="en-US" altLang="zh-CN" sz="2800" b="1" dirty="0">
                <a:latin typeface="+mn-lt"/>
                <a:ea typeface="+mn-ea"/>
              </a:rPr>
              <a:t>MP3</a:t>
            </a:r>
            <a:r>
              <a:rPr lang="zh-CN" altLang="en-US" sz="2800" b="1" dirty="0">
                <a:latin typeface="+mn-lt"/>
                <a:ea typeface="+mn-ea"/>
              </a:rPr>
              <a:t>信息，并打印输出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4"/>
              </a:buBlip>
            </a:pPr>
            <a:r>
              <a:rPr lang="zh-CN" altLang="en-US" sz="2400" b="1" dirty="0">
                <a:latin typeface="+mn-lt"/>
                <a:ea typeface="+mn-ea"/>
              </a:rPr>
              <a:t>品牌（</a:t>
            </a:r>
            <a:r>
              <a:rPr lang="en-US" altLang="zh-CN" sz="2400" b="1" dirty="0">
                <a:latin typeface="+mn-lt"/>
                <a:ea typeface="+mn-ea"/>
              </a:rPr>
              <a:t>brand</a:t>
            </a:r>
            <a:r>
              <a:rPr lang="zh-CN" altLang="en-US" sz="2400" b="1" dirty="0">
                <a:latin typeface="+mn-lt"/>
                <a:ea typeface="+mn-ea"/>
              </a:rPr>
              <a:t>）：爱国者</a:t>
            </a:r>
            <a:r>
              <a:rPr lang="en-US" altLang="zh-CN" sz="2400" b="1" dirty="0">
                <a:latin typeface="+mn-lt"/>
                <a:ea typeface="+mn-ea"/>
              </a:rPr>
              <a:t>F928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4"/>
              </a:buBlip>
            </a:pPr>
            <a:r>
              <a:rPr lang="zh-CN" altLang="en-US" sz="2400" b="1" dirty="0">
                <a:latin typeface="+mn-lt"/>
                <a:ea typeface="+mn-ea"/>
              </a:rPr>
              <a:t>重量（</a:t>
            </a:r>
            <a:r>
              <a:rPr lang="en-US" altLang="zh-CN" sz="2400" b="1" dirty="0">
                <a:latin typeface="+mn-lt"/>
                <a:ea typeface="+mn-ea"/>
              </a:rPr>
              <a:t>weight</a:t>
            </a:r>
            <a:r>
              <a:rPr lang="zh-CN" altLang="en-US" sz="2400" b="1" dirty="0">
                <a:latin typeface="+mn-lt"/>
                <a:ea typeface="+mn-ea"/>
              </a:rPr>
              <a:t>）：</a:t>
            </a:r>
            <a:r>
              <a:rPr lang="en-US" altLang="zh-CN" sz="2400" b="1" dirty="0">
                <a:latin typeface="+mn-lt"/>
                <a:ea typeface="+mn-ea"/>
              </a:rPr>
              <a:t>12.4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4"/>
              </a:buBlip>
            </a:pPr>
            <a:r>
              <a:rPr lang="zh-CN" altLang="en-US" sz="2400" b="1" dirty="0">
                <a:latin typeface="+mn-lt"/>
                <a:ea typeface="+mn-ea"/>
              </a:rPr>
              <a:t>电池类型（</a:t>
            </a:r>
            <a:r>
              <a:rPr lang="en-US" altLang="zh-CN" sz="2400" b="1" dirty="0">
                <a:latin typeface="+mn-lt"/>
                <a:ea typeface="+mn-ea"/>
              </a:rPr>
              <a:t>type</a:t>
            </a:r>
            <a:r>
              <a:rPr lang="zh-CN" altLang="en-US" sz="2400" b="1" dirty="0">
                <a:latin typeface="+mn-lt"/>
                <a:ea typeface="+mn-ea"/>
              </a:rPr>
              <a:t>）：内置锂电池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4"/>
              </a:buBlip>
            </a:pPr>
            <a:r>
              <a:rPr lang="zh-CN" altLang="en-US" sz="2400" b="1" dirty="0">
                <a:latin typeface="+mn-lt"/>
                <a:ea typeface="+mn-ea"/>
              </a:rPr>
              <a:t>价格（</a:t>
            </a:r>
            <a:r>
              <a:rPr lang="en-US" altLang="zh-CN" sz="2400" b="1" dirty="0">
                <a:latin typeface="+mn-lt"/>
                <a:ea typeface="+mn-ea"/>
              </a:rPr>
              <a:t>price</a:t>
            </a:r>
            <a:r>
              <a:rPr lang="zh-CN" altLang="en-US" sz="2400" b="1" dirty="0">
                <a:latin typeface="+mn-lt"/>
                <a:ea typeface="+mn-ea"/>
              </a:rPr>
              <a:t>）：</a:t>
            </a:r>
            <a:r>
              <a:rPr lang="en-US" altLang="zh-CN" sz="2400" b="1" dirty="0">
                <a:latin typeface="+mn-lt"/>
                <a:ea typeface="+mn-ea"/>
              </a:rPr>
              <a:t>499    </a:t>
            </a:r>
          </a:p>
          <a:p>
            <a:pPr marL="1143000" lvl="2" indent="-228600" algn="l">
              <a:spcBef>
                <a:spcPct val="20000"/>
              </a:spcBef>
              <a:buClr>
                <a:schemeClr val="tx1"/>
              </a:buClr>
            </a:pPr>
            <a:r>
              <a:rPr lang="en-US" altLang="zh-CN" sz="2000" b="1" dirty="0">
                <a:ea typeface="宋体" pitchFamily="2" charset="-122"/>
              </a:rPr>
              <a:t>    </a:t>
            </a:r>
          </a:p>
        </p:txBody>
      </p:sp>
      <p:sp>
        <p:nvSpPr>
          <p:cNvPr id="51098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/>
              <a:t>小结</a:t>
            </a:r>
            <a:endParaRPr lang="en-US" altLang="zh-CN" b="1" dirty="0"/>
          </a:p>
        </p:txBody>
      </p:sp>
      <p:sp>
        <p:nvSpPr>
          <p:cNvPr id="510981" name="Rectangle 5"/>
          <p:cNvSpPr>
            <a:spLocks noGrp="1" noChangeArrowheads="1"/>
          </p:cNvSpPr>
          <p:nvPr>
            <p:ph idx="1"/>
          </p:nvPr>
        </p:nvSpPr>
        <p:spPr>
          <a:xfrm>
            <a:off x="261257" y="1285860"/>
            <a:ext cx="8791303" cy="5070626"/>
          </a:xfrm>
          <a:noFill/>
          <a:ln/>
        </p:spPr>
        <p:txBody>
          <a:bodyPr/>
          <a:lstStyle/>
          <a:p>
            <a:r>
              <a:rPr lang="zh-CN" altLang="en-US" dirty="0"/>
              <a:t>定义变量有哪两种方式？</a:t>
            </a:r>
            <a:endParaRPr lang="zh-CN" altLang="en-US" sz="2400" dirty="0"/>
          </a:p>
        </p:txBody>
      </p:sp>
      <p:grpSp>
        <p:nvGrpSpPr>
          <p:cNvPr id="2" name="组合 7"/>
          <p:cNvGrpSpPr/>
          <p:nvPr/>
        </p:nvGrpSpPr>
        <p:grpSpPr>
          <a:xfrm>
            <a:off x="71406" y="857232"/>
            <a:ext cx="958752" cy="430730"/>
            <a:chOff x="3643306" y="2500357"/>
            <a:chExt cx="958752" cy="430730"/>
          </a:xfrm>
        </p:grpSpPr>
        <p:pic>
          <p:nvPicPr>
            <p:cNvPr id="9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" name="组合 10"/>
          <p:cNvGrpSpPr/>
          <p:nvPr/>
        </p:nvGrpSpPr>
        <p:grpSpPr>
          <a:xfrm>
            <a:off x="68851" y="2786058"/>
            <a:ext cx="1502753" cy="400110"/>
            <a:chOff x="6641147" y="5088888"/>
            <a:chExt cx="1502753" cy="400110"/>
          </a:xfrm>
        </p:grpSpPr>
        <p:pic>
          <p:nvPicPr>
            <p:cNvPr id="12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6855461" y="5088888"/>
              <a:ext cx="1288439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现场编程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0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72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回顾与作业点评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纠正代码中的错误，输出“早上好！”</a:t>
            </a:r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说出开发</a:t>
            </a:r>
            <a:r>
              <a:rPr lang="en-US" altLang="zh-CN" dirty="0"/>
              <a:t>Java</a:t>
            </a:r>
            <a:r>
              <a:rPr lang="zh-CN" altLang="en-US" dirty="0"/>
              <a:t>程序的步骤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介绍</a:t>
            </a:r>
            <a:r>
              <a:rPr lang="en-US" altLang="zh-CN" dirty="0"/>
              <a:t>Java</a:t>
            </a:r>
            <a:r>
              <a:rPr lang="zh-CN" altLang="en-US" dirty="0"/>
              <a:t>常用的两种</a:t>
            </a:r>
            <a:r>
              <a:rPr lang="zh-CN" altLang="en-US"/>
              <a:t>注释</a:t>
            </a:r>
            <a:r>
              <a:rPr lang="zh-CN" altLang="en-US" smtClean="0"/>
              <a:t>类型</a:t>
            </a:r>
            <a:endParaRPr lang="zh-CN" altLang="en-US" dirty="0"/>
          </a:p>
        </p:txBody>
      </p:sp>
      <p:sp>
        <p:nvSpPr>
          <p:cNvPr id="531460" name="AutoShape 4"/>
          <p:cNvSpPr>
            <a:spLocks noChangeArrowheads="1"/>
          </p:cNvSpPr>
          <p:nvPr/>
        </p:nvSpPr>
        <p:spPr bwMode="auto">
          <a:xfrm>
            <a:off x="1711325" y="2071678"/>
            <a:ext cx="6515100" cy="18928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lvl="1"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Test {</a:t>
            </a:r>
          </a:p>
          <a:p>
            <a:pPr marL="0" lvl="1"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public void main(String[ ] </a:t>
            </a:r>
            <a:r>
              <a:rPr lang="en-GB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</a:p>
          <a:p>
            <a:pPr marL="0" lvl="1"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</a:t>
            </a:r>
            <a:r>
              <a:rPr lang="en-GB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</a:t>
            </a:r>
            <a:r>
              <a:rPr lang="zh-CN" altLang="en-GB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早上好！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</a:t>
            </a:r>
          </a:p>
          <a:p>
            <a:pPr marL="0" lvl="1"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}</a:t>
            </a:r>
          </a:p>
          <a:p>
            <a:pPr marL="0" lvl="1"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31462" name="AutoShape 6"/>
          <p:cNvSpPr>
            <a:spLocks noChangeArrowheads="1"/>
          </p:cNvSpPr>
          <p:nvPr/>
        </p:nvSpPr>
        <p:spPr bwMode="auto">
          <a:xfrm>
            <a:off x="2500298" y="1643050"/>
            <a:ext cx="852057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static</a:t>
            </a:r>
          </a:p>
        </p:txBody>
      </p:sp>
      <p:sp>
        <p:nvSpPr>
          <p:cNvPr id="531464" name="AutoShape 8"/>
          <p:cNvSpPr>
            <a:spLocks noChangeArrowheads="1"/>
          </p:cNvSpPr>
          <p:nvPr/>
        </p:nvSpPr>
        <p:spPr bwMode="auto">
          <a:xfrm>
            <a:off x="3200403" y="3571876"/>
            <a:ext cx="2813287" cy="408623"/>
          </a:xfrm>
          <a:prstGeom prst="wedgeRoundRectCallout">
            <a:avLst>
              <a:gd name="adj1" fmla="val 343"/>
              <a:gd name="adj2" fmla="val -5016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System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的首字母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S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要大写</a:t>
            </a:r>
          </a:p>
        </p:txBody>
      </p:sp>
      <p:sp>
        <p:nvSpPr>
          <p:cNvPr id="531465" name="Rectangle 9"/>
          <p:cNvSpPr>
            <a:spLocks noChangeArrowheads="1"/>
          </p:cNvSpPr>
          <p:nvPr/>
        </p:nvSpPr>
        <p:spPr bwMode="auto">
          <a:xfrm>
            <a:off x="2357422" y="2857496"/>
            <a:ext cx="857256" cy="36933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31473" name="AutoShape 17"/>
          <p:cNvSpPr>
            <a:spLocks noChangeArrowheads="1"/>
          </p:cNvSpPr>
          <p:nvPr/>
        </p:nvSpPr>
        <p:spPr bwMode="auto">
          <a:xfrm>
            <a:off x="6227763" y="3429000"/>
            <a:ext cx="916005" cy="408623"/>
          </a:xfrm>
          <a:prstGeom prst="wedgeRoundRectCallout">
            <a:avLst>
              <a:gd name="adj1" fmla="val -210"/>
              <a:gd name="adj2" fmla="val -5400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缺少；</a:t>
            </a:r>
          </a:p>
        </p:txBody>
      </p:sp>
      <p:grpSp>
        <p:nvGrpSpPr>
          <p:cNvPr id="2" name="组合 12"/>
          <p:cNvGrpSpPr/>
          <p:nvPr/>
        </p:nvGrpSpPr>
        <p:grpSpPr>
          <a:xfrm>
            <a:off x="71406" y="857232"/>
            <a:ext cx="1469411" cy="400110"/>
            <a:chOff x="2962268" y="5103147"/>
            <a:chExt cx="1469411" cy="400110"/>
          </a:xfrm>
        </p:grpSpPr>
        <p:pic>
          <p:nvPicPr>
            <p:cNvPr id="14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" name="组合 15"/>
          <p:cNvGrpSpPr/>
          <p:nvPr/>
        </p:nvGrpSpPr>
        <p:grpSpPr>
          <a:xfrm>
            <a:off x="71406" y="4214818"/>
            <a:ext cx="958752" cy="430730"/>
            <a:chOff x="3643306" y="2500357"/>
            <a:chExt cx="958752" cy="430730"/>
          </a:xfrm>
        </p:grpSpPr>
        <p:pic>
          <p:nvPicPr>
            <p:cNvPr id="17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19" name="直接箭头连接符 18"/>
          <p:cNvCxnSpPr>
            <a:endCxn id="531462" idx="2"/>
          </p:cNvCxnSpPr>
          <p:nvPr/>
        </p:nvCxnSpPr>
        <p:spPr>
          <a:xfrm rot="16200000" flipV="1">
            <a:off x="2665686" y="2310091"/>
            <a:ext cx="523088" cy="180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714612" y="3214686"/>
            <a:ext cx="500066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929322" y="3071810"/>
            <a:ext cx="500066" cy="35719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3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31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31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0" grpId="0" animBg="1"/>
      <p:bldP spid="531462" grpId="0" animBg="1"/>
      <p:bldP spid="531464" grpId="0" animBg="1"/>
      <p:bldP spid="531465" grpId="0" animBg="1"/>
      <p:bldP spid="53147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AutoShape 3"/>
          <p:cNvSpPr>
            <a:spLocks noChangeArrowheads="1"/>
          </p:cNvSpPr>
          <p:nvPr/>
        </p:nvSpPr>
        <p:spPr bwMode="auto">
          <a:xfrm>
            <a:off x="684213" y="2636838"/>
            <a:ext cx="5476875" cy="153272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wangScore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80;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王浩成绩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zhangScore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张萌成绩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wangScore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zhangScore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(“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张萌成绩是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+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zhangScore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</a:p>
        </p:txBody>
      </p:sp>
      <p:sp>
        <p:nvSpPr>
          <p:cNvPr id="512004" name="AutoShape 4"/>
          <p:cNvSpPr>
            <a:spLocks noChangeArrowheads="1"/>
          </p:cNvSpPr>
          <p:nvPr/>
        </p:nvSpPr>
        <p:spPr bwMode="auto">
          <a:xfrm>
            <a:off x="904875" y="5229225"/>
            <a:ext cx="6810375" cy="41248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zhangScore  =  wangScore;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将右边的值给左边的变量</a:t>
            </a:r>
          </a:p>
        </p:txBody>
      </p:sp>
      <p:sp>
        <p:nvSpPr>
          <p:cNvPr id="512005" name="Rectangle 5"/>
          <p:cNvSpPr>
            <a:spLocks noChangeArrowheads="1"/>
          </p:cNvSpPr>
          <p:nvPr/>
        </p:nvSpPr>
        <p:spPr bwMode="auto">
          <a:xfrm>
            <a:off x="2360613" y="5157788"/>
            <a:ext cx="1068379" cy="5762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12007" name="Line 7"/>
          <p:cNvSpPr>
            <a:spLocks noChangeShapeType="1"/>
          </p:cNvSpPr>
          <p:nvPr/>
        </p:nvSpPr>
        <p:spPr bwMode="auto">
          <a:xfrm flipV="1">
            <a:off x="2268538" y="3357563"/>
            <a:ext cx="1871662" cy="14287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12008" name="Line 8"/>
          <p:cNvSpPr>
            <a:spLocks noChangeShapeType="1"/>
          </p:cNvSpPr>
          <p:nvPr/>
        </p:nvSpPr>
        <p:spPr bwMode="auto">
          <a:xfrm>
            <a:off x="2627313" y="2997200"/>
            <a:ext cx="1584325" cy="2159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12009" name="AutoShape 9"/>
          <p:cNvSpPr>
            <a:spLocks noChangeArrowheads="1"/>
          </p:cNvSpPr>
          <p:nvPr/>
        </p:nvSpPr>
        <p:spPr bwMode="gray">
          <a:xfrm>
            <a:off x="4211638" y="3141663"/>
            <a:ext cx="183041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赋值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运算符       </a:t>
            </a:r>
          </a:p>
        </p:txBody>
      </p:sp>
      <p:sp>
        <p:nvSpPr>
          <p:cNvPr id="512011" name="AutoShape 11"/>
          <p:cNvSpPr>
            <a:spLocks noChangeArrowheads="1"/>
          </p:cNvSpPr>
          <p:nvPr/>
        </p:nvSpPr>
        <p:spPr bwMode="gray">
          <a:xfrm>
            <a:off x="6516688" y="2708275"/>
            <a:ext cx="627080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512012" name="AutoShape 12"/>
          <p:cNvSpPr>
            <a:spLocks noChangeArrowheads="1"/>
          </p:cNvSpPr>
          <p:nvPr/>
        </p:nvSpPr>
        <p:spPr bwMode="gray">
          <a:xfrm>
            <a:off x="6572264" y="3929066"/>
            <a:ext cx="642942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512013" name="Text Box 13"/>
          <p:cNvSpPr txBox="1">
            <a:spLocks noChangeArrowheads="1"/>
          </p:cNvSpPr>
          <p:nvPr/>
        </p:nvSpPr>
        <p:spPr bwMode="auto">
          <a:xfrm>
            <a:off x="7524750" y="2781300"/>
            <a:ext cx="14398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/>
              <a:t>wangScore</a:t>
            </a:r>
          </a:p>
        </p:txBody>
      </p:sp>
      <p:sp>
        <p:nvSpPr>
          <p:cNvPr id="512014" name="Text Box 14"/>
          <p:cNvSpPr txBox="1">
            <a:spLocks noChangeArrowheads="1"/>
          </p:cNvSpPr>
          <p:nvPr/>
        </p:nvSpPr>
        <p:spPr bwMode="auto">
          <a:xfrm>
            <a:off x="7451725" y="3789363"/>
            <a:ext cx="1512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/>
              <a:t>zhangScore</a:t>
            </a:r>
          </a:p>
        </p:txBody>
      </p:sp>
      <p:sp>
        <p:nvSpPr>
          <p:cNvPr id="512015" name="Text Box 15"/>
          <p:cNvSpPr txBox="1">
            <a:spLocks noChangeArrowheads="1"/>
          </p:cNvSpPr>
          <p:nvPr/>
        </p:nvSpPr>
        <p:spPr bwMode="auto">
          <a:xfrm>
            <a:off x="6429388" y="2776535"/>
            <a:ext cx="7921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</a:rPr>
              <a:t>80</a:t>
            </a:r>
          </a:p>
        </p:txBody>
      </p:sp>
      <p:sp>
        <p:nvSpPr>
          <p:cNvPr id="512016" name="Text Box 16"/>
          <p:cNvSpPr txBox="1">
            <a:spLocks noChangeArrowheads="1"/>
          </p:cNvSpPr>
          <p:nvPr/>
        </p:nvSpPr>
        <p:spPr bwMode="auto">
          <a:xfrm>
            <a:off x="6494482" y="3990981"/>
            <a:ext cx="7921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</a:rPr>
              <a:t>80</a:t>
            </a:r>
          </a:p>
        </p:txBody>
      </p:sp>
      <p:sp>
        <p:nvSpPr>
          <p:cNvPr id="512017" name="Text Box 17"/>
          <p:cNvSpPr txBox="1">
            <a:spLocks noChangeArrowheads="1"/>
          </p:cNvSpPr>
          <p:nvPr/>
        </p:nvSpPr>
        <p:spPr bwMode="auto">
          <a:xfrm>
            <a:off x="6084888" y="3284538"/>
            <a:ext cx="431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/>
              <a:t>副本</a:t>
            </a:r>
          </a:p>
        </p:txBody>
      </p:sp>
      <p:sp>
        <p:nvSpPr>
          <p:cNvPr id="512019" name="AutoShape 19"/>
          <p:cNvSpPr>
            <a:spLocks noChangeArrowheads="1"/>
          </p:cNvSpPr>
          <p:nvPr/>
        </p:nvSpPr>
        <p:spPr bwMode="auto">
          <a:xfrm>
            <a:off x="2197100" y="4254500"/>
            <a:ext cx="1146741" cy="408623"/>
          </a:xfrm>
          <a:prstGeom prst="wedgeRoundRectCallout">
            <a:avLst>
              <a:gd name="adj1" fmla="val -2286"/>
              <a:gd name="adj2" fmla="val -4922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代码错误</a:t>
            </a:r>
          </a:p>
        </p:txBody>
      </p:sp>
      <p:sp>
        <p:nvSpPr>
          <p:cNvPr id="512021" name="Rectangle 21"/>
          <p:cNvSpPr>
            <a:spLocks noChangeArrowheads="1"/>
          </p:cNvSpPr>
          <p:nvPr/>
        </p:nvSpPr>
        <p:spPr bwMode="auto">
          <a:xfrm>
            <a:off x="755650" y="3429000"/>
            <a:ext cx="3024188" cy="36036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12024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赋值运算符</a:t>
            </a:r>
            <a:r>
              <a:rPr lang="en-US" altLang="zh-CN" b="1" dirty="0"/>
              <a:t>2-1</a:t>
            </a:r>
          </a:p>
        </p:txBody>
      </p:sp>
      <p:sp>
        <p:nvSpPr>
          <p:cNvPr id="512026" name="Rectangle 26"/>
          <p:cNvSpPr>
            <a:spLocks noChangeArrowheads="1"/>
          </p:cNvSpPr>
          <p:nvPr/>
        </p:nvSpPr>
        <p:spPr bwMode="auto">
          <a:xfrm>
            <a:off x="796951" y="1285860"/>
            <a:ext cx="748982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学员</a:t>
            </a:r>
            <a:r>
              <a:rPr lang="zh-CN" altLang="en-US" sz="2800" b="1" dirty="0">
                <a:latin typeface="+mn-lt"/>
                <a:ea typeface="+mn-ea"/>
              </a:rPr>
              <a:t>王浩的</a:t>
            </a:r>
            <a:r>
              <a:rPr lang="en-US" altLang="zh-CN" sz="2800" b="1" dirty="0">
                <a:latin typeface="+mn-lt"/>
                <a:ea typeface="+mn-ea"/>
              </a:rPr>
              <a:t>Java</a:t>
            </a:r>
            <a:r>
              <a:rPr lang="zh-CN" altLang="en-US" sz="2800" b="1" dirty="0">
                <a:latin typeface="+mn-lt"/>
                <a:ea typeface="+mn-ea"/>
              </a:rPr>
              <a:t>成绩是</a:t>
            </a:r>
            <a:r>
              <a:rPr lang="en-US" altLang="zh-CN" sz="2800" b="1" dirty="0">
                <a:latin typeface="+mn-lt"/>
                <a:ea typeface="+mn-ea"/>
              </a:rPr>
              <a:t>80</a:t>
            </a:r>
            <a:r>
              <a:rPr lang="zh-CN" altLang="en-US" sz="2800" b="1" dirty="0">
                <a:latin typeface="+mn-lt"/>
                <a:ea typeface="+mn-ea"/>
              </a:rPr>
              <a:t>分，学员张萌的</a:t>
            </a:r>
            <a:r>
              <a:rPr lang="en-US" altLang="zh-CN" sz="2800" b="1" dirty="0">
                <a:latin typeface="+mn-lt"/>
                <a:ea typeface="+mn-ea"/>
              </a:rPr>
              <a:t>Java</a:t>
            </a:r>
            <a:r>
              <a:rPr lang="zh-CN" altLang="en-US" sz="2800" b="1" dirty="0">
                <a:latin typeface="+mn-lt"/>
                <a:ea typeface="+mn-ea"/>
              </a:rPr>
              <a:t>成绩与王浩的相同，输出张萌的成绩</a:t>
            </a:r>
            <a:endParaRPr lang="en-GB" altLang="en-US" sz="2800" b="1" dirty="0">
              <a:latin typeface="+mn-lt"/>
              <a:ea typeface="+mn-ea"/>
            </a:endParaRPr>
          </a:p>
        </p:txBody>
      </p:sp>
      <p:grpSp>
        <p:nvGrpSpPr>
          <p:cNvPr id="2" name="组合 21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23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24" name="TextBox 23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5" name="Freeform 12"/>
          <p:cNvSpPr>
            <a:spLocks/>
          </p:cNvSpPr>
          <p:nvPr/>
        </p:nvSpPr>
        <p:spPr bwMode="auto">
          <a:xfrm rot="5400000" flipV="1">
            <a:off x="123056" y="4020292"/>
            <a:ext cx="1539774" cy="1214446"/>
          </a:xfrm>
          <a:prstGeom prst="arc">
            <a:avLst>
              <a:gd name="adj1" fmla="val 11697222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2333614" y="3786190"/>
            <a:ext cx="523874" cy="50006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7" name="Freeform 12"/>
          <p:cNvSpPr>
            <a:spLocks/>
          </p:cNvSpPr>
          <p:nvPr/>
        </p:nvSpPr>
        <p:spPr bwMode="auto">
          <a:xfrm rot="5400000" flipV="1">
            <a:off x="6357950" y="3214686"/>
            <a:ext cx="857256" cy="571504"/>
          </a:xfrm>
          <a:prstGeom prst="arc">
            <a:avLst>
              <a:gd name="adj1" fmla="val 11697222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1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1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1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1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3" grpId="0" animBg="1"/>
      <p:bldP spid="512004" grpId="0" animBg="1"/>
      <p:bldP spid="512005" grpId="0" animBg="1"/>
      <p:bldP spid="512007" grpId="0" animBg="1"/>
      <p:bldP spid="512008" grpId="0" animBg="1"/>
      <p:bldP spid="512009" grpId="0" animBg="1"/>
      <p:bldP spid="512011" grpId="0" animBg="1"/>
      <p:bldP spid="512012" grpId="0" animBg="1"/>
      <p:bldP spid="512013" grpId="0"/>
      <p:bldP spid="512014" grpId="0"/>
      <p:bldP spid="512015" grpId="0"/>
      <p:bldP spid="512016" grpId="0"/>
      <p:bldP spid="512017" grpId="0"/>
      <p:bldP spid="512019" grpId="0" animBg="1"/>
      <p:bldP spid="512021" grpId="0" animBg="1"/>
      <p:bldP spid="25" grpId="0" animBg="1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AutoShape 2"/>
          <p:cNvSpPr>
            <a:spLocks noChangeArrowheads="1"/>
          </p:cNvSpPr>
          <p:nvPr/>
        </p:nvSpPr>
        <p:spPr bwMode="auto">
          <a:xfrm>
            <a:off x="900113" y="2060575"/>
            <a:ext cx="3384550" cy="41248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变量名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   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表达式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</a:p>
        </p:txBody>
      </p:sp>
      <p:sp>
        <p:nvSpPr>
          <p:cNvPr id="514053" name="AutoShape 5"/>
          <p:cNvSpPr>
            <a:spLocks noChangeArrowheads="1"/>
          </p:cNvSpPr>
          <p:nvPr/>
        </p:nvSpPr>
        <p:spPr bwMode="auto">
          <a:xfrm>
            <a:off x="900113" y="3429000"/>
            <a:ext cx="5038725" cy="41498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a      =       ( b    +    3 )      +      ( b    –    1 )</a:t>
            </a:r>
          </a:p>
        </p:txBody>
      </p:sp>
      <p:sp>
        <p:nvSpPr>
          <p:cNvPr id="514054" name="Oval 6"/>
          <p:cNvSpPr>
            <a:spLocks noChangeArrowheads="1"/>
          </p:cNvSpPr>
          <p:nvPr/>
        </p:nvSpPr>
        <p:spPr bwMode="auto">
          <a:xfrm>
            <a:off x="1857356" y="3409715"/>
            <a:ext cx="1655762" cy="519351"/>
          </a:xfrm>
          <a:prstGeom prst="ellipse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14055" name="Oval 7"/>
          <p:cNvSpPr>
            <a:spLocks noChangeArrowheads="1"/>
          </p:cNvSpPr>
          <p:nvPr/>
        </p:nvSpPr>
        <p:spPr bwMode="auto">
          <a:xfrm>
            <a:off x="3571868" y="3429000"/>
            <a:ext cx="1727200" cy="519351"/>
          </a:xfrm>
          <a:prstGeom prst="ellipse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14056" name="AutoShape 8"/>
          <p:cNvSpPr>
            <a:spLocks/>
          </p:cNvSpPr>
          <p:nvPr/>
        </p:nvSpPr>
        <p:spPr bwMode="auto">
          <a:xfrm rot="16200000" flipH="1">
            <a:off x="2397106" y="3394075"/>
            <a:ext cx="504825" cy="1584325"/>
          </a:xfrm>
          <a:prstGeom prst="rightBrace">
            <a:avLst>
              <a:gd name="adj1" fmla="val 26153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14057" name="AutoShape 9"/>
          <p:cNvSpPr>
            <a:spLocks noChangeArrowheads="1"/>
          </p:cNvSpPr>
          <p:nvPr/>
        </p:nvSpPr>
        <p:spPr bwMode="gray">
          <a:xfrm>
            <a:off x="2000232" y="4545012"/>
            <a:ext cx="1295400" cy="3762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/>
              <a:t>表达式        </a:t>
            </a:r>
            <a:endParaRPr lang="zh-CN" altLang="en-US" b="1" dirty="0"/>
          </a:p>
        </p:txBody>
      </p:sp>
      <p:sp>
        <p:nvSpPr>
          <p:cNvPr id="514058" name="AutoShape 10"/>
          <p:cNvSpPr>
            <a:spLocks noChangeArrowheads="1"/>
          </p:cNvSpPr>
          <p:nvPr/>
        </p:nvSpPr>
        <p:spPr bwMode="gray">
          <a:xfrm>
            <a:off x="4000496" y="4572008"/>
            <a:ext cx="1223962" cy="3762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/>
              <a:t>表达式          </a:t>
            </a:r>
            <a:endParaRPr lang="zh-CN" altLang="en-US" b="1" dirty="0"/>
          </a:p>
        </p:txBody>
      </p:sp>
      <p:sp>
        <p:nvSpPr>
          <p:cNvPr id="514059" name="AutoShape 11"/>
          <p:cNvSpPr>
            <a:spLocks/>
          </p:cNvSpPr>
          <p:nvPr/>
        </p:nvSpPr>
        <p:spPr bwMode="auto">
          <a:xfrm rot="16200000" flipH="1">
            <a:off x="4325932" y="3460754"/>
            <a:ext cx="504825" cy="1584325"/>
          </a:xfrm>
          <a:prstGeom prst="rightBrace">
            <a:avLst>
              <a:gd name="adj1" fmla="val 26153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14060" name="AutoShape 12"/>
          <p:cNvSpPr>
            <a:spLocks/>
          </p:cNvSpPr>
          <p:nvPr/>
        </p:nvSpPr>
        <p:spPr bwMode="auto">
          <a:xfrm rot="16200000" flipH="1">
            <a:off x="3443267" y="2997201"/>
            <a:ext cx="504825" cy="4248150"/>
          </a:xfrm>
          <a:prstGeom prst="rightBrace">
            <a:avLst>
              <a:gd name="adj1" fmla="val 70126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14061" name="AutoShape 13"/>
          <p:cNvSpPr>
            <a:spLocks noChangeArrowheads="1"/>
          </p:cNvSpPr>
          <p:nvPr/>
        </p:nvSpPr>
        <p:spPr bwMode="gray">
          <a:xfrm>
            <a:off x="3214678" y="5445125"/>
            <a:ext cx="938211" cy="3762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/>
              <a:t>表达式           </a:t>
            </a:r>
            <a:endParaRPr lang="zh-CN" altLang="en-US" b="1" dirty="0"/>
          </a:p>
        </p:txBody>
      </p:sp>
      <p:sp>
        <p:nvSpPr>
          <p:cNvPr id="51406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赋值运算符</a:t>
            </a:r>
            <a:r>
              <a:rPr lang="en-US" altLang="zh-CN" b="1" dirty="0"/>
              <a:t>2-2</a:t>
            </a:r>
          </a:p>
        </p:txBody>
      </p:sp>
      <p:sp>
        <p:nvSpPr>
          <p:cNvPr id="514062" name="Rectangle 14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50957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GB" dirty="0"/>
              <a:t>赋值运算符</a:t>
            </a:r>
            <a:endParaRPr lang="en-GB" altLang="en-US" dirty="0"/>
          </a:p>
        </p:txBody>
      </p:sp>
      <p:sp>
        <p:nvSpPr>
          <p:cNvPr id="514063" name="Rectangle 15"/>
          <p:cNvSpPr>
            <a:spLocks noChangeArrowheads="1"/>
          </p:cNvSpPr>
          <p:nvPr/>
        </p:nvSpPr>
        <p:spPr bwMode="auto">
          <a:xfrm>
            <a:off x="785786" y="2708275"/>
            <a:ext cx="7415213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GB" sz="2800" b="1" dirty="0">
                <a:latin typeface="+mn-lt"/>
                <a:ea typeface="+mn-ea"/>
              </a:rPr>
              <a:t>表达式举例</a:t>
            </a:r>
            <a:endParaRPr lang="zh-CN" altLang="en-US" sz="2800" b="1" dirty="0">
              <a:latin typeface="+mn-lt"/>
              <a:ea typeface="+mn-ea"/>
            </a:endParaRPr>
          </a:p>
        </p:txBody>
      </p:sp>
      <p:sp>
        <p:nvSpPr>
          <p:cNvPr id="514070" name="AutoShape 22"/>
          <p:cNvSpPr>
            <a:spLocks noChangeArrowheads="1"/>
          </p:cNvSpPr>
          <p:nvPr/>
        </p:nvSpPr>
        <p:spPr bwMode="auto">
          <a:xfrm>
            <a:off x="714348" y="5949950"/>
            <a:ext cx="6732588" cy="576263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表达式就是符号（如加号、减号）与操作数（如</a:t>
            </a:r>
            <a:r>
              <a:rPr lang="en-US" altLang="zh-CN" b="1" dirty="0"/>
              <a:t>b</a:t>
            </a:r>
            <a:r>
              <a:rPr lang="zh-CN" altLang="en-US" b="1" dirty="0"/>
              <a:t>，</a:t>
            </a:r>
            <a:r>
              <a:rPr lang="en-US" altLang="zh-CN" b="1" dirty="0"/>
              <a:t>3</a:t>
            </a:r>
            <a:r>
              <a:rPr lang="zh-CN" altLang="en-US" b="1" dirty="0"/>
              <a:t>等）的组合</a:t>
            </a:r>
          </a:p>
        </p:txBody>
      </p:sp>
      <p:grpSp>
        <p:nvGrpSpPr>
          <p:cNvPr id="2" name="组合 16"/>
          <p:cNvGrpSpPr/>
          <p:nvPr/>
        </p:nvGrpSpPr>
        <p:grpSpPr>
          <a:xfrm>
            <a:off x="71406" y="872998"/>
            <a:ext cx="1000132" cy="400110"/>
            <a:chOff x="1000100" y="1801286"/>
            <a:chExt cx="1000132" cy="400110"/>
          </a:xfrm>
        </p:grpSpPr>
        <p:pic>
          <p:nvPicPr>
            <p:cNvPr id="18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1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0" grpId="0" animBg="1"/>
      <p:bldP spid="514053" grpId="0" animBg="1"/>
      <p:bldP spid="514054" grpId="0" animBg="1"/>
      <p:bldP spid="514055" grpId="0" animBg="1"/>
      <p:bldP spid="514056" grpId="0" animBg="1"/>
      <p:bldP spid="514057" grpId="0" animBg="1"/>
      <p:bldP spid="514058" grpId="0" animBg="1"/>
      <p:bldP spid="514059" grpId="0" animBg="1"/>
      <p:bldP spid="514060" grpId="0" animBg="1"/>
      <p:bldP spid="514061" grpId="0" animBg="1"/>
      <p:bldP spid="514062" grpId="0" build="p"/>
      <p:bldP spid="514063" grpId="0"/>
      <p:bldP spid="51407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56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算术运算符</a:t>
            </a:r>
            <a:r>
              <a:rPr lang="en-US" altLang="zh-CN" b="1" dirty="0"/>
              <a:t>3-1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8074026" cy="50101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基本的算术运算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sz="2400" dirty="0" smtClean="0"/>
              <a:t>5</a:t>
            </a:r>
            <a:r>
              <a:rPr lang="zh-CN" altLang="en-US" sz="2400" dirty="0"/>
              <a:t>、从控制台输入学员王浩</a:t>
            </a:r>
            <a:r>
              <a:rPr lang="en-US" altLang="zh-CN" sz="2400" dirty="0"/>
              <a:t>3</a:t>
            </a:r>
            <a:r>
              <a:rPr lang="zh-CN" altLang="en-US" sz="2400" dirty="0"/>
              <a:t>门课程成绩，编写程序实现</a:t>
            </a:r>
          </a:p>
          <a:p>
            <a:pPr>
              <a:buNone/>
            </a:pPr>
            <a:r>
              <a:rPr lang="zh-CN" altLang="en-US" sz="2400" dirty="0"/>
              <a:t>   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Java</a:t>
            </a:r>
            <a:r>
              <a:rPr lang="zh-CN" altLang="en-US" sz="2400" dirty="0"/>
              <a:t>课和</a:t>
            </a:r>
            <a:r>
              <a:rPr lang="en-US" altLang="zh-CN" sz="2400" dirty="0"/>
              <a:t>SQL</a:t>
            </a:r>
            <a:r>
              <a:rPr lang="zh-CN" altLang="en-US" sz="2400" dirty="0"/>
              <a:t>课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      </a:t>
            </a:r>
            <a:r>
              <a:rPr lang="zh-CN" altLang="en-US" sz="2400" dirty="0" smtClean="0"/>
              <a:t>分数</a:t>
            </a:r>
            <a:r>
              <a:rPr lang="zh-CN" altLang="en-US" sz="2400" dirty="0"/>
              <a:t>之差</a:t>
            </a:r>
          </a:p>
          <a:p>
            <a:pPr>
              <a:buNone/>
            </a:pPr>
            <a:r>
              <a:rPr lang="zh-CN" altLang="en-US" sz="2400" dirty="0"/>
              <a:t>   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3</a:t>
            </a:r>
            <a:r>
              <a:rPr lang="zh-CN" altLang="en-US" sz="2400" dirty="0"/>
              <a:t>门课的平均分</a:t>
            </a:r>
          </a:p>
        </p:txBody>
      </p:sp>
      <p:sp>
        <p:nvSpPr>
          <p:cNvPr id="517125" name="AutoShape 5"/>
          <p:cNvSpPr>
            <a:spLocks noChangeArrowheads="1"/>
          </p:cNvSpPr>
          <p:nvPr/>
        </p:nvSpPr>
        <p:spPr bwMode="auto">
          <a:xfrm>
            <a:off x="3348038" y="2130409"/>
            <a:ext cx="5472112" cy="45913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17126" name="AutoShape 6"/>
          <p:cNvSpPr>
            <a:spLocks noChangeArrowheads="1"/>
          </p:cNvSpPr>
          <p:nvPr/>
        </p:nvSpPr>
        <p:spPr bwMode="gray">
          <a:xfrm>
            <a:off x="3837901" y="1211246"/>
            <a:ext cx="948413" cy="45561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defTabSz="381000" eaLnBrk="0" hangingPunct="0">
              <a:lnSpc>
                <a:spcPct val="130000"/>
              </a:lnSpc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操作数</a:t>
            </a:r>
          </a:p>
        </p:txBody>
      </p:sp>
      <p:sp>
        <p:nvSpPr>
          <p:cNvPr id="517127" name="AutoShape 7"/>
          <p:cNvSpPr>
            <a:spLocks noChangeArrowheads="1"/>
          </p:cNvSpPr>
          <p:nvPr/>
        </p:nvSpPr>
        <p:spPr bwMode="gray">
          <a:xfrm>
            <a:off x="7338867" y="1181084"/>
            <a:ext cx="948413" cy="45561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defTabSz="381000" eaLnBrk="0" hangingPunct="0">
              <a:lnSpc>
                <a:spcPct val="130000"/>
              </a:lnSpc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操作数</a:t>
            </a:r>
          </a:p>
        </p:txBody>
      </p:sp>
      <p:sp>
        <p:nvSpPr>
          <p:cNvPr id="517128" name="Oval 8"/>
          <p:cNvSpPr>
            <a:spLocks noChangeArrowheads="1"/>
          </p:cNvSpPr>
          <p:nvPr/>
        </p:nvSpPr>
        <p:spPr bwMode="gray">
          <a:xfrm>
            <a:off x="5344267" y="1071546"/>
            <a:ext cx="1254773" cy="580032"/>
          </a:xfrm>
          <a:prstGeom prst="ellipse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运算符</a:t>
            </a:r>
          </a:p>
        </p:txBody>
      </p:sp>
      <p:sp>
        <p:nvSpPr>
          <p:cNvPr id="517134" name="AutoShape 14"/>
          <p:cNvSpPr>
            <a:spLocks noChangeArrowheads="1"/>
          </p:cNvSpPr>
          <p:nvPr/>
        </p:nvSpPr>
        <p:spPr bwMode="auto">
          <a:xfrm rot="5400000">
            <a:off x="5773679" y="1502226"/>
            <a:ext cx="431800" cy="824565"/>
          </a:xfrm>
          <a:prstGeom prst="rightArrow">
            <a:avLst>
              <a:gd name="adj1" fmla="val 50000"/>
              <a:gd name="adj2" fmla="val 2720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defTabSz="381000" eaLnBrk="0" hangingPunct="0">
              <a:lnSpc>
                <a:spcPct val="130000"/>
              </a:lnSpc>
              <a:buClr>
                <a:srgbClr val="233DA9"/>
              </a:buClr>
              <a:buSzPct val="80000"/>
              <a:defRPr/>
            </a:pPr>
            <a:endParaRPr lang="zh-CN" altLang="en-US" b="1" dirty="0"/>
          </a:p>
        </p:txBody>
      </p:sp>
      <p:pic>
        <p:nvPicPr>
          <p:cNvPr id="17" name="图片 16" descr="计算成绩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071942"/>
            <a:ext cx="4412529" cy="2396460"/>
          </a:xfrm>
          <a:prstGeom prst="rect">
            <a:avLst/>
          </a:prstGeom>
        </p:spPr>
      </p:pic>
      <p:grpSp>
        <p:nvGrpSpPr>
          <p:cNvPr id="2" name="组合 17"/>
          <p:cNvGrpSpPr/>
          <p:nvPr/>
        </p:nvGrpSpPr>
        <p:grpSpPr>
          <a:xfrm>
            <a:off x="71406" y="2786058"/>
            <a:ext cx="986586" cy="422603"/>
            <a:chOff x="1000100" y="1173499"/>
            <a:chExt cx="986586" cy="422603"/>
          </a:xfrm>
        </p:grpSpPr>
        <p:pic>
          <p:nvPicPr>
            <p:cNvPr id="19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1" name="加号 20"/>
          <p:cNvSpPr/>
          <p:nvPr/>
        </p:nvSpPr>
        <p:spPr bwMode="auto">
          <a:xfrm>
            <a:off x="3857620" y="2000240"/>
            <a:ext cx="714380" cy="714380"/>
          </a:xfrm>
          <a:prstGeom prst="math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减号 21"/>
          <p:cNvSpPr/>
          <p:nvPr/>
        </p:nvSpPr>
        <p:spPr bwMode="auto">
          <a:xfrm>
            <a:off x="4786314" y="2143116"/>
            <a:ext cx="857256" cy="428628"/>
          </a:xfrm>
          <a:prstGeom prst="mathMin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乘号 22"/>
          <p:cNvSpPr/>
          <p:nvPr/>
        </p:nvSpPr>
        <p:spPr bwMode="auto">
          <a:xfrm>
            <a:off x="6215074" y="2071678"/>
            <a:ext cx="785818" cy="571504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除号 23"/>
          <p:cNvSpPr/>
          <p:nvPr/>
        </p:nvSpPr>
        <p:spPr bwMode="auto">
          <a:xfrm>
            <a:off x="7429520" y="2071678"/>
            <a:ext cx="785818" cy="571504"/>
          </a:xfrm>
          <a:prstGeom prst="mathDivid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7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AutoShape 2"/>
          <p:cNvSpPr>
            <a:spLocks noChangeArrowheads="1"/>
          </p:cNvSpPr>
          <p:nvPr/>
        </p:nvSpPr>
        <p:spPr bwMode="auto">
          <a:xfrm>
            <a:off x="107950" y="785794"/>
            <a:ext cx="8904288" cy="6072206"/>
          </a:xfrm>
          <a:prstGeom prst="roundRect">
            <a:avLst>
              <a:gd name="adj" fmla="val 29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import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java.util.Scanner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ScoreStat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{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public static void main(String[]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Scanner input = new Scanner(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System.in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("STB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的成绩是：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stb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input.nextInt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     //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stb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分数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省略接收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Java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分数和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SQL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分数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diffen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分数差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double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avg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平均分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省略输出成绩单代码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diffen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java -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sql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计算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Java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课和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SQL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课的成绩差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("Java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SQL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的成绩差：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+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diffen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avg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stb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+ java +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sql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/ 3;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计算平均分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("3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门课的平均分是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: " +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avg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}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928662" y="4429132"/>
            <a:ext cx="5500726" cy="36933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928662" y="5143512"/>
            <a:ext cx="4643470" cy="36933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2122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算术运算符</a:t>
            </a:r>
            <a:r>
              <a:rPr lang="en-US" altLang="zh-CN" b="1" dirty="0"/>
              <a:t>3-2</a:t>
            </a:r>
          </a:p>
        </p:txBody>
      </p:sp>
      <p:sp>
        <p:nvSpPr>
          <p:cNvPr id="521225" name="Rectangle 9"/>
          <p:cNvSpPr>
            <a:spLocks noChangeArrowheads="1"/>
          </p:cNvSpPr>
          <p:nvPr/>
        </p:nvSpPr>
        <p:spPr bwMode="auto">
          <a:xfrm>
            <a:off x="928662" y="1928802"/>
            <a:ext cx="4751387" cy="107157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21226" name="Rectangle 10"/>
          <p:cNvSpPr>
            <a:spLocks noChangeArrowheads="1"/>
          </p:cNvSpPr>
          <p:nvPr/>
        </p:nvSpPr>
        <p:spPr bwMode="auto">
          <a:xfrm>
            <a:off x="142844" y="857232"/>
            <a:ext cx="3168650" cy="36933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21227" name="AutoShape 11"/>
          <p:cNvSpPr>
            <a:spLocks noChangeArrowheads="1"/>
          </p:cNvSpPr>
          <p:nvPr/>
        </p:nvSpPr>
        <p:spPr bwMode="auto">
          <a:xfrm>
            <a:off x="5143504" y="1071546"/>
            <a:ext cx="2376487" cy="408623"/>
          </a:xfrm>
          <a:prstGeom prst="wedgeRoundRectCallout">
            <a:avLst>
              <a:gd name="adj1" fmla="val -49959"/>
              <a:gd name="adj2" fmla="val 1147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指定</a:t>
            </a: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Scanner</a:t>
            </a: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类路径</a:t>
            </a:r>
          </a:p>
        </p:txBody>
      </p:sp>
      <p:sp>
        <p:nvSpPr>
          <p:cNvPr id="521228" name="AutoShape 12"/>
          <p:cNvSpPr>
            <a:spLocks noChangeArrowheads="1"/>
          </p:cNvSpPr>
          <p:nvPr/>
        </p:nvSpPr>
        <p:spPr bwMode="auto">
          <a:xfrm>
            <a:off x="6372225" y="2420938"/>
            <a:ext cx="2376488" cy="776383"/>
          </a:xfrm>
          <a:prstGeom prst="wedgeRoundRectCallout">
            <a:avLst>
              <a:gd name="adj1" fmla="val -49618"/>
              <a:gd name="adj2" fmla="val 195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通过键盘的输入得到</a:t>
            </a:r>
          </a:p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fr-FR" altLang="zh-CN" b="1" kern="0" dirty="0">
                <a:solidFill>
                  <a:schemeClr val="bg1"/>
                </a:solidFill>
                <a:latin typeface="Arial"/>
                <a:ea typeface="黑体"/>
              </a:rPr>
              <a:t>STB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的成绩 </a:t>
            </a:r>
          </a:p>
        </p:txBody>
      </p:sp>
      <p:sp>
        <p:nvSpPr>
          <p:cNvPr id="521230" name="AutoShape 14"/>
          <p:cNvSpPr>
            <a:spLocks noChangeArrowheads="1"/>
          </p:cNvSpPr>
          <p:nvPr/>
        </p:nvSpPr>
        <p:spPr bwMode="auto">
          <a:xfrm>
            <a:off x="6300788" y="3789363"/>
            <a:ext cx="2376487" cy="408623"/>
          </a:xfrm>
          <a:prstGeom prst="wedgeRoundRectCallout">
            <a:avLst>
              <a:gd name="adj1" fmla="val 2467"/>
              <a:gd name="adj2" fmla="val 4733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计算成绩差和平均分</a:t>
            </a: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3428992" y="1071546"/>
            <a:ext cx="1714512" cy="21431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5786446" y="2643182"/>
            <a:ext cx="571504" cy="4571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V="1">
            <a:off x="5786446" y="4143380"/>
            <a:ext cx="500066" cy="21431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2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18" grpId="0" animBg="1"/>
      <p:bldP spid="521220" grpId="0" animBg="1"/>
      <p:bldP spid="521221" grpId="0" animBg="1"/>
      <p:bldP spid="521225" grpId="0" animBg="1"/>
      <p:bldP spid="521226" grpId="0" animBg="1"/>
      <p:bldP spid="521227" grpId="0" animBg="1"/>
      <p:bldP spid="521228" grpId="0" animBg="1"/>
      <p:bldP spid="5212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AutoShape 2"/>
          <p:cNvSpPr>
            <a:spLocks noChangeArrowheads="1"/>
          </p:cNvSpPr>
          <p:nvPr/>
        </p:nvSpPr>
        <p:spPr bwMode="auto">
          <a:xfrm>
            <a:off x="715967" y="1785926"/>
            <a:ext cx="8285189" cy="441351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num1 = 5; 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num2 = 2; 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a = num1 % num2;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b = num1 / num2;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(num1 + " % " + num2 + "= " + a);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(num1 + " / " + num2 + " = " + b);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num1++;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num2- -; 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("num1 = " + num1);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("num2 = " + num2);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20195" name="AutoShape 3"/>
          <p:cNvSpPr>
            <a:spLocks noChangeArrowheads="1"/>
          </p:cNvSpPr>
          <p:nvPr/>
        </p:nvSpPr>
        <p:spPr bwMode="gray">
          <a:xfrm>
            <a:off x="7161215" y="2571744"/>
            <a:ext cx="1176159" cy="77638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5 % 2= 1</a:t>
            </a:r>
          </a:p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5 / 2 = 2</a:t>
            </a:r>
          </a:p>
        </p:txBody>
      </p:sp>
      <p:sp>
        <p:nvSpPr>
          <p:cNvPr id="520209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算术运算符</a:t>
            </a:r>
            <a:r>
              <a:rPr lang="en-US" altLang="zh-CN" b="1" dirty="0"/>
              <a:t>3-3</a:t>
            </a:r>
          </a:p>
        </p:txBody>
      </p:sp>
      <p:sp>
        <p:nvSpPr>
          <p:cNvPr id="520196" name="Rectangle 4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6040436" cy="5232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342900" lvl="1" indent="-342900">
              <a:buSzPct val="80000"/>
              <a:buBlip>
                <a:blip r:embed="rId3"/>
              </a:buBlip>
              <a:defRPr/>
            </a:pPr>
            <a:r>
              <a:rPr lang="zh-CN" altLang="en-US" sz="2800" dirty="0">
                <a:cs typeface="+mn-cs"/>
              </a:rPr>
              <a:t>下面代码片断的输出结果是什么？ </a:t>
            </a:r>
          </a:p>
        </p:txBody>
      </p:sp>
      <p:sp>
        <p:nvSpPr>
          <p:cNvPr id="520197" name="AutoShape 5"/>
          <p:cNvSpPr>
            <a:spLocks noChangeArrowheads="1"/>
          </p:cNvSpPr>
          <p:nvPr/>
        </p:nvSpPr>
        <p:spPr bwMode="gray">
          <a:xfrm>
            <a:off x="5649915" y="2664660"/>
            <a:ext cx="1366838" cy="590550"/>
          </a:xfrm>
          <a:prstGeom prst="rightArrow">
            <a:avLst>
              <a:gd name="adj1" fmla="val 51861"/>
              <a:gd name="adj2" fmla="val 6631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输出</a:t>
            </a:r>
          </a:p>
        </p:txBody>
      </p:sp>
      <p:sp>
        <p:nvSpPr>
          <p:cNvPr id="520198" name="AutoShape 6"/>
          <p:cNvSpPr>
            <a:spLocks noChangeArrowheads="1"/>
          </p:cNvSpPr>
          <p:nvPr/>
        </p:nvSpPr>
        <p:spPr bwMode="gray">
          <a:xfrm>
            <a:off x="3624273" y="1857365"/>
            <a:ext cx="1376355" cy="408623"/>
          </a:xfrm>
          <a:prstGeom prst="wedgeRoundRectCallout">
            <a:avLst>
              <a:gd name="adj1" fmla="val 14956"/>
              <a:gd name="adj2" fmla="val 4682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%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：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求余数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520199" name="AutoShape 7"/>
          <p:cNvSpPr>
            <a:spLocks noChangeArrowheads="1"/>
          </p:cNvSpPr>
          <p:nvPr/>
        </p:nvSpPr>
        <p:spPr bwMode="gray">
          <a:xfrm>
            <a:off x="3929058" y="2357431"/>
            <a:ext cx="982692" cy="408623"/>
          </a:xfrm>
          <a:prstGeom prst="wedgeRoundRectCallout">
            <a:avLst>
              <a:gd name="adj1" fmla="val 1008"/>
              <a:gd name="adj2" fmla="val 5024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/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：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求商</a:t>
            </a:r>
          </a:p>
        </p:txBody>
      </p:sp>
      <p:sp>
        <p:nvSpPr>
          <p:cNvPr id="520200" name="AutoShape 8"/>
          <p:cNvSpPr>
            <a:spLocks noChangeArrowheads="1"/>
          </p:cNvSpPr>
          <p:nvPr/>
        </p:nvSpPr>
        <p:spPr bwMode="gray">
          <a:xfrm>
            <a:off x="2786050" y="4214818"/>
            <a:ext cx="3143272" cy="408623"/>
          </a:xfrm>
          <a:prstGeom prst="wedgeRoundRectCallout">
            <a:avLst>
              <a:gd name="adj1" fmla="val -50611"/>
              <a:gd name="adj2" fmla="val -116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等价于：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num1 = num1 + 1;</a:t>
            </a:r>
          </a:p>
        </p:txBody>
      </p:sp>
      <p:sp>
        <p:nvSpPr>
          <p:cNvPr id="520201" name="AutoShape 9"/>
          <p:cNvSpPr>
            <a:spLocks noChangeArrowheads="1"/>
          </p:cNvSpPr>
          <p:nvPr/>
        </p:nvSpPr>
        <p:spPr bwMode="gray">
          <a:xfrm>
            <a:off x="1187450" y="6000768"/>
            <a:ext cx="3047970" cy="408623"/>
          </a:xfrm>
          <a:prstGeom prst="wedgeRoundRectCallout">
            <a:avLst>
              <a:gd name="adj1" fmla="val -16797"/>
              <a:gd name="adj2" fmla="val -5123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等价于：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num2 = num2 - 1;</a:t>
            </a:r>
          </a:p>
        </p:txBody>
      </p:sp>
      <p:sp>
        <p:nvSpPr>
          <p:cNvPr id="520202" name="AutoShape 10"/>
          <p:cNvSpPr>
            <a:spLocks noChangeArrowheads="1"/>
          </p:cNvSpPr>
          <p:nvPr/>
        </p:nvSpPr>
        <p:spPr bwMode="gray">
          <a:xfrm>
            <a:off x="7304091" y="5010071"/>
            <a:ext cx="1260482" cy="77638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num1 = 6</a:t>
            </a:r>
          </a:p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num2 = 1</a:t>
            </a:r>
          </a:p>
        </p:txBody>
      </p:sp>
      <p:sp>
        <p:nvSpPr>
          <p:cNvPr id="520203" name="AutoShape 11"/>
          <p:cNvSpPr>
            <a:spLocks noChangeArrowheads="1"/>
          </p:cNvSpPr>
          <p:nvPr/>
        </p:nvSpPr>
        <p:spPr bwMode="gray">
          <a:xfrm>
            <a:off x="5864229" y="5094256"/>
            <a:ext cx="1366837" cy="608013"/>
          </a:xfrm>
          <a:prstGeom prst="rightArrow">
            <a:avLst>
              <a:gd name="adj1" fmla="val 51861"/>
              <a:gd name="adj2" fmla="val 6441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输出</a:t>
            </a:r>
          </a:p>
        </p:txBody>
      </p:sp>
      <p:sp>
        <p:nvSpPr>
          <p:cNvPr id="520204" name="Line 12"/>
          <p:cNvSpPr>
            <a:spLocks noChangeShapeType="1"/>
          </p:cNvSpPr>
          <p:nvPr/>
        </p:nvSpPr>
        <p:spPr bwMode="auto">
          <a:xfrm flipV="1">
            <a:off x="785786" y="4143376"/>
            <a:ext cx="8072494" cy="45719"/>
          </a:xfrm>
          <a:prstGeom prst="line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71406" y="857232"/>
            <a:ext cx="1469411" cy="400110"/>
            <a:chOff x="2962268" y="5103147"/>
            <a:chExt cx="1469411" cy="400110"/>
          </a:xfrm>
        </p:grpSpPr>
        <p:pic>
          <p:nvPicPr>
            <p:cNvPr id="16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3286116" y="2285992"/>
            <a:ext cx="428628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V="1">
            <a:off x="3286115" y="2786058"/>
            <a:ext cx="642942" cy="21431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2000232" y="4500569"/>
            <a:ext cx="714380" cy="4571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1571604" y="5000636"/>
            <a:ext cx="642942" cy="100013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0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2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2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2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4" grpId="0" animBg="1"/>
      <p:bldP spid="520195" grpId="0" animBg="1"/>
      <p:bldP spid="520196" grpId="0" build="p"/>
      <p:bldP spid="520197" grpId="0" animBg="1"/>
      <p:bldP spid="520198" grpId="0" animBg="1"/>
      <p:bldP spid="520199" grpId="0" animBg="1"/>
      <p:bldP spid="520200" grpId="0" animBg="1"/>
      <p:bldP spid="520201" grpId="0" animBg="1"/>
      <p:bldP spid="520202" grpId="0" animBg="1"/>
      <p:bldP spid="520203" grpId="0" animBg="1"/>
      <p:bldP spid="52020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4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/>
              <a:t>小结</a:t>
            </a:r>
            <a:endParaRPr lang="en-US" altLang="zh-CN" b="1" dirty="0"/>
          </a:p>
        </p:txBody>
      </p:sp>
      <p:sp>
        <p:nvSpPr>
          <p:cNvPr id="53043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、根据天数（</a:t>
            </a:r>
            <a:r>
              <a:rPr lang="en-US" altLang="zh-CN" dirty="0"/>
              <a:t>46</a:t>
            </a:r>
            <a:r>
              <a:rPr lang="zh-CN" altLang="en-US" dirty="0"/>
              <a:t>）计算周数和剩余的天数</a:t>
            </a:r>
          </a:p>
        </p:txBody>
      </p:sp>
      <p:sp>
        <p:nvSpPr>
          <p:cNvPr id="530435" name="Rectangle 3"/>
          <p:cNvSpPr>
            <a:spLocks noChangeArrowheads="1"/>
          </p:cNvSpPr>
          <p:nvPr/>
        </p:nvSpPr>
        <p:spPr bwMode="auto">
          <a:xfrm>
            <a:off x="785786" y="3860800"/>
            <a:ext cx="6913563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en-US" altLang="zh-CN" sz="2800" b="1" dirty="0">
                <a:latin typeface="+mn-lt"/>
                <a:ea typeface="+mn-ea"/>
              </a:rPr>
              <a:t>2</a:t>
            </a:r>
            <a:r>
              <a:rPr lang="zh-CN" altLang="en-US" sz="2800" b="1" dirty="0">
                <a:latin typeface="+mn-lt"/>
                <a:ea typeface="+mn-ea"/>
              </a:rPr>
              <a:t>、已知圆的半径</a:t>
            </a:r>
            <a:r>
              <a:rPr lang="en-US" altLang="zh-CN" sz="2800" b="1" dirty="0">
                <a:latin typeface="+mn-lt"/>
                <a:ea typeface="+mn-ea"/>
              </a:rPr>
              <a:t>radius= 1.5</a:t>
            </a:r>
            <a:r>
              <a:rPr lang="zh-CN" altLang="en-US" sz="2800" b="1" dirty="0">
                <a:latin typeface="+mn-lt"/>
                <a:ea typeface="+mn-ea"/>
              </a:rPr>
              <a:t>，求其面积</a:t>
            </a:r>
          </a:p>
        </p:txBody>
      </p:sp>
      <p:sp>
        <p:nvSpPr>
          <p:cNvPr id="530445" name="AutoShape 13"/>
          <p:cNvSpPr>
            <a:spLocks noChangeArrowheads="1"/>
          </p:cNvSpPr>
          <p:nvPr/>
        </p:nvSpPr>
        <p:spPr bwMode="auto">
          <a:xfrm>
            <a:off x="1285853" y="1928802"/>
            <a:ext cx="5786478" cy="1532727"/>
          </a:xfrm>
          <a:prstGeom prst="roundRect">
            <a:avLst>
              <a:gd name="adj" fmla="val 22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提示：</a:t>
            </a:r>
            <a:br>
              <a:rPr lang="zh-CN" altLang="en-US" b="1">
                <a:solidFill>
                  <a:schemeClr val="accent5">
                    <a:lumMod val="10000"/>
                  </a:schemeClr>
                </a:solidFill>
                <a:latin typeface="+mn-lt"/>
              </a:rPr>
            </a:br>
            <a:r>
              <a:rPr lang="zh-CN" altLang="en-US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 days = 46; // </a:t>
            </a:r>
            <a:r>
              <a:rPr lang="zh-CN" altLang="en-US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天数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     int week = days / 7; // </a:t>
            </a:r>
            <a:r>
              <a:rPr lang="zh-CN" altLang="en-US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星期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     int leftDay = days % 7;// </a:t>
            </a:r>
            <a:r>
              <a:rPr lang="zh-CN" altLang="en-US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剩余的天数</a:t>
            </a:r>
            <a:endParaRPr lang="en-US" altLang="zh-CN" b="1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30446" name="AutoShape 14"/>
          <p:cNvSpPr>
            <a:spLocks noChangeArrowheads="1"/>
          </p:cNvSpPr>
          <p:nvPr/>
        </p:nvSpPr>
        <p:spPr bwMode="auto">
          <a:xfrm>
            <a:off x="1285853" y="4797425"/>
            <a:ext cx="5715039" cy="153272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提示：</a:t>
            </a:r>
            <a:b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</a:b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double pi = 3.14159; //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圆周率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double radius = 1.5; //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半径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double area = pi * radius * radius; //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计算圆面积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68851" y="857232"/>
            <a:ext cx="1502753" cy="400110"/>
            <a:chOff x="6641147" y="5088888"/>
            <a:chExt cx="1502753" cy="400110"/>
          </a:xfrm>
        </p:grpSpPr>
        <p:pic>
          <p:nvPicPr>
            <p:cNvPr id="14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6855461" y="5088888"/>
              <a:ext cx="1288439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现场编程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45" grpId="0" animBg="1"/>
      <p:bldP spid="5304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7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85786" y="223820"/>
            <a:ext cx="8229600" cy="6334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自动类型转换举例</a:t>
            </a:r>
            <a:endParaRPr lang="en-US" altLang="zh-CN" dirty="0" smtClean="0"/>
          </a:p>
        </p:txBody>
      </p:sp>
      <p:sp>
        <p:nvSpPr>
          <p:cNvPr id="523277" name="Rectangle 13"/>
          <p:cNvSpPr>
            <a:spLocks noChangeArrowheads="1"/>
          </p:cNvSpPr>
          <p:nvPr/>
        </p:nvSpPr>
        <p:spPr bwMode="auto">
          <a:xfrm>
            <a:off x="795365" y="1412875"/>
            <a:ext cx="7634287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某</a:t>
            </a:r>
            <a:r>
              <a:rPr lang="zh-CN" altLang="en-US" sz="2800" b="1" dirty="0">
                <a:latin typeface="+mn-lt"/>
                <a:ea typeface="+mn-ea"/>
              </a:rPr>
              <a:t>班第一次</a:t>
            </a:r>
            <a:r>
              <a:rPr lang="en-US" altLang="zh-CN" sz="2800" b="1" dirty="0">
                <a:latin typeface="+mn-lt"/>
                <a:ea typeface="+mn-ea"/>
              </a:rPr>
              <a:t>Java</a:t>
            </a:r>
            <a:r>
              <a:rPr lang="zh-CN" altLang="en-US" sz="2800" b="1" dirty="0">
                <a:latin typeface="+mn-lt"/>
                <a:ea typeface="+mn-ea"/>
              </a:rPr>
              <a:t>考试平均分</a:t>
            </a:r>
            <a:r>
              <a:rPr lang="en-US" altLang="zh-CN" sz="2800" b="1" dirty="0">
                <a:latin typeface="+mn-lt"/>
                <a:ea typeface="+mn-ea"/>
              </a:rPr>
              <a:t>81.29</a:t>
            </a:r>
            <a:r>
              <a:rPr lang="zh-CN" altLang="en-US" sz="2800" b="1" dirty="0">
                <a:latin typeface="+mn-lt"/>
                <a:ea typeface="+mn-ea"/>
              </a:rPr>
              <a:t>，第二次比第一次多</a:t>
            </a:r>
            <a:r>
              <a:rPr lang="en-US" altLang="zh-CN" sz="2800" b="1" dirty="0">
                <a:latin typeface="+mn-lt"/>
                <a:ea typeface="+mn-ea"/>
              </a:rPr>
              <a:t>2</a:t>
            </a:r>
            <a:r>
              <a:rPr lang="zh-CN" altLang="en-US" sz="2800" b="1" dirty="0">
                <a:latin typeface="+mn-lt"/>
                <a:ea typeface="+mn-ea"/>
              </a:rPr>
              <a:t>分，计算第二次考试平均分？</a:t>
            </a:r>
            <a:endParaRPr lang="en-GB" altLang="zh-CN" sz="2800" b="1" dirty="0">
              <a:latin typeface="+mn-lt"/>
              <a:ea typeface="+mn-ea"/>
            </a:endParaRPr>
          </a:p>
        </p:txBody>
      </p:sp>
      <p:grpSp>
        <p:nvGrpSpPr>
          <p:cNvPr id="2" name="组合 21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9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1071538" y="2500306"/>
            <a:ext cx="7143800" cy="2500330"/>
          </a:xfrm>
          <a:prstGeom prst="roundRect">
            <a:avLst>
              <a:gd name="adj" fmla="val 22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b="1" dirty="0" smtClean="0"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cs typeface="Times New Roman" pitchFamily="18" charset="0"/>
              </a:rPr>
              <a:t>double</a:t>
            </a:r>
            <a:r>
              <a:rPr lang="en-US" altLang="zh-CN" b="1" dirty="0" smtClean="0">
                <a:cs typeface="Times New Roman" pitchFamily="18" charset="0"/>
              </a:rPr>
              <a:t> </a:t>
            </a:r>
            <a:r>
              <a:rPr lang="en-US" altLang="zh-CN" b="1" dirty="0" err="1" smtClean="0">
                <a:cs typeface="Times New Roman" pitchFamily="18" charset="0"/>
              </a:rPr>
              <a:t>firstAvg</a:t>
            </a:r>
            <a:r>
              <a:rPr lang="en-US" altLang="zh-CN" b="1" dirty="0" smtClean="0">
                <a:cs typeface="Times New Roman" pitchFamily="18" charset="0"/>
              </a:rPr>
              <a:t> = 81.29;  //</a:t>
            </a:r>
            <a:r>
              <a:rPr lang="zh-CN" altLang="en-US" b="1" dirty="0" smtClean="0">
                <a:cs typeface="Times New Roman" pitchFamily="18" charset="0"/>
              </a:rPr>
              <a:t>第一次平均分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b="1" dirty="0" smtClean="0">
                <a:cs typeface="Times New Roman" pitchFamily="18" charset="0"/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  <a:cs typeface="Times New Roman" pitchFamily="18" charset="0"/>
              </a:rPr>
              <a:t>double</a:t>
            </a:r>
            <a:r>
              <a:rPr lang="en-US" altLang="zh-CN" b="1" dirty="0" smtClean="0">
                <a:cs typeface="Times New Roman" pitchFamily="18" charset="0"/>
              </a:rPr>
              <a:t> </a:t>
            </a:r>
            <a:r>
              <a:rPr lang="en-US" altLang="zh-CN" b="1" dirty="0" err="1" smtClean="0">
                <a:cs typeface="Times New Roman" pitchFamily="18" charset="0"/>
              </a:rPr>
              <a:t>secondAvg</a:t>
            </a:r>
            <a:r>
              <a:rPr lang="en-US" altLang="zh-CN" b="1" dirty="0" smtClean="0">
                <a:cs typeface="Times New Roman" pitchFamily="18" charset="0"/>
              </a:rPr>
              <a:t>;         //</a:t>
            </a:r>
            <a:r>
              <a:rPr lang="zh-CN" altLang="en-US" b="1" dirty="0" smtClean="0">
                <a:cs typeface="Times New Roman" pitchFamily="18" charset="0"/>
              </a:rPr>
              <a:t>第二次平均分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b="1" dirty="0" smtClean="0">
                <a:cs typeface="Times New Roman" pitchFamily="18" charset="0"/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  <a:cs typeface="Times New Roman" pitchFamily="18" charset="0"/>
              </a:rPr>
              <a:t>int</a:t>
            </a:r>
            <a:r>
              <a:rPr lang="en-US" altLang="zh-CN" b="1" dirty="0" smtClean="0">
                <a:cs typeface="Times New Roman" pitchFamily="18" charset="0"/>
              </a:rPr>
              <a:t> rise = 2;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b="1" dirty="0" smtClean="0">
              <a:cs typeface="Times New Roman" pitchFamily="18" charset="0"/>
            </a:endParaRP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cs typeface="Times New Roman" pitchFamily="18" charset="0"/>
              </a:rPr>
              <a:t>  </a:t>
            </a:r>
            <a:r>
              <a:rPr lang="en-US" altLang="zh-CN" b="1" dirty="0" err="1" smtClean="0">
                <a:cs typeface="Times New Roman" pitchFamily="18" charset="0"/>
              </a:rPr>
              <a:t>secondAvg</a:t>
            </a:r>
            <a:r>
              <a:rPr lang="en-US" altLang="zh-CN" b="1" dirty="0" smtClean="0">
                <a:cs typeface="Times New Roman" pitchFamily="18" charset="0"/>
              </a:rPr>
              <a:t> = </a:t>
            </a:r>
            <a:r>
              <a:rPr lang="en-US" altLang="zh-CN" b="1" dirty="0" err="1" smtClean="0">
                <a:cs typeface="Times New Roman" pitchFamily="18" charset="0"/>
              </a:rPr>
              <a:t>firstAvg</a:t>
            </a:r>
            <a:r>
              <a:rPr lang="en-US" altLang="zh-CN" b="1" dirty="0" smtClean="0">
                <a:cs typeface="Times New Roman" pitchFamily="18" charset="0"/>
              </a:rPr>
              <a:t> + rise;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cs typeface="Times New Roman" pitchFamily="18" charset="0"/>
              </a:rPr>
              <a:t>        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cs typeface="Times New Roman" pitchFamily="18" charset="0"/>
              </a:rPr>
              <a:t>  </a:t>
            </a:r>
            <a:r>
              <a:rPr lang="en-US" altLang="zh-CN" b="1" dirty="0" err="1" smtClean="0">
                <a:cs typeface="Times New Roman" pitchFamily="18" charset="0"/>
              </a:rPr>
              <a:t>System.out.println</a:t>
            </a:r>
            <a:r>
              <a:rPr lang="en-US" altLang="zh-CN" b="1" dirty="0" smtClean="0">
                <a:cs typeface="Times New Roman" pitchFamily="18" charset="0"/>
              </a:rPr>
              <a:t>("</a:t>
            </a:r>
            <a:r>
              <a:rPr lang="en-US" altLang="en-US" b="1" dirty="0" err="1" smtClean="0">
                <a:cs typeface="Times New Roman" pitchFamily="18" charset="0"/>
              </a:rPr>
              <a:t>第二次平均</a:t>
            </a:r>
            <a:r>
              <a:rPr lang="zh-CN" altLang="en-US" b="1" dirty="0" smtClean="0">
                <a:cs typeface="Times New Roman" pitchFamily="18" charset="0"/>
              </a:rPr>
              <a:t>分是：</a:t>
            </a:r>
            <a:r>
              <a:rPr lang="en-US" altLang="zh-CN" b="1" dirty="0" smtClean="0">
                <a:cs typeface="Times New Roman" pitchFamily="18" charset="0"/>
              </a:rPr>
              <a:t>"  + </a:t>
            </a:r>
            <a:r>
              <a:rPr lang="en-US" altLang="zh-CN" b="1" dirty="0" err="1" smtClean="0">
                <a:cs typeface="Times New Roman" pitchFamily="18" charset="0"/>
              </a:rPr>
              <a:t>secondAvg</a:t>
            </a:r>
            <a:r>
              <a:rPr lang="en-US" altLang="zh-CN" b="1" dirty="0" smtClean="0">
                <a:cs typeface="Times New Roman" pitchFamily="18" charset="0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23269" name="Rectangle 5"/>
          <p:cNvSpPr>
            <a:spLocks noChangeArrowheads="1"/>
          </p:cNvSpPr>
          <p:nvPr/>
        </p:nvSpPr>
        <p:spPr bwMode="auto">
          <a:xfrm>
            <a:off x="1142976" y="3845486"/>
            <a:ext cx="3500462" cy="36933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pic>
        <p:nvPicPr>
          <p:cNvPr id="12" name="图片 11" descr="图2.6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38" y="4000504"/>
            <a:ext cx="3876254" cy="2500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2326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71556" y="214290"/>
            <a:ext cx="8229600" cy="6334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自动类型转换规则</a:t>
            </a:r>
          </a:p>
        </p:txBody>
      </p:sp>
      <p:sp>
        <p:nvSpPr>
          <p:cNvPr id="524290" name="Rectangle 2"/>
          <p:cNvSpPr>
            <a:spLocks noGrp="1" noChangeArrowheads="1"/>
          </p:cNvSpPr>
          <p:nvPr>
            <p:ph idx="1"/>
          </p:nvPr>
        </p:nvSpPr>
        <p:spPr>
          <a:xfrm>
            <a:off x="784254" y="714356"/>
            <a:ext cx="7645398" cy="5010170"/>
          </a:xfrm>
        </p:spPr>
        <p:txBody>
          <a:bodyPr/>
          <a:lstStyle/>
          <a:p>
            <a:pPr>
              <a:buNone/>
            </a:pPr>
            <a:endParaRPr lang="zh-CN" altLang="en-US" dirty="0"/>
          </a:p>
          <a:p>
            <a:r>
              <a:rPr lang="zh-CN" altLang="en-US" dirty="0"/>
              <a:t>规则</a:t>
            </a:r>
            <a:r>
              <a:rPr lang="en-US" altLang="zh-CN" dirty="0"/>
              <a:t>1</a:t>
            </a:r>
            <a:r>
              <a:rPr lang="zh-CN" altLang="en-US" dirty="0"/>
              <a:t>：如果一个操作数为</a:t>
            </a:r>
            <a:r>
              <a:rPr lang="en-US" altLang="zh-CN" dirty="0"/>
              <a:t>double</a:t>
            </a:r>
            <a:r>
              <a:rPr lang="zh-CN" altLang="en-US" dirty="0"/>
              <a:t>型，则整个表达式可提升为</a:t>
            </a:r>
            <a:r>
              <a:rPr lang="en-US" altLang="zh-CN" dirty="0"/>
              <a:t>double</a:t>
            </a:r>
            <a:r>
              <a:rPr lang="zh-CN" altLang="en-US" dirty="0"/>
              <a:t>型</a:t>
            </a:r>
          </a:p>
          <a:p>
            <a:endParaRPr lang="zh-CN" altLang="en-US" dirty="0"/>
          </a:p>
          <a:p>
            <a:r>
              <a:rPr lang="zh-CN" altLang="en-US" dirty="0"/>
              <a:t>规则</a:t>
            </a:r>
            <a:r>
              <a:rPr lang="en-US" altLang="zh-CN" dirty="0"/>
              <a:t>2</a:t>
            </a:r>
            <a:r>
              <a:rPr lang="zh-CN" altLang="en-US" dirty="0"/>
              <a:t>：满足自动类型转换的条件</a:t>
            </a:r>
          </a:p>
          <a:p>
            <a:pPr lvl="1"/>
            <a:r>
              <a:rPr lang="zh-CN" altLang="en-US" dirty="0"/>
              <a:t>两种类型要兼容：</a:t>
            </a:r>
          </a:p>
          <a:p>
            <a:pPr lvl="2"/>
            <a:r>
              <a:rPr lang="zh-CN" altLang="en-US" dirty="0"/>
              <a:t>数值类型（整型和浮点型）互相兼容</a:t>
            </a:r>
          </a:p>
          <a:p>
            <a:pPr lvl="1"/>
            <a:r>
              <a:rPr lang="zh-CN" altLang="en-US" dirty="0"/>
              <a:t>目标类型大于源类型： </a:t>
            </a:r>
          </a:p>
          <a:p>
            <a:pPr lvl="2"/>
            <a:r>
              <a:rPr lang="zh-CN" altLang="en-US" dirty="0"/>
              <a:t>例如：</a:t>
            </a:r>
            <a:r>
              <a:rPr lang="en-US" altLang="zh-CN" dirty="0"/>
              <a:t>double </a:t>
            </a:r>
            <a:r>
              <a:rPr lang="zh-CN" altLang="en-US" dirty="0"/>
              <a:t>型大于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4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4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4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4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4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4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AutoShape 2"/>
          <p:cNvSpPr>
            <a:spLocks noChangeArrowheads="1"/>
          </p:cNvSpPr>
          <p:nvPr/>
        </p:nvSpPr>
        <p:spPr bwMode="auto">
          <a:xfrm>
            <a:off x="1979613" y="2420938"/>
            <a:ext cx="4926012" cy="1138237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b="1" dirty="0" smtClean="0">
                <a:cs typeface="Times New Roman" pitchFamily="18" charset="0"/>
              </a:rPr>
              <a:t> </a:t>
            </a:r>
            <a:r>
              <a:rPr lang="en-US" altLang="zh-CN" b="1" dirty="0" smtClean="0">
                <a:cs typeface="Times New Roman" pitchFamily="18" charset="0"/>
              </a:rPr>
              <a:t>int age = 19;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itchFamily="18" charset="0"/>
              </a:rPr>
              <a:t> char sex = '</a:t>
            </a:r>
            <a:r>
              <a:rPr lang="zh-CN" altLang="en-US" b="1" dirty="0" smtClean="0">
                <a:cs typeface="Times New Roman" pitchFamily="18" charset="0"/>
              </a:rPr>
              <a:t>女</a:t>
            </a:r>
            <a:r>
              <a:rPr lang="en-US" altLang="zh-CN" b="1" dirty="0" smtClean="0">
                <a:cs typeface="Times New Roman" pitchFamily="18" charset="0"/>
              </a:rPr>
              <a:t>';       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itchFamily="18" charset="0"/>
              </a:rPr>
              <a:t> char result = age + sex;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787900" y="3141663"/>
            <a:ext cx="142875" cy="360362"/>
            <a:chOff x="2789" y="1480"/>
            <a:chExt cx="409" cy="362"/>
          </a:xfrm>
        </p:grpSpPr>
        <p:sp>
          <p:nvSpPr>
            <p:cNvPr id="525316" name="Line 4"/>
            <p:cNvSpPr>
              <a:spLocks noChangeShapeType="1"/>
            </p:cNvSpPr>
            <p:nvPr/>
          </p:nvSpPr>
          <p:spPr bwMode="auto">
            <a:xfrm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5317" name="Line 5"/>
            <p:cNvSpPr>
              <a:spLocks noChangeShapeType="1"/>
            </p:cNvSpPr>
            <p:nvPr/>
          </p:nvSpPr>
          <p:spPr bwMode="auto">
            <a:xfrm flipH="1"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5340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771556" y="214290"/>
            <a:ext cx="8229600" cy="6334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常见错误</a:t>
            </a:r>
            <a:endParaRPr lang="en-US" altLang="zh-CN" dirty="0" smtClean="0"/>
          </a:p>
        </p:txBody>
      </p:sp>
      <p:sp>
        <p:nvSpPr>
          <p:cNvPr id="525318" name="Rectangle 6"/>
          <p:cNvSpPr>
            <a:spLocks noGrp="1" noChangeArrowheads="1"/>
          </p:cNvSpPr>
          <p:nvPr>
            <p:ph idx="1"/>
          </p:nvPr>
        </p:nvSpPr>
        <p:spPr>
          <a:xfrm>
            <a:off x="900113" y="1484313"/>
            <a:ext cx="7993062" cy="576262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/>
              <a:t>        下面语句正确吗？</a:t>
            </a:r>
          </a:p>
          <a:p>
            <a:endParaRPr lang="zh-CN" altLang="en-US" sz="2000" dirty="0"/>
          </a:p>
        </p:txBody>
      </p:sp>
      <p:sp>
        <p:nvSpPr>
          <p:cNvPr id="525319" name="AutoShape 7"/>
          <p:cNvSpPr>
            <a:spLocks noChangeArrowheads="1"/>
          </p:cNvSpPr>
          <p:nvPr/>
        </p:nvSpPr>
        <p:spPr bwMode="auto">
          <a:xfrm>
            <a:off x="2051050" y="4005263"/>
            <a:ext cx="4999038" cy="1870075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itchFamily="18" charset="0"/>
              </a:rPr>
              <a:t>int a = 10;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itchFamily="18" charset="0"/>
              </a:rPr>
              <a:t>int b = 10.2;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itchFamily="18" charset="0"/>
              </a:rPr>
              <a:t>double c = 10; 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itchFamily="18" charset="0"/>
              </a:rPr>
              <a:t>c = a;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itchFamily="18" charset="0"/>
              </a:rPr>
              <a:t>int d = c;                                  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563938" y="4437063"/>
            <a:ext cx="215900" cy="287337"/>
            <a:chOff x="2789" y="1480"/>
            <a:chExt cx="409" cy="362"/>
          </a:xfrm>
        </p:grpSpPr>
        <p:sp>
          <p:nvSpPr>
            <p:cNvPr id="525321" name="Line 9"/>
            <p:cNvSpPr>
              <a:spLocks noChangeShapeType="1"/>
            </p:cNvSpPr>
            <p:nvPr/>
          </p:nvSpPr>
          <p:spPr bwMode="auto">
            <a:xfrm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5322" name="Line 10"/>
            <p:cNvSpPr>
              <a:spLocks noChangeShapeType="1"/>
            </p:cNvSpPr>
            <p:nvPr/>
          </p:nvSpPr>
          <p:spPr bwMode="auto">
            <a:xfrm flipH="1"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203575" y="5445125"/>
            <a:ext cx="287338" cy="288925"/>
            <a:chOff x="2789" y="1480"/>
            <a:chExt cx="409" cy="362"/>
          </a:xfrm>
        </p:grpSpPr>
        <p:sp>
          <p:nvSpPr>
            <p:cNvPr id="525324" name="Line 12"/>
            <p:cNvSpPr>
              <a:spLocks noChangeShapeType="1"/>
            </p:cNvSpPr>
            <p:nvPr/>
          </p:nvSpPr>
          <p:spPr bwMode="auto">
            <a:xfrm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5325" name="Line 13"/>
            <p:cNvSpPr>
              <a:spLocks noChangeShapeType="1"/>
            </p:cNvSpPr>
            <p:nvPr/>
          </p:nvSpPr>
          <p:spPr bwMode="auto">
            <a:xfrm flipH="1"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492500" y="4005263"/>
            <a:ext cx="288925" cy="361950"/>
            <a:chOff x="4150" y="3339"/>
            <a:chExt cx="272" cy="273"/>
          </a:xfrm>
        </p:grpSpPr>
        <p:sp>
          <p:nvSpPr>
            <p:cNvPr id="525329" name="Line 17"/>
            <p:cNvSpPr>
              <a:spLocks noChangeShapeType="1"/>
            </p:cNvSpPr>
            <p:nvPr/>
          </p:nvSpPr>
          <p:spPr bwMode="auto">
            <a:xfrm>
              <a:off x="4150" y="3475"/>
              <a:ext cx="91" cy="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25330" name="Line 18"/>
            <p:cNvSpPr>
              <a:spLocks noChangeShapeType="1"/>
            </p:cNvSpPr>
            <p:nvPr/>
          </p:nvSpPr>
          <p:spPr bwMode="auto">
            <a:xfrm flipV="1">
              <a:off x="4241" y="3339"/>
              <a:ext cx="181" cy="2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3779838" y="4724400"/>
            <a:ext cx="360362" cy="361950"/>
            <a:chOff x="4150" y="3339"/>
            <a:chExt cx="272" cy="273"/>
          </a:xfrm>
        </p:grpSpPr>
        <p:sp>
          <p:nvSpPr>
            <p:cNvPr id="525332" name="Line 20"/>
            <p:cNvSpPr>
              <a:spLocks noChangeShapeType="1"/>
            </p:cNvSpPr>
            <p:nvPr/>
          </p:nvSpPr>
          <p:spPr bwMode="auto">
            <a:xfrm>
              <a:off x="4150" y="3475"/>
              <a:ext cx="91" cy="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25333" name="Line 21"/>
            <p:cNvSpPr>
              <a:spLocks noChangeShapeType="1"/>
            </p:cNvSpPr>
            <p:nvPr/>
          </p:nvSpPr>
          <p:spPr bwMode="auto">
            <a:xfrm flipV="1">
              <a:off x="4241" y="3339"/>
              <a:ext cx="181" cy="2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2916238" y="5084763"/>
            <a:ext cx="360362" cy="288925"/>
            <a:chOff x="4150" y="3339"/>
            <a:chExt cx="272" cy="273"/>
          </a:xfrm>
        </p:grpSpPr>
        <p:sp>
          <p:nvSpPr>
            <p:cNvPr id="525335" name="Line 23"/>
            <p:cNvSpPr>
              <a:spLocks noChangeShapeType="1"/>
            </p:cNvSpPr>
            <p:nvPr/>
          </p:nvSpPr>
          <p:spPr bwMode="auto">
            <a:xfrm>
              <a:off x="4150" y="3475"/>
              <a:ext cx="91" cy="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25336" name="Line 24"/>
            <p:cNvSpPr>
              <a:spLocks noChangeShapeType="1"/>
            </p:cNvSpPr>
            <p:nvPr/>
          </p:nvSpPr>
          <p:spPr bwMode="auto">
            <a:xfrm flipV="1">
              <a:off x="4241" y="3339"/>
              <a:ext cx="181" cy="2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5072066" y="2214554"/>
            <a:ext cx="3071834" cy="408623"/>
          </a:xfrm>
          <a:prstGeom prst="wedgeRoundRectCallout">
            <a:avLst>
              <a:gd name="adj1" fmla="val 14956"/>
              <a:gd name="adj2" fmla="val 4682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err="1" smtClean="0">
                <a:solidFill>
                  <a:schemeClr val="bg1"/>
                </a:solidFill>
                <a:latin typeface="Arial"/>
                <a:ea typeface="黑体"/>
              </a:rPr>
              <a:t>int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不可以自动转换成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char</a:t>
            </a:r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 flipV="1">
            <a:off x="4733909" y="2643181"/>
            <a:ext cx="428628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gray">
          <a:xfrm>
            <a:off x="5102628" y="5000637"/>
            <a:ext cx="3255586" cy="408623"/>
          </a:xfrm>
          <a:prstGeom prst="wedgeRoundRectCallout">
            <a:avLst>
              <a:gd name="adj1" fmla="val 14956"/>
              <a:gd name="adj2" fmla="val 4682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double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不可以自动转化成</a:t>
            </a:r>
            <a:r>
              <a:rPr lang="en-US" altLang="zh-CN" b="1" kern="0" dirty="0" err="1" smtClean="0">
                <a:solidFill>
                  <a:schemeClr val="bg1"/>
                </a:solidFill>
                <a:latin typeface="Arial"/>
                <a:ea typeface="黑体"/>
              </a:rPr>
              <a:t>int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 flipV="1">
            <a:off x="4500562" y="5286388"/>
            <a:ext cx="571504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8" name="组合 77"/>
          <p:cNvGrpSpPr/>
          <p:nvPr/>
        </p:nvGrpSpPr>
        <p:grpSpPr>
          <a:xfrm>
            <a:off x="71406" y="1071546"/>
            <a:ext cx="1469411" cy="400110"/>
            <a:chOff x="2962268" y="5103147"/>
            <a:chExt cx="1469411" cy="400110"/>
          </a:xfrm>
        </p:grpSpPr>
        <p:pic>
          <p:nvPicPr>
            <p:cNvPr id="32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AutoShape 2"/>
          <p:cNvSpPr>
            <a:spLocks noChangeArrowheads="1"/>
          </p:cNvSpPr>
          <p:nvPr/>
        </p:nvSpPr>
        <p:spPr bwMode="auto">
          <a:xfrm>
            <a:off x="846138" y="3738563"/>
            <a:ext cx="7840662" cy="1503362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itchFamily="18" charset="0"/>
              </a:rPr>
              <a:t>int before = 20</a:t>
            </a:r>
            <a:r>
              <a:rPr lang="en-US" altLang="en-US" b="1" dirty="0" smtClean="0">
                <a:cs typeface="Times New Roman" pitchFamily="18" charset="0"/>
              </a:rPr>
              <a:t>; </a:t>
            </a:r>
            <a:r>
              <a:rPr lang="en-US" altLang="zh-CN" b="1" dirty="0" smtClean="0">
                <a:cs typeface="Times New Roman" pitchFamily="18" charset="0"/>
              </a:rPr>
              <a:t>    //apple</a:t>
            </a:r>
            <a:r>
              <a:rPr lang="zh-CN" altLang="en-US" b="1" dirty="0" smtClean="0">
                <a:cs typeface="Times New Roman" pitchFamily="18" charset="0"/>
              </a:rPr>
              <a:t>笔记本市场份额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itchFamily="18" charset="0"/>
              </a:rPr>
              <a:t>double rise = 9.8;     //</a:t>
            </a:r>
            <a:r>
              <a:rPr lang="zh-CN" altLang="en-US" b="1" dirty="0" smtClean="0">
                <a:cs typeface="Times New Roman" pitchFamily="18" charset="0"/>
              </a:rPr>
              <a:t>增长的份额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zh-CN" altLang="en-US" b="1" dirty="0" smtClean="0">
              <a:cs typeface="Times New Roman" pitchFamily="18" charset="0"/>
            </a:endParaRP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itchFamily="18" charset="0"/>
              </a:rPr>
              <a:t>int now = before + rise;    //</a:t>
            </a:r>
            <a:r>
              <a:rPr lang="zh-CN" altLang="en-US" b="1" dirty="0" smtClean="0">
                <a:cs typeface="Times New Roman" pitchFamily="18" charset="0"/>
              </a:rPr>
              <a:t>现在的份额</a:t>
            </a:r>
          </a:p>
        </p:txBody>
      </p:sp>
      <p:sp>
        <p:nvSpPr>
          <p:cNvPr id="527363" name="Rectangle 3"/>
          <p:cNvSpPr>
            <a:spLocks noChangeArrowheads="1"/>
          </p:cNvSpPr>
          <p:nvPr/>
        </p:nvSpPr>
        <p:spPr bwMode="auto">
          <a:xfrm>
            <a:off x="900113" y="4797425"/>
            <a:ext cx="4392612" cy="431800"/>
          </a:xfrm>
          <a:prstGeom prst="rect">
            <a:avLst/>
          </a:prstGeom>
          <a:solidFill>
            <a:schemeClr val="accent1">
              <a:alpha val="999"/>
            </a:schemeClr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7364" name="AutoShape 4"/>
          <p:cNvSpPr>
            <a:spLocks noChangeArrowheads="1"/>
          </p:cNvSpPr>
          <p:nvPr/>
        </p:nvSpPr>
        <p:spPr bwMode="auto">
          <a:xfrm>
            <a:off x="2411413" y="5589588"/>
            <a:ext cx="3630612" cy="406400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itchFamily="18" charset="0"/>
              </a:rPr>
              <a:t>int  now = before + (int)rise;   </a:t>
            </a:r>
          </a:p>
        </p:txBody>
      </p:sp>
      <p:sp>
        <p:nvSpPr>
          <p:cNvPr id="527365" name="Rectangle 5"/>
          <p:cNvSpPr>
            <a:spLocks noChangeArrowheads="1"/>
          </p:cNvSpPr>
          <p:nvPr/>
        </p:nvSpPr>
        <p:spPr bwMode="auto">
          <a:xfrm>
            <a:off x="1116013" y="2781300"/>
            <a:ext cx="7777162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2800" b="1"/>
              <a:t>    </a:t>
            </a:r>
          </a:p>
        </p:txBody>
      </p:sp>
      <p:sp>
        <p:nvSpPr>
          <p:cNvPr id="527367" name="AutoShape 7"/>
          <p:cNvSpPr>
            <a:spLocks noChangeArrowheads="1"/>
          </p:cNvSpPr>
          <p:nvPr/>
        </p:nvSpPr>
        <p:spPr bwMode="gray">
          <a:xfrm>
            <a:off x="1100138" y="1828800"/>
            <a:ext cx="3414712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err="1" smtClean="0"/>
              <a:t>（类型名）表达式</a:t>
            </a:r>
          </a:p>
        </p:txBody>
      </p:sp>
      <p:sp>
        <p:nvSpPr>
          <p:cNvPr id="527369" name="AutoShape 9"/>
          <p:cNvSpPr>
            <a:spLocks noChangeArrowheads="1"/>
          </p:cNvSpPr>
          <p:nvPr/>
        </p:nvSpPr>
        <p:spPr bwMode="auto">
          <a:xfrm>
            <a:off x="4822825" y="1196974"/>
            <a:ext cx="3535389" cy="1160455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sq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itchFamily="18" charset="0"/>
              </a:rPr>
              <a:t>int  b  = (int)10.2;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itchFamily="18" charset="0"/>
              </a:rPr>
              <a:t>double a = 10;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itchFamily="18" charset="0"/>
              </a:rPr>
              <a:t>int c = (int)a;</a:t>
            </a:r>
          </a:p>
        </p:txBody>
      </p:sp>
      <p:sp>
        <p:nvSpPr>
          <p:cNvPr id="527371" name="AutoShape 11"/>
          <p:cNvSpPr>
            <a:spLocks noChangeArrowheads="1"/>
          </p:cNvSpPr>
          <p:nvPr/>
        </p:nvSpPr>
        <p:spPr bwMode="auto">
          <a:xfrm>
            <a:off x="1044575" y="5492750"/>
            <a:ext cx="1223963" cy="555625"/>
          </a:xfrm>
          <a:prstGeom prst="rightArrow">
            <a:avLst>
              <a:gd name="adj1" fmla="val 50000"/>
              <a:gd name="adj2" fmla="val 55071"/>
            </a:avLst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6350">
            <a:solidFill>
              <a:schemeClr val="accent5">
                <a:lumMod val="90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r>
              <a:rPr lang="zh-CN" altLang="en-US" b="1" dirty="0"/>
              <a:t>更改为</a:t>
            </a:r>
          </a:p>
        </p:txBody>
      </p:sp>
      <p:sp>
        <p:nvSpPr>
          <p:cNvPr id="527373" name="Rectangle 13"/>
          <p:cNvSpPr>
            <a:spLocks noChangeArrowheads="1"/>
          </p:cNvSpPr>
          <p:nvPr/>
        </p:nvSpPr>
        <p:spPr bwMode="auto">
          <a:xfrm>
            <a:off x="1403350" y="1196975"/>
            <a:ext cx="38893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2800" b="1" dirty="0"/>
              <a:t>强制类型转换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endParaRPr lang="zh-CN" altLang="en-US" sz="2800" b="1" dirty="0"/>
          </a:p>
        </p:txBody>
      </p:sp>
      <p:sp>
        <p:nvSpPr>
          <p:cNvPr id="527377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771556" y="223820"/>
            <a:ext cx="8229600" cy="6334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强制类型转换</a:t>
            </a:r>
            <a:endParaRPr lang="en-US" altLang="zh-CN" dirty="0" smtClean="0"/>
          </a:p>
        </p:txBody>
      </p:sp>
      <p:sp>
        <p:nvSpPr>
          <p:cNvPr id="527384" name="Rectangle 24"/>
          <p:cNvSpPr>
            <a:spLocks noChangeArrowheads="1"/>
          </p:cNvSpPr>
          <p:nvPr/>
        </p:nvSpPr>
        <p:spPr bwMode="auto">
          <a:xfrm>
            <a:off x="1331913" y="2565400"/>
            <a:ext cx="7634287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去年</a:t>
            </a:r>
            <a:r>
              <a:rPr lang="en-US" altLang="zh-CN" sz="2800" b="1" dirty="0">
                <a:latin typeface="+mn-lt"/>
                <a:ea typeface="+mn-ea"/>
              </a:rPr>
              <a:t>Apple</a:t>
            </a:r>
            <a:r>
              <a:rPr lang="zh-CN" altLang="en-US" sz="2800" b="1" dirty="0">
                <a:latin typeface="+mn-lt"/>
                <a:ea typeface="+mn-ea"/>
              </a:rPr>
              <a:t>笔记本所占市场份额是</a:t>
            </a:r>
            <a:r>
              <a:rPr lang="en-US" altLang="zh-CN" sz="2800" b="1" dirty="0">
                <a:latin typeface="+mn-lt"/>
                <a:ea typeface="+mn-ea"/>
              </a:rPr>
              <a:t>20</a:t>
            </a:r>
            <a:r>
              <a:rPr lang="zh-CN" altLang="en-US" sz="2800" b="1" dirty="0">
                <a:latin typeface="+mn-lt"/>
                <a:ea typeface="+mn-ea"/>
              </a:rPr>
              <a:t>，今年增长的市场份额是</a:t>
            </a:r>
            <a:r>
              <a:rPr lang="en-US" altLang="zh-CN" sz="2800" b="1" dirty="0">
                <a:latin typeface="+mn-lt"/>
                <a:ea typeface="+mn-ea"/>
              </a:rPr>
              <a:t>9.8</a:t>
            </a:r>
            <a:r>
              <a:rPr lang="zh-CN" altLang="en-US" sz="2800" b="1" dirty="0">
                <a:latin typeface="+mn-lt"/>
                <a:ea typeface="+mn-ea"/>
              </a:rPr>
              <a:t>，求今年所占份额？</a:t>
            </a:r>
            <a:endParaRPr lang="en-GB" altLang="en-US" sz="2800" b="1" dirty="0">
              <a:latin typeface="+mn-lt"/>
              <a:ea typeface="+mn-ea"/>
            </a:endParaRPr>
          </a:p>
        </p:txBody>
      </p:sp>
      <p:grpSp>
        <p:nvGrpSpPr>
          <p:cNvPr id="2" name="组合 71"/>
          <p:cNvGrpSpPr/>
          <p:nvPr/>
        </p:nvGrpSpPr>
        <p:grpSpPr>
          <a:xfrm>
            <a:off x="71406" y="1100064"/>
            <a:ext cx="1000132" cy="400110"/>
            <a:chOff x="1000100" y="1801286"/>
            <a:chExt cx="1000132" cy="400110"/>
          </a:xfrm>
        </p:grpSpPr>
        <p:pic>
          <p:nvPicPr>
            <p:cNvPr id="21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" name="组合 21"/>
          <p:cNvGrpSpPr/>
          <p:nvPr/>
        </p:nvGrpSpPr>
        <p:grpSpPr>
          <a:xfrm>
            <a:off x="71406" y="2577769"/>
            <a:ext cx="986586" cy="422603"/>
            <a:chOff x="1000100" y="1173499"/>
            <a:chExt cx="986586" cy="422603"/>
          </a:xfrm>
        </p:grpSpPr>
        <p:pic>
          <p:nvPicPr>
            <p:cNvPr id="24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5553099" y="4143380"/>
            <a:ext cx="2519363" cy="776383"/>
          </a:xfrm>
          <a:prstGeom prst="wedgeRoundRectCallout">
            <a:avLst>
              <a:gd name="adj1" fmla="val 14956"/>
              <a:gd name="adj2" fmla="val 4682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编译出错：不能完成</a:t>
            </a:r>
          </a:p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自动类型转换</a:t>
            </a:r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 flipV="1">
            <a:off x="5214942" y="4572007"/>
            <a:ext cx="428628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6124603" y="5072074"/>
            <a:ext cx="1919302" cy="408623"/>
          </a:xfrm>
          <a:prstGeom prst="wedgeRoundRectCallout">
            <a:avLst>
              <a:gd name="adj1" fmla="val 14956"/>
              <a:gd name="adj2" fmla="val 4682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强制类型转换</a:t>
            </a:r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 flipV="1">
            <a:off x="5786446" y="5500701"/>
            <a:ext cx="428628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527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2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2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2" grpId="0" animBg="1"/>
      <p:bldP spid="527363" grpId="0" animBg="1"/>
      <p:bldP spid="527364" grpId="0" animBg="1"/>
      <p:bldP spid="527369" grpId="0" animBg="1"/>
      <p:bldP spid="527371" grpId="0" animBg="1"/>
      <p:bldP spid="527384" grpId="0"/>
      <p:bldP spid="26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6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预习检查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357298"/>
            <a:ext cx="8623964" cy="4999188"/>
          </a:xfrm>
        </p:spPr>
        <p:txBody>
          <a:bodyPr/>
          <a:lstStyle/>
          <a:p>
            <a:r>
              <a:rPr lang="zh-CN" altLang="en-US" dirty="0"/>
              <a:t>变量的定义是什么？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定义的常用数据类型有哪些？</a:t>
            </a:r>
          </a:p>
          <a:p>
            <a:r>
              <a:rPr lang="zh-CN" altLang="en-US" dirty="0"/>
              <a:t>“</a:t>
            </a:r>
            <a:r>
              <a:rPr lang="en-US" altLang="zh-CN" dirty="0"/>
              <a:t>%”</a:t>
            </a:r>
            <a:r>
              <a:rPr lang="zh-CN" altLang="en-US" dirty="0"/>
              <a:t>和“</a:t>
            </a:r>
            <a:r>
              <a:rPr lang="en-US" altLang="zh-CN" dirty="0"/>
              <a:t>/”</a:t>
            </a:r>
            <a:r>
              <a:rPr lang="zh-CN" altLang="en-US" dirty="0"/>
              <a:t>分别执行什么运算？</a:t>
            </a:r>
          </a:p>
          <a:p>
            <a:r>
              <a:rPr lang="en-US" altLang="zh-CN" dirty="0" err="1" smtClean="0"/>
              <a:t>boolean</a:t>
            </a:r>
            <a:r>
              <a:rPr lang="zh-CN" altLang="en-US" dirty="0" smtClean="0"/>
              <a:t>变量可以取哪些值？</a:t>
            </a:r>
          </a:p>
          <a:p>
            <a:r>
              <a:rPr lang="en-US" altLang="zh-CN" dirty="0" smtClean="0"/>
              <a:t>“=”</a:t>
            </a:r>
            <a:r>
              <a:rPr lang="zh-CN" altLang="en-US" dirty="0" smtClean="0"/>
              <a:t>和“</a:t>
            </a:r>
            <a:r>
              <a:rPr lang="en-US" altLang="zh-CN" dirty="0" smtClean="0"/>
              <a:t>==”</a:t>
            </a:r>
            <a:r>
              <a:rPr lang="zh-CN" altLang="en-US" dirty="0" smtClean="0"/>
              <a:t>的区别？</a:t>
            </a:r>
          </a:p>
          <a:p>
            <a:pPr>
              <a:lnSpc>
                <a:spcPct val="115000"/>
              </a:lnSpc>
            </a:pPr>
            <a:endParaRPr lang="zh-CN" altLang="en-US" dirty="0"/>
          </a:p>
        </p:txBody>
      </p:sp>
      <p:grpSp>
        <p:nvGrpSpPr>
          <p:cNvPr id="2" name="组合 4"/>
          <p:cNvGrpSpPr/>
          <p:nvPr/>
        </p:nvGrpSpPr>
        <p:grpSpPr>
          <a:xfrm>
            <a:off x="71406" y="857232"/>
            <a:ext cx="958752" cy="430730"/>
            <a:chOff x="3643306" y="2500357"/>
            <a:chExt cx="958752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48" y="223819"/>
            <a:ext cx="8229600" cy="490537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小结</a:t>
            </a:r>
            <a:endParaRPr lang="en-US" altLang="zh-CN" dirty="0" smtClean="0"/>
          </a:p>
        </p:txBody>
      </p:sp>
      <p:sp>
        <p:nvSpPr>
          <p:cNvPr id="557059" name="Rectangle 3"/>
          <p:cNvSpPr>
            <a:spLocks noGrp="1" noChangeArrowheads="1"/>
          </p:cNvSpPr>
          <p:nvPr>
            <p:ph idx="1"/>
          </p:nvPr>
        </p:nvSpPr>
        <p:spPr>
          <a:xfrm>
            <a:off x="787426" y="1500174"/>
            <a:ext cx="7499350" cy="1944687"/>
          </a:xfrm>
        </p:spPr>
        <p:txBody>
          <a:bodyPr/>
          <a:lstStyle/>
          <a:p>
            <a:r>
              <a:rPr lang="en-US" altLang="zh-CN" kern="1200" dirty="0" err="1"/>
              <a:t>实现一个数字加密器，加密规则是</a:t>
            </a:r>
            <a:r>
              <a:rPr lang="en-US" altLang="zh-CN" kern="1200" dirty="0"/>
              <a:t>：</a:t>
            </a:r>
          </a:p>
          <a:p>
            <a:pPr>
              <a:buNone/>
            </a:pPr>
            <a:r>
              <a:rPr lang="en-US" altLang="zh-CN" kern="1200" dirty="0"/>
              <a:t>    </a:t>
            </a:r>
            <a:r>
              <a:rPr lang="en-US" altLang="zh-CN" kern="1200" dirty="0" err="1"/>
              <a:t>加密结果</a:t>
            </a:r>
            <a:r>
              <a:rPr lang="en-US" altLang="zh-CN" kern="1200" dirty="0"/>
              <a:t> = （</a:t>
            </a:r>
            <a:r>
              <a:rPr lang="en-US" altLang="zh-CN" kern="1200" dirty="0" err="1"/>
              <a:t>整数</a:t>
            </a:r>
            <a:r>
              <a:rPr lang="en-US" altLang="zh-CN" kern="1200" dirty="0"/>
              <a:t>*10+5）/2 + 3.14159</a:t>
            </a:r>
            <a:r>
              <a:rPr lang="zh-CN" altLang="en-US" kern="1200" dirty="0"/>
              <a:t>，</a:t>
            </a:r>
            <a:r>
              <a:rPr lang="en-US" altLang="zh-CN" kern="1200" dirty="0"/>
              <a:t>加   </a:t>
            </a:r>
            <a:r>
              <a:rPr lang="en-US" altLang="zh-CN" kern="1200" dirty="0" err="1"/>
              <a:t>密结果仍为一整数</a:t>
            </a:r>
            <a:endParaRPr lang="en-US" altLang="zh-CN" kern="1200" dirty="0"/>
          </a:p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57061" name="AutoShape 5"/>
          <p:cNvSpPr>
            <a:spLocks noChangeArrowheads="1"/>
          </p:cNvSpPr>
          <p:nvPr/>
        </p:nvSpPr>
        <p:spPr bwMode="auto">
          <a:xfrm>
            <a:off x="1979613" y="3860800"/>
            <a:ext cx="5545137" cy="1879664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b="1" dirty="0" smtClean="0">
                <a:cs typeface="Times New Roman" pitchFamily="18" charset="0"/>
              </a:rPr>
              <a:t>提示：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itchFamily="18" charset="0"/>
              </a:rPr>
              <a:t>      // </a:t>
            </a:r>
            <a:r>
              <a:rPr lang="zh-CN" altLang="en-US" b="1" dirty="0" smtClean="0">
                <a:cs typeface="Times New Roman" pitchFamily="18" charset="0"/>
              </a:rPr>
              <a:t>原始数据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itchFamily="18" charset="0"/>
              </a:rPr>
              <a:t>      int data = 100; 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itchFamily="18" charset="0"/>
              </a:rPr>
              <a:t>      // </a:t>
            </a:r>
            <a:r>
              <a:rPr lang="zh-CN" altLang="en-US" b="1" dirty="0" smtClean="0">
                <a:cs typeface="Times New Roman" pitchFamily="18" charset="0"/>
              </a:rPr>
              <a:t>加密计算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itchFamily="18" charset="0"/>
              </a:rPr>
              <a:t>      int result = (data * 10 + 5) / 2 + (int) 3.14159; </a:t>
            </a:r>
          </a:p>
        </p:txBody>
      </p:sp>
      <p:grpSp>
        <p:nvGrpSpPr>
          <p:cNvPr id="2" name="组合 12"/>
          <p:cNvGrpSpPr/>
          <p:nvPr/>
        </p:nvGrpSpPr>
        <p:grpSpPr>
          <a:xfrm>
            <a:off x="68851" y="957188"/>
            <a:ext cx="1502753" cy="400110"/>
            <a:chOff x="6641147" y="5088888"/>
            <a:chExt cx="1502753" cy="400110"/>
          </a:xfrm>
        </p:grpSpPr>
        <p:pic>
          <p:nvPicPr>
            <p:cNvPr id="8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6855461" y="5088888"/>
              <a:ext cx="1288439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现场编程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Text Box 2"/>
          <p:cNvSpPr txBox="1">
            <a:spLocks noChangeArrowheads="1"/>
          </p:cNvSpPr>
          <p:nvPr/>
        </p:nvSpPr>
        <p:spPr bwMode="auto">
          <a:xfrm>
            <a:off x="8883650" y="120015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endParaRPr lang="zh-CN" altLang="en-US" sz="4400" b="1">
              <a:solidFill>
                <a:schemeClr val="tx2"/>
              </a:solidFill>
              <a:latin typeface="Tahoma" pitchFamily="34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561155" name="Text Box 3"/>
          <p:cNvSpPr txBox="1">
            <a:spLocks noChangeArrowheads="1"/>
          </p:cNvSpPr>
          <p:nvPr/>
        </p:nvSpPr>
        <p:spPr bwMode="auto">
          <a:xfrm>
            <a:off x="792194" y="1290637"/>
            <a:ext cx="8280400" cy="2138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>
                <a:latin typeface="+mn-lt"/>
                <a:ea typeface="+mn-ea"/>
              </a:rPr>
              <a:t>比较高低、大小、长短等</a:t>
            </a:r>
          </a:p>
          <a:p>
            <a:pPr marL="800100" lvl="1" indent="-34290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4"/>
              </a:buBlip>
              <a:defRPr/>
            </a:pPr>
            <a:r>
              <a:rPr lang="zh-CN" altLang="en-US" sz="2400" b="1" dirty="0">
                <a:latin typeface="+mn-lt"/>
                <a:ea typeface="+mn-ea"/>
              </a:rPr>
              <a:t>张三的考试成绩是否比李四高</a:t>
            </a:r>
          </a:p>
          <a:p>
            <a:pPr marL="800100" lvl="1" indent="-34290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4"/>
              </a:buBlip>
              <a:defRPr/>
            </a:pPr>
            <a:r>
              <a:rPr lang="zh-CN" altLang="en-US" sz="2400" b="1" dirty="0">
                <a:latin typeface="+mn-lt"/>
                <a:ea typeface="+mn-ea"/>
              </a:rPr>
              <a:t>大象是否比乌龟更长寿</a:t>
            </a:r>
          </a:p>
          <a:p>
            <a:pPr marL="800100" lvl="1" indent="-34290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4"/>
              </a:buBlip>
              <a:defRPr/>
            </a:pPr>
            <a:r>
              <a:rPr lang="zh-CN" altLang="en-US" sz="2400" b="1" dirty="0">
                <a:latin typeface="+mn-lt"/>
                <a:ea typeface="+mn-ea"/>
              </a:rPr>
              <a:t>篮球跟地球一样大吗</a:t>
            </a:r>
          </a:p>
        </p:txBody>
      </p:sp>
      <p:sp>
        <p:nvSpPr>
          <p:cNvPr id="561156" name="AutoShape 4"/>
          <p:cNvSpPr>
            <a:spLocks noChangeArrowheads="1"/>
          </p:cNvSpPr>
          <p:nvPr/>
        </p:nvSpPr>
        <p:spPr bwMode="auto">
          <a:xfrm>
            <a:off x="1619250" y="4076700"/>
            <a:ext cx="6116638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/>
              <a:t>如何比较？</a:t>
            </a:r>
          </a:p>
        </p:txBody>
      </p:sp>
      <p:sp>
        <p:nvSpPr>
          <p:cNvPr id="561157" name="AutoShape 5"/>
          <p:cNvSpPr>
            <a:spLocks noChangeArrowheads="1"/>
          </p:cNvSpPr>
          <p:nvPr/>
        </p:nvSpPr>
        <p:spPr bwMode="auto">
          <a:xfrm>
            <a:off x="1643042" y="4929198"/>
            <a:ext cx="6078538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使用关系运算符可以比较高低、大小、长短等</a:t>
            </a: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00165" y="80963"/>
            <a:ext cx="7464447" cy="900112"/>
          </a:xfrm>
        </p:spPr>
        <p:txBody>
          <a:bodyPr/>
          <a:lstStyle/>
          <a:p>
            <a:r>
              <a:rPr lang="zh-CN" altLang="en-US" dirty="0" smtClean="0"/>
              <a:t>为什么使用关系运算符</a:t>
            </a:r>
            <a:endParaRPr lang="zh-CN" altLang="en-US" dirty="0"/>
          </a:p>
        </p:txBody>
      </p:sp>
      <p:sp>
        <p:nvSpPr>
          <p:cNvPr id="10" name="WordArt 18"/>
          <p:cNvSpPr>
            <a:spLocks noChangeArrowheads="1" noChangeShapeType="1" noTextEdit="1"/>
          </p:cNvSpPr>
          <p:nvPr/>
        </p:nvSpPr>
        <p:spPr bwMode="auto">
          <a:xfrm rot="653823">
            <a:off x="6396583" y="1981854"/>
            <a:ext cx="1021280" cy="12908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4400" b="1" kern="10" dirty="0" smtClean="0">
                <a:ln w="9525">
                  <a:solidFill>
                    <a:srgbClr val="5E99E2">
                      <a:alpha val="45882"/>
                    </a:srgbClr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/>
                </a:gradFill>
                <a:latin typeface="黑体"/>
                <a:ea typeface="黑体"/>
              </a:rPr>
              <a:t>？</a:t>
            </a:r>
            <a:endParaRPr lang="zh-CN" altLang="en-US" sz="4400" b="1" kern="10" dirty="0">
              <a:ln w="9525">
                <a:solidFill>
                  <a:srgbClr val="5E99E2">
                    <a:alpha val="45882"/>
                  </a:srgbClr>
                </a:solidFill>
                <a:round/>
                <a:headEnd/>
                <a:tailEnd/>
              </a:ln>
              <a:gradFill rotWithShape="1"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/>
              </a:gradFill>
              <a:latin typeface="黑体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什么是关系运算符</a:t>
            </a:r>
          </a:p>
        </p:txBody>
      </p:sp>
      <p:sp>
        <p:nvSpPr>
          <p:cNvPr id="563203" name="Text Box 3"/>
          <p:cNvSpPr txBox="1"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/>
              <a:t>常用的关系运算符有哪些：</a:t>
            </a:r>
          </a:p>
          <a:p>
            <a:pPr marL="800100" lvl="1" indent="-342900"/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</a:p>
          <a:p>
            <a:pPr marL="800100" lvl="1" indent="-342900"/>
            <a:r>
              <a:rPr lang="en-US" altLang="zh-CN" dirty="0"/>
              <a:t>==</a:t>
            </a:r>
            <a:r>
              <a:rPr lang="zh-CN" altLang="en-US" dirty="0"/>
              <a:t>，</a:t>
            </a:r>
            <a:r>
              <a:rPr lang="en-US" altLang="zh-CN" dirty="0"/>
              <a:t>!=</a:t>
            </a:r>
          </a:p>
          <a:p>
            <a:pPr marL="800100" lvl="1" indent="-342900"/>
            <a:r>
              <a:rPr lang="en-US" altLang="zh-CN" dirty="0"/>
              <a:t>&gt;=</a:t>
            </a:r>
            <a:r>
              <a:rPr lang="zh-CN" altLang="en-US" dirty="0"/>
              <a:t>，</a:t>
            </a:r>
            <a:r>
              <a:rPr lang="en-US" altLang="zh-CN" dirty="0"/>
              <a:t>&lt;=</a:t>
            </a:r>
            <a:endParaRPr lang="en-US" altLang="zh-CN" b="0" dirty="0"/>
          </a:p>
        </p:txBody>
      </p:sp>
      <p:sp>
        <p:nvSpPr>
          <p:cNvPr id="563204" name="AutoShape 4"/>
          <p:cNvSpPr>
            <a:spLocks noChangeArrowheads="1"/>
          </p:cNvSpPr>
          <p:nvPr/>
        </p:nvSpPr>
        <p:spPr bwMode="auto">
          <a:xfrm>
            <a:off x="3448050" y="2357430"/>
            <a:ext cx="4194175" cy="101441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/>
              <a:t>张三的成绩 </a:t>
            </a:r>
            <a:r>
              <a:rPr lang="en-US" altLang="zh-CN" b="1"/>
              <a:t>&gt; </a:t>
            </a:r>
            <a:r>
              <a:rPr lang="zh-CN" altLang="en-US" b="1"/>
              <a:t>李四的成绩           假</a:t>
            </a:r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/>
              <a:t>大象的寿命 </a:t>
            </a:r>
            <a:r>
              <a:rPr lang="en-US" altLang="zh-CN" b="1"/>
              <a:t>&lt; </a:t>
            </a:r>
            <a:r>
              <a:rPr lang="zh-CN" altLang="en-US" b="1"/>
              <a:t>乌龟的寿命           真</a:t>
            </a:r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/>
              <a:t>篮球的大小 </a:t>
            </a:r>
            <a:r>
              <a:rPr lang="en-US" altLang="zh-CN" b="1"/>
              <a:t>== </a:t>
            </a:r>
            <a:r>
              <a:rPr lang="zh-CN" altLang="en-US" b="1"/>
              <a:t>地球的大小         假</a:t>
            </a:r>
          </a:p>
        </p:txBody>
      </p:sp>
      <p:sp>
        <p:nvSpPr>
          <p:cNvPr id="563205" name="Text Box 5"/>
          <p:cNvSpPr txBox="1">
            <a:spLocks noChangeArrowheads="1"/>
          </p:cNvSpPr>
          <p:nvPr/>
        </p:nvSpPr>
        <p:spPr bwMode="auto">
          <a:xfrm>
            <a:off x="5572132" y="4000504"/>
            <a:ext cx="1439862" cy="431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2000" b="1" dirty="0">
                <a:ea typeface="黑体" pitchFamily="2" charset="-122"/>
              </a:rPr>
              <a:t>由此看出</a:t>
            </a:r>
          </a:p>
        </p:txBody>
      </p:sp>
      <p:sp>
        <p:nvSpPr>
          <p:cNvPr id="563206" name="AutoShape 6"/>
          <p:cNvSpPr>
            <a:spLocks noChangeArrowheads="1"/>
          </p:cNvSpPr>
          <p:nvPr/>
        </p:nvSpPr>
        <p:spPr bwMode="auto">
          <a:xfrm>
            <a:off x="2957513" y="4838700"/>
            <a:ext cx="5387975" cy="70961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lvl="1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关系运算符的作用：用来做比较运算</a:t>
            </a:r>
          </a:p>
          <a:p>
            <a:pPr marL="285750" lvl="1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比较的结果：</a:t>
            </a:r>
            <a:r>
              <a:rPr lang="en-US" altLang="zh-CN" b="1" dirty="0" err="1"/>
              <a:t>boolean</a:t>
            </a:r>
            <a:r>
              <a:rPr lang="zh-CN" altLang="en-US" b="1" dirty="0"/>
              <a:t>类型</a:t>
            </a: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 flipH="1">
            <a:off x="5429256" y="3500438"/>
            <a:ext cx="0" cy="128588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04" grpId="0" animBg="1"/>
      <p:bldP spid="563205" grpId="0"/>
      <p:bldP spid="56320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Text Box 2"/>
          <p:cNvSpPr txBox="1">
            <a:spLocks noChangeArrowheads="1"/>
          </p:cNvSpPr>
          <p:nvPr/>
        </p:nvSpPr>
        <p:spPr bwMode="auto">
          <a:xfrm>
            <a:off x="8883650" y="120015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endParaRPr lang="zh-CN" altLang="en-US" sz="4400" b="1">
              <a:solidFill>
                <a:schemeClr val="tx2"/>
              </a:solidFill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557059" name="Text Box 3"/>
          <p:cNvSpPr txBox="1">
            <a:spLocks noChangeArrowheads="1"/>
          </p:cNvSpPr>
          <p:nvPr/>
        </p:nvSpPr>
        <p:spPr bwMode="auto">
          <a:xfrm>
            <a:off x="796953" y="1285860"/>
            <a:ext cx="7200900" cy="18970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>
                <a:latin typeface="+mn-lt"/>
                <a:ea typeface="+mn-ea"/>
              </a:rPr>
              <a:t>用什么数据类型能</a:t>
            </a:r>
            <a:r>
              <a:rPr lang="zh-CN" altLang="en-US" sz="2800" b="1" dirty="0" smtClean="0">
                <a:latin typeface="+mn-lt"/>
                <a:ea typeface="+mn-ea"/>
              </a:rPr>
              <a:t>表示</a:t>
            </a:r>
          </a:p>
          <a:p>
            <a:pPr marL="800100" lvl="1" indent="-34290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4"/>
              </a:buBlip>
              <a:defRPr/>
            </a:pPr>
            <a:r>
              <a:rPr lang="zh-CN" altLang="en-US" sz="2400" b="1" dirty="0" smtClean="0">
                <a:latin typeface="+mn-lt"/>
                <a:ea typeface="+mn-ea"/>
              </a:rPr>
              <a:t>一件艺术品是真货还是假货</a:t>
            </a:r>
            <a:endParaRPr lang="en-US" altLang="zh-CN" sz="2400" b="1" dirty="0" smtClean="0">
              <a:latin typeface="+mn-lt"/>
              <a:ea typeface="+mn-ea"/>
            </a:endParaRPr>
          </a:p>
          <a:p>
            <a:pPr marL="800100" lvl="1" indent="-34290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4"/>
              </a:buBlip>
              <a:defRPr/>
            </a:pPr>
            <a:r>
              <a:rPr lang="zh-CN" altLang="en-US" sz="2400" b="1" dirty="0" smtClean="0">
                <a:latin typeface="+mn-lt"/>
                <a:ea typeface="+mn-ea"/>
              </a:rPr>
              <a:t>地铁</a:t>
            </a:r>
            <a:r>
              <a:rPr lang="en-US" altLang="zh-CN" sz="2400" b="1" dirty="0" smtClean="0">
                <a:latin typeface="+mn-lt"/>
                <a:ea typeface="+mn-ea"/>
              </a:rPr>
              <a:t>2</a:t>
            </a:r>
            <a:r>
              <a:rPr lang="zh-CN" altLang="en-US" sz="2400" b="1" dirty="0" smtClean="0">
                <a:latin typeface="+mn-lt"/>
                <a:ea typeface="+mn-ea"/>
              </a:rPr>
              <a:t>号线的首发车时间是</a:t>
            </a:r>
            <a:r>
              <a:rPr lang="en-US" altLang="zh-CN" sz="2400" b="1" dirty="0" smtClean="0">
                <a:latin typeface="+mn-lt"/>
                <a:ea typeface="+mn-ea"/>
              </a:rPr>
              <a:t>5</a:t>
            </a:r>
            <a:r>
              <a:rPr lang="zh-CN" altLang="en-US" sz="2400" b="1" dirty="0" smtClean="0">
                <a:latin typeface="+mn-lt"/>
                <a:ea typeface="+mn-ea"/>
              </a:rPr>
              <a:t>：</a:t>
            </a:r>
            <a:r>
              <a:rPr lang="en-US" altLang="zh-CN" sz="2400" b="1" dirty="0" smtClean="0">
                <a:latin typeface="+mn-lt"/>
                <a:ea typeface="+mn-ea"/>
              </a:rPr>
              <a:t>00</a:t>
            </a:r>
            <a:r>
              <a:rPr lang="zh-CN" altLang="en-US" sz="2400" b="1" dirty="0" smtClean="0">
                <a:latin typeface="+mn-lt"/>
                <a:ea typeface="+mn-ea"/>
              </a:rPr>
              <a:t>吗</a:t>
            </a:r>
          </a:p>
          <a:p>
            <a:pPr marL="800100" lvl="1" indent="-34290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4"/>
              </a:buBlip>
              <a:defRPr/>
            </a:pPr>
            <a:r>
              <a:rPr lang="zh-CN" altLang="en-US" sz="2400" b="1" dirty="0" smtClean="0">
                <a:latin typeface="+mn-lt"/>
                <a:ea typeface="+mn-ea"/>
              </a:rPr>
              <a:t>这次考试成绩在</a:t>
            </a:r>
            <a:r>
              <a:rPr lang="en-US" altLang="zh-CN" sz="2400" b="1" dirty="0" smtClean="0">
                <a:latin typeface="+mn-lt"/>
                <a:ea typeface="+mn-ea"/>
              </a:rPr>
              <a:t>90</a:t>
            </a:r>
            <a:r>
              <a:rPr lang="zh-CN" altLang="en-US" sz="2400" b="1" dirty="0" smtClean="0">
                <a:latin typeface="+mn-lt"/>
                <a:ea typeface="+mn-ea"/>
              </a:rPr>
              <a:t>分之上吗</a:t>
            </a:r>
            <a:endParaRPr lang="zh-CN" altLang="en-US" sz="2400" b="1" dirty="0">
              <a:latin typeface="+mn-lt"/>
              <a:ea typeface="+mn-ea"/>
            </a:endParaRPr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796953" y="3714752"/>
            <a:ext cx="7704137" cy="1687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en-US" altLang="zh-CN" sz="2800" b="1" dirty="0" err="1">
                <a:latin typeface="+mn-lt"/>
                <a:ea typeface="+mn-ea"/>
              </a:rPr>
              <a:t>boolean</a:t>
            </a:r>
            <a:r>
              <a:rPr lang="en-US" altLang="zh-CN" sz="2800" b="1" dirty="0">
                <a:latin typeface="+mn-lt"/>
                <a:ea typeface="+mn-ea"/>
              </a:rPr>
              <a:t> (</a:t>
            </a:r>
            <a:r>
              <a:rPr lang="zh-CN" altLang="en-US" sz="2800" b="1" dirty="0">
                <a:latin typeface="+mn-lt"/>
                <a:ea typeface="+mn-ea"/>
              </a:rPr>
              <a:t>布尔</a:t>
            </a:r>
            <a:r>
              <a:rPr lang="en-US" altLang="zh-CN" sz="2800" b="1" dirty="0">
                <a:latin typeface="+mn-lt"/>
                <a:ea typeface="+mn-ea"/>
              </a:rPr>
              <a:t>)</a:t>
            </a:r>
            <a:r>
              <a:rPr lang="zh-CN" altLang="en-US" sz="2800" b="1" dirty="0">
                <a:latin typeface="+mn-lt"/>
                <a:ea typeface="+mn-ea"/>
              </a:rPr>
              <a:t>类型</a:t>
            </a: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4"/>
              </a:buBlip>
            </a:pPr>
            <a:r>
              <a:rPr lang="en-US" altLang="zh-CN" sz="2400" b="1" dirty="0" err="1"/>
              <a:t>boolean</a:t>
            </a:r>
            <a:r>
              <a:rPr lang="zh-CN" altLang="en-US" sz="2400" b="1" dirty="0"/>
              <a:t>类型的值</a:t>
            </a:r>
            <a:r>
              <a:rPr lang="zh-CN" altLang="en-US" sz="2400" b="1" dirty="0">
                <a:latin typeface="+mn-lt"/>
                <a:ea typeface="+mn-ea"/>
              </a:rPr>
              <a:t>：</a:t>
            </a:r>
          </a:p>
          <a:p>
            <a:pPr marL="1143000" lvl="2" indent="-228600" algn="l">
              <a:spcBef>
                <a:spcPct val="20000"/>
              </a:spcBef>
              <a:buClr>
                <a:schemeClr val="tx2"/>
              </a:buClr>
              <a:buSzPct val="85000"/>
              <a:buBlip>
                <a:blip r:embed="rId5"/>
              </a:buBlip>
            </a:pPr>
            <a:r>
              <a:rPr lang="zh-CN" altLang="en-US" sz="2000" b="1" dirty="0" smtClean="0">
                <a:latin typeface="+mn-lt"/>
                <a:ea typeface="+mn-ea"/>
              </a:rPr>
              <a:t>真：</a:t>
            </a:r>
            <a:r>
              <a:rPr lang="en-US" altLang="zh-CN" sz="2000" b="1" dirty="0" smtClean="0">
                <a:latin typeface="+mn-lt"/>
                <a:ea typeface="+mn-ea"/>
              </a:rPr>
              <a:t>true</a:t>
            </a:r>
          </a:p>
          <a:p>
            <a:pPr marL="1143000" lvl="2" indent="-228600" algn="l">
              <a:spcBef>
                <a:spcPct val="20000"/>
              </a:spcBef>
              <a:buClr>
                <a:schemeClr val="tx2"/>
              </a:buClr>
              <a:buSzPct val="85000"/>
              <a:buBlip>
                <a:blip r:embed="rId5"/>
              </a:buBlip>
            </a:pPr>
            <a:r>
              <a:rPr lang="zh-CN" altLang="en-US" sz="2000" b="1" dirty="0" smtClean="0">
                <a:latin typeface="+mn-lt"/>
                <a:ea typeface="+mn-ea"/>
              </a:rPr>
              <a:t>假：</a:t>
            </a:r>
            <a:r>
              <a:rPr lang="en-US" altLang="zh-CN" sz="2000" b="1" dirty="0" smtClean="0">
                <a:latin typeface="+mn-lt"/>
                <a:ea typeface="+mn-ea"/>
              </a:rPr>
              <a:t>false</a:t>
            </a:r>
          </a:p>
        </p:txBody>
      </p:sp>
      <p:sp>
        <p:nvSpPr>
          <p:cNvPr id="557061" name="AutoShape 5"/>
          <p:cNvSpPr>
            <a:spLocks noChangeArrowheads="1"/>
          </p:cNvSpPr>
          <p:nvPr/>
        </p:nvSpPr>
        <p:spPr bwMode="auto">
          <a:xfrm>
            <a:off x="1835150" y="5929330"/>
            <a:ext cx="5329238" cy="63976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 dirty="0" err="1"/>
              <a:t>boolean</a:t>
            </a:r>
            <a:r>
              <a:rPr lang="zh-CN" altLang="en-US" b="1" dirty="0"/>
              <a:t>类型只有这两个值</a:t>
            </a:r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 flipH="1" flipV="1">
            <a:off x="3286116" y="5143512"/>
            <a:ext cx="785818" cy="78581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WordArt 18"/>
          <p:cNvSpPr>
            <a:spLocks noChangeArrowheads="1" noChangeShapeType="1" noTextEdit="1"/>
          </p:cNvSpPr>
          <p:nvPr/>
        </p:nvSpPr>
        <p:spPr bwMode="auto">
          <a:xfrm rot="653823">
            <a:off x="7124924" y="1966894"/>
            <a:ext cx="845428" cy="110641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4400" b="1" kern="10" dirty="0" smtClean="0">
                <a:ln w="9525">
                  <a:solidFill>
                    <a:srgbClr val="5E99E2">
                      <a:alpha val="45882"/>
                    </a:srgbClr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/>
                </a:gradFill>
                <a:latin typeface="黑体"/>
                <a:ea typeface="黑体"/>
              </a:rPr>
              <a:t>？</a:t>
            </a:r>
            <a:endParaRPr lang="zh-CN" altLang="en-US" sz="4400" b="1" kern="10" dirty="0">
              <a:ln w="9525">
                <a:solidFill>
                  <a:srgbClr val="5E99E2">
                    <a:alpha val="45882"/>
                  </a:srgbClr>
                </a:solidFill>
                <a:round/>
                <a:headEnd/>
                <a:tailEnd/>
              </a:ln>
              <a:gradFill rotWithShape="1"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/>
              </a:gradFill>
              <a:latin typeface="黑体"/>
              <a:ea typeface="黑体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1285851" y="80963"/>
            <a:ext cx="7678761" cy="900112"/>
          </a:xfrm>
        </p:spPr>
        <p:txBody>
          <a:bodyPr/>
          <a:lstStyle/>
          <a:p>
            <a:r>
              <a:rPr lang="zh-CN" altLang="en-US" dirty="0" smtClean="0"/>
              <a:t>为什么需要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5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5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0" grpId="0"/>
      <p:bldP spid="557061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如何使用</a:t>
            </a:r>
            <a:r>
              <a:rPr lang="en-US" altLang="zh-CN" b="1" dirty="0" err="1"/>
              <a:t>boolean</a:t>
            </a:r>
            <a:r>
              <a:rPr lang="zh-CN" altLang="en-US" b="1" dirty="0"/>
              <a:t>类型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57298"/>
            <a:ext cx="8229600" cy="4768865"/>
          </a:xfrm>
          <a:noFill/>
          <a:ln/>
        </p:spPr>
        <p:txBody>
          <a:bodyPr/>
          <a:lstStyle/>
          <a:p>
            <a:r>
              <a:rPr lang="zh-CN" altLang="en-US" dirty="0" smtClean="0"/>
              <a:t>从</a:t>
            </a:r>
            <a:r>
              <a:rPr lang="zh-CN" altLang="en-US" dirty="0"/>
              <a:t>控制台输入张三同学的成绩，与李四的成绩（</a:t>
            </a:r>
            <a:r>
              <a:rPr lang="en-US" altLang="zh-CN" dirty="0"/>
              <a:t>80</a:t>
            </a:r>
            <a:r>
              <a:rPr lang="zh-CN" altLang="en-US" dirty="0"/>
              <a:t>分）比较，输出“张三的成绩比李四的成绩高吗</a:t>
            </a:r>
            <a:r>
              <a:rPr lang="en-US" altLang="zh-CN" dirty="0"/>
              <a:t>?” </a:t>
            </a:r>
            <a:r>
              <a:rPr lang="zh-CN" altLang="en-US" dirty="0"/>
              <a:t>的判断结果</a:t>
            </a:r>
          </a:p>
        </p:txBody>
      </p:sp>
      <p:sp>
        <p:nvSpPr>
          <p:cNvPr id="594950" name="AutoShape 6"/>
          <p:cNvSpPr>
            <a:spLocks noChangeArrowheads="1"/>
          </p:cNvSpPr>
          <p:nvPr/>
        </p:nvSpPr>
        <p:spPr bwMode="auto">
          <a:xfrm>
            <a:off x="771525" y="2786058"/>
            <a:ext cx="7962900" cy="346216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rgbClr val="0000FF"/>
                </a:solidFill>
              </a:rPr>
              <a:t>int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liSi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80;  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学员李四成绩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rgbClr val="0000FF"/>
                </a:solidFill>
              </a:rPr>
              <a:t>boolean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isBig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;  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Scanner input = new Scanner(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System.in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输入学员张三成绩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: ");     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en-US" b="1" dirty="0" err="1">
                <a:solidFill>
                  <a:srgbClr val="0000FF"/>
                </a:solidFill>
              </a:rPr>
              <a:t>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zhangSan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input.nextInt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输入张三的成绩 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isBig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zhangSan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&gt;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liSi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; 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张三成绩比李四高吗 ？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"+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isBig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);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输出比较结果</a:t>
            </a:r>
          </a:p>
        </p:txBody>
      </p:sp>
      <p:sp>
        <p:nvSpPr>
          <p:cNvPr id="594951" name="Rectangle 7"/>
          <p:cNvSpPr>
            <a:spLocks noChangeArrowheads="1"/>
          </p:cNvSpPr>
          <p:nvPr/>
        </p:nvSpPr>
        <p:spPr bwMode="auto">
          <a:xfrm>
            <a:off x="785786" y="3214686"/>
            <a:ext cx="1873250" cy="36933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94952" name="Rectangle 8"/>
          <p:cNvSpPr>
            <a:spLocks noChangeArrowheads="1"/>
          </p:cNvSpPr>
          <p:nvPr/>
        </p:nvSpPr>
        <p:spPr bwMode="auto">
          <a:xfrm>
            <a:off x="785786" y="5345684"/>
            <a:ext cx="2808287" cy="36933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94953" name="AutoShape 9"/>
          <p:cNvSpPr>
            <a:spLocks noChangeArrowheads="1"/>
          </p:cNvSpPr>
          <p:nvPr/>
        </p:nvSpPr>
        <p:spPr bwMode="auto">
          <a:xfrm>
            <a:off x="3748116" y="3214686"/>
            <a:ext cx="4324346" cy="408623"/>
          </a:xfrm>
          <a:prstGeom prst="wedgeRoundRectCallout">
            <a:avLst>
              <a:gd name="adj1" fmla="val -409"/>
              <a:gd name="adj2" fmla="val 5010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定义</a:t>
            </a: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boolean</a:t>
            </a: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变量</a:t>
            </a: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isBig</a:t>
            </a: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，存储比较结果</a:t>
            </a:r>
          </a:p>
        </p:txBody>
      </p:sp>
      <p:sp>
        <p:nvSpPr>
          <p:cNvPr id="594954" name="AutoShape 10"/>
          <p:cNvSpPr>
            <a:spLocks noChangeArrowheads="1"/>
          </p:cNvSpPr>
          <p:nvPr/>
        </p:nvSpPr>
        <p:spPr bwMode="auto">
          <a:xfrm>
            <a:off x="4500562" y="5214950"/>
            <a:ext cx="3337683" cy="408623"/>
          </a:xfrm>
          <a:prstGeom prst="wedgeRoundRectCallout">
            <a:avLst>
              <a:gd name="adj1" fmla="val -487"/>
              <a:gd name="adj2" fmla="val -5097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将比较结果保存在</a:t>
            </a:r>
            <a:r>
              <a:rPr lang="en-US" altLang="zh-CN" b="1" kern="0" dirty="0" err="1">
                <a:solidFill>
                  <a:schemeClr val="bg1"/>
                </a:solidFill>
                <a:latin typeface="Arial"/>
                <a:ea typeface="黑体"/>
              </a:rPr>
              <a:t>isBig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变量中</a:t>
            </a:r>
          </a:p>
        </p:txBody>
      </p:sp>
      <p:grpSp>
        <p:nvGrpSpPr>
          <p:cNvPr id="2" name="组合 15"/>
          <p:cNvGrpSpPr/>
          <p:nvPr/>
        </p:nvGrpSpPr>
        <p:grpSpPr>
          <a:xfrm>
            <a:off x="71406" y="2371583"/>
            <a:ext cx="1000132" cy="414475"/>
            <a:chOff x="1000100" y="2528843"/>
            <a:chExt cx="1000132" cy="414475"/>
          </a:xfrm>
        </p:grpSpPr>
        <p:pic>
          <p:nvPicPr>
            <p:cNvPr id="1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" name="组合 18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2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2" name="Line 15"/>
          <p:cNvSpPr>
            <a:spLocks noChangeShapeType="1"/>
          </p:cNvSpPr>
          <p:nvPr/>
        </p:nvSpPr>
        <p:spPr bwMode="auto">
          <a:xfrm flipV="1">
            <a:off x="2857488" y="3429000"/>
            <a:ext cx="857256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 flipV="1">
            <a:off x="3714744" y="5480701"/>
            <a:ext cx="785818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30" name="图片 29" descr="boolean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572008"/>
            <a:ext cx="2748321" cy="16546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9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50" grpId="0" animBg="1"/>
      <p:bldP spid="594951" grpId="0" animBg="1"/>
      <p:bldP spid="594952" grpId="0" animBg="1"/>
      <p:bldP spid="594953" grpId="0" animBg="1"/>
      <p:bldP spid="59495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运算符小结</a:t>
            </a:r>
            <a:endParaRPr lang="zh-CN" altLang="en-US" dirty="0"/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784254" y="1285860"/>
            <a:ext cx="7073894" cy="2152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表达式</a:t>
            </a:r>
            <a:r>
              <a:rPr lang="en-US" altLang="zh-CN" sz="2800" b="1" dirty="0" smtClean="0">
                <a:latin typeface="+mn-lt"/>
                <a:ea typeface="+mn-ea"/>
              </a:rPr>
              <a:t>(3+40%6)&gt;(9/2*3)</a:t>
            </a:r>
            <a:r>
              <a:rPr lang="zh-CN" altLang="en-US" sz="2800" b="1" dirty="0" smtClean="0">
                <a:latin typeface="+mn-lt"/>
                <a:ea typeface="+mn-ea"/>
              </a:rPr>
              <a:t>的结果是什么？</a:t>
            </a:r>
            <a:endParaRPr lang="en-US" altLang="zh-CN" sz="2800" b="1" dirty="0" smtClean="0">
              <a:latin typeface="+mn-lt"/>
              <a:ea typeface="+mn-ea"/>
            </a:endParaRPr>
          </a:p>
          <a:p>
            <a:pPr marL="363538" marR="0" lvl="0" indent="-363538" algn="just" defTabSz="914400" rtl="0" eaLnBrk="1" fontAlgn="b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Blip>
                <a:blip r:embed="rId4"/>
              </a:buBlip>
              <a:tabLst/>
              <a:defRPr/>
            </a:pPr>
            <a:endParaRPr kumimoji="0" lang="zh-CN" altLang="en-GB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grpSp>
        <p:nvGrpSpPr>
          <p:cNvPr id="3" name="组合 7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9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aphicFrame>
        <p:nvGraphicFramePr>
          <p:cNvPr id="12" name="图示 11"/>
          <p:cNvGraphicFramePr/>
          <p:nvPr/>
        </p:nvGraphicFramePr>
        <p:xfrm>
          <a:off x="1403648" y="3261614"/>
          <a:ext cx="6597376" cy="2596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784254" y="2490797"/>
            <a:ext cx="7645398" cy="2152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运算符的优先级</a:t>
            </a:r>
          </a:p>
          <a:p>
            <a:pPr marL="363538" marR="0" lvl="0" indent="-363538" algn="just" defTabSz="914400" rtl="0" eaLnBrk="1" fontAlgn="b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Blip>
                <a:blip r:embed="rId4"/>
              </a:buBlip>
              <a:tabLst/>
              <a:defRPr/>
            </a:pPr>
            <a:endParaRPr kumimoji="0" lang="zh-CN" altLang="en-GB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2285984" y="5786454"/>
            <a:ext cx="5143536" cy="857232"/>
          </a:xfrm>
          <a:prstGeom prst="roundRect">
            <a:avLst>
              <a:gd name="adj" fmla="val 115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lvl="1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/>
              <a:t>当运算符比较多，无法确定运算符执行顺序时，可以使用小括号控制一下顺序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43240" y="1857364"/>
            <a:ext cx="114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false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7DC7081-4B8F-4945-92B0-10033D395D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graphicEl>
                                              <a:dgm id="{67DC7081-4B8F-4945-92B0-10033D395D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83E2146-BA27-4E1C-9BEE-7184598BA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graphicEl>
                                              <a:dgm id="{D83E2146-BA27-4E1C-9BEE-7184598BA3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3CD87A1A-7257-428E-8B8C-9DD67E7523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>
                                            <p:graphicEl>
                                              <a:dgm id="{3CD87A1A-7257-428E-8B8C-9DD67E7523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46802C4-9E56-4E91-81D7-42A716FE3E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>
                                            <p:graphicEl>
                                              <a:dgm id="{D46802C4-9E56-4E91-81D7-42A716FE3E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6349D9D-87BA-45D7-A14C-8439D8989E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>
                                            <p:graphicEl>
                                              <a:dgm id="{96349D9D-87BA-45D7-A14C-8439D8989E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F74564C-FEF3-47C3-8426-4E2C39EC80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>
                                            <p:graphicEl>
                                              <a:dgm id="{CF74564C-FEF3-47C3-8426-4E2C39EC80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Graphic spid="12" grpId="0">
        <p:bldSub>
          <a:bldDgm bld="one"/>
        </p:bldSub>
      </p:bldGraphic>
      <p:bldP spid="13" grpId="0"/>
      <p:bldP spid="11" grpId="0" animBg="1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实现购物结算</a:t>
            </a:r>
            <a:r>
              <a:rPr lang="en-US" altLang="zh-CN" dirty="0" smtClean="0"/>
              <a:t>2-1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r>
              <a:rPr lang="zh-CN" altLang="en-US" dirty="0" smtClean="0"/>
              <a:t>训练要点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运算符（*、</a:t>
            </a:r>
            <a:r>
              <a:rPr lang="en-US" altLang="zh-CN" dirty="0" smtClean="0"/>
              <a:t>=</a:t>
            </a:r>
            <a:r>
              <a:rPr lang="zh-CN" altLang="en-US" dirty="0" smtClean="0"/>
              <a:t>）的使用</a:t>
            </a:r>
          </a:p>
          <a:p>
            <a:pPr lvl="1"/>
            <a:r>
              <a:rPr lang="zh-CN" altLang="en-US" dirty="0" smtClean="0"/>
              <a:t>从控制台输出信息</a:t>
            </a:r>
          </a:p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用户可以享受购物</a:t>
            </a:r>
            <a:r>
              <a:rPr lang="en-US" altLang="zh-CN" dirty="0" smtClean="0"/>
              <a:t>8</a:t>
            </a:r>
            <a:r>
              <a:rPr lang="zh-CN" altLang="en-US" dirty="0" smtClean="0"/>
              <a:t>折的优惠，请计算实际消费金额</a:t>
            </a:r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grpSp>
        <p:nvGrpSpPr>
          <p:cNvPr id="2" name="组合 10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15" name="图片 14" descr="计算消费总额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496" y="4000504"/>
            <a:ext cx="3228975" cy="21859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实现购物结算</a:t>
            </a:r>
            <a:r>
              <a:rPr lang="en-US" altLang="zh-CN" dirty="0" smtClean="0"/>
              <a:t>2-2</a:t>
            </a:r>
            <a:endParaRPr lang="zh-CN" altLang="en-US" dirty="0" smtClean="0"/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r>
              <a:rPr lang="zh-CN" altLang="en-US" dirty="0" smtClean="0"/>
              <a:t>实现思路</a:t>
            </a:r>
            <a:endParaRPr lang="en-US" altLang="zh-CN" dirty="0" smtClean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785839" y="3786188"/>
            <a:ext cx="7643813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4572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endParaRPr lang="en-US" altLang="zh-CN" sz="2400" b="1" kern="0" dirty="0" smtClean="0">
              <a:latin typeface="+mn-lt"/>
              <a:ea typeface="+mn-ea"/>
            </a:endParaRPr>
          </a:p>
          <a:p>
            <a:pPr marL="914400" lvl="1" indent="-4572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endParaRPr lang="en-US" altLang="zh-CN" sz="2400" b="1" kern="0" dirty="0">
              <a:latin typeface="+mn-lt"/>
              <a:ea typeface="+mn-ea"/>
            </a:endParaRPr>
          </a:p>
          <a:p>
            <a:pPr marL="342900" lvl="1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消费总额 </a:t>
            </a:r>
            <a:r>
              <a:rPr lang="en-US" altLang="zh-CN" sz="2800" b="1" dirty="0" smtClean="0">
                <a:latin typeface="+mn-lt"/>
                <a:ea typeface="+mn-ea"/>
              </a:rPr>
              <a:t>= </a:t>
            </a:r>
            <a:r>
              <a:rPr lang="zh-CN" altLang="en-US" sz="2800" b="1" dirty="0" smtClean="0">
                <a:latin typeface="+mn-lt"/>
                <a:ea typeface="+mn-ea"/>
              </a:rPr>
              <a:t>各商品的消费金额之和 * 折扣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endParaRPr lang="en-US" altLang="zh-CN" sz="2400" b="1" kern="0" dirty="0">
              <a:latin typeface="+mn-lt"/>
              <a:ea typeface="+mn-ea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FontTx/>
              <a:buBlip>
                <a:blip r:embed="rId4"/>
              </a:buBlip>
              <a:defRPr/>
            </a:pPr>
            <a:endParaRPr lang="zh-CN" altLang="en-US" sz="2800" b="1" kern="0" dirty="0">
              <a:latin typeface="+mn-lt"/>
              <a:ea typeface="+mn-ea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FontTx/>
              <a:buBlip>
                <a:blip r:embed="rId4"/>
              </a:buBlip>
              <a:defRPr/>
            </a:pPr>
            <a:endParaRPr lang="zh-CN" altLang="en-US" sz="2800" b="1" kern="0" dirty="0">
              <a:latin typeface="+mn-lt"/>
              <a:ea typeface="+mn-ea"/>
            </a:endParaRPr>
          </a:p>
        </p:txBody>
      </p:sp>
      <p:grpSp>
        <p:nvGrpSpPr>
          <p:cNvPr id="2" name="组合 21"/>
          <p:cNvGrpSpPr/>
          <p:nvPr/>
        </p:nvGrpSpPr>
        <p:grpSpPr>
          <a:xfrm>
            <a:off x="71406" y="4039049"/>
            <a:ext cx="986585" cy="461521"/>
            <a:chOff x="3786182" y="3824735"/>
            <a:chExt cx="986585" cy="461521"/>
          </a:xfrm>
        </p:grpSpPr>
        <p:sp>
          <p:nvSpPr>
            <p:cNvPr id="26" name="TextBox 25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27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graphicFrame>
        <p:nvGraphicFramePr>
          <p:cNvPr id="19" name="内容占位符 3"/>
          <p:cNvGraphicFramePr>
            <a:graphicFrameLocks/>
          </p:cNvGraphicFramePr>
          <p:nvPr/>
        </p:nvGraphicFramePr>
        <p:xfrm>
          <a:off x="1357290" y="2714620"/>
          <a:ext cx="4143404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24" name="内容占位符 3"/>
          <p:cNvGraphicFramePr>
            <a:graphicFrameLocks/>
          </p:cNvGraphicFramePr>
          <p:nvPr/>
        </p:nvGraphicFramePr>
        <p:xfrm>
          <a:off x="1357290" y="2000240"/>
          <a:ext cx="4143404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25" name="椭圆 24"/>
          <p:cNvSpPr/>
          <p:nvPr/>
        </p:nvSpPr>
        <p:spPr bwMode="auto">
          <a:xfrm>
            <a:off x="1357290" y="2071690"/>
            <a:ext cx="357188" cy="357188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357290" y="2786065"/>
            <a:ext cx="357188" cy="357188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30" name="内容占位符 3"/>
          <p:cNvGraphicFramePr>
            <a:graphicFrameLocks/>
          </p:cNvGraphicFramePr>
          <p:nvPr/>
        </p:nvGraphicFramePr>
        <p:xfrm>
          <a:off x="1357290" y="3429000"/>
          <a:ext cx="4143404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31" name="椭圆 30"/>
          <p:cNvSpPr/>
          <p:nvPr/>
        </p:nvSpPr>
        <p:spPr bwMode="auto">
          <a:xfrm>
            <a:off x="1357290" y="3500450"/>
            <a:ext cx="357188" cy="357188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模拟幸运抽奖</a:t>
            </a:r>
            <a:r>
              <a:rPr lang="en-US" altLang="zh-CN" dirty="0" smtClean="0"/>
              <a:t>2-1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r>
              <a:rPr lang="zh-CN" altLang="en-US" dirty="0" smtClean="0"/>
              <a:t>训练要点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算术运算符（</a:t>
            </a:r>
            <a:r>
              <a:rPr lang="en-US" altLang="zh-CN" dirty="0" smtClean="0"/>
              <a:t>%</a:t>
            </a:r>
            <a:r>
              <a:rPr lang="zh-CN" altLang="en-US" dirty="0" smtClean="0"/>
              <a:t>、</a:t>
            </a:r>
            <a:r>
              <a:rPr lang="en-US" altLang="zh-CN" dirty="0" smtClean="0"/>
              <a:t>/</a:t>
            </a:r>
            <a:r>
              <a:rPr lang="zh-CN" altLang="en-US" dirty="0" smtClean="0"/>
              <a:t>）的使用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Scanner</a:t>
            </a:r>
            <a:r>
              <a:rPr lang="zh-CN" altLang="en-US" dirty="0" smtClean="0"/>
              <a:t>类接收用户输入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关系运算符和</a:t>
            </a:r>
            <a:r>
              <a:rPr lang="en-US" dirty="0" err="1" smtClean="0"/>
              <a:t>boolean</a:t>
            </a:r>
            <a:r>
              <a:rPr lang="zh-CN" altLang="en-US" dirty="0" smtClean="0"/>
              <a:t>类型的用法</a:t>
            </a:r>
          </a:p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商场推出幸运抽奖活动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抽奖规则：</a:t>
            </a:r>
            <a:endParaRPr lang="en-US" altLang="zh-CN" dirty="0" smtClean="0"/>
          </a:p>
          <a:p>
            <a:pPr lvl="1">
              <a:lnSpc>
                <a:spcPct val="90000"/>
              </a:lnSpc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顾客的四位会员卡号的</a:t>
            </a:r>
            <a:endParaRPr lang="en-US" altLang="zh-CN" dirty="0" smtClean="0"/>
          </a:p>
          <a:p>
            <a:pPr lvl="1">
              <a:lnSpc>
                <a:spcPct val="90000"/>
              </a:lnSpc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各位数字之和大于</a:t>
            </a:r>
            <a:r>
              <a:rPr lang="en-US" dirty="0" smtClean="0"/>
              <a:t>20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>
              <a:lnSpc>
                <a:spcPct val="90000"/>
              </a:lnSpc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则为幸运顾客。</a:t>
            </a:r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grpSp>
        <p:nvGrpSpPr>
          <p:cNvPr id="2" name="组合 10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20" name="图片 19" descr="图2.10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2" y="3643314"/>
            <a:ext cx="3714776" cy="2832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模拟幸运抽奖</a:t>
            </a:r>
            <a:r>
              <a:rPr lang="en-US" altLang="zh-CN" dirty="0" smtClean="0"/>
              <a:t>2-2</a:t>
            </a:r>
            <a:endParaRPr lang="zh-CN" altLang="en-US" dirty="0" smtClean="0"/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r>
              <a:rPr lang="zh-CN" altLang="en-US" dirty="0" smtClean="0"/>
              <a:t>实现思路</a:t>
            </a:r>
            <a:endParaRPr lang="en-US" altLang="zh-CN" dirty="0" smtClean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785839" y="3786188"/>
            <a:ext cx="7643813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4572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endParaRPr lang="en-US" altLang="zh-CN" sz="2400" b="1" kern="0" dirty="0">
              <a:latin typeface="+mn-lt"/>
              <a:ea typeface="+mn-ea"/>
            </a:endParaRPr>
          </a:p>
          <a:p>
            <a:pPr marL="342900" lvl="1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  <a:defRPr/>
            </a:pPr>
            <a:endParaRPr lang="en-US" altLang="zh-CN" sz="2800" b="1" dirty="0" smtClean="0">
              <a:latin typeface="+mn-lt"/>
              <a:ea typeface="+mn-ea"/>
            </a:endParaRPr>
          </a:p>
          <a:p>
            <a:pPr marL="342900" lvl="1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  <a:defRPr/>
            </a:pPr>
            <a:r>
              <a:rPr lang="zh-CN" altLang="en-US" sz="2800" b="1" dirty="0" smtClean="0">
                <a:latin typeface="+mn-lt"/>
                <a:ea typeface="+mn-ea"/>
              </a:rPr>
              <a:t>分解并获得各位数字</a:t>
            </a:r>
            <a:endParaRPr lang="en-US" altLang="zh-CN" sz="2800" b="1" dirty="0">
              <a:latin typeface="+mn-lt"/>
              <a:ea typeface="+mn-ea"/>
            </a:endParaRP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endParaRPr lang="en-US" altLang="zh-CN" sz="2400" b="1" kern="0" dirty="0">
              <a:latin typeface="+mn-lt"/>
              <a:ea typeface="+mn-ea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FontTx/>
              <a:buBlip>
                <a:blip r:embed="rId4"/>
              </a:buBlip>
              <a:defRPr/>
            </a:pPr>
            <a:endParaRPr lang="zh-CN" altLang="en-US" sz="2800" b="1" kern="0" dirty="0">
              <a:latin typeface="+mn-lt"/>
              <a:ea typeface="+mn-ea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FontTx/>
              <a:buBlip>
                <a:blip r:embed="rId4"/>
              </a:buBlip>
              <a:defRPr/>
            </a:pP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786314" y="4253727"/>
            <a:ext cx="3786214" cy="153272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gewei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custNo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% 10; 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shiwei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custNo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/ 10 % 10; 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baiwei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custNo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/ 100 % 10; 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qianwei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custNo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/ 1000;</a:t>
            </a:r>
          </a:p>
        </p:txBody>
      </p:sp>
      <p:grpSp>
        <p:nvGrpSpPr>
          <p:cNvPr id="2" name="组合 21"/>
          <p:cNvGrpSpPr/>
          <p:nvPr/>
        </p:nvGrpSpPr>
        <p:grpSpPr>
          <a:xfrm>
            <a:off x="71406" y="4181925"/>
            <a:ext cx="986585" cy="461521"/>
            <a:chOff x="3786182" y="3824735"/>
            <a:chExt cx="986585" cy="461521"/>
          </a:xfrm>
        </p:grpSpPr>
        <p:sp>
          <p:nvSpPr>
            <p:cNvPr id="26" name="TextBox 25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27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graphicFrame>
        <p:nvGraphicFramePr>
          <p:cNvPr id="25" name="内容占位符 3"/>
          <p:cNvGraphicFramePr>
            <a:graphicFrameLocks/>
          </p:cNvGraphicFramePr>
          <p:nvPr/>
        </p:nvGraphicFramePr>
        <p:xfrm>
          <a:off x="1142976" y="2714620"/>
          <a:ext cx="4143404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28" name="内容占位符 3"/>
          <p:cNvGraphicFramePr>
            <a:graphicFrameLocks/>
          </p:cNvGraphicFramePr>
          <p:nvPr/>
        </p:nvGraphicFramePr>
        <p:xfrm>
          <a:off x="1142976" y="2000240"/>
          <a:ext cx="4143404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30" name="椭圆 29"/>
          <p:cNvSpPr/>
          <p:nvPr/>
        </p:nvSpPr>
        <p:spPr bwMode="auto">
          <a:xfrm>
            <a:off x="1142976" y="2071690"/>
            <a:ext cx="357188" cy="357188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142976" y="2786065"/>
            <a:ext cx="357188" cy="357188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32" name="内容占位符 3"/>
          <p:cNvGraphicFramePr>
            <a:graphicFrameLocks/>
          </p:cNvGraphicFramePr>
          <p:nvPr/>
        </p:nvGraphicFramePr>
        <p:xfrm>
          <a:off x="1142976" y="3429000"/>
          <a:ext cx="4143404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33" name="椭圆 32"/>
          <p:cNvSpPr/>
          <p:nvPr/>
        </p:nvSpPr>
        <p:spPr bwMode="auto">
          <a:xfrm>
            <a:off x="1142976" y="3500450"/>
            <a:ext cx="357188" cy="357188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Graphic spid="25" grpId="0">
        <p:bldAsOne/>
      </p:bldGraphic>
      <p:bldGraphic spid="28" grpId="0">
        <p:bldAsOne/>
      </p:bldGraphic>
      <p:bldP spid="30" grpId="0" animBg="1"/>
      <p:bldP spid="31" grpId="0" animBg="1"/>
      <p:bldGraphic spid="32" grpId="0">
        <p:bldAsOne/>
      </p:bldGraphic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本章任务</a:t>
            </a:r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>
          <a:xfrm>
            <a:off x="784254" y="928671"/>
            <a:ext cx="7645398" cy="1928826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升级</a:t>
            </a:r>
            <a:r>
              <a:rPr lang="zh-CN" altLang="en-US" sz="2000" dirty="0"/>
              <a:t>“我行我素购物管理系统”：</a:t>
            </a:r>
            <a:endParaRPr lang="zh-CN" altLang="en-US" sz="2000" dirty="0">
              <a:sym typeface="Wingdings" pitchFamily="2" charset="2"/>
            </a:endParaRPr>
          </a:p>
          <a:p>
            <a:pPr lvl="1"/>
            <a:r>
              <a:rPr lang="zh-CN" altLang="en-US" dirty="0"/>
              <a:t>实现购物结算，并打印购物小票</a:t>
            </a:r>
            <a:endParaRPr lang="zh-CN" altLang="en-US" dirty="0">
              <a:sym typeface="Wingdings" pitchFamily="2" charset="2"/>
            </a:endParaRPr>
          </a:p>
          <a:p>
            <a:pPr lvl="1"/>
            <a:r>
              <a:rPr lang="zh-CN" altLang="en-US" dirty="0"/>
              <a:t>模拟商场幸运</a:t>
            </a:r>
            <a:r>
              <a:rPr lang="zh-CN" altLang="en-US" dirty="0" smtClean="0"/>
              <a:t>抽奖，计算会员卡各位数字之和</a:t>
            </a:r>
            <a:endParaRPr lang="zh-CN" altLang="en-US" dirty="0" smtClean="0">
              <a:sym typeface="Wingdings" pitchFamily="2" charset="2"/>
            </a:endParaRPr>
          </a:p>
          <a:p>
            <a:pPr lvl="1"/>
            <a:r>
              <a:rPr lang="zh-CN" altLang="en-US" dirty="0" smtClean="0"/>
              <a:t>根据商品折扣判断折扣价</a:t>
            </a:r>
            <a:endParaRPr lang="zh-CN" altLang="en-US" dirty="0"/>
          </a:p>
        </p:txBody>
      </p:sp>
      <p:pic>
        <p:nvPicPr>
          <p:cNvPr id="9" name="图片 8" descr="打印小票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8" y="3071810"/>
            <a:ext cx="3661258" cy="2948026"/>
          </a:xfrm>
          <a:prstGeom prst="rect">
            <a:avLst/>
          </a:prstGeom>
        </p:spPr>
      </p:pic>
      <p:pic>
        <p:nvPicPr>
          <p:cNvPr id="10" name="图片 9" descr="打折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48" y="3714752"/>
            <a:ext cx="3157240" cy="2016069"/>
          </a:xfrm>
          <a:prstGeom prst="rect">
            <a:avLst/>
          </a:prstGeom>
        </p:spPr>
      </p:pic>
      <p:pic>
        <p:nvPicPr>
          <p:cNvPr id="12" name="图片 11" descr="计算消费总额.t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5918" y="2786058"/>
            <a:ext cx="2876971" cy="1947684"/>
          </a:xfrm>
          <a:prstGeom prst="rect">
            <a:avLst/>
          </a:prstGeom>
        </p:spPr>
      </p:pic>
      <p:pic>
        <p:nvPicPr>
          <p:cNvPr id="13" name="图片 12" descr="图2.10.BM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6050" y="3357562"/>
            <a:ext cx="3802975" cy="2899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判断折扣价格</a:t>
            </a:r>
            <a:r>
              <a:rPr lang="en-US" altLang="zh-CN" dirty="0" smtClean="0"/>
              <a:t>2-1</a:t>
            </a:r>
            <a:endParaRPr lang="zh-CN" altLang="en-US"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训练要点</a:t>
            </a:r>
          </a:p>
          <a:p>
            <a:pPr lvl="1"/>
            <a:r>
              <a:rPr lang="zh-CN" altLang="en-US" dirty="0" smtClean="0"/>
              <a:t>关系运算符的使用</a:t>
            </a:r>
          </a:p>
          <a:p>
            <a:pPr lvl="1"/>
            <a:r>
              <a:rPr lang="en-US" altLang="zh-CN" dirty="0" err="1" smtClean="0"/>
              <a:t>boolean</a:t>
            </a:r>
            <a:r>
              <a:rPr lang="zh-CN" altLang="en-US" dirty="0" smtClean="0"/>
              <a:t>类型的使用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需求说明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用户从键盘接收商品折扣，并判断商品享受此折扣后价格是否低于</a:t>
            </a:r>
            <a:r>
              <a:rPr lang="en-US" altLang="zh-CN" dirty="0" smtClean="0"/>
              <a:t>100</a:t>
            </a:r>
            <a:endParaRPr lang="zh-CN" altLang="en-US" dirty="0" smtClean="0"/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endParaRPr lang="zh-CN" altLang="en-US" dirty="0" smtClean="0"/>
          </a:p>
        </p:txBody>
      </p:sp>
      <p:grpSp>
        <p:nvGrpSpPr>
          <p:cNvPr id="2" name="组合 19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13" name="图片 12" descr="打折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8" y="3786190"/>
            <a:ext cx="3915611" cy="250033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14744" y="5000636"/>
            <a:ext cx="11811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判断折扣价格</a:t>
            </a:r>
            <a:r>
              <a:rPr lang="en-US" altLang="zh-CN" dirty="0" smtClean="0"/>
              <a:t>2-2</a:t>
            </a:r>
            <a:endParaRPr lang="zh-CN" altLang="en-US"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261257" y="1285860"/>
            <a:ext cx="8791303" cy="507062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实现思路</a:t>
            </a:r>
          </a:p>
          <a:p>
            <a:pPr lvl="1">
              <a:buFont typeface="Wingdings" pitchFamily="2" charset="2"/>
              <a:buNone/>
            </a:pPr>
            <a:r>
              <a:rPr lang="en-US" altLang="zh-CN" kern="120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黑体" pitchFamily="2" charset="-122"/>
                <a:cs typeface="+mn-cs"/>
              </a:rPr>
              <a:t>1. </a:t>
            </a:r>
            <a:r>
              <a:rPr lang="zh-CN" altLang="en-US" dirty="0" smtClean="0"/>
              <a:t>声明变量存储商品价格信息</a:t>
            </a:r>
            <a:endParaRPr lang="en-US" altLang="zh-CN" dirty="0" smtClean="0"/>
          </a:p>
          <a:p>
            <a:pPr lvl="1">
              <a:buFont typeface="Wingdings" pitchFamily="2" charset="2"/>
              <a:buNone/>
            </a:pPr>
            <a:r>
              <a:rPr lang="en-US" altLang="zh-CN" kern="120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黑体" pitchFamily="2" charset="-122"/>
                <a:cs typeface="+mn-cs"/>
              </a:rPr>
              <a:t>2. </a:t>
            </a:r>
            <a:r>
              <a:rPr lang="zh-CN" altLang="en-US" dirty="0" smtClean="0"/>
              <a:t>从键盘接收折扣，并保存</a:t>
            </a:r>
            <a:endParaRPr lang="en-US" altLang="zh-CN" dirty="0" smtClean="0"/>
          </a:p>
          <a:p>
            <a:pPr lvl="1">
              <a:buFont typeface="Wingdings" pitchFamily="2" charset="2"/>
              <a:buNone/>
            </a:pPr>
            <a:r>
              <a:rPr lang="en-US" altLang="zh-CN" kern="120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黑体" pitchFamily="2" charset="-122"/>
                <a:cs typeface="+mn-cs"/>
              </a:rPr>
              <a:t>3. </a:t>
            </a:r>
            <a:r>
              <a:rPr lang="zh-CN" altLang="en-US" dirty="0" smtClean="0"/>
              <a:t>计算商品享受折扣后的价格</a:t>
            </a:r>
          </a:p>
          <a:p>
            <a:pPr lvl="1">
              <a:buFont typeface="Wingdings" pitchFamily="2" charset="2"/>
              <a:buNone/>
            </a:pPr>
            <a:r>
              <a:rPr lang="en-US" altLang="zh-CN" kern="120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黑体" pitchFamily="2" charset="-122"/>
                <a:cs typeface="+mn-cs"/>
              </a:rPr>
              <a:t>4. </a:t>
            </a:r>
            <a:r>
              <a:rPr lang="zh-CN" altLang="en-US" dirty="0" smtClean="0"/>
              <a:t>输出商品折扣后价是否低于</a:t>
            </a:r>
            <a:r>
              <a:rPr lang="en-US" altLang="zh-CN" dirty="0" smtClean="0"/>
              <a:t>100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zh-CN" altLang="en-US" dirty="0" smtClean="0"/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 marL="342900" lvl="1" indent="-342900">
              <a:lnSpc>
                <a:spcPct val="90000"/>
              </a:lnSpc>
              <a:buSzPct val="80000"/>
              <a:buBlip>
                <a:blip r:embed="rId3"/>
              </a:buBlip>
            </a:pPr>
            <a:r>
              <a:rPr lang="zh-CN" altLang="en-US" sz="2800" dirty="0" smtClean="0">
                <a:cs typeface="+mn-cs"/>
              </a:rPr>
              <a:t>比较运算的结果是</a:t>
            </a:r>
            <a:r>
              <a:rPr lang="en-US" altLang="zh-CN" sz="2800" dirty="0" err="1" smtClean="0">
                <a:cs typeface="+mn-cs"/>
              </a:rPr>
              <a:t>boolean</a:t>
            </a:r>
            <a:r>
              <a:rPr lang="zh-CN" altLang="en-US" sz="2800" dirty="0" smtClean="0">
                <a:cs typeface="+mn-cs"/>
              </a:rPr>
              <a:t>类型</a:t>
            </a:r>
          </a:p>
          <a:p>
            <a:pPr>
              <a:lnSpc>
                <a:spcPct val="90000"/>
              </a:lnSpc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endParaRPr lang="en-US" altLang="zh-CN" dirty="0" smtClean="0"/>
          </a:p>
          <a:p>
            <a:endParaRPr lang="zh-CN" altLang="en-US" dirty="0" smtClean="0"/>
          </a:p>
        </p:txBody>
      </p:sp>
      <p:grpSp>
        <p:nvGrpSpPr>
          <p:cNvPr id="2" name="组合 19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" name="组合 28"/>
          <p:cNvGrpSpPr/>
          <p:nvPr/>
        </p:nvGrpSpPr>
        <p:grpSpPr>
          <a:xfrm>
            <a:off x="156391" y="3610421"/>
            <a:ext cx="986585" cy="461521"/>
            <a:chOff x="3786182" y="3824735"/>
            <a:chExt cx="986585" cy="461521"/>
          </a:xfrm>
        </p:grpSpPr>
        <p:sp>
          <p:nvSpPr>
            <p:cNvPr id="30" name="TextBox 29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31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grpSp>
        <p:nvGrpSpPr>
          <p:cNvPr id="4" name="组合 10"/>
          <p:cNvGrpSpPr>
            <a:grpSpLocks/>
          </p:cNvGrpSpPr>
          <p:nvPr/>
        </p:nvGrpSpPr>
        <p:grpSpPr bwMode="auto">
          <a:xfrm>
            <a:off x="2428860" y="600076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6" name="TextBox 10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20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总结</a:t>
            </a:r>
            <a:endParaRPr lang="en-US" altLang="zh-CN" b="1" dirty="0"/>
          </a:p>
        </p:txBody>
      </p:sp>
      <p:sp>
        <p:nvSpPr>
          <p:cNvPr id="516098" name="Rectangle 2"/>
          <p:cNvSpPr>
            <a:spLocks noGrp="1" noChangeArrowheads="1"/>
          </p:cNvSpPr>
          <p:nvPr>
            <p:ph idx="1"/>
          </p:nvPr>
        </p:nvSpPr>
        <p:spPr>
          <a:xfrm>
            <a:off x="784254" y="1000108"/>
            <a:ext cx="8145464" cy="501017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</a:pPr>
            <a:r>
              <a:rPr lang="zh-CN" altLang="en-US" dirty="0" smtClean="0"/>
              <a:t>变量的概念和使用</a:t>
            </a:r>
            <a:endParaRPr lang="zh-CN" altLang="en-US" dirty="0"/>
          </a:p>
          <a:p>
            <a:pPr>
              <a:lnSpc>
                <a:spcPct val="115000"/>
              </a:lnSpc>
            </a:pPr>
            <a:r>
              <a:rPr lang="en-US" altLang="zh-CN" dirty="0" smtClean="0"/>
              <a:t>Java</a:t>
            </a:r>
            <a:r>
              <a:rPr lang="zh-CN" altLang="en-US" dirty="0"/>
              <a:t>中常用的</a:t>
            </a:r>
            <a:r>
              <a:rPr lang="zh-CN" altLang="en-US" dirty="0" smtClean="0"/>
              <a:t>数据类型：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String</a:t>
            </a:r>
          </a:p>
          <a:p>
            <a:pPr>
              <a:lnSpc>
                <a:spcPct val="115000"/>
              </a:lnSpc>
            </a:pPr>
            <a:r>
              <a:rPr lang="zh-CN" altLang="en-US" dirty="0" smtClean="0"/>
              <a:t>数据类型转换包括自动类型转换和强制类型转换</a:t>
            </a:r>
            <a:endParaRPr lang="en-US" altLang="zh-CN" dirty="0" smtClean="0"/>
          </a:p>
          <a:p>
            <a:pPr>
              <a:lnSpc>
                <a:spcPct val="115000"/>
              </a:lnSpc>
            </a:pPr>
            <a:r>
              <a:rPr lang="en-US" altLang="zh-CN" dirty="0" err="1" smtClean="0"/>
              <a:t>boolean</a:t>
            </a:r>
            <a:r>
              <a:rPr lang="zh-CN" altLang="en-US" dirty="0" smtClean="0"/>
              <a:t>类型表示真假，有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两个值</a:t>
            </a:r>
            <a:endParaRPr lang="zh-CN" altLang="en-US" dirty="0"/>
          </a:p>
          <a:p>
            <a:pPr>
              <a:lnSpc>
                <a:spcPct val="115000"/>
              </a:lnSpc>
            </a:pPr>
            <a:r>
              <a:rPr lang="zh-CN" altLang="en-US" dirty="0" smtClean="0"/>
              <a:t>运算符</a:t>
            </a:r>
            <a:endParaRPr lang="en-US" altLang="zh-CN" dirty="0" smtClean="0"/>
          </a:p>
          <a:p>
            <a:pPr lvl="1">
              <a:lnSpc>
                <a:spcPct val="115000"/>
              </a:lnSpc>
            </a:pPr>
            <a:r>
              <a:rPr lang="zh-CN" altLang="en-US" dirty="0" smtClean="0"/>
              <a:t>赋值运算符（</a:t>
            </a:r>
            <a:r>
              <a:rPr lang="en-US" altLang="zh-CN" dirty="0" smtClean="0"/>
              <a:t>=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15000"/>
              </a:lnSpc>
            </a:pPr>
            <a:r>
              <a:rPr lang="zh-CN" altLang="en-US" dirty="0" smtClean="0"/>
              <a:t>算术运算符（</a:t>
            </a:r>
            <a:r>
              <a:rPr lang="en-US" altLang="zh-CN" dirty="0" smtClean="0"/>
              <a:t>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、*、</a:t>
            </a:r>
            <a:r>
              <a:rPr lang="en-US" altLang="zh-CN" dirty="0" smtClean="0"/>
              <a:t>/</a:t>
            </a:r>
            <a:r>
              <a:rPr lang="zh-CN" altLang="en-US" dirty="0" smtClean="0"/>
              <a:t>、</a:t>
            </a:r>
            <a:r>
              <a:rPr lang="en-US" altLang="zh-CN" dirty="0" smtClean="0"/>
              <a:t>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15000"/>
              </a:lnSpc>
            </a:pPr>
            <a:r>
              <a:rPr lang="zh-CN" altLang="en-US" dirty="0" smtClean="0"/>
              <a:t>关系运算符（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&gt;=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==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!=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>
              <a:lnSpc>
                <a:spcPct val="115000"/>
              </a:lnSpc>
            </a:pPr>
            <a:r>
              <a:rPr lang="en-US" altLang="zh-CN" dirty="0" smtClean="0"/>
              <a:t>Scanner</a:t>
            </a:r>
            <a:r>
              <a:rPr lang="zh-CN" altLang="en-US" dirty="0" smtClean="0"/>
              <a:t>类可以从键盘获取输入的信息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6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6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6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6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6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6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6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6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作业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课后作业</a:t>
            </a:r>
            <a:endParaRPr lang="en-US" dirty="0" smtClean="0"/>
          </a:p>
          <a:p>
            <a:pPr lvl="1"/>
            <a:endParaRPr lang="zh-CN" altLang="en-US" dirty="0" smtClean="0">
              <a:solidFill>
                <a:srgbClr val="FF0000"/>
              </a:solidFill>
            </a:endParaRPr>
          </a:p>
          <a:p>
            <a:pPr lvl="0"/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预习目标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了解选择结构的概念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了解</a:t>
            </a:r>
            <a:r>
              <a:rPr lang="en-US" altLang="zh-CN" dirty="0" smtClean="0"/>
              <a:t>if</a:t>
            </a:r>
            <a:r>
              <a:rPr lang="zh-CN" altLang="en-US" dirty="0" smtClean="0"/>
              <a:t>选择结构的用法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了解嵌套</a:t>
            </a:r>
            <a:r>
              <a:rPr lang="en-US" altLang="zh-CN" dirty="0" smtClean="0"/>
              <a:t>if</a:t>
            </a:r>
            <a:r>
              <a:rPr lang="zh-CN" altLang="en-US" dirty="0" smtClean="0"/>
              <a:t>结构和多重</a:t>
            </a:r>
            <a:r>
              <a:rPr lang="en-US" altLang="zh-CN" dirty="0" smtClean="0"/>
              <a:t>if</a:t>
            </a:r>
            <a:r>
              <a:rPr lang="zh-CN" altLang="en-US" dirty="0" smtClean="0"/>
              <a:t>结构的语法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2428860" y="288942"/>
            <a:ext cx="5877482" cy="405265"/>
          </a:xfrm>
        </p:spPr>
        <p:txBody>
          <a:bodyPr/>
          <a:lstStyle/>
          <a:p>
            <a:r>
              <a:rPr lang="zh-CN" altLang="en-US" dirty="0" smtClean="0"/>
              <a:t>本章目标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掌握变量的概念</a:t>
            </a:r>
          </a:p>
          <a:p>
            <a:r>
              <a:rPr lang="zh-CN" altLang="en-US" dirty="0" smtClean="0"/>
              <a:t>掌握常用数据类型</a:t>
            </a:r>
          </a:p>
          <a:p>
            <a:r>
              <a:rPr lang="zh-CN" altLang="en-US" dirty="0" smtClean="0"/>
              <a:t>会使用赋值运算符、算术运算符</a:t>
            </a:r>
          </a:p>
          <a:p>
            <a:r>
              <a:rPr lang="zh-CN" altLang="en-US" dirty="0" smtClean="0"/>
              <a:t>掌握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类型和关系运算符的使用</a:t>
            </a:r>
          </a:p>
          <a:p>
            <a:r>
              <a:rPr lang="zh-CN" altLang="en-US" dirty="0" smtClean="0"/>
              <a:t>会进行数据类型转换</a:t>
            </a:r>
          </a:p>
          <a:p>
            <a:r>
              <a:rPr lang="zh-CN" altLang="en-US" dirty="0" smtClean="0"/>
              <a:t>掌握键盘输入</a:t>
            </a:r>
          </a:p>
          <a:p>
            <a:pPr>
              <a:buNone/>
            </a:pPr>
            <a:endParaRPr lang="zh-CN" altLang="en-US" dirty="0" smtClean="0"/>
          </a:p>
          <a:p>
            <a:endParaRPr lang="zh-CN" altLang="en-US" dirty="0" smtClean="0"/>
          </a:p>
        </p:txBody>
      </p:sp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1928802"/>
            <a:ext cx="714380" cy="719772"/>
          </a:xfrm>
          <a:prstGeom prst="rect">
            <a:avLst/>
          </a:prstGeom>
          <a:noFill/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1357298"/>
            <a:ext cx="714380" cy="719772"/>
          </a:xfrm>
          <a:prstGeom prst="rect">
            <a:avLst/>
          </a:prstGeom>
          <a:noFill/>
        </p:spPr>
      </p:pic>
      <p:pic>
        <p:nvPicPr>
          <p:cNvPr id="1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2428868"/>
            <a:ext cx="714380" cy="719772"/>
          </a:xfrm>
          <a:prstGeom prst="rect">
            <a:avLst/>
          </a:prstGeom>
          <a:noFill/>
        </p:spPr>
      </p:pic>
      <p:pic>
        <p:nvPicPr>
          <p:cNvPr id="19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3071810"/>
            <a:ext cx="643477" cy="6483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内存如何存放数据</a:t>
            </a:r>
            <a:endParaRPr lang="en-US" altLang="zh-CN" b="1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电脑使用内存来记忆计算时所使用的数据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内存如何存储数据</a:t>
            </a:r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内存像旅馆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数据各式各样，要先根据数据的需求（即类型）为它申请一块合适的空间</a:t>
            </a:r>
          </a:p>
          <a:p>
            <a:pPr lvl="3">
              <a:lnSpc>
                <a:spcPct val="90000"/>
              </a:lnSpc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endParaRPr lang="zh-CN" altLang="en-US" b="0" dirty="0">
              <a:ea typeface="黑体" pitchFamily="2" charset="-122"/>
            </a:endParaRPr>
          </a:p>
        </p:txBody>
      </p:sp>
      <p:pic>
        <p:nvPicPr>
          <p:cNvPr id="484355" name="Picture 3" descr="20060426-000000010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650" y="2667000"/>
            <a:ext cx="2263775" cy="1698625"/>
          </a:xfrm>
          <a:prstGeom prst="rect">
            <a:avLst/>
          </a:prstGeom>
          <a:noFill/>
        </p:spPr>
      </p:pic>
      <p:sp>
        <p:nvSpPr>
          <p:cNvPr id="484356" name="AutoShape 4"/>
          <p:cNvSpPr>
            <a:spLocks noChangeArrowheads="1"/>
          </p:cNvSpPr>
          <p:nvPr/>
        </p:nvSpPr>
        <p:spPr bwMode="gray">
          <a:xfrm>
            <a:off x="3563938" y="3081245"/>
            <a:ext cx="4863934" cy="776383"/>
          </a:xfrm>
          <a:prstGeom prst="wedgeRoundRectCallout">
            <a:avLst>
              <a:gd name="adj1" fmla="val -50294"/>
              <a:gd name="adj2" fmla="val 876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1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、开房间（单人间、双人间、总统套间）     </a:t>
            </a:r>
          </a:p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2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、入住</a:t>
            </a:r>
          </a:p>
        </p:txBody>
      </p:sp>
      <p:cxnSp>
        <p:nvCxnSpPr>
          <p:cNvPr id="6" name="直接箭头连接符 5"/>
          <p:cNvCxnSpPr>
            <a:stCxn id="484355" idx="3"/>
            <a:endCxn id="484356" idx="1"/>
          </p:cNvCxnSpPr>
          <p:nvPr/>
        </p:nvCxnSpPr>
        <p:spPr>
          <a:xfrm flipV="1">
            <a:off x="3019425" y="3469437"/>
            <a:ext cx="544513" cy="46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4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4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4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AutoShape 2"/>
          <p:cNvSpPr>
            <a:spLocks noChangeArrowheads="1"/>
          </p:cNvSpPr>
          <p:nvPr/>
        </p:nvSpPr>
        <p:spPr bwMode="gray">
          <a:xfrm>
            <a:off x="6215074" y="3143248"/>
            <a:ext cx="156734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1000*(1+5%)</a:t>
            </a:r>
          </a:p>
        </p:txBody>
      </p:sp>
      <p:sp>
        <p:nvSpPr>
          <p:cNvPr id="486403" name="AutoShape 3"/>
          <p:cNvSpPr>
            <a:spLocks noChangeArrowheads="1"/>
          </p:cNvSpPr>
          <p:nvPr/>
        </p:nvSpPr>
        <p:spPr bwMode="gray">
          <a:xfrm>
            <a:off x="5715008" y="2214554"/>
            <a:ext cx="1271608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41093" y="2133601"/>
            <a:ext cx="3017460" cy="2008844"/>
            <a:chOff x="2842" y="889"/>
            <a:chExt cx="1445" cy="359"/>
          </a:xfrm>
        </p:grpSpPr>
        <p:sp>
          <p:nvSpPr>
            <p:cNvPr id="486405" name="AutoShape 5"/>
            <p:cNvSpPr>
              <a:spLocks noChangeArrowheads="1"/>
            </p:cNvSpPr>
            <p:nvPr/>
          </p:nvSpPr>
          <p:spPr bwMode="auto">
            <a:xfrm>
              <a:off x="2842" y="903"/>
              <a:ext cx="1445" cy="345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anchor="ctr" anchorCtr="0">
              <a:noAutofit/>
            </a:bodyPr>
            <a:lstStyle/>
            <a:p>
              <a:pPr marL="0" lvl="1" indent="-285750" algn="l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endParaRPr lang="zh-CN" altLang="en-US" b="1" kern="0">
                <a:solidFill>
                  <a:schemeClr val="bg1"/>
                </a:solidFill>
                <a:latin typeface="Arial"/>
                <a:ea typeface="黑体"/>
              </a:endParaRPr>
            </a:p>
          </p:txBody>
        </p:sp>
        <p:sp>
          <p:nvSpPr>
            <p:cNvPr id="486406" name="AutoShape 6"/>
            <p:cNvSpPr>
              <a:spLocks noChangeArrowheads="1"/>
            </p:cNvSpPr>
            <p:nvPr/>
          </p:nvSpPr>
          <p:spPr bwMode="gray">
            <a:xfrm>
              <a:off x="3322" y="889"/>
              <a:ext cx="419" cy="73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spAutoFit/>
            </a:bodyPr>
            <a:lstStyle/>
            <a:p>
              <a:pPr marL="0" lvl="1" indent="-285750" algn="l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Arial"/>
                  <a:ea typeface="黑体"/>
                </a:rPr>
                <a:t>内 存  </a:t>
              </a:r>
            </a:p>
          </p:txBody>
        </p:sp>
      </p:grpSp>
      <p:sp>
        <p:nvSpPr>
          <p:cNvPr id="486407" name="Oval 7"/>
          <p:cNvSpPr>
            <a:spLocks noChangeArrowheads="1"/>
          </p:cNvSpPr>
          <p:nvPr/>
        </p:nvSpPr>
        <p:spPr bwMode="gray">
          <a:xfrm>
            <a:off x="2214546" y="2786058"/>
            <a:ext cx="1071570" cy="6419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defTabSz="723900" eaLnBrk="0" hangingPunct="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86408" name="Text Box 8"/>
          <p:cNvSpPr txBox="1">
            <a:spLocks noChangeArrowheads="1"/>
          </p:cNvSpPr>
          <p:nvPr/>
        </p:nvSpPr>
        <p:spPr bwMode="auto">
          <a:xfrm>
            <a:off x="5867400" y="2205038"/>
            <a:ext cx="22336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1000</a:t>
            </a:r>
          </a:p>
        </p:txBody>
      </p:sp>
      <p:sp>
        <p:nvSpPr>
          <p:cNvPr id="486411" name="AutoShape 11"/>
          <p:cNvSpPr>
            <a:spLocks noChangeArrowheads="1"/>
          </p:cNvSpPr>
          <p:nvPr/>
        </p:nvSpPr>
        <p:spPr bwMode="auto">
          <a:xfrm>
            <a:off x="3851275" y="2205038"/>
            <a:ext cx="2260161" cy="776383"/>
          </a:xfrm>
          <a:prstGeom prst="wedgeRoundRectCallout">
            <a:avLst>
              <a:gd name="adj1" fmla="val -49863"/>
              <a:gd name="adj2" fmla="val 296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变量：一个数据</a:t>
            </a:r>
          </a:p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存储空间的表示      </a:t>
            </a:r>
          </a:p>
        </p:txBody>
      </p:sp>
      <p:sp>
        <p:nvSpPr>
          <p:cNvPr id="486413" name="Oval 13"/>
          <p:cNvSpPr>
            <a:spLocks noChangeArrowheads="1"/>
          </p:cNvSpPr>
          <p:nvPr/>
        </p:nvSpPr>
        <p:spPr bwMode="auto">
          <a:xfrm>
            <a:off x="928662" y="3214686"/>
            <a:ext cx="1171558" cy="673104"/>
          </a:xfrm>
          <a:prstGeom prst="ellipse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/>
              <a:t>98.76</a:t>
            </a:r>
          </a:p>
        </p:txBody>
      </p:sp>
      <p:sp>
        <p:nvSpPr>
          <p:cNvPr id="486414" name="AutoShape 14"/>
          <p:cNvSpPr>
            <a:spLocks noChangeArrowheads="1"/>
          </p:cNvSpPr>
          <p:nvPr/>
        </p:nvSpPr>
        <p:spPr bwMode="auto">
          <a:xfrm>
            <a:off x="2051051" y="4221163"/>
            <a:ext cx="5618846" cy="408623"/>
          </a:xfrm>
          <a:prstGeom prst="wedgeRoundRectCallout">
            <a:avLst>
              <a:gd name="adj1" fmla="val -974"/>
              <a:gd name="adj2" fmla="val -5052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不同数据存入具有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不同内存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地址的空间，相互独立     </a:t>
            </a:r>
          </a:p>
        </p:txBody>
      </p:sp>
      <p:sp>
        <p:nvSpPr>
          <p:cNvPr id="486418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 b="1" dirty="0"/>
              <a:t>变量</a:t>
            </a:r>
            <a:r>
              <a:rPr lang="en-US" altLang="zh-CN" sz="3600" b="1" dirty="0"/>
              <a:t>2-1</a:t>
            </a:r>
          </a:p>
        </p:txBody>
      </p:sp>
      <p:sp>
        <p:nvSpPr>
          <p:cNvPr id="486420" name="AutoShape 20"/>
          <p:cNvSpPr>
            <a:spLocks noChangeArrowheads="1"/>
          </p:cNvSpPr>
          <p:nvPr/>
        </p:nvSpPr>
        <p:spPr bwMode="auto">
          <a:xfrm>
            <a:off x="1692275" y="5572140"/>
            <a:ext cx="6119813" cy="40862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已经将数据存入内存，但是</a:t>
            </a:r>
            <a:r>
              <a:rPr lang="zh-CN" altLang="en-US" b="1" dirty="0" smtClean="0"/>
              <a:t>： </a:t>
            </a:r>
            <a:r>
              <a:rPr lang="zh-CN" altLang="en-US" b="1" dirty="0"/>
              <a:t>怎么找到存入的数据？</a:t>
            </a:r>
          </a:p>
        </p:txBody>
      </p:sp>
      <p:sp>
        <p:nvSpPr>
          <p:cNvPr id="486421" name="Text Box 21"/>
          <p:cNvSpPr txBox="1">
            <a:spLocks noChangeArrowheads="1"/>
          </p:cNvSpPr>
          <p:nvPr/>
        </p:nvSpPr>
        <p:spPr bwMode="auto">
          <a:xfrm>
            <a:off x="785786" y="1274758"/>
            <a:ext cx="7929618" cy="1439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zh-CN" sz="2800" b="1" dirty="0" smtClean="0">
                <a:latin typeface="+mn-lt"/>
                <a:ea typeface="+mn-ea"/>
              </a:rPr>
              <a:t>在</a:t>
            </a:r>
            <a:r>
              <a:rPr lang="zh-CN" altLang="zh-CN" sz="2800" b="1" dirty="0">
                <a:latin typeface="+mn-lt"/>
                <a:ea typeface="+mn-ea"/>
              </a:rPr>
              <a:t>银行存1000元钱，银行一年的利息5%，那一年之后钱变成了多少？</a:t>
            </a:r>
            <a:endParaRPr lang="en-GB" altLang="zh-CN" sz="2800" b="1" dirty="0">
              <a:latin typeface="+mn-lt"/>
              <a:ea typeface="+mn-ea"/>
            </a:endParaRPr>
          </a:p>
        </p:txBody>
      </p:sp>
      <p:grpSp>
        <p:nvGrpSpPr>
          <p:cNvPr id="3" name="组合 17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9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22" name="直接箭头连接符 21"/>
          <p:cNvCxnSpPr>
            <a:endCxn id="486411" idx="4"/>
          </p:cNvCxnSpPr>
          <p:nvPr/>
        </p:nvCxnSpPr>
        <p:spPr>
          <a:xfrm flipV="1">
            <a:off x="3286116" y="2616273"/>
            <a:ext cx="568255" cy="31266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86413" idx="5"/>
          </p:cNvCxnSpPr>
          <p:nvPr/>
        </p:nvCxnSpPr>
        <p:spPr>
          <a:xfrm rot="16200000" flipH="1">
            <a:off x="1823078" y="3894786"/>
            <a:ext cx="425602" cy="21446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2206616" y="2919411"/>
            <a:ext cx="10795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1050</a:t>
            </a:r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 flipH="1" flipV="1">
            <a:off x="3286115" y="3143247"/>
            <a:ext cx="2941647" cy="21431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84 -0.00185 L -0.46841 0.1032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486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8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8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8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2" grpId="0" animBg="1"/>
      <p:bldP spid="486402" grpId="1" animBg="1"/>
      <p:bldP spid="486403" grpId="0" animBg="1"/>
      <p:bldP spid="486403" grpId="1" animBg="1"/>
      <p:bldP spid="486407" grpId="0" animBg="1"/>
      <p:bldP spid="486408" grpId="0"/>
      <p:bldP spid="486408" grpId="1"/>
      <p:bldP spid="486408" grpId="2"/>
      <p:bldP spid="486411" grpId="0" animBg="1"/>
      <p:bldP spid="486413" grpId="0" animBg="1"/>
      <p:bldP spid="486414" grpId="0" animBg="1"/>
      <p:bldP spid="486420" grpId="0" animBg="1"/>
      <p:bldP spid="486421" grpId="0"/>
      <p:bldP spid="27" grpId="0"/>
      <p:bldP spid="29" grpId="0" animBg="1"/>
      <p:bldP spid="2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变量</a:t>
            </a:r>
            <a:r>
              <a:rPr lang="en-US" altLang="zh-CN" b="1" dirty="0"/>
              <a:t>2-2</a:t>
            </a:r>
          </a:p>
        </p:txBody>
      </p:sp>
      <p:sp>
        <p:nvSpPr>
          <p:cNvPr id="490498" name="Rectangle 2"/>
          <p:cNvSpPr>
            <a:spLocks noGrp="1" noChangeArrowheads="1"/>
          </p:cNvSpPr>
          <p:nvPr>
            <p:ph idx="1"/>
          </p:nvPr>
        </p:nvSpPr>
        <p:spPr>
          <a:xfrm>
            <a:off x="784254" y="1142985"/>
            <a:ext cx="7645398" cy="107157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80000"/>
              </a:lnSpc>
            </a:pPr>
            <a:r>
              <a:rPr lang="zh-CN" altLang="en-US" sz="9600" dirty="0"/>
              <a:t>内存地址不好记，</a:t>
            </a:r>
            <a:r>
              <a:rPr lang="zh-CN" altLang="en-US" sz="9600"/>
              <a:t>怎么办</a:t>
            </a:r>
            <a:r>
              <a:rPr lang="zh-CN" altLang="en-US" sz="9600" smtClean="0"/>
              <a:t>？</a:t>
            </a:r>
            <a:endParaRPr lang="en-US" altLang="zh-CN" sz="9600" smtClean="0"/>
          </a:p>
          <a:p>
            <a:pPr>
              <a:lnSpc>
                <a:spcPct val="80000"/>
              </a:lnSpc>
            </a:pPr>
            <a:endParaRPr lang="zh-CN" altLang="en-US" sz="9600" dirty="0"/>
          </a:p>
          <a:p>
            <a:pPr lvl="1">
              <a:lnSpc>
                <a:spcPct val="80000"/>
              </a:lnSpc>
            </a:pPr>
            <a:r>
              <a:rPr lang="zh-CN" altLang="en-US" sz="9600" dirty="0"/>
              <a:t>通过内存中小房间的别名找到数据存储的位置</a:t>
            </a:r>
          </a:p>
          <a:p>
            <a:pPr>
              <a:lnSpc>
                <a:spcPct val="80000"/>
              </a:lnSpc>
            </a:pPr>
            <a:endParaRPr lang="zh-CN" altLang="en-US" sz="1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1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1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1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1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1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1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1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1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2400" dirty="0"/>
          </a:p>
          <a:p>
            <a:pPr>
              <a:lnSpc>
                <a:spcPct val="80000"/>
              </a:lnSpc>
            </a:pPr>
            <a:endParaRPr lang="zh-CN" altLang="en-US" sz="2400" dirty="0"/>
          </a:p>
          <a:p>
            <a:pPr>
              <a:lnSpc>
                <a:spcPct val="80000"/>
              </a:lnSpc>
            </a:pPr>
            <a:endParaRPr lang="zh-CN" altLang="en-US" sz="2400" dirty="0"/>
          </a:p>
          <a:p>
            <a:pPr>
              <a:lnSpc>
                <a:spcPct val="80000"/>
              </a:lnSpc>
            </a:pPr>
            <a:endParaRPr lang="en-US" altLang="zh-CN" sz="9600" smtClean="0"/>
          </a:p>
          <a:p>
            <a:pPr>
              <a:lnSpc>
                <a:spcPct val="80000"/>
              </a:lnSpc>
            </a:pPr>
            <a:endParaRPr lang="en-US" altLang="zh-CN" sz="9600" smtClean="0"/>
          </a:p>
          <a:p>
            <a:pPr>
              <a:lnSpc>
                <a:spcPct val="80000"/>
              </a:lnSpc>
            </a:pPr>
            <a:endParaRPr lang="en-US" altLang="zh-CN" sz="9600" smtClean="0"/>
          </a:p>
          <a:p>
            <a:pPr>
              <a:lnSpc>
                <a:spcPct val="80000"/>
              </a:lnSpc>
            </a:pPr>
            <a:r>
              <a:rPr lang="zh-CN" altLang="en-US" sz="9600" smtClean="0"/>
              <a:t>通过</a:t>
            </a:r>
            <a:r>
              <a:rPr lang="zh-CN" altLang="en-US" sz="9600" dirty="0"/>
              <a:t>变量名可以简单快速地找到它存储的数据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490499" name="AutoShape 3"/>
          <p:cNvSpPr>
            <a:spLocks noChangeArrowheads="1"/>
          </p:cNvSpPr>
          <p:nvPr/>
        </p:nvSpPr>
        <p:spPr bwMode="gray">
          <a:xfrm>
            <a:off x="1116013" y="2349500"/>
            <a:ext cx="2160587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房间                   </a:t>
            </a:r>
          </a:p>
        </p:txBody>
      </p:sp>
      <p:sp>
        <p:nvSpPr>
          <p:cNvPr id="490500" name="AutoShape 4"/>
          <p:cNvSpPr>
            <a:spLocks noChangeArrowheads="1"/>
          </p:cNvSpPr>
          <p:nvPr/>
        </p:nvSpPr>
        <p:spPr bwMode="gray">
          <a:xfrm>
            <a:off x="1116013" y="3068638"/>
            <a:ext cx="2160587" cy="43338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 房间名字             </a:t>
            </a:r>
          </a:p>
        </p:txBody>
      </p:sp>
      <p:sp>
        <p:nvSpPr>
          <p:cNvPr id="490501" name="AutoShape 5"/>
          <p:cNvSpPr>
            <a:spLocks noChangeArrowheads="1"/>
          </p:cNvSpPr>
          <p:nvPr/>
        </p:nvSpPr>
        <p:spPr bwMode="gray">
          <a:xfrm>
            <a:off x="1116013" y="3789363"/>
            <a:ext cx="2160587" cy="43338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 房间类型            </a:t>
            </a:r>
          </a:p>
        </p:txBody>
      </p:sp>
      <p:sp>
        <p:nvSpPr>
          <p:cNvPr id="490502" name="AutoShape 6"/>
          <p:cNvSpPr>
            <a:spLocks noChangeArrowheads="1"/>
          </p:cNvSpPr>
          <p:nvPr/>
        </p:nvSpPr>
        <p:spPr bwMode="gray">
          <a:xfrm>
            <a:off x="1116013" y="4508500"/>
            <a:ext cx="2160587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 入住的客人         </a:t>
            </a:r>
          </a:p>
        </p:txBody>
      </p:sp>
      <p:sp>
        <p:nvSpPr>
          <p:cNvPr id="490503" name="AutoShape 7"/>
          <p:cNvSpPr>
            <a:spLocks noChangeArrowheads="1"/>
          </p:cNvSpPr>
          <p:nvPr/>
        </p:nvSpPr>
        <p:spPr bwMode="gray">
          <a:xfrm>
            <a:off x="5364163" y="2349500"/>
            <a:ext cx="2034668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1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变量                     </a:t>
            </a:r>
          </a:p>
        </p:txBody>
      </p:sp>
      <p:sp>
        <p:nvSpPr>
          <p:cNvPr id="490504" name="AutoShape 8"/>
          <p:cNvSpPr>
            <a:spLocks noChangeArrowheads="1"/>
          </p:cNvSpPr>
          <p:nvPr/>
        </p:nvSpPr>
        <p:spPr bwMode="gray">
          <a:xfrm>
            <a:off x="5364163" y="3068638"/>
            <a:ext cx="2010158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1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 变量名                </a:t>
            </a:r>
          </a:p>
        </p:txBody>
      </p:sp>
      <p:sp>
        <p:nvSpPr>
          <p:cNvPr id="490505" name="AutoShape 9"/>
          <p:cNvSpPr>
            <a:spLocks noChangeArrowheads="1"/>
          </p:cNvSpPr>
          <p:nvPr/>
        </p:nvSpPr>
        <p:spPr bwMode="gray">
          <a:xfrm>
            <a:off x="5364163" y="3789363"/>
            <a:ext cx="198564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1">
            <a:spAutoFit/>
          </a:bodyPr>
          <a:lstStyle/>
          <a:p>
            <a:pPr marL="639763" lvl="1" indent="-639763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变量类型            </a:t>
            </a:r>
          </a:p>
        </p:txBody>
      </p:sp>
      <p:sp>
        <p:nvSpPr>
          <p:cNvPr id="490506" name="AutoShape 10"/>
          <p:cNvSpPr>
            <a:spLocks noChangeArrowheads="1"/>
          </p:cNvSpPr>
          <p:nvPr/>
        </p:nvSpPr>
        <p:spPr bwMode="gray">
          <a:xfrm>
            <a:off x="5364163" y="4508500"/>
            <a:ext cx="205582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1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 变量值                 </a:t>
            </a:r>
          </a:p>
        </p:txBody>
      </p:sp>
      <p:sp>
        <p:nvSpPr>
          <p:cNvPr id="490507" name="AutoShape 11"/>
          <p:cNvSpPr>
            <a:spLocks/>
          </p:cNvSpPr>
          <p:nvPr/>
        </p:nvSpPr>
        <p:spPr bwMode="auto">
          <a:xfrm>
            <a:off x="539750" y="3213100"/>
            <a:ext cx="360363" cy="1584325"/>
          </a:xfrm>
          <a:prstGeom prst="leftBrace">
            <a:avLst>
              <a:gd name="adj1" fmla="val 36637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490508" name="AutoShape 12"/>
          <p:cNvSpPr>
            <a:spLocks/>
          </p:cNvSpPr>
          <p:nvPr/>
        </p:nvSpPr>
        <p:spPr bwMode="auto">
          <a:xfrm>
            <a:off x="7667625" y="3201997"/>
            <a:ext cx="360363" cy="1584325"/>
          </a:xfrm>
          <a:prstGeom prst="rightBrace">
            <a:avLst>
              <a:gd name="adj1" fmla="val 36637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490514" name="Text Box 18"/>
          <p:cNvSpPr txBox="1">
            <a:spLocks noChangeArrowheads="1"/>
          </p:cNvSpPr>
          <p:nvPr/>
        </p:nvSpPr>
        <p:spPr bwMode="auto">
          <a:xfrm>
            <a:off x="3614740" y="2571744"/>
            <a:ext cx="13858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dirty="0"/>
              <a:t>对应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rot="10800000">
            <a:off x="3428992" y="2571744"/>
            <a:ext cx="164307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10800000">
            <a:off x="3428992" y="3286124"/>
            <a:ext cx="164307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10800000">
            <a:off x="3428993" y="4000504"/>
            <a:ext cx="164307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0800000">
            <a:off x="3428993" y="4714884"/>
            <a:ext cx="164307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0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9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04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 animBg="1"/>
      <p:bldP spid="490500" grpId="0" animBg="1"/>
      <p:bldP spid="490501" grpId="0" animBg="1"/>
      <p:bldP spid="490502" grpId="0" animBg="1"/>
      <p:bldP spid="490503" grpId="0" animBg="1"/>
      <p:bldP spid="490504" grpId="0" animBg="1"/>
      <p:bldP spid="490505" grpId="0" animBg="1"/>
      <p:bldP spid="490506" grpId="0" animBg="1"/>
      <p:bldP spid="490507" grpId="0" animBg="1"/>
      <p:bldP spid="490508" grpId="0" animBg="1"/>
      <p:bldP spid="4905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Oval 2"/>
          <p:cNvSpPr>
            <a:spLocks noChangeArrowheads="1"/>
          </p:cNvSpPr>
          <p:nvPr/>
        </p:nvSpPr>
        <p:spPr bwMode="auto">
          <a:xfrm>
            <a:off x="85725" y="1422400"/>
            <a:ext cx="9058275" cy="5292748"/>
          </a:xfrm>
          <a:prstGeom prst="ellipse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zh-CN" altLang="en-US" b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92547" name="Oval 3"/>
          <p:cNvSpPr>
            <a:spLocks noChangeArrowheads="1"/>
          </p:cNvSpPr>
          <p:nvPr/>
        </p:nvSpPr>
        <p:spPr bwMode="auto">
          <a:xfrm rot="497257">
            <a:off x="4265613" y="1979613"/>
            <a:ext cx="4583112" cy="2684462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2548" name="Text Box 4"/>
          <p:cNvSpPr txBox="1">
            <a:spLocks noChangeArrowheads="1"/>
          </p:cNvSpPr>
          <p:nvPr/>
        </p:nvSpPr>
        <p:spPr bwMode="auto">
          <a:xfrm>
            <a:off x="3276600" y="5213350"/>
            <a:ext cx="263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/>
              <a:t>数据属于不同类别</a:t>
            </a: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5795963" y="2774950"/>
            <a:ext cx="847725" cy="466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     非洲     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2550" name="AutoShape 6"/>
          <p:cNvSpPr>
            <a:spLocks noChangeArrowheads="1"/>
          </p:cNvSpPr>
          <p:nvPr/>
        </p:nvSpPr>
        <p:spPr bwMode="auto">
          <a:xfrm>
            <a:off x="5065713" y="4038600"/>
            <a:ext cx="3662362" cy="466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The quick brown fox     </a:t>
            </a: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5610225" y="5562600"/>
            <a:ext cx="977900" cy="466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      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TRUE      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2552" name="Rectangle 8"/>
          <p:cNvSpPr>
            <a:spLocks noChangeArrowheads="1"/>
          </p:cNvSpPr>
          <p:nvPr/>
        </p:nvSpPr>
        <p:spPr bwMode="auto">
          <a:xfrm>
            <a:off x="4113213" y="1681163"/>
            <a:ext cx="881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/>
              <a:t>数据 </a:t>
            </a:r>
          </a:p>
        </p:txBody>
      </p:sp>
      <p:sp>
        <p:nvSpPr>
          <p:cNvPr id="492553" name="Text Box 9"/>
          <p:cNvSpPr txBox="1">
            <a:spLocks noChangeArrowheads="1"/>
          </p:cNvSpPr>
          <p:nvPr/>
        </p:nvSpPr>
        <p:spPr bwMode="auto">
          <a:xfrm>
            <a:off x="5349875" y="4594225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/>
              <a:t>非数值</a:t>
            </a:r>
          </a:p>
        </p:txBody>
      </p:sp>
      <p:sp>
        <p:nvSpPr>
          <p:cNvPr id="492554" name="Oval 10"/>
          <p:cNvSpPr>
            <a:spLocks noChangeArrowheads="1"/>
          </p:cNvSpPr>
          <p:nvPr/>
        </p:nvSpPr>
        <p:spPr bwMode="auto">
          <a:xfrm rot="-1007260">
            <a:off x="190500" y="2047875"/>
            <a:ext cx="4210050" cy="2690813"/>
          </a:xfrm>
          <a:prstGeom prst="ellipse">
            <a:avLst/>
          </a:prstGeom>
          <a:solidFill>
            <a:srgbClr val="E4FCE4"/>
          </a:solidFill>
          <a:ln w="9525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rgbClr val="233DA9"/>
              </a:buClr>
              <a:buSzPct val="80000"/>
              <a:defRPr/>
            </a:pPr>
            <a:endParaRPr lang="zh-CN" altLang="en-US" b="1"/>
          </a:p>
        </p:txBody>
      </p:sp>
      <p:sp>
        <p:nvSpPr>
          <p:cNvPr id="492555" name="Text Box 11"/>
          <p:cNvSpPr txBox="1">
            <a:spLocks noChangeArrowheads="1"/>
          </p:cNvSpPr>
          <p:nvPr/>
        </p:nvSpPr>
        <p:spPr bwMode="auto">
          <a:xfrm>
            <a:off x="2244725" y="4603750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/>
              <a:t>数值</a:t>
            </a:r>
          </a:p>
        </p:txBody>
      </p:sp>
      <p:sp>
        <p:nvSpPr>
          <p:cNvPr id="492556" name="Oval 12"/>
          <p:cNvSpPr>
            <a:spLocks noChangeArrowheads="1"/>
          </p:cNvSpPr>
          <p:nvPr/>
        </p:nvSpPr>
        <p:spPr bwMode="auto">
          <a:xfrm rot="-1872031">
            <a:off x="353704" y="2793404"/>
            <a:ext cx="1939925" cy="1907328"/>
          </a:xfrm>
          <a:prstGeom prst="ellipse">
            <a:avLst/>
          </a:prstGeom>
          <a:solidFill>
            <a:srgbClr val="FFDDDD">
              <a:alpha val="10196"/>
            </a:srgbClr>
          </a:solidFill>
          <a:ln w="19050" algn="ctr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492557" name="Oval 13"/>
          <p:cNvSpPr>
            <a:spLocks noChangeArrowheads="1"/>
          </p:cNvSpPr>
          <p:nvPr/>
        </p:nvSpPr>
        <p:spPr bwMode="auto">
          <a:xfrm rot="5400000">
            <a:off x="2074059" y="2197887"/>
            <a:ext cx="2209800" cy="1928826"/>
          </a:xfrm>
          <a:prstGeom prst="ellipse">
            <a:avLst/>
          </a:prstGeom>
          <a:solidFill>
            <a:srgbClr val="FFDDDD">
              <a:alpha val="10196"/>
            </a:srgbClr>
          </a:solidFill>
          <a:ln w="19050" algn="ctr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492558" name="Text Box 14"/>
          <p:cNvSpPr txBox="1">
            <a:spLocks noChangeArrowheads="1"/>
          </p:cNvSpPr>
          <p:nvPr/>
        </p:nvSpPr>
        <p:spPr bwMode="auto">
          <a:xfrm>
            <a:off x="950913" y="4146550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/>
              <a:t>整型</a:t>
            </a:r>
          </a:p>
        </p:txBody>
      </p:sp>
      <p:sp>
        <p:nvSpPr>
          <p:cNvPr id="492559" name="Text Box 15"/>
          <p:cNvSpPr txBox="1">
            <a:spLocks noChangeArrowheads="1"/>
          </p:cNvSpPr>
          <p:nvPr/>
        </p:nvSpPr>
        <p:spPr bwMode="auto">
          <a:xfrm>
            <a:off x="2947988" y="4146550"/>
            <a:ext cx="1103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/>
              <a:t>非整型</a:t>
            </a:r>
          </a:p>
        </p:txBody>
      </p:sp>
      <p:sp>
        <p:nvSpPr>
          <p:cNvPr id="492560" name="AutoShape 16"/>
          <p:cNvSpPr>
            <a:spLocks noChangeArrowheads="1"/>
          </p:cNvSpPr>
          <p:nvPr/>
        </p:nvSpPr>
        <p:spPr bwMode="auto">
          <a:xfrm>
            <a:off x="3200400" y="5105400"/>
            <a:ext cx="1471613" cy="46672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70C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/>
              <a:t>9002.12</a:t>
            </a:r>
          </a:p>
        </p:txBody>
      </p:sp>
      <p:sp>
        <p:nvSpPr>
          <p:cNvPr id="492561" name="AutoShape 17"/>
          <p:cNvSpPr>
            <a:spLocks noChangeArrowheads="1"/>
          </p:cNvSpPr>
          <p:nvPr/>
        </p:nvSpPr>
        <p:spPr bwMode="auto">
          <a:xfrm>
            <a:off x="5243513" y="4800600"/>
            <a:ext cx="741362" cy="46672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70C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/>
              <a:t>999</a:t>
            </a:r>
          </a:p>
        </p:txBody>
      </p:sp>
      <p:sp>
        <p:nvSpPr>
          <p:cNvPr id="492562" name="AutoShape 18"/>
          <p:cNvSpPr>
            <a:spLocks noChangeArrowheads="1"/>
          </p:cNvSpPr>
          <p:nvPr/>
        </p:nvSpPr>
        <p:spPr bwMode="auto">
          <a:xfrm>
            <a:off x="2901950" y="3581400"/>
            <a:ext cx="1836738" cy="466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9/12/2003</a:t>
            </a:r>
          </a:p>
        </p:txBody>
      </p:sp>
      <p:sp>
        <p:nvSpPr>
          <p:cNvPr id="492563" name="AutoShape 19"/>
          <p:cNvSpPr>
            <a:spLocks noChangeArrowheads="1"/>
          </p:cNvSpPr>
          <p:nvPr/>
        </p:nvSpPr>
        <p:spPr bwMode="auto">
          <a:xfrm>
            <a:off x="2855913" y="2895600"/>
            <a:ext cx="1106487" cy="46672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70C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/>
              <a:t>2.175</a:t>
            </a:r>
          </a:p>
        </p:txBody>
      </p:sp>
      <p:sp>
        <p:nvSpPr>
          <p:cNvPr id="492564" name="AutoShape 20"/>
          <p:cNvSpPr>
            <a:spLocks noChangeArrowheads="1"/>
          </p:cNvSpPr>
          <p:nvPr/>
        </p:nvSpPr>
        <p:spPr bwMode="auto">
          <a:xfrm>
            <a:off x="850900" y="3495675"/>
            <a:ext cx="741363" cy="46672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70C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/>
              <a:t>123</a:t>
            </a:r>
          </a:p>
        </p:txBody>
      </p:sp>
      <p:sp>
        <p:nvSpPr>
          <p:cNvPr id="492565" name="AutoShape 21"/>
          <p:cNvSpPr>
            <a:spLocks noChangeArrowheads="1"/>
          </p:cNvSpPr>
          <p:nvPr/>
        </p:nvSpPr>
        <p:spPr bwMode="auto">
          <a:xfrm>
            <a:off x="2308225" y="4289425"/>
            <a:ext cx="823913" cy="466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    陈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扬   </a:t>
            </a:r>
          </a:p>
        </p:txBody>
      </p:sp>
      <p:sp>
        <p:nvSpPr>
          <p:cNvPr id="492566" name="Oval 22"/>
          <p:cNvSpPr>
            <a:spLocks noChangeArrowheads="1"/>
          </p:cNvSpPr>
          <p:nvPr/>
        </p:nvSpPr>
        <p:spPr bwMode="auto">
          <a:xfrm>
            <a:off x="34925" y="1428736"/>
            <a:ext cx="9109075" cy="5256212"/>
          </a:xfrm>
          <a:prstGeom prst="ellipse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zh-CN" altLang="en-US" b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92567" name="Line 23"/>
          <p:cNvSpPr>
            <a:spLocks noChangeShapeType="1"/>
          </p:cNvSpPr>
          <p:nvPr/>
        </p:nvSpPr>
        <p:spPr bwMode="auto">
          <a:xfrm>
            <a:off x="6705600" y="2362200"/>
            <a:ext cx="0" cy="2286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92568" name="Line 24"/>
          <p:cNvSpPr>
            <a:spLocks noChangeShapeType="1"/>
          </p:cNvSpPr>
          <p:nvPr/>
        </p:nvSpPr>
        <p:spPr bwMode="auto">
          <a:xfrm>
            <a:off x="2438400" y="2971800"/>
            <a:ext cx="0" cy="3048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92569" name="Line 25"/>
          <p:cNvSpPr>
            <a:spLocks noChangeShapeType="1"/>
          </p:cNvSpPr>
          <p:nvPr/>
        </p:nvSpPr>
        <p:spPr bwMode="auto">
          <a:xfrm>
            <a:off x="1066800" y="3886200"/>
            <a:ext cx="0" cy="3810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92570" name="Line 26"/>
          <p:cNvSpPr>
            <a:spLocks noChangeShapeType="1"/>
          </p:cNvSpPr>
          <p:nvPr/>
        </p:nvSpPr>
        <p:spPr bwMode="auto">
          <a:xfrm>
            <a:off x="1066800" y="4267200"/>
            <a:ext cx="2286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2571" name="Line 27"/>
          <p:cNvSpPr>
            <a:spLocks noChangeShapeType="1"/>
          </p:cNvSpPr>
          <p:nvPr/>
        </p:nvSpPr>
        <p:spPr bwMode="auto">
          <a:xfrm>
            <a:off x="1066800" y="4267200"/>
            <a:ext cx="0" cy="3810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92572" name="Line 28"/>
          <p:cNvSpPr>
            <a:spLocks noChangeShapeType="1"/>
          </p:cNvSpPr>
          <p:nvPr/>
        </p:nvSpPr>
        <p:spPr bwMode="auto">
          <a:xfrm>
            <a:off x="1066800" y="4648200"/>
            <a:ext cx="2286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2573" name="Line 29"/>
          <p:cNvSpPr>
            <a:spLocks noChangeShapeType="1"/>
          </p:cNvSpPr>
          <p:nvPr/>
        </p:nvSpPr>
        <p:spPr bwMode="auto">
          <a:xfrm>
            <a:off x="3962400" y="4267200"/>
            <a:ext cx="2286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2574" name="Line 30"/>
          <p:cNvSpPr>
            <a:spLocks noChangeShapeType="1"/>
          </p:cNvSpPr>
          <p:nvPr/>
        </p:nvSpPr>
        <p:spPr bwMode="auto">
          <a:xfrm>
            <a:off x="3962400" y="4267200"/>
            <a:ext cx="0" cy="3810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92575" name="Line 31"/>
          <p:cNvSpPr>
            <a:spLocks noChangeShapeType="1"/>
          </p:cNvSpPr>
          <p:nvPr/>
        </p:nvSpPr>
        <p:spPr bwMode="auto">
          <a:xfrm>
            <a:off x="3962400" y="4648200"/>
            <a:ext cx="2286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2576" name="Line 32"/>
          <p:cNvSpPr>
            <a:spLocks noChangeShapeType="1"/>
          </p:cNvSpPr>
          <p:nvPr/>
        </p:nvSpPr>
        <p:spPr bwMode="auto">
          <a:xfrm>
            <a:off x="6675438" y="2971800"/>
            <a:ext cx="0" cy="3810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92577" name="Line 33"/>
          <p:cNvSpPr>
            <a:spLocks noChangeShapeType="1"/>
          </p:cNvSpPr>
          <p:nvPr/>
        </p:nvSpPr>
        <p:spPr bwMode="auto">
          <a:xfrm>
            <a:off x="6675438" y="3352800"/>
            <a:ext cx="2286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2578" name="Text Box 34"/>
          <p:cNvSpPr txBox="1">
            <a:spLocks noChangeArrowheads="1"/>
          </p:cNvSpPr>
          <p:nvPr/>
        </p:nvSpPr>
        <p:spPr bwMode="auto">
          <a:xfrm>
            <a:off x="6948488" y="3098800"/>
            <a:ext cx="82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</a:rPr>
              <a:t>char</a:t>
            </a:r>
          </a:p>
        </p:txBody>
      </p:sp>
      <p:sp>
        <p:nvSpPr>
          <p:cNvPr id="492579" name="Line 35"/>
          <p:cNvSpPr>
            <a:spLocks noChangeShapeType="1"/>
          </p:cNvSpPr>
          <p:nvPr/>
        </p:nvSpPr>
        <p:spPr bwMode="auto">
          <a:xfrm>
            <a:off x="2438400" y="2362200"/>
            <a:ext cx="42672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92580" name="Line 36"/>
          <p:cNvSpPr>
            <a:spLocks noChangeShapeType="1"/>
          </p:cNvSpPr>
          <p:nvPr/>
        </p:nvSpPr>
        <p:spPr bwMode="auto">
          <a:xfrm>
            <a:off x="4495800" y="1905000"/>
            <a:ext cx="0" cy="4572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92581" name="Text Box 37"/>
          <p:cNvSpPr txBox="1">
            <a:spLocks noChangeArrowheads="1"/>
          </p:cNvSpPr>
          <p:nvPr/>
        </p:nvSpPr>
        <p:spPr bwMode="auto">
          <a:xfrm>
            <a:off x="6116638" y="2546350"/>
            <a:ext cx="1027130" cy="3825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2400" b="1" dirty="0"/>
              <a:t>非数值</a:t>
            </a:r>
          </a:p>
        </p:txBody>
      </p:sp>
      <p:sp>
        <p:nvSpPr>
          <p:cNvPr id="492582" name="Text Box 38"/>
          <p:cNvSpPr txBox="1">
            <a:spLocks noChangeArrowheads="1"/>
          </p:cNvSpPr>
          <p:nvPr/>
        </p:nvSpPr>
        <p:spPr bwMode="auto">
          <a:xfrm>
            <a:off x="2052638" y="2546350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/>
              <a:t>数值</a:t>
            </a:r>
          </a:p>
        </p:txBody>
      </p:sp>
      <p:sp>
        <p:nvSpPr>
          <p:cNvPr id="492583" name="Line 39"/>
          <p:cNvSpPr>
            <a:spLocks noChangeShapeType="1"/>
          </p:cNvSpPr>
          <p:nvPr/>
        </p:nvSpPr>
        <p:spPr bwMode="auto">
          <a:xfrm>
            <a:off x="1066800" y="3271838"/>
            <a:ext cx="0" cy="2286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2584" name="Text Box 40"/>
          <p:cNvSpPr txBox="1">
            <a:spLocks noChangeArrowheads="1"/>
          </p:cNvSpPr>
          <p:nvPr/>
        </p:nvSpPr>
        <p:spPr bwMode="auto">
          <a:xfrm>
            <a:off x="650875" y="3460750"/>
            <a:ext cx="849291" cy="32544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2400" b="1" dirty="0"/>
              <a:t>整型</a:t>
            </a:r>
          </a:p>
        </p:txBody>
      </p:sp>
      <p:sp>
        <p:nvSpPr>
          <p:cNvPr id="492585" name="Line 41"/>
          <p:cNvSpPr>
            <a:spLocks noChangeShapeType="1"/>
          </p:cNvSpPr>
          <p:nvPr/>
        </p:nvSpPr>
        <p:spPr bwMode="auto">
          <a:xfrm>
            <a:off x="3962400" y="3276600"/>
            <a:ext cx="0" cy="2286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2586" name="Line 42"/>
          <p:cNvSpPr>
            <a:spLocks noChangeShapeType="1"/>
          </p:cNvSpPr>
          <p:nvPr/>
        </p:nvSpPr>
        <p:spPr bwMode="auto">
          <a:xfrm>
            <a:off x="1066800" y="3276600"/>
            <a:ext cx="28956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92587" name="Line 43"/>
          <p:cNvSpPr>
            <a:spLocks noChangeShapeType="1"/>
          </p:cNvSpPr>
          <p:nvPr/>
        </p:nvSpPr>
        <p:spPr bwMode="auto">
          <a:xfrm>
            <a:off x="2438400" y="2362200"/>
            <a:ext cx="0" cy="2286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92588" name="Text Box 44"/>
          <p:cNvSpPr txBox="1">
            <a:spLocks noChangeArrowheads="1"/>
          </p:cNvSpPr>
          <p:nvPr/>
        </p:nvSpPr>
        <p:spPr bwMode="auto">
          <a:xfrm>
            <a:off x="1336675" y="4025900"/>
            <a:ext cx="55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0000FF"/>
                </a:solidFill>
              </a:rPr>
              <a:t>int</a:t>
            </a:r>
            <a:endParaRPr lang="en-US" altLang="zh-CN" sz="2400" b="1" dirty="0">
              <a:solidFill>
                <a:srgbClr val="0000FF"/>
              </a:solidFill>
            </a:endParaRPr>
          </a:p>
        </p:txBody>
      </p:sp>
      <p:sp>
        <p:nvSpPr>
          <p:cNvPr id="492589" name="Text Box 45"/>
          <p:cNvSpPr txBox="1">
            <a:spLocks noChangeArrowheads="1"/>
          </p:cNvSpPr>
          <p:nvPr/>
        </p:nvSpPr>
        <p:spPr bwMode="auto">
          <a:xfrm>
            <a:off x="1330325" y="4411663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……</a:t>
            </a:r>
          </a:p>
        </p:txBody>
      </p:sp>
      <p:sp>
        <p:nvSpPr>
          <p:cNvPr id="492590" name="Text Box 46"/>
          <p:cNvSpPr txBox="1">
            <a:spLocks noChangeArrowheads="1"/>
          </p:cNvSpPr>
          <p:nvPr/>
        </p:nvSpPr>
        <p:spPr bwMode="auto">
          <a:xfrm>
            <a:off x="4192588" y="43942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</a:rPr>
              <a:t>……</a:t>
            </a:r>
          </a:p>
        </p:txBody>
      </p:sp>
      <p:sp>
        <p:nvSpPr>
          <p:cNvPr id="492591" name="Text Box 47"/>
          <p:cNvSpPr txBox="1">
            <a:spLocks noChangeArrowheads="1"/>
          </p:cNvSpPr>
          <p:nvPr/>
        </p:nvSpPr>
        <p:spPr bwMode="auto">
          <a:xfrm>
            <a:off x="4183063" y="4013200"/>
            <a:ext cx="1031879" cy="4159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2400" b="1" dirty="0">
                <a:solidFill>
                  <a:srgbClr val="0000FF"/>
                </a:solidFill>
              </a:rPr>
              <a:t>double</a:t>
            </a:r>
          </a:p>
        </p:txBody>
      </p:sp>
      <p:sp>
        <p:nvSpPr>
          <p:cNvPr id="492592" name="Line 48"/>
          <p:cNvSpPr>
            <a:spLocks noChangeShapeType="1"/>
          </p:cNvSpPr>
          <p:nvPr/>
        </p:nvSpPr>
        <p:spPr bwMode="auto">
          <a:xfrm>
            <a:off x="3962400" y="3886200"/>
            <a:ext cx="0" cy="3810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92593" name="Text Box 49"/>
          <p:cNvSpPr txBox="1">
            <a:spLocks noChangeArrowheads="1"/>
          </p:cNvSpPr>
          <p:nvPr/>
        </p:nvSpPr>
        <p:spPr bwMode="auto">
          <a:xfrm>
            <a:off x="3370263" y="3460750"/>
            <a:ext cx="1103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 dirty="0"/>
              <a:t>非整型</a:t>
            </a:r>
          </a:p>
        </p:txBody>
      </p:sp>
      <p:sp>
        <p:nvSpPr>
          <p:cNvPr id="492594" name="Line 50"/>
          <p:cNvSpPr>
            <a:spLocks noChangeShapeType="1"/>
          </p:cNvSpPr>
          <p:nvPr/>
        </p:nvSpPr>
        <p:spPr bwMode="auto">
          <a:xfrm>
            <a:off x="6659563" y="3357563"/>
            <a:ext cx="0" cy="3810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92595" name="Line 51"/>
          <p:cNvSpPr>
            <a:spLocks noChangeShapeType="1"/>
          </p:cNvSpPr>
          <p:nvPr/>
        </p:nvSpPr>
        <p:spPr bwMode="auto">
          <a:xfrm>
            <a:off x="6659563" y="3738563"/>
            <a:ext cx="2286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2596" name="Text Box 52"/>
          <p:cNvSpPr txBox="1">
            <a:spLocks noChangeArrowheads="1"/>
          </p:cNvSpPr>
          <p:nvPr/>
        </p:nvSpPr>
        <p:spPr bwMode="auto">
          <a:xfrm>
            <a:off x="6948488" y="3484563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0000FF"/>
                </a:solidFill>
              </a:rPr>
              <a:t>String</a:t>
            </a:r>
          </a:p>
        </p:txBody>
      </p:sp>
      <p:sp>
        <p:nvSpPr>
          <p:cNvPr id="492598" name="Text Box 54"/>
          <p:cNvSpPr txBox="1">
            <a:spLocks noChangeArrowheads="1"/>
          </p:cNvSpPr>
          <p:nvPr/>
        </p:nvSpPr>
        <p:spPr bwMode="auto">
          <a:xfrm>
            <a:off x="1749425" y="1484313"/>
            <a:ext cx="552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 dirty="0"/>
              <a:t>                        数据类型                         </a:t>
            </a:r>
          </a:p>
        </p:txBody>
      </p:sp>
      <p:sp>
        <p:nvSpPr>
          <p:cNvPr id="492599" name="Rectangle 55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/>
              <a:t>Java</a:t>
            </a:r>
            <a:r>
              <a:rPr lang="zh-CN" altLang="en-US" b="1" dirty="0"/>
              <a:t>常用数据类型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28542E-6 C 0.00382 -0.03803 0.00781 -0.07582 0.00937 -0.09019 " pathEditMode="relative" ptsTypes="aA">
                                      <p:cBhvr>
                                        <p:cTn id="6" dur="2000" fill="hold"/>
                                        <p:tgtEl>
                                          <p:spTgt spid="4925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116 C 0.00834 -0.00232 0.01667 -0.00325 -0.01389 0.00533 C -0.04444 0.01368 -0.17968 0.06283 -0.18368 0.04939 C -0.18767 0.03594 -0.06823 -0.04892 -0.03784 -0.07489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4925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" y="-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42824E-6 C -0.23889 -0.01646 -0.4776 -0.03269 -0.56285 -0.06214 C -0.64809 -0.09158 -0.57986 -0.13424 -0.51163 -0.17691 " pathEditMode="relative" ptsTypes="aaA">
                                      <p:cBhvr>
                                        <p:cTn id="10" dur="2000" fill="hold"/>
                                        <p:tgtEl>
                                          <p:spTgt spid="4925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31718E-6 L -0.09323 -0.2703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925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-13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14236E-6 C -0.08281 -0.02458 -0.16545 -0.04916 -0.16962 -0.07768 C -0.17379 -0.1062 -0.09965 -0.13866 -0.02552 -0.17088 " pathEditMode="relative" ptsTypes="aaA">
                                      <p:cBhvr>
                                        <p:cTn id="14" dur="2000" fill="hold"/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57222E-6 C 0.03629 -0.10202 0.07257 -0.20404 0.12327 -0.25783 C 0.17396 -0.31162 0.24219 -0.34524 0.30452 -0.32298 C 0.36684 -0.30072 0.43212 -0.21261 0.49757 -0.12428 " pathEditMode="relative" ptsTypes="aaaA">
                                      <p:cBhvr>
                                        <p:cTn id="16" dur="2000" fill="hold"/>
                                        <p:tgtEl>
                                          <p:spTgt spid="4925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-4.42847E-6 L 0.07501 -0.22258 " pathEditMode="relative" ptsTypes="AA">
                                      <p:cBhvr>
                                        <p:cTn id="18" dur="2000" fill="hold"/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4306E-6 C 0.07014 0.07605 0.14028 0.1521 0.15347 0.20496 C 0.16667 0.25783 0.11945 0.33017 0.07917 0.31672 C 0.03889 0.30327 -0.02483 0.21377 -0.08837 0.12428 " pathEditMode="relative" ptsTypes="aaaA">
                                      <p:cBhvr>
                                        <p:cTn id="20" dur="2000" fill="hold"/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5.28634E-6 C -0.02951 -0.07535 -0.05885 -0.1507 -0.04184 -0.19869 C -0.02483 -0.24669 0.04878 -0.28865 0.10226 -0.28865 C 0.15573 -0.28865 0.21736 -0.24367 0.27899 -0.19869 " pathEditMode="relative" ptsTypes="aaaA">
                                      <p:cBhvr>
                                        <p:cTn id="22" dur="2000" fill="hold"/>
                                        <p:tgtEl>
                                          <p:spTgt spid="4925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9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9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9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9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9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9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9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9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9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9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9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9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9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9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9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9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9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9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9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9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9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9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9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9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9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9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9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9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9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animBg="1"/>
      <p:bldP spid="492548" grpId="0"/>
      <p:bldP spid="492549" grpId="0" animBg="1"/>
      <p:bldP spid="492550" grpId="0" animBg="1"/>
      <p:bldP spid="492551" grpId="0" animBg="1"/>
      <p:bldP spid="492553" grpId="0"/>
      <p:bldP spid="492554" grpId="0" animBg="1"/>
      <p:bldP spid="492555" grpId="0"/>
      <p:bldP spid="492556" grpId="0" animBg="1"/>
      <p:bldP spid="492557" grpId="0" animBg="1"/>
      <p:bldP spid="492558" grpId="0"/>
      <p:bldP spid="492559" grpId="0"/>
      <p:bldP spid="492560" grpId="0" animBg="1"/>
      <p:bldP spid="492561" grpId="0" animBg="1"/>
      <p:bldP spid="492562" grpId="0" animBg="1"/>
      <p:bldP spid="492563" grpId="0" animBg="1"/>
      <p:bldP spid="492564" grpId="0" animBg="1"/>
      <p:bldP spid="492565" grpId="0" animBg="1"/>
      <p:bldP spid="492566" grpId="0" animBg="1"/>
      <p:bldP spid="492567" grpId="0" animBg="1"/>
      <p:bldP spid="492568" grpId="0" animBg="1"/>
      <p:bldP spid="492569" grpId="0" animBg="1"/>
      <p:bldP spid="492570" grpId="0" animBg="1"/>
      <p:bldP spid="492571" grpId="0" animBg="1"/>
      <p:bldP spid="492572" grpId="0" animBg="1"/>
      <p:bldP spid="492573" grpId="0" animBg="1"/>
      <p:bldP spid="492574" grpId="0" animBg="1"/>
      <p:bldP spid="492575" grpId="0" animBg="1"/>
      <p:bldP spid="492576" grpId="0" animBg="1"/>
      <p:bldP spid="492577" grpId="0" animBg="1"/>
      <p:bldP spid="492578" grpId="0"/>
      <p:bldP spid="492579" grpId="0" animBg="1"/>
      <p:bldP spid="492580" grpId="0" animBg="1"/>
      <p:bldP spid="492581" grpId="0"/>
      <p:bldP spid="492582" grpId="0"/>
      <p:bldP spid="492583" grpId="0" animBg="1"/>
      <p:bldP spid="492584" grpId="0"/>
      <p:bldP spid="492585" grpId="0" animBg="1"/>
      <p:bldP spid="492586" grpId="0" animBg="1"/>
      <p:bldP spid="492587" grpId="0" animBg="1"/>
      <p:bldP spid="492588" grpId="0"/>
      <p:bldP spid="492589" grpId="0"/>
      <p:bldP spid="492590" grpId="0"/>
      <p:bldP spid="492591" grpId="0"/>
      <p:bldP spid="492592" grpId="0" animBg="1"/>
      <p:bldP spid="492593" grpId="0"/>
      <p:bldP spid="492594" grpId="0" animBg="1"/>
      <p:bldP spid="492595" grpId="0" animBg="1"/>
      <p:bldP spid="492596" grpId="0"/>
      <p:bldP spid="492598" grpId="0"/>
    </p:bldLst>
  </p:timing>
</p:sld>
</file>

<file path=ppt/theme/theme1.xml><?xml version="1.0" encoding="utf-8"?>
<a:theme xmlns:a="http://schemas.openxmlformats.org/drawingml/2006/main" name="主题2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4331</TotalTime>
  <Words>2659</Words>
  <Application>Microsoft PowerPoint</Application>
  <PresentationFormat>全屏显示(4:3)</PresentationFormat>
  <Paragraphs>591</Paragraphs>
  <Slides>43</Slides>
  <Notes>35</Notes>
  <HiddenSlides>4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主题2</vt:lpstr>
      <vt:lpstr>第二讲</vt:lpstr>
      <vt:lpstr>回顾与作业点评</vt:lpstr>
      <vt:lpstr>预习检查</vt:lpstr>
      <vt:lpstr>本章任务</vt:lpstr>
      <vt:lpstr>本章目标</vt:lpstr>
      <vt:lpstr>内存如何存放数据</vt:lpstr>
      <vt:lpstr>变量2-1</vt:lpstr>
      <vt:lpstr>变量2-2</vt:lpstr>
      <vt:lpstr>Java常用数据类型</vt:lpstr>
      <vt:lpstr>数据类型说明</vt:lpstr>
      <vt:lpstr>变量声明及使用2-1</vt:lpstr>
      <vt:lpstr>变量声明及使用2-2</vt:lpstr>
      <vt:lpstr>数据类型举例</vt:lpstr>
      <vt:lpstr>变量命名规则2-1</vt:lpstr>
      <vt:lpstr>变量命名规则2-2</vt:lpstr>
      <vt:lpstr>常见错误3-1</vt:lpstr>
      <vt:lpstr>常见错误3-2</vt:lpstr>
      <vt:lpstr>常见错误3-3</vt:lpstr>
      <vt:lpstr>小结</vt:lpstr>
      <vt:lpstr>赋值运算符2-1</vt:lpstr>
      <vt:lpstr>赋值运算符2-2</vt:lpstr>
      <vt:lpstr>算术运算符3-1</vt:lpstr>
      <vt:lpstr>算术运算符3-2</vt:lpstr>
      <vt:lpstr>算术运算符3-3</vt:lpstr>
      <vt:lpstr>小结</vt:lpstr>
      <vt:lpstr>自动类型转换举例</vt:lpstr>
      <vt:lpstr>自动类型转换规则</vt:lpstr>
      <vt:lpstr>常见错误</vt:lpstr>
      <vt:lpstr>强制类型转换</vt:lpstr>
      <vt:lpstr>小结</vt:lpstr>
      <vt:lpstr>为什么使用关系运算符</vt:lpstr>
      <vt:lpstr>什么是关系运算符</vt:lpstr>
      <vt:lpstr>为什么需要boolean类型</vt:lpstr>
      <vt:lpstr>如何使用boolean类型</vt:lpstr>
      <vt:lpstr>运算符小结</vt:lpstr>
      <vt:lpstr>学员操作——实现购物结算2-1</vt:lpstr>
      <vt:lpstr>学员操作——实现购物结算2-2</vt:lpstr>
      <vt:lpstr>学员操作——模拟幸运抽奖2-1</vt:lpstr>
      <vt:lpstr>学员操作——模拟幸运抽奖2-2</vt:lpstr>
      <vt:lpstr>学员操作——判断折扣价格2-1</vt:lpstr>
      <vt:lpstr>学员操作——判断折扣价格2-2</vt:lpstr>
      <vt:lpstr>总结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Windows User</cp:lastModifiedBy>
  <cp:revision>757</cp:revision>
  <dcterms:created xsi:type="dcterms:W3CDTF">2006-03-08T06:55:38Z</dcterms:created>
  <dcterms:modified xsi:type="dcterms:W3CDTF">2017-04-08T07:59:58Z</dcterms:modified>
</cp:coreProperties>
</file>