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3" r:id="rId3"/>
  </p:sldMasterIdLst>
  <p:notesMasterIdLst>
    <p:notesMasterId r:id="rId6"/>
  </p:notesMasterIdLst>
  <p:handoutMasterIdLst>
    <p:handoutMasterId r:id="rId37"/>
  </p:handoutMasterIdLst>
  <p:sldIdLst>
    <p:sldId id="458" r:id="rId4"/>
    <p:sldId id="423" r:id="rId5"/>
    <p:sldId id="424" r:id="rId7"/>
    <p:sldId id="425" r:id="rId8"/>
    <p:sldId id="426" r:id="rId9"/>
    <p:sldId id="427" r:id="rId10"/>
    <p:sldId id="428" r:id="rId11"/>
    <p:sldId id="429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2" r:id="rId23"/>
    <p:sldId id="443" r:id="rId24"/>
    <p:sldId id="444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7C80"/>
    <a:srgbClr val="FFD869"/>
    <a:srgbClr val="FFFF00"/>
    <a:srgbClr val="969696"/>
    <a:srgbClr val="F8F8F8"/>
    <a:srgbClr val="A6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76" autoAdjust="0"/>
    <p:restoredTop sz="96367" autoAdjust="0"/>
  </p:normalViewPr>
  <p:slideViewPr>
    <p:cSldViewPr>
      <p:cViewPr varScale="1">
        <p:scale>
          <a:sx n="70" d="100"/>
          <a:sy n="70" d="100"/>
        </p:scale>
        <p:origin x="-1362" y="-108"/>
      </p:cViewPr>
      <p:guideLst>
        <p:guide orient="horz" pos="2188"/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91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8565EBD6-79C7-4999-976A-81B0F407ADB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445D0E9F-73D3-4627-B2BE-485BB3FB102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教学指导：接下来的三个常见错误最好在环境中演示效果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228600" indent="-228600"/>
            <a:r>
              <a:rPr lang="zh-CN" altLang="en-US" b="0" dirty="0" smtClean="0"/>
              <a:t>教学指导：</a:t>
            </a:r>
            <a:endParaRPr lang="zh-CN" altLang="en-US" b="0" dirty="0"/>
          </a:p>
          <a:p>
            <a:pPr marL="228600" indent="-228600"/>
            <a:r>
              <a:rPr lang="zh-CN" altLang="en-GB" b="0" dirty="0">
                <a:solidFill>
                  <a:srgbClr val="000000"/>
                </a:solidFill>
              </a:rPr>
              <a:t>引入生活案例，打擂台的规则：</a:t>
            </a:r>
            <a:endParaRPr lang="zh-CN" altLang="en-GB" b="0" dirty="0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 b="0" dirty="0">
                <a:solidFill>
                  <a:srgbClr val="000000"/>
                </a:solidFill>
              </a:rPr>
              <a:t>有</a:t>
            </a:r>
            <a:r>
              <a:rPr lang="en-US" altLang="zh-CN" b="0" dirty="0">
                <a:solidFill>
                  <a:srgbClr val="000000"/>
                </a:solidFill>
              </a:rPr>
              <a:t>1</a:t>
            </a:r>
            <a:r>
              <a:rPr lang="zh-CN" altLang="en-US" b="0" dirty="0">
                <a:solidFill>
                  <a:srgbClr val="000000"/>
                </a:solidFill>
              </a:rPr>
              <a:t>人站在擂台上</a:t>
            </a:r>
            <a:endParaRPr lang="zh-CN" altLang="en-US" b="0" dirty="0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 b="0" dirty="0">
                <a:solidFill>
                  <a:srgbClr val="000000"/>
                </a:solidFill>
              </a:rPr>
              <a:t>第</a:t>
            </a:r>
            <a:r>
              <a:rPr lang="en-US" altLang="zh-CN" b="0" dirty="0">
                <a:solidFill>
                  <a:srgbClr val="000000"/>
                </a:solidFill>
              </a:rPr>
              <a:t>2</a:t>
            </a:r>
            <a:r>
              <a:rPr lang="zh-CN" altLang="en-US" b="0" dirty="0">
                <a:solidFill>
                  <a:srgbClr val="000000"/>
                </a:solidFill>
              </a:rPr>
              <a:t>个人和他比武。如果比他强，则留在擂台上。</a:t>
            </a:r>
            <a:endParaRPr lang="zh-CN" altLang="en-US" b="0" dirty="0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 b="0" dirty="0">
                <a:solidFill>
                  <a:srgbClr val="000000"/>
                </a:solidFill>
              </a:rPr>
              <a:t>依次类推，第</a:t>
            </a:r>
            <a:r>
              <a:rPr lang="en-US" altLang="zh-CN" b="0" dirty="0">
                <a:solidFill>
                  <a:srgbClr val="000000"/>
                </a:solidFill>
              </a:rPr>
              <a:t>3</a:t>
            </a:r>
            <a:r>
              <a:rPr lang="zh-CN" altLang="en-US" b="0" dirty="0">
                <a:solidFill>
                  <a:srgbClr val="000000"/>
                </a:solidFill>
              </a:rPr>
              <a:t>个人和擂台上的人比武，谁赢了谁就是擂主－老大！</a:t>
            </a:r>
            <a:endParaRPr lang="zh-CN" altLang="en-US" b="0" dirty="0">
              <a:solidFill>
                <a:srgbClr val="000000"/>
              </a:solidFill>
            </a:endParaRPr>
          </a:p>
          <a:p>
            <a:pPr marL="228600" indent="-228600"/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228600" indent="-228600"/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教学指导：结合图示案例讲解数组基本要素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b="1"/>
          </a:p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面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图片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71438"/>
            <a:ext cx="1571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啊v去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6429375"/>
            <a:ext cx="442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9" descr="A5标志标准化制图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857375" y="71438"/>
            <a:ext cx="533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 rot="5400000">
            <a:off x="1464468" y="392907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857884" cy="469893"/>
          </a:xfrm>
        </p:spPr>
        <p:txBody>
          <a:bodyPr>
            <a:normAutofit/>
          </a:bodyPr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29132"/>
            <a:ext cx="5857884" cy="428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机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28587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357290" y="1357298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85852" y="2571744"/>
            <a:ext cx="6500835" cy="785818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285852" y="4000504"/>
            <a:ext cx="6500835" cy="78581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16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endParaRPr lang="zh-CN" altLang="en-US" dirty="0" smtClean="0"/>
          </a:p>
          <a:p>
            <a:pPr lvl="1"/>
            <a:r>
              <a:rPr lang="zh-CN" altLang="en-US" dirty="0" smtClean="0"/>
              <a:t>时间要求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AC08D-9DFA-4B03-9933-FB74D1FD52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2000240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0E44A-F4C2-4EED-AC8D-D3E13E9308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布置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43063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928802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093-C5AA-409E-98A7-C18ECD7004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次预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00188"/>
            <a:ext cx="664368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714488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4EA2-DF36-4D55-822A-C2779EC40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114" y="1867988"/>
            <a:ext cx="7772400" cy="1197837"/>
          </a:xfrm>
        </p:spPr>
        <p:txBody>
          <a:bodyPr anchor="b"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9406"/>
            <a:ext cx="6858000" cy="849085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3248" y="589961"/>
            <a:ext cx="2119278" cy="43045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auto">
          <a:xfrm>
            <a:off x="624092" y="1020418"/>
            <a:ext cx="2141686" cy="75683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5" descr="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1425"/>
            <a:ext cx="9144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2123" y="288942"/>
            <a:ext cx="5994219" cy="405265"/>
          </a:xfrm>
        </p:spPr>
        <p:txBody>
          <a:bodyPr>
            <a:noAutofit/>
          </a:bodyPr>
          <a:lstStyle>
            <a:lvl1pPr algn="ctr"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    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257" y="1500174"/>
            <a:ext cx="8791303" cy="485631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n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smtClean="0"/>
              <a:t>第四级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117566" y="6700928"/>
            <a:ext cx="2677886" cy="130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www.weixin-sx.com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81495" y="757961"/>
            <a:ext cx="6948000" cy="72000"/>
            <a:chOff x="0" y="0"/>
            <a:chExt cx="4368" cy="96"/>
          </a:xfrm>
        </p:grpSpPr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365127"/>
            <a:ext cx="6229366" cy="492105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n"/>
              <a:defRPr/>
            </a:lvl3pPr>
            <a:lvl4pPr>
              <a:buFont typeface="Wingdings" panose="05000000000000000000" pitchFamily="2" charset="2"/>
              <a:buChar char="n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buFont typeface="Wingdings" panose="05000000000000000000" pitchFamily="2" charset="2"/>
              <a:buChar char="n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n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n"/>
              <a:defRPr/>
            </a:lvl3pPr>
            <a:lvl4pPr>
              <a:buFont typeface="Wingdings" panose="05000000000000000000" pitchFamily="2" charset="2"/>
              <a:buChar char="n"/>
              <a:defRPr/>
            </a:lvl4pPr>
            <a:lvl5pP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36761"/>
            <a:ext cx="2024743" cy="555107"/>
          </a:xfrm>
          <a:prstGeom prst="rect">
            <a:avLst/>
          </a:prstGeom>
        </p:spPr>
      </p:pic>
      <p:grpSp>
        <p:nvGrpSpPr>
          <p:cNvPr id="5" name="Group 3"/>
          <p:cNvGrpSpPr/>
          <p:nvPr/>
        </p:nvGrpSpPr>
        <p:grpSpPr bwMode="auto">
          <a:xfrm>
            <a:off x="2196000" y="857232"/>
            <a:ext cx="6948000" cy="72000"/>
            <a:chOff x="0" y="0"/>
            <a:chExt cx="4368" cy="9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组合 12"/>
          <p:cNvGrpSpPr/>
          <p:nvPr/>
        </p:nvGrpSpPr>
        <p:grpSpPr>
          <a:xfrm>
            <a:off x="0" y="6211389"/>
            <a:ext cx="9144000" cy="685800"/>
            <a:chOff x="0" y="6211389"/>
            <a:chExt cx="9144000" cy="685800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0" y="6492240"/>
              <a:ext cx="9144000" cy="365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1 Título"/>
            <p:cNvSpPr txBox="1">
              <a:spLocks noChangeArrowheads="1"/>
            </p:cNvSpPr>
            <p:nvPr/>
          </p:nvSpPr>
          <p:spPr bwMode="auto">
            <a:xfrm>
              <a:off x="324397" y="6211389"/>
              <a:ext cx="86106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5765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 信 科 技   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0351-4148288   4148218       www.weixin-sx.com     </a:t>
              </a:r>
              <a:r>
                <a:rPr lang="zh-CN" altLang="en-US" sz="1400" b="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微信公众号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：</a:t>
              </a:r>
              <a:r>
                <a:rPr lang="en-US" altLang="zh-CN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erdana" panose="020B0604030504040204" pitchFamily="34" charset="0"/>
                </a:rPr>
                <a:t>weixinkeji888</a:t>
              </a:r>
              <a:endPara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方正粗倩简体" panose="03000509000000000000" pitchFamily="65" charset="-122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7150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Blip>
                <a:blip r:embed="rId2"/>
              </a:buBlip>
              <a:defRPr sz="2800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defRPr sz="28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sz="2000" b="1" baseline="0"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EC7958-BA08-46FD-8140-DA55D6B0D2D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="0" i="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852" y="1357299"/>
            <a:ext cx="6929437" cy="200026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57312" y="3500439"/>
            <a:ext cx="6786587" cy="15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 smtClean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643063" y="2357438"/>
            <a:ext cx="6286500" cy="30718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 smtClean="0"/>
              <a:t>单击图标添加图片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>
            <a:lvl1pPr algn="r">
              <a:defRPr sz="36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57313" y="1357312"/>
            <a:ext cx="6715125" cy="2357439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3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4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9" name="表格占位符 8"/>
          <p:cNvSpPr>
            <a:spLocks noGrp="1"/>
          </p:cNvSpPr>
          <p:nvPr>
            <p:ph type="tbl" sz="quarter" idx="14" hasCustomPrompt="1"/>
          </p:nvPr>
        </p:nvSpPr>
        <p:spPr>
          <a:xfrm>
            <a:off x="1500188" y="4000500"/>
            <a:ext cx="6429375" cy="2000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dirty="0" smtClean="0"/>
              <a:t>单击图标添加表格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42942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3" hasCustomPrompt="1"/>
          </p:nvPr>
        </p:nvSpPr>
        <p:spPr>
          <a:xfrm>
            <a:off x="2000250" y="1714500"/>
            <a:ext cx="5072063" cy="3214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8BD4-664B-428A-B9D1-03AD775E98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答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>
              <a:defRPr lang="zh-CN" altLang="en-US" sz="36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24DF-ED17-4713-9FB6-6A13C69061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预习检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747838"/>
            <a:ext cx="664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 descr="提问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390650"/>
            <a:ext cx="7620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785941" y="1857364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4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5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6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E3E5-D264-4809-824D-F17682AB3E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课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04963"/>
            <a:ext cx="66436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82594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0" i="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500166" y="1676417"/>
            <a:ext cx="6357959" cy="37147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lang="zh-CN" alt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buFontTx/>
              <a:buBlip>
                <a:blip r:embed="rId4"/>
              </a:buBlip>
              <a:defRPr lang="zh-CN" alt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buFontTx/>
              <a:buBlip>
                <a:blip r:embed="rId5"/>
              </a:buBlip>
              <a:defRPr lang="zh-CN" altLang="en-US" sz="2000" b="1" kern="1200" baseline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ACE5-57BB-4FB3-B640-FE66DE86C8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啊啊啊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EC7958-BA08-46FD-8140-DA55D6B0D2DC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33.png"/><Relationship Id="rId3" Type="http://schemas.openxmlformats.org/officeDocument/2006/relationships/image" Target="../media/image15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0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6.png"/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25.png"/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16.png"/><Relationship Id="rId7" Type="http://schemas.openxmlformats.org/officeDocument/2006/relationships/oleObject" Target="../embeddings/oleObject8.bin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3" Type="http://schemas.openxmlformats.org/officeDocument/2006/relationships/image" Target="../media/image40.emf"/><Relationship Id="rId2" Type="http://schemas.openxmlformats.org/officeDocument/2006/relationships/oleObject" Target="../embeddings/oleObject4.bin"/><Relationship Id="rId12" Type="http://schemas.openxmlformats.org/officeDocument/2006/relationships/notesSlide" Target="../notesSlides/notesSlide13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16.xml"/><Relationship Id="rId1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6.png"/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4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6.png"/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8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第五章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374491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982663" y="2238374"/>
            <a:ext cx="6018229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/>
              <a:t>[ ] score1;             //Java</a:t>
            </a:r>
            <a:r>
              <a:rPr lang="zh-CN" altLang="en-US" b="1" dirty="0" smtClean="0"/>
              <a:t>成绩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/>
              <a:t> score2[ ];             //C#</a:t>
            </a:r>
            <a:r>
              <a:rPr lang="zh-CN" altLang="en-US" b="1" dirty="0" smtClean="0"/>
              <a:t>成绩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rgbClr val="3333FF"/>
                </a:solidFill>
              </a:rPr>
              <a:t>String</a:t>
            </a:r>
            <a:r>
              <a:rPr lang="en-US" altLang="zh-CN" b="1" dirty="0" smtClean="0"/>
              <a:t>[ ] name;        //</a:t>
            </a:r>
            <a:r>
              <a:rPr lang="zh-CN" altLang="en-US" b="1" dirty="0" smtClean="0"/>
              <a:t>学生姓名</a:t>
            </a:r>
            <a:endParaRPr lang="zh-CN" altLang="en-US" b="1" dirty="0"/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1403350" y="1247775"/>
            <a:ext cx="6913563" cy="66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声明数组</a:t>
            </a:r>
            <a:r>
              <a:rPr lang="en-GB" altLang="zh-CN" sz="28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GB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GB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告诉计算机数据类型是什么</a:t>
            </a:r>
            <a:endParaRPr lang="en-GB" altLang="zh-CN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8936" name="Oval 8"/>
          <p:cNvSpPr>
            <a:spLocks noChangeArrowheads="1"/>
          </p:cNvSpPr>
          <p:nvPr/>
        </p:nvSpPr>
        <p:spPr bwMode="auto">
          <a:xfrm>
            <a:off x="900113" y="1341438"/>
            <a:ext cx="503237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08937" name="AutoShape 9"/>
          <p:cNvSpPr>
            <a:spLocks noChangeArrowheads="1"/>
          </p:cNvSpPr>
          <p:nvPr/>
        </p:nvSpPr>
        <p:spPr bwMode="auto">
          <a:xfrm>
            <a:off x="2055813" y="4652963"/>
            <a:ext cx="2801939" cy="50056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数据类型    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8938" name="AutoShape 10"/>
          <p:cNvSpPr>
            <a:spLocks noChangeArrowheads="1"/>
          </p:cNvSpPr>
          <p:nvPr/>
        </p:nvSpPr>
        <p:spPr bwMode="auto">
          <a:xfrm>
            <a:off x="2055813" y="5445125"/>
            <a:ext cx="2801939" cy="50056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数组名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8939" name="AutoShape 11"/>
          <p:cNvSpPr/>
          <p:nvPr/>
        </p:nvSpPr>
        <p:spPr bwMode="auto">
          <a:xfrm>
            <a:off x="1479550" y="4724400"/>
            <a:ext cx="431800" cy="1081088"/>
          </a:xfrm>
          <a:prstGeom prst="leftBrace">
            <a:avLst>
              <a:gd name="adj1" fmla="val 20864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8942" name="AutoShape 14"/>
          <p:cNvSpPr>
            <a:spLocks noChangeArrowheads="1"/>
          </p:cNvSpPr>
          <p:nvPr/>
        </p:nvSpPr>
        <p:spPr bwMode="auto">
          <a:xfrm>
            <a:off x="5148263" y="3860800"/>
            <a:ext cx="3138513" cy="408623"/>
          </a:xfrm>
          <a:prstGeom prst="wedgeRoundRectCallout">
            <a:avLst>
              <a:gd name="adj1" fmla="val -68"/>
              <a:gd name="adj2" fmla="val 515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声明数组时不规定数组长度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71406" y="3714752"/>
            <a:ext cx="1000132" cy="40011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4929190" y="4357694"/>
            <a:ext cx="642942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1000099" y="80963"/>
            <a:ext cx="7964513" cy="900112"/>
          </a:xfrm>
        </p:spPr>
        <p:txBody>
          <a:bodyPr/>
          <a:lstStyle/>
          <a:p>
            <a:r>
              <a:rPr lang="zh-CN" altLang="en-US" dirty="0" smtClean="0"/>
              <a:t>声明数组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  <p:bldP spid="508936" grpId="0" animBg="1"/>
      <p:bldP spid="508937" grpId="0" animBg="1"/>
      <p:bldP spid="508938" grpId="0" animBg="1"/>
      <p:bldP spid="508939" grpId="0" animBg="1"/>
      <p:bldP spid="5089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0980" name="AutoShape 4"/>
          <p:cNvSpPr>
            <a:spLocks noChangeArrowheads="1"/>
          </p:cNvSpPr>
          <p:nvPr/>
        </p:nvSpPr>
        <p:spPr bwMode="auto">
          <a:xfrm>
            <a:off x="982663" y="2073275"/>
            <a:ext cx="5318125" cy="1183969"/>
          </a:xfrm>
          <a:prstGeom prst="roundRect">
            <a:avLst>
              <a:gd name="adj" fmla="val 239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score =</a:t>
            </a:r>
            <a:r>
              <a:rPr lang="en-US" altLang="zh-CN" b="1" dirty="0" smtClean="0">
                <a:solidFill>
                  <a:srgbClr val="3333FF"/>
                </a:solidFill>
              </a:rPr>
              <a:t> new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[30]; 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/>
              <a:t>avgAge</a:t>
            </a:r>
            <a:r>
              <a:rPr lang="en-US" altLang="zh-CN" b="1" dirty="0" smtClean="0"/>
              <a:t> =</a:t>
            </a:r>
            <a:r>
              <a:rPr lang="en-US" altLang="zh-CN" b="1" dirty="0" smtClean="0">
                <a:solidFill>
                  <a:srgbClr val="3333FF"/>
                </a:solidFill>
              </a:rPr>
              <a:t> new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[6];     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name =</a:t>
            </a:r>
            <a:r>
              <a:rPr lang="en-US" altLang="zh-CN" b="1" dirty="0" smtClean="0">
                <a:solidFill>
                  <a:srgbClr val="3333FF"/>
                </a:solidFill>
              </a:rPr>
              <a:t> new </a:t>
            </a:r>
            <a:r>
              <a:rPr lang="en-US" altLang="zh-CN" b="1" dirty="0" smtClean="0"/>
              <a:t>String[30];</a:t>
            </a:r>
            <a:endParaRPr lang="en-US" altLang="zh-CN" b="1" dirty="0"/>
          </a:p>
        </p:txBody>
      </p:sp>
      <p:graphicFrame>
        <p:nvGraphicFramePr>
          <p:cNvPr id="510981" name="Group 5"/>
          <p:cNvGraphicFramePr>
            <a:graphicFrameLocks noGrp="1"/>
          </p:cNvGraphicFramePr>
          <p:nvPr/>
        </p:nvGraphicFramePr>
        <p:xfrm>
          <a:off x="6853238" y="2205038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0999" name="AutoShape 23"/>
          <p:cNvSpPr/>
          <p:nvPr/>
        </p:nvSpPr>
        <p:spPr bwMode="auto">
          <a:xfrm>
            <a:off x="8459788" y="2062163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8569325" y="3716338"/>
            <a:ext cx="75565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30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6227763" y="1773238"/>
            <a:ext cx="16557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……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1360461" y="1247775"/>
            <a:ext cx="7140629" cy="66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63855" indent="-363855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分配空间</a:t>
            </a:r>
            <a:r>
              <a:rPr lang="en-GB" altLang="zh-CN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GB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GB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告诉计算机分配几个连续的空间</a:t>
            </a:r>
            <a:endParaRPr lang="en-GB" altLang="zh-CN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1005" name="Oval 29"/>
          <p:cNvSpPr>
            <a:spLocks noChangeArrowheads="1"/>
          </p:cNvSpPr>
          <p:nvPr/>
        </p:nvSpPr>
        <p:spPr bwMode="auto">
          <a:xfrm>
            <a:off x="857224" y="1341438"/>
            <a:ext cx="503237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11006" name="AutoShape 30"/>
          <p:cNvSpPr>
            <a:spLocks noChangeArrowheads="1"/>
          </p:cNvSpPr>
          <p:nvPr/>
        </p:nvSpPr>
        <p:spPr bwMode="auto">
          <a:xfrm>
            <a:off x="990600" y="4729158"/>
            <a:ext cx="5310188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数据类型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 ]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数组名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  </a:t>
            </a:r>
            <a:r>
              <a:rPr lang="en-US" altLang="zh-CN" b="1" dirty="0" smtClean="0">
                <a:solidFill>
                  <a:srgbClr val="3333FF"/>
                </a:solidFill>
              </a:rPr>
              <a:t> new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数据类型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大小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]  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1331913" y="3936997"/>
            <a:ext cx="30956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声明数组并分配空间</a:t>
            </a:r>
            <a:endParaRPr lang="zh-CN" altLang="en-US" sz="2400" b="1" dirty="0">
              <a:ea typeface="黑体" panose="02010609060101010101" pitchFamily="49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71406" y="3714752"/>
            <a:ext cx="1000132" cy="400110"/>
            <a:chOff x="1000100" y="1801286"/>
            <a:chExt cx="1000132" cy="400110"/>
          </a:xfrm>
        </p:grpSpPr>
        <p:pic>
          <p:nvPicPr>
            <p:cNvPr id="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1071537" y="80963"/>
            <a:ext cx="7893075" cy="900112"/>
          </a:xfrm>
        </p:spPr>
        <p:txBody>
          <a:bodyPr/>
          <a:lstStyle/>
          <a:p>
            <a:r>
              <a:rPr lang="zh-CN" altLang="en-US" dirty="0" smtClean="0"/>
              <a:t>分配空间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0999" grpId="0" animBg="1"/>
      <p:bldP spid="511000" grpId="0"/>
      <p:bldP spid="511001" grpId="0"/>
      <p:bldP spid="511002" grpId="0"/>
      <p:bldP spid="511005" grpId="0" animBg="1"/>
      <p:bldP spid="511006" grpId="0" animBg="1"/>
      <p:bldP spid="5110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1042988" y="2060575"/>
            <a:ext cx="518477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13029" name="AutoShape 5"/>
          <p:cNvSpPr>
            <a:spLocks noChangeArrowheads="1"/>
          </p:cNvSpPr>
          <p:nvPr/>
        </p:nvSpPr>
        <p:spPr bwMode="auto">
          <a:xfrm>
            <a:off x="1023938" y="2122488"/>
            <a:ext cx="4484687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score[0]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score[1] = 79;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score[2] = 76;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1403350" y="1196975"/>
            <a:ext cx="6913563" cy="668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 dirty="0">
                <a:solidFill>
                  <a:srgbClr val="3333FF"/>
                </a:solidFill>
                <a:latin typeface="Arial Narrow" panose="020B0606020202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赋值</a:t>
            </a:r>
            <a:r>
              <a:rPr lang="zh-CN" altLang="en-GB" sz="2800" b="1" dirty="0">
                <a:latin typeface="Arial Narrow" panose="020B0606020202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：向分配的格子里放数据</a:t>
            </a:r>
            <a:endParaRPr lang="zh-CN" altLang="en-GB" sz="2800" b="1" dirty="0">
              <a:latin typeface="Arial Narrow" panose="020B0606020202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3031" name="Group 7"/>
          <p:cNvGraphicFramePr>
            <a:graphicFrameLocks noGrp="1"/>
          </p:cNvGraphicFramePr>
          <p:nvPr/>
        </p:nvGraphicFramePr>
        <p:xfrm>
          <a:off x="6781800" y="1916113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049" name="AutoShape 25"/>
          <p:cNvSpPr/>
          <p:nvPr/>
        </p:nvSpPr>
        <p:spPr bwMode="auto">
          <a:xfrm>
            <a:off x="8316913" y="1773238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6156325" y="1484313"/>
            <a:ext cx="1655763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……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13051" name="Text Box 27"/>
          <p:cNvSpPr txBox="1">
            <a:spLocks noChangeArrowheads="1"/>
          </p:cNvSpPr>
          <p:nvPr/>
        </p:nvSpPr>
        <p:spPr bwMode="auto">
          <a:xfrm>
            <a:off x="8424863" y="3357563"/>
            <a:ext cx="75565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30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13052" name="Text Box 28"/>
          <p:cNvSpPr txBox="1">
            <a:spLocks noChangeArrowheads="1"/>
          </p:cNvSpPr>
          <p:nvPr/>
        </p:nvSpPr>
        <p:spPr bwMode="auto">
          <a:xfrm>
            <a:off x="5580063" y="5013325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score[0]</a:t>
            </a:r>
            <a:endParaRPr lang="en-US" altLang="zh-CN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513053" name="Text Box 29"/>
          <p:cNvSpPr txBox="1">
            <a:spLocks noChangeArrowheads="1"/>
          </p:cNvSpPr>
          <p:nvPr/>
        </p:nvSpPr>
        <p:spPr bwMode="auto">
          <a:xfrm>
            <a:off x="5580063" y="4508500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score[1]</a:t>
            </a:r>
            <a:endParaRPr lang="en-US" altLang="zh-CN" b="1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5580063" y="4005263"/>
            <a:ext cx="10795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score[2]</a:t>
            </a:r>
            <a:endParaRPr lang="en-US" altLang="zh-CN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6877050" y="5013325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89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3056" name="Text Box 32"/>
          <p:cNvSpPr txBox="1">
            <a:spLocks noChangeArrowheads="1"/>
          </p:cNvSpPr>
          <p:nvPr/>
        </p:nvSpPr>
        <p:spPr bwMode="auto">
          <a:xfrm>
            <a:off x="6877050" y="4508500"/>
            <a:ext cx="1079500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79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3057" name="Text Box 33"/>
          <p:cNvSpPr txBox="1">
            <a:spLocks noChangeArrowheads="1"/>
          </p:cNvSpPr>
          <p:nvPr/>
        </p:nvSpPr>
        <p:spPr bwMode="auto">
          <a:xfrm>
            <a:off x="6877050" y="3979863"/>
            <a:ext cx="10795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76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3058" name="AutoShape 34"/>
          <p:cNvSpPr>
            <a:spLocks noChangeArrowheads="1"/>
          </p:cNvSpPr>
          <p:nvPr/>
        </p:nvSpPr>
        <p:spPr bwMode="auto">
          <a:xfrm>
            <a:off x="2143108" y="5286388"/>
            <a:ext cx="3002653" cy="408623"/>
          </a:xfrm>
          <a:prstGeom prst="wedgeRoundRectCallout">
            <a:avLst>
              <a:gd name="adj1" fmla="val 732"/>
              <a:gd name="adj2" fmla="val -543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太麻烦！能不能一起赋值？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13059" name="Oval 35"/>
          <p:cNvSpPr>
            <a:spLocks noChangeArrowheads="1"/>
          </p:cNvSpPr>
          <p:nvPr/>
        </p:nvSpPr>
        <p:spPr bwMode="auto">
          <a:xfrm>
            <a:off x="857224" y="1354126"/>
            <a:ext cx="503237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4357686" y="4643446"/>
            <a:ext cx="1214446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1071537" y="80963"/>
            <a:ext cx="7893075" cy="900112"/>
          </a:xfrm>
        </p:spPr>
        <p:txBody>
          <a:bodyPr/>
          <a:lstStyle/>
          <a:p>
            <a:r>
              <a:rPr lang="zh-CN" altLang="en-US" dirty="0" smtClean="0"/>
              <a:t>数组赋值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animBg="1"/>
      <p:bldP spid="513030" grpId="0"/>
      <p:bldP spid="513049" grpId="0" animBg="1"/>
      <p:bldP spid="513050" grpId="0"/>
      <p:bldP spid="513051" grpId="0"/>
      <p:bldP spid="513052" grpId="0"/>
      <p:bldP spid="513053" grpId="0"/>
      <p:bldP spid="513054" grpId="0"/>
      <p:bldP spid="513055" grpId="0"/>
      <p:bldP spid="513056" grpId="0"/>
      <p:bldP spid="513057" grpId="0"/>
      <p:bldP spid="513058" grpId="0" animBg="1"/>
      <p:bldP spid="5130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785786" y="1285860"/>
            <a:ext cx="6880253" cy="256377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方法</a:t>
            </a:r>
            <a:r>
              <a:rPr lang="en-US" altLang="zh-CN" sz="2800" b="1" dirty="0">
                <a:latin typeface="+mn-lt"/>
                <a:ea typeface="+mn-ea"/>
              </a:rPr>
              <a:t>1: </a:t>
            </a:r>
            <a:r>
              <a:rPr lang="zh-CN" altLang="en-US" sz="2800" b="1" dirty="0">
                <a:latin typeface="+mn-lt"/>
                <a:ea typeface="+mn-ea"/>
              </a:rPr>
              <a:t>边声明边赋值</a:t>
            </a:r>
            <a:endParaRPr lang="zh-CN" altLang="en-US" sz="2800" b="1" dirty="0">
              <a:latin typeface="+mn-lt"/>
              <a:ea typeface="+mn-ea"/>
            </a:endParaRPr>
          </a:p>
          <a:p>
            <a:pPr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3333FF"/>
              </a:solidFill>
            </a:endParaRPr>
          </a:p>
          <a:p>
            <a:pPr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zh-CN" altLang="en-US" sz="2400" b="1" dirty="0">
              <a:ea typeface="黑体" panose="02010609060101010101" pitchFamily="49" charset="-122"/>
            </a:endParaRPr>
          </a:p>
          <a:p>
            <a:pPr algn="l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zh-CN" altLang="en-US" sz="2400" b="1" dirty="0">
              <a:ea typeface="黑体" panose="02010609060101010101" pitchFamily="49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方法</a:t>
            </a: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：动态地从键盘录入信息并赋值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1104896" y="1988136"/>
            <a:ext cx="5862638" cy="452432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score = 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120771" y="4164598"/>
            <a:ext cx="5808683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for(int i = 0; i &lt; 30; i 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err="1">
                <a:solidFill>
                  <a:srgbClr val="3333FF"/>
                </a:solidFill>
              </a:rPr>
              <a:t>score[i]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 input.nextInt();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5079" name="AutoShape 7"/>
          <p:cNvSpPr>
            <a:spLocks noChangeArrowheads="1"/>
          </p:cNvSpPr>
          <p:nvPr/>
        </p:nvSpPr>
        <p:spPr bwMode="auto">
          <a:xfrm>
            <a:off x="1104896" y="2673936"/>
            <a:ext cx="586263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score = </a:t>
            </a:r>
            <a:r>
              <a:rPr lang="en-US" altLang="zh-CN" b="1" dirty="0" err="1">
                <a:solidFill>
                  <a:srgbClr val="3333FF"/>
                </a:solidFill>
              </a:rPr>
              <a:t>new 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5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数组赋值</a:t>
            </a:r>
            <a:endParaRPr lang="zh-CN" altLang="en-US" b="1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15081" name="AutoShape 9"/>
          <p:cNvSpPr>
            <a:spLocks noChangeArrowheads="1"/>
          </p:cNvSpPr>
          <p:nvPr/>
        </p:nvSpPr>
        <p:spPr bwMode="auto">
          <a:xfrm>
            <a:off x="5857884" y="2714620"/>
            <a:ext cx="2711321" cy="408623"/>
          </a:xfrm>
          <a:prstGeom prst="wedgeRoundRectCallout">
            <a:avLst>
              <a:gd name="adj1" fmla="val -2018"/>
              <a:gd name="adj2" fmla="val -517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不能指定数组长度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929190" y="2928934"/>
            <a:ext cx="932017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7" grpId="0" animBg="1"/>
      <p:bldP spid="515078" grpId="0" animBg="1"/>
      <p:bldP spid="515079" grpId="0" animBg="1"/>
      <p:bldP spid="5150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5" name="Group 3"/>
          <p:cNvGraphicFramePr>
            <a:graphicFrameLocks noGrp="1"/>
          </p:cNvGraphicFramePr>
          <p:nvPr/>
        </p:nvGraphicFramePr>
        <p:xfrm>
          <a:off x="7451725" y="3644900"/>
          <a:ext cx="1152525" cy="252095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209" name="AutoShape 17"/>
          <p:cNvSpPr>
            <a:spLocks noChangeArrowheads="1"/>
          </p:cNvSpPr>
          <p:nvPr/>
        </p:nvSpPr>
        <p:spPr bwMode="auto">
          <a:xfrm>
            <a:off x="623888" y="1687513"/>
            <a:ext cx="782320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>
                <a:solidFill>
                  <a:srgbClr val="3333FF"/>
                </a:solidFill>
              </a:rPr>
              <a:t> [ ] score = {60, 80, 90, 70, 85};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rgbClr val="3333FF"/>
                </a:solidFill>
              </a:rPr>
              <a:t>double </a:t>
            </a:r>
            <a:r>
              <a:rPr lang="en-US" altLang="zh-CN" b="1" dirty="0" err="1" smtClean="0"/>
              <a:t>avg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/>
              <a:t>avg</a:t>
            </a:r>
            <a:r>
              <a:rPr lang="en-US" altLang="zh-CN" b="1" dirty="0" smtClean="0"/>
              <a:t> = (</a:t>
            </a:r>
            <a:r>
              <a:rPr lang="en-US" altLang="zh-CN" b="1" dirty="0" smtClean="0">
                <a:solidFill>
                  <a:srgbClr val="3333FF"/>
                </a:solidFill>
              </a:rPr>
              <a:t>score[0] </a:t>
            </a:r>
            <a:r>
              <a:rPr lang="en-US" altLang="zh-CN" b="1" dirty="0" smtClean="0"/>
              <a:t>+ score[1] + score[2] + score[3] + score[4])/5;  </a:t>
            </a:r>
            <a:endParaRPr lang="en-US" altLang="zh-CN" b="1" dirty="0"/>
          </a:p>
        </p:txBody>
      </p:sp>
      <p:sp>
        <p:nvSpPr>
          <p:cNvPr id="520210" name="AutoShape 18"/>
          <p:cNvSpPr>
            <a:spLocks noChangeArrowheads="1"/>
          </p:cNvSpPr>
          <p:nvPr/>
        </p:nvSpPr>
        <p:spPr bwMode="auto">
          <a:xfrm>
            <a:off x="660400" y="3282950"/>
            <a:ext cx="6427788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>
                <a:solidFill>
                  <a:srgbClr val="3333FF"/>
                </a:solidFill>
              </a:rPr>
              <a:t> [ ] score = {60, 80, 90, 70, 85};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sum = 0;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double </a:t>
            </a:r>
            <a:r>
              <a:rPr lang="en-US" altLang="zh-CN" b="1" dirty="0" err="1" smtClean="0"/>
              <a:t>avg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</a:t>
            </a:r>
            <a:r>
              <a:rPr lang="en-US" altLang="zh-CN" b="1" dirty="0" smtClean="0">
                <a:solidFill>
                  <a:srgbClr val="3333FF"/>
                </a:solidFill>
              </a:rPr>
              <a:t> </a:t>
            </a:r>
            <a:r>
              <a:rPr lang="en-US" altLang="zh-CN" b="1" dirty="0" err="1" smtClean="0">
                <a:solidFill>
                  <a:srgbClr val="3333FF"/>
                </a:solidFill>
              </a:rPr>
              <a:t>score.length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     sum = sum + </a:t>
            </a:r>
            <a:r>
              <a:rPr lang="en-US" altLang="zh-CN" b="1" dirty="0" smtClean="0">
                <a:solidFill>
                  <a:srgbClr val="3333FF"/>
                </a:solidFill>
              </a:rPr>
              <a:t>score[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</a:t>
            </a:r>
            <a:r>
              <a:rPr lang="en-US" altLang="zh-CN" b="1" dirty="0" smtClean="0">
                <a:solidFill>
                  <a:srgbClr val="3333FF"/>
                </a:solidFill>
              </a:rPr>
              <a:t>];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/>
              <a:t>avg</a:t>
            </a:r>
            <a:r>
              <a:rPr lang="en-US" altLang="zh-CN" b="1" dirty="0" smtClean="0"/>
              <a:t> = sum / </a:t>
            </a:r>
            <a:r>
              <a:rPr lang="en-US" altLang="zh-CN" b="1" dirty="0" err="1" smtClean="0"/>
              <a:t>score.length</a:t>
            </a:r>
            <a:r>
              <a:rPr lang="en-US" altLang="zh-CN" b="1" dirty="0" smtClean="0"/>
              <a:t>; </a:t>
            </a:r>
            <a:endParaRPr lang="en-US" altLang="zh-CN" b="1" dirty="0"/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8605838" y="4294188"/>
            <a:ext cx="358775" cy="9159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成绩单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520212" name="AutoShape 20"/>
          <p:cNvSpPr>
            <a:spLocks noChangeArrowheads="1"/>
          </p:cNvSpPr>
          <p:nvPr/>
        </p:nvSpPr>
        <p:spPr bwMode="auto">
          <a:xfrm>
            <a:off x="4859338" y="1628775"/>
            <a:ext cx="3978612" cy="408623"/>
          </a:xfrm>
          <a:prstGeom prst="wedgeRoundRectCallout">
            <a:avLst>
              <a:gd name="adj1" fmla="val -37363"/>
              <a:gd name="adj2" fmla="val 48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访问数组成员：使用“标识符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[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下标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]”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13" name="AutoShape 21"/>
          <p:cNvSpPr>
            <a:spLocks noChangeArrowheads="1"/>
          </p:cNvSpPr>
          <p:nvPr/>
        </p:nvSpPr>
        <p:spPr bwMode="auto">
          <a:xfrm>
            <a:off x="3643306" y="5286388"/>
            <a:ext cx="1146741" cy="408623"/>
          </a:xfrm>
          <a:prstGeom prst="wedgeRoundRectCallout">
            <a:avLst>
              <a:gd name="adj1" fmla="val 1520"/>
              <a:gd name="adj2" fmla="val -51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访问成员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14" name="AutoShape 22"/>
          <p:cNvSpPr>
            <a:spLocks noChangeArrowheads="1"/>
          </p:cNvSpPr>
          <p:nvPr/>
        </p:nvSpPr>
        <p:spPr bwMode="auto">
          <a:xfrm>
            <a:off x="3571868" y="3714752"/>
            <a:ext cx="2059064" cy="408623"/>
          </a:xfrm>
          <a:prstGeom prst="wedgeRoundRectCallout">
            <a:avLst>
              <a:gd name="adj1" fmla="val 2772"/>
              <a:gd name="adj2" fmla="val 529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数组的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length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684213" y="1052513"/>
            <a:ext cx="7488237" cy="668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885825" lvl="1" indent="-342900" algn="l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对数据进行处理：</a:t>
            </a:r>
            <a:r>
              <a:rPr lang="zh-CN" altLang="en-GB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GB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GB" sz="28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位学生的平均分</a:t>
            </a:r>
            <a:endParaRPr lang="zh-CN" altLang="en-GB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0216" name="Oval 24"/>
          <p:cNvSpPr>
            <a:spLocks noChangeArrowheads="1"/>
          </p:cNvSpPr>
          <p:nvPr/>
        </p:nvSpPr>
        <p:spPr bwMode="auto">
          <a:xfrm>
            <a:off x="755650" y="1052513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chemeClr val="bg1"/>
                </a:solidFill>
                <a:ea typeface="黑体" panose="02010609060101010101" pitchFamily="49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5572132" y="2071678"/>
            <a:ext cx="7143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357554" y="4143380"/>
            <a:ext cx="57150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428992" y="5000636"/>
            <a:ext cx="85725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357289" y="80963"/>
            <a:ext cx="7607323" cy="900112"/>
          </a:xfrm>
        </p:spPr>
        <p:txBody>
          <a:bodyPr/>
          <a:lstStyle/>
          <a:p>
            <a:r>
              <a:rPr lang="zh-CN" altLang="en-US" dirty="0" smtClean="0"/>
              <a:t>处理数据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9" grpId="0" animBg="1"/>
      <p:bldP spid="520210" grpId="0" animBg="1"/>
      <p:bldP spid="520211" grpId="0"/>
      <p:bldP spid="520212" grpId="0" animBg="1"/>
      <p:bldP spid="520213" grpId="0" animBg="1"/>
      <p:bldP spid="520214" grpId="0" animBg="1"/>
      <p:bldP spid="520215" grpId="0"/>
      <p:bldP spid="5202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7" name="AutoShape 7"/>
          <p:cNvSpPr>
            <a:spLocks noChangeArrowheads="1"/>
          </p:cNvSpPr>
          <p:nvPr/>
        </p:nvSpPr>
        <p:spPr bwMode="auto">
          <a:xfrm>
            <a:off x="611188" y="1916113"/>
            <a:ext cx="8035925" cy="40159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public static void main(String[ ] </a:t>
            </a:r>
            <a:r>
              <a:rPr lang="en-US" altLang="zh-CN" b="1" dirty="0" err="1" smtClean="0"/>
              <a:t>args</a:t>
            </a:r>
            <a:r>
              <a:rPr lang="en-US" altLang="zh-CN" b="1" dirty="0" smtClean="0"/>
              <a:t>) 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>
                <a:solidFill>
                  <a:srgbClr val="3333FF"/>
                </a:solidFill>
              </a:rPr>
              <a:t>[ ] scores = new 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int</a:t>
            </a:r>
            <a:r>
              <a:rPr lang="en-US" altLang="zh-CN" b="1" dirty="0" smtClean="0">
                <a:solidFill>
                  <a:srgbClr val="3333FF"/>
                </a:solidFill>
              </a:rPr>
              <a:t>[5];</a:t>
            </a:r>
            <a:r>
              <a:rPr lang="en-US" altLang="zh-CN" b="1" dirty="0" smtClean="0"/>
              <a:t>	//</a:t>
            </a:r>
            <a:r>
              <a:rPr lang="zh-CN" altLang="en-US" b="1" dirty="0" smtClean="0"/>
              <a:t>成绩数组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 smtClean="0"/>
              <a:t>	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sum = 0;			//</a:t>
            </a:r>
            <a:r>
              <a:rPr lang="zh-CN" altLang="en-US" b="1" dirty="0" smtClean="0"/>
              <a:t>成绩总和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 smtClean="0"/>
              <a:t>		</a:t>
            </a:r>
            <a:r>
              <a:rPr lang="en-US" altLang="zh-CN" b="1" dirty="0" smtClean="0"/>
              <a:t>Scanner input = new Scanner(</a:t>
            </a:r>
            <a:r>
              <a:rPr lang="en-US" altLang="zh-CN" b="1" dirty="0" err="1" smtClean="0"/>
              <a:t>System.in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请输入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位学员的成绩：</a:t>
            </a:r>
            <a:r>
              <a:rPr lang="en-US" altLang="zh-CN" b="1" dirty="0" smtClean="0"/>
              <a:t>");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</a:t>
            </a:r>
            <a:r>
              <a:rPr lang="en-US" altLang="zh-CN" b="1" dirty="0" smtClean="0">
                <a:solidFill>
                  <a:srgbClr val="3333FF"/>
                </a:solidFill>
              </a:rPr>
              <a:t> </a:t>
            </a:r>
            <a:r>
              <a:rPr lang="en-US" altLang="zh-CN" b="1" dirty="0" err="1" smtClean="0">
                <a:solidFill>
                  <a:srgbClr val="3333FF"/>
                </a:solidFill>
              </a:rPr>
              <a:t>scores.length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	</a:t>
            </a:r>
            <a:r>
              <a:rPr lang="en-US" altLang="zh-CN" b="1" dirty="0" smtClean="0">
                <a:solidFill>
                  <a:srgbClr val="3333FF"/>
                </a:solidFill>
              </a:rPr>
              <a:t>scores[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</a:t>
            </a:r>
            <a:r>
              <a:rPr lang="en-US" altLang="zh-CN" b="1" dirty="0" smtClean="0">
                <a:solidFill>
                  <a:srgbClr val="3333FF"/>
                </a:solidFill>
              </a:rPr>
              <a:t>] </a:t>
            </a:r>
            <a:r>
              <a:rPr lang="en-US" altLang="zh-CN" b="1" dirty="0" smtClean="0"/>
              <a:t>= </a:t>
            </a:r>
            <a:r>
              <a:rPr lang="en-US" altLang="zh-CN" b="1" dirty="0" err="1" smtClean="0"/>
              <a:t>input.nextInt</a:t>
            </a:r>
            <a:r>
              <a:rPr lang="en-US" altLang="zh-CN" b="1" dirty="0" smtClean="0"/>
              <a:t>();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	sum = sum + </a:t>
            </a:r>
            <a:r>
              <a:rPr lang="en-US" altLang="zh-CN" b="1" dirty="0" smtClean="0">
                <a:solidFill>
                  <a:srgbClr val="3333FF"/>
                </a:solidFill>
              </a:rPr>
              <a:t>scores[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</a:t>
            </a:r>
            <a:r>
              <a:rPr lang="en-US" altLang="zh-CN" b="1" dirty="0" smtClean="0">
                <a:solidFill>
                  <a:srgbClr val="3333FF"/>
                </a:solidFill>
              </a:rPr>
              <a:t>];</a:t>
            </a:r>
            <a:r>
              <a:rPr lang="en-US" altLang="zh-CN" b="1" dirty="0" smtClean="0"/>
              <a:t>	//</a:t>
            </a:r>
            <a:r>
              <a:rPr lang="zh-CN" altLang="en-US" b="1" dirty="0" smtClean="0"/>
              <a:t>成绩累加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 smtClean="0"/>
              <a:t>		</a:t>
            </a: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平均分是：</a:t>
            </a:r>
            <a:r>
              <a:rPr lang="en-US" altLang="zh-CN" b="1" dirty="0" smtClean="0"/>
              <a:t>" + (double)sum</a:t>
            </a:r>
            <a:r>
              <a:rPr lang="en-US" altLang="zh-CN" b="1" dirty="0" smtClean="0">
                <a:solidFill>
                  <a:srgbClr val="3333FF"/>
                </a:solidFill>
              </a:rPr>
              <a:t>/</a:t>
            </a:r>
            <a:r>
              <a:rPr lang="en-US" altLang="zh-CN" b="1" dirty="0" err="1" smtClean="0">
                <a:solidFill>
                  <a:srgbClr val="3333FF"/>
                </a:solidFill>
              </a:rPr>
              <a:t>scores.length</a:t>
            </a:r>
            <a:r>
              <a:rPr lang="en-US" altLang="zh-CN" b="1" dirty="0" smtClean="0"/>
              <a:t>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      }	</a:t>
            </a:r>
            <a:endParaRPr lang="en-US" altLang="zh-CN" b="1" dirty="0"/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使用数组求平均分</a:t>
            </a:r>
            <a:endParaRPr lang="zh-CN" altLang="en-US" b="1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 smtClean="0"/>
              <a:t>计算</a:t>
            </a:r>
            <a:r>
              <a:rPr lang="zh-CN" altLang="en-US" dirty="0"/>
              <a:t>全班学员的平均分</a:t>
            </a:r>
            <a:endParaRPr lang="zh-CN" altLang="en-US" dirty="0"/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1357290" y="2354258"/>
            <a:ext cx="5357850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1357290" y="3357562"/>
            <a:ext cx="5357850" cy="107156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2254" name="Rectangle 14"/>
          <p:cNvSpPr>
            <a:spLocks noChangeArrowheads="1"/>
          </p:cNvSpPr>
          <p:nvPr/>
        </p:nvSpPr>
        <p:spPr bwMode="auto">
          <a:xfrm>
            <a:off x="1357290" y="4497398"/>
            <a:ext cx="5357850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8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7" grpId="0" animBg="1"/>
      <p:bldP spid="522252" grpId="0" animBg="1"/>
      <p:bldP spid="522253" grpId="0" animBg="1"/>
      <p:bldP spid="5222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291" name="AutoShape 3"/>
          <p:cNvSpPr>
            <a:spLocks noChangeArrowheads="1"/>
          </p:cNvSpPr>
          <p:nvPr/>
        </p:nvSpPr>
        <p:spPr bwMode="auto">
          <a:xfrm>
            <a:off x="852488" y="2146300"/>
            <a:ext cx="7248525" cy="2973122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public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ErrorDemo1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public static void main(String[ ] args){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     int[ ] score = new int[ 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     score[0] = 89;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     score[1] = 63;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      System.out.println(score[0]);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zh-CN" altLang="en-GB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24293" name="AutoShape 5"/>
          <p:cNvSpPr>
            <a:spLocks noChangeArrowheads="1"/>
          </p:cNvSpPr>
          <p:nvPr/>
        </p:nvSpPr>
        <p:spPr bwMode="auto">
          <a:xfrm>
            <a:off x="5651500" y="4005263"/>
            <a:ext cx="3472019" cy="408623"/>
          </a:xfrm>
          <a:prstGeom prst="wedgeRoundRectCallout">
            <a:avLst>
              <a:gd name="adj1" fmla="val -940"/>
              <a:gd name="adj2" fmla="val -570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编译出错，没有写明数组的大小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4294" name="Rectangle 6"/>
          <p:cNvSpPr>
            <a:spLocks noChangeArrowheads="1"/>
          </p:cNvSpPr>
          <p:nvPr/>
        </p:nvSpPr>
        <p:spPr bwMode="auto">
          <a:xfrm>
            <a:off x="1857356" y="2928934"/>
            <a:ext cx="3071834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5143504" y="3143248"/>
            <a:ext cx="714380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9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zh-CN" altLang="en-US" dirty="0" smtClean="0"/>
              <a:t>常见错误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animBg="1"/>
      <p:bldP spid="5242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 fontAlgn="b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339" name="AutoShape 3"/>
          <p:cNvSpPr>
            <a:spLocks noChangeArrowheads="1"/>
          </p:cNvSpPr>
          <p:nvPr/>
        </p:nvSpPr>
        <p:spPr bwMode="auto">
          <a:xfrm>
            <a:off x="642910" y="1643050"/>
            <a:ext cx="7289800" cy="3333220"/>
          </a:xfrm>
          <a:prstGeom prst="roundRect">
            <a:avLst>
              <a:gd name="adj" fmla="val 67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public class ErrorDemo2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public static void main(String[ ] args)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int[ ] scores = new int[2];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scores[0] = 90;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scores[1] = 85;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scores[2] = 65;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	System.out.println(scores[2]);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	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5214942" y="2786058"/>
            <a:ext cx="2298603" cy="408623"/>
          </a:xfrm>
          <a:prstGeom prst="wedgeRoundRectCallout">
            <a:avLst>
              <a:gd name="adj1" fmla="val 12187"/>
              <a:gd name="adj2" fmla="val 534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编译出错，数组越界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2071670" y="3786190"/>
            <a:ext cx="214314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6347" name="Rectangle 11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6346" name="Object 10"/>
          <p:cNvGraphicFramePr>
            <a:graphicFrameLocks noChangeAspect="1"/>
          </p:cNvGraphicFramePr>
          <p:nvPr/>
        </p:nvGraphicFramePr>
        <p:xfrm>
          <a:off x="1331913" y="4868863"/>
          <a:ext cx="67675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5477510" imgH="1990090" progId="">
                  <p:embed/>
                </p:oleObj>
              </mc:Choice>
              <mc:Fallback>
                <p:oleObj name="Visio" r:id="rId1" imgW="5477510" imgH="199009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4868863"/>
                        <a:ext cx="6767512" cy="2451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4286248" y="3214686"/>
            <a:ext cx="1071570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1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3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357289" y="80963"/>
            <a:ext cx="7607323" cy="900112"/>
          </a:xfrm>
        </p:spPr>
        <p:txBody>
          <a:bodyPr/>
          <a:lstStyle/>
          <a:p>
            <a:r>
              <a:rPr lang="zh-CN" altLang="en-US" dirty="0" smtClean="0"/>
              <a:t>常见错误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pic>
        <p:nvPicPr>
          <p:cNvPr id="17" name="图片 16" descr="图8.5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5" y="5072075"/>
            <a:ext cx="7016149" cy="1357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/>
      <p:bldP spid="5263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 txBox="1">
            <a:spLocks noChangeArrowheads="1"/>
          </p:cNvSpPr>
          <p:nvPr/>
        </p:nvSpPr>
        <p:spPr bwMode="auto">
          <a:xfrm>
            <a:off x="1047750" y="1778000"/>
            <a:ext cx="7642225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0" rIns="0">
            <a:spAutoFit/>
          </a:bodyPr>
          <a:lstStyle/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static void main(String[ ]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args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 ] score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[5];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score = {60, 80, 90, 70, 85};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 ] score2;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score2 = {60, 80, 90, 70, 85};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marR="0" lvl="1" algn="l" defTabSz="7239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283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3-3</a:t>
            </a:r>
            <a:endParaRPr lang="zh-CN" altLang="en-US" b="1" dirty="0"/>
          </a:p>
        </p:txBody>
      </p:sp>
      <p:sp>
        <p:nvSpPr>
          <p:cNvPr id="528388" name="AutoShape 4"/>
          <p:cNvSpPr>
            <a:spLocks noChangeArrowheads="1"/>
          </p:cNvSpPr>
          <p:nvPr/>
        </p:nvSpPr>
        <p:spPr bwMode="auto">
          <a:xfrm>
            <a:off x="5357818" y="2500306"/>
            <a:ext cx="3742207" cy="776383"/>
          </a:xfrm>
          <a:prstGeom prst="wedgeRoundRectCallout">
            <a:avLst>
              <a:gd name="adj1" fmla="val -50176"/>
              <a:gd name="adj2" fmla="val -1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编译出错，创建数组并赋值的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方式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必须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在一条语句中完成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1428728" y="2568572"/>
            <a:ext cx="3529013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1428729" y="3640141"/>
            <a:ext cx="3500462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4857752" y="3214686"/>
            <a:ext cx="57150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9"/>
          <p:cNvGrpSpPr/>
          <p:nvPr/>
        </p:nvGrpSpPr>
        <p:grpSpPr>
          <a:xfrm>
            <a:off x="102193" y="857232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animBg="1"/>
      <p:bldP spid="528389" grpId="0" animBg="1"/>
      <p:bldP spid="5283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显示商品</a:t>
            </a:r>
            <a:r>
              <a:rPr lang="zh-CN" altLang="en-US" b="1" dirty="0" smtClean="0"/>
              <a:t>名称</a:t>
            </a:r>
            <a:r>
              <a:rPr lang="en-US" altLang="zh-CN" b="1" dirty="0" smtClean="0"/>
              <a:t>2-1</a:t>
            </a:r>
            <a:endParaRPr lang="zh-CN" altLang="en-US" b="1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zh-CN" altLang="en-US" dirty="0"/>
              <a:t>训练要点：</a:t>
            </a:r>
            <a:endParaRPr lang="zh-CN" altLang="en-US" dirty="0"/>
          </a:p>
          <a:p>
            <a:pPr lvl="1"/>
            <a:r>
              <a:rPr lang="zh-CN" altLang="en-US" dirty="0"/>
              <a:t>数组的使用</a:t>
            </a:r>
            <a:endParaRPr lang="zh-CN" altLang="en-US" dirty="0"/>
          </a:p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/>
              <a:t>在控制台显示</a:t>
            </a:r>
            <a:r>
              <a:rPr lang="en-US" altLang="zh-CN" dirty="0"/>
              <a:t>5</a:t>
            </a:r>
            <a:r>
              <a:rPr lang="zh-CN" altLang="en-US" dirty="0"/>
              <a:t>件特价商品名称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图片 11" descr="图8.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3214686"/>
            <a:ext cx="3165749" cy="2320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71556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回顾与作业点评</a:t>
            </a:r>
            <a:endParaRPr lang="en-US" altLang="zh-CN" b="1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827088" y="2143116"/>
            <a:ext cx="4959358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0, j = 0;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for(;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&lt;7;i++){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    if(j&gt;4) 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("**");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        continue;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    }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("*");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    j++;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7202488" y="2824158"/>
            <a:ext cx="857250" cy="210990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*</a:t>
            </a:r>
            <a:endParaRPr lang="zh-CN" altLang="en-US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*</a:t>
            </a:r>
            <a:endParaRPr lang="zh-CN" altLang="en-US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*</a:t>
            </a:r>
            <a:endParaRPr lang="zh-CN" altLang="en-US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*</a:t>
            </a:r>
            <a:endParaRPr lang="zh-CN" altLang="en-US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*</a:t>
            </a:r>
            <a:endParaRPr lang="zh-CN" altLang="en-US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**</a:t>
            </a:r>
            <a:endParaRPr lang="zh-CN" altLang="en-US" b="1" dirty="0" smtClean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**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7884" y="3786190"/>
            <a:ext cx="128588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144155" y="3191828"/>
            <a:ext cx="785299" cy="380048"/>
          </a:xfrm>
          <a:prstGeom prst="roundRect">
            <a:avLst>
              <a:gd name="adj" fmla="val 531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输出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102193" y="1000108"/>
            <a:ext cx="1469411" cy="400110"/>
            <a:chOff x="2962268" y="5103147"/>
            <a:chExt cx="1469411" cy="400110"/>
          </a:xfrm>
        </p:grpSpPr>
        <p:pic>
          <p:nvPicPr>
            <p:cNvPr id="18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85786" y="1357298"/>
            <a:ext cx="7920038" cy="649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写出运行结果</a:t>
            </a:r>
            <a:r>
              <a:rPr kumimoji="0" lang="zh-CN" altLang="en-GB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  </a:t>
            </a:r>
            <a:endParaRPr kumimoji="0" lang="zh-CN" alt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9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显示商品名称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581145"/>
          </a:xfrm>
        </p:spPr>
        <p:txBody>
          <a:bodyPr/>
          <a:lstStyle/>
          <a:p>
            <a:r>
              <a:rPr lang="zh-CN" altLang="en-US" dirty="0" smtClean="0"/>
              <a:t>实现思路：</a:t>
            </a:r>
            <a:endParaRPr lang="zh-CN" altLang="en-US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 </a:t>
            </a:r>
            <a:r>
              <a:rPr lang="zh-CN" altLang="en-US" dirty="0" smtClean="0"/>
              <a:t>创建一个长度为</a:t>
            </a:r>
            <a:r>
              <a:rPr lang="en-US" dirty="0" smtClean="0"/>
              <a:t>5</a:t>
            </a:r>
            <a:r>
              <a:rPr lang="zh-CN" altLang="en-US" dirty="0" smtClean="0"/>
              <a:t>的</a:t>
            </a:r>
            <a:r>
              <a:rPr lang="en-US" dirty="0" smtClean="0"/>
              <a:t>String</a:t>
            </a:r>
            <a:r>
              <a:rPr lang="zh-CN" altLang="en-US" dirty="0" smtClean="0"/>
              <a:t>数组，存储商品名称。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2. </a:t>
            </a:r>
            <a:r>
              <a:rPr lang="zh-CN" altLang="en-US" dirty="0" smtClean="0"/>
              <a:t>使用循环输出商品名称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4" name="组合 19"/>
          <p:cNvGrpSpPr/>
          <p:nvPr/>
        </p:nvGrpSpPr>
        <p:grpSpPr>
          <a:xfrm>
            <a:off x="71406" y="857232"/>
            <a:ext cx="1109759" cy="500066"/>
            <a:chOff x="6072198" y="1142984"/>
            <a:chExt cx="1109759" cy="500066"/>
          </a:xfrm>
        </p:grpSpPr>
        <p:pic>
          <p:nvPicPr>
            <p:cNvPr id="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组合 9"/>
          <p:cNvGrpSpPr/>
          <p:nvPr/>
        </p:nvGrpSpPr>
        <p:grpSpPr bwMode="auto">
          <a:xfrm>
            <a:off x="2857500" y="592933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购物金额结算 </a:t>
            </a:r>
            <a:endParaRPr lang="en-US" altLang="zh-CN" b="1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/>
              <a:t>以表格的形式输出</a:t>
            </a:r>
            <a:r>
              <a:rPr lang="en-US" altLang="zh-CN" dirty="0"/>
              <a:t>5</a:t>
            </a:r>
            <a:r>
              <a:rPr lang="zh-CN" altLang="en-US" dirty="0"/>
              <a:t>笔购物金额及总金额 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/>
          <p:nvPr/>
        </p:nvGrpSpPr>
        <p:grpSpPr bwMode="auto">
          <a:xfrm>
            <a:off x="3009900" y="614364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7" name="图片 16" descr="图8.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2285992"/>
            <a:ext cx="3000396" cy="3808583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56391" y="2357430"/>
            <a:ext cx="986585" cy="461521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21" name="内容占位符 2"/>
          <p:cNvSpPr txBox="1"/>
          <p:nvPr/>
        </p:nvSpPr>
        <p:spPr bwMode="auto">
          <a:xfrm>
            <a:off x="785786" y="2809442"/>
            <a:ext cx="7645398" cy="21526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>
                <a:latin typeface="+mn-lt"/>
                <a:ea typeface="+mn-ea"/>
              </a:rPr>
              <a:t>创建一个长度为</a:t>
            </a:r>
            <a:r>
              <a:rPr lang="en-US" altLang="zh-CN" sz="2000" b="1" dirty="0" smtClean="0">
                <a:latin typeface="+mn-lt"/>
                <a:ea typeface="+mn-ea"/>
              </a:rPr>
              <a:t>5</a:t>
            </a:r>
            <a:r>
              <a:rPr lang="zh-CN" altLang="en-US" sz="2000" b="1" dirty="0" smtClean="0">
                <a:latin typeface="+mn-lt"/>
                <a:ea typeface="+mn-ea"/>
              </a:rPr>
              <a:t>的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	double</a:t>
            </a:r>
            <a:r>
              <a:rPr lang="zh-CN" altLang="en-US" sz="2000" b="1" dirty="0" smtClean="0">
                <a:latin typeface="+mn-lt"/>
                <a:ea typeface="+mn-ea"/>
              </a:rPr>
              <a:t>类型数组，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	</a:t>
            </a:r>
            <a:r>
              <a:rPr lang="zh-CN" altLang="en-US" sz="2000" b="1" dirty="0" smtClean="0">
                <a:latin typeface="+mn-lt"/>
                <a:ea typeface="+mn-ea"/>
              </a:rPr>
              <a:t>存储购物金额。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>
                <a:latin typeface="+mn-lt"/>
                <a:ea typeface="+mn-ea"/>
              </a:rPr>
              <a:t>循环输入五笔购物金额，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	</a:t>
            </a:r>
            <a:r>
              <a:rPr lang="zh-CN" altLang="en-US" sz="2000" b="1" dirty="0" smtClean="0">
                <a:latin typeface="+mn-lt"/>
                <a:ea typeface="+mn-ea"/>
              </a:rPr>
              <a:t>并累加总金额。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>
                <a:latin typeface="+mn-lt"/>
                <a:ea typeface="+mn-ea"/>
              </a:rPr>
              <a:t>利用循环输出五笔</a:t>
            </a:r>
            <a:endParaRPr lang="en-US" altLang="zh-CN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	</a:t>
            </a:r>
            <a:r>
              <a:rPr lang="zh-CN" altLang="en-US" sz="2000" b="1" dirty="0" smtClean="0">
                <a:latin typeface="+mn-lt"/>
                <a:ea typeface="+mn-ea"/>
              </a:rPr>
              <a:t>购物金额，最后输出总金额</a:t>
            </a:r>
            <a:r>
              <a:rPr lang="zh-CN" altLang="en-US" sz="2000" b="1" dirty="0" smtClean="0"/>
              <a:t>。</a:t>
            </a:r>
            <a:endParaRPr lang="zh-CN" altLang="en-US" sz="2000" b="1" dirty="0" smtClean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4285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数组排序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3714752"/>
            <a:ext cx="7645398" cy="21431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java.util.Arrays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/>
            <a:r>
              <a:rPr lang="en-US" altLang="zh-CN" dirty="0" err="1"/>
              <a:t>java.util</a:t>
            </a:r>
            <a:r>
              <a:rPr lang="zh-CN" altLang="en-US" dirty="0"/>
              <a:t>包提供了许多工具类</a:t>
            </a:r>
            <a:endParaRPr lang="zh-CN" altLang="en-US" dirty="0"/>
          </a:p>
          <a:p>
            <a:pPr lvl="1"/>
            <a:r>
              <a:rPr lang="en-US" altLang="zh-CN" dirty="0"/>
              <a:t>Arrays</a:t>
            </a:r>
            <a:r>
              <a:rPr lang="zh-CN" altLang="en-US" dirty="0"/>
              <a:t>类提供操作数组的方法，例排序、查询</a:t>
            </a:r>
            <a:endParaRPr lang="zh-CN" altLang="en-US" dirty="0"/>
          </a:p>
          <a:p>
            <a:pPr lvl="1"/>
            <a:r>
              <a:rPr lang="en-US" altLang="zh-CN" dirty="0"/>
              <a:t>Arrays</a:t>
            </a:r>
            <a:r>
              <a:rPr lang="zh-CN" altLang="en-US" dirty="0"/>
              <a:t>类的</a:t>
            </a:r>
            <a:r>
              <a:rPr lang="en-US" altLang="zh-CN" dirty="0"/>
              <a:t>sort()</a:t>
            </a:r>
            <a:r>
              <a:rPr lang="zh-CN" altLang="en-US" dirty="0"/>
              <a:t>方法</a:t>
            </a:r>
            <a:r>
              <a:rPr lang="en-US" altLang="zh-CN" dirty="0"/>
              <a:t>: </a:t>
            </a:r>
            <a:r>
              <a:rPr lang="zh-CN" altLang="en-US" dirty="0"/>
              <a:t>对数组进行升序排列</a:t>
            </a:r>
            <a:endParaRPr lang="zh-CN" altLang="en-US" dirty="0"/>
          </a:p>
        </p:txBody>
      </p:sp>
      <p:sp>
        <p:nvSpPr>
          <p:cNvPr id="534533" name="AutoShape 5"/>
          <p:cNvSpPr>
            <a:spLocks noChangeArrowheads="1"/>
          </p:cNvSpPr>
          <p:nvPr/>
        </p:nvSpPr>
        <p:spPr bwMode="auto">
          <a:xfrm>
            <a:off x="2643174" y="6215082"/>
            <a:ext cx="3230571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Arrays.sort(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785786" y="1277929"/>
            <a:ext cx="7319963" cy="10080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循环</a:t>
            </a:r>
            <a:r>
              <a:rPr lang="zh-CN" altLang="en-US" sz="2800" b="1" dirty="0">
                <a:latin typeface="+mn-lt"/>
                <a:ea typeface="+mn-ea"/>
              </a:rPr>
              <a:t>录入</a:t>
            </a:r>
            <a:r>
              <a:rPr lang="en-US" altLang="zh-CN" sz="2800" b="1" dirty="0">
                <a:latin typeface="+mn-lt"/>
                <a:ea typeface="+mn-ea"/>
              </a:rPr>
              <a:t>5</a:t>
            </a:r>
            <a:r>
              <a:rPr lang="zh-CN" altLang="en-US" sz="2800" b="1" dirty="0">
                <a:latin typeface="+mn-lt"/>
                <a:ea typeface="+mn-ea"/>
              </a:rPr>
              <a:t>位学员成绩，进行升序排列后输出结果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71406" y="3143248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6" name="图片 15" descr="图8.8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8" y="1785926"/>
            <a:ext cx="2976009" cy="2022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442942" y="1285860"/>
            <a:ext cx="8343900" cy="513371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import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java.util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.*; 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导入包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[] scores = new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[5];	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成绩数组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Scanner input = new Scanner(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System.in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请输入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位学员的成绩：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for(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0;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&lt;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scores.length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++){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scores[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]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input.nextInt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Arrays.sort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(scores);			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学员成绩按升序排列：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for(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0;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&lt;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scores.length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++){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(scores[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] + " ");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5857884" y="4214818"/>
            <a:ext cx="2767969" cy="408623"/>
          </a:xfrm>
          <a:prstGeom prst="wedgeRoundRectCallout">
            <a:avLst>
              <a:gd name="adj1" fmla="val -49576"/>
              <a:gd name="adj2" fmla="val 37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数组中的元素被重新排列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5559" name="AutoShape 7"/>
          <p:cNvSpPr>
            <a:spLocks noChangeArrowheads="1"/>
          </p:cNvSpPr>
          <p:nvPr/>
        </p:nvSpPr>
        <p:spPr bwMode="auto">
          <a:xfrm>
            <a:off x="5429256" y="3643314"/>
            <a:ext cx="3706703" cy="408623"/>
          </a:xfrm>
          <a:prstGeom prst="wedgeRoundRectCallout">
            <a:avLst>
              <a:gd name="adj1" fmla="val -297"/>
              <a:gd name="adj2" fmla="val 558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循环录入学生成绩并存储在数组中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5560" name="AutoShape 8"/>
          <p:cNvSpPr>
            <a:spLocks noChangeArrowheads="1"/>
          </p:cNvSpPr>
          <p:nvPr/>
        </p:nvSpPr>
        <p:spPr bwMode="auto">
          <a:xfrm>
            <a:off x="6572264" y="5300663"/>
            <a:ext cx="2533286" cy="408623"/>
          </a:xfrm>
          <a:prstGeom prst="wedgeRoundRectCallout">
            <a:avLst>
              <a:gd name="adj1" fmla="val -50049"/>
              <a:gd name="adj2" fmla="val 7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循环输出数组中的信息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3556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数组排序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535567" name="Rectangle 15"/>
          <p:cNvSpPr>
            <a:spLocks noChangeArrowheads="1"/>
          </p:cNvSpPr>
          <p:nvPr/>
        </p:nvSpPr>
        <p:spPr bwMode="auto">
          <a:xfrm>
            <a:off x="1181105" y="3143248"/>
            <a:ext cx="3929090" cy="100647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1181105" y="5234006"/>
            <a:ext cx="4391027" cy="11239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35569" name="Rectangle 17"/>
          <p:cNvSpPr>
            <a:spLocks noChangeArrowheads="1"/>
          </p:cNvSpPr>
          <p:nvPr/>
        </p:nvSpPr>
        <p:spPr bwMode="auto">
          <a:xfrm>
            <a:off x="1181105" y="4500570"/>
            <a:ext cx="381635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643570" y="5500702"/>
            <a:ext cx="928693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5000628" y="4429132"/>
            <a:ext cx="85725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4929190" y="3786190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 animBg="1"/>
      <p:bldP spid="535559" grpId="0" animBg="1"/>
      <p:bldP spid="535560" grpId="0" animBg="1"/>
      <p:bldP spid="535567" grpId="0" animBg="1"/>
      <p:bldP spid="535568" grpId="0" animBg="1"/>
      <p:bldP spid="5355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Text Box 2"/>
          <p:cNvSpPr txBox="1">
            <a:spLocks noChangeArrowheads="1"/>
          </p:cNvSpPr>
          <p:nvPr/>
        </p:nvSpPr>
        <p:spPr bwMode="auto">
          <a:xfrm>
            <a:off x="1330325" y="1196975"/>
            <a:ext cx="6913563" cy="32305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zh-CN" altLang="en-GB" sz="2400" b="1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GB" sz="2400" b="1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GB" sz="2400" b="1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5795963" y="3141663"/>
            <a:ext cx="2447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39654" name="WordArt 6"/>
          <p:cNvSpPr>
            <a:spLocks noChangeArrowheads="1" noChangeShapeType="1" noTextEdit="1"/>
          </p:cNvSpPr>
          <p:nvPr/>
        </p:nvSpPr>
        <p:spPr bwMode="auto">
          <a:xfrm>
            <a:off x="3419475" y="2420938"/>
            <a:ext cx="2590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3366FF">
                        <a:gamma/>
                        <a:tint val="27843"/>
                        <a:invGamma/>
                      </a:srgbClr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打擂台</a:t>
            </a:r>
            <a:endParaRPr lang="zh-CN" altLang="en-US" sz="4400" b="1" kern="1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3366FF">
                      <a:gamma/>
                      <a:tint val="27843"/>
                      <a:invGamma/>
                    </a:srgbClr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403350" y="2924175"/>
            <a:ext cx="5759450" cy="2233613"/>
            <a:chOff x="658" y="1842"/>
            <a:chExt cx="3628" cy="1407"/>
          </a:xfrm>
        </p:grpSpPr>
        <p:sp>
          <p:nvSpPr>
            <p:cNvPr id="539657" name="AutoShape 9"/>
            <p:cNvSpPr>
              <a:spLocks noChangeArrowheads="1"/>
            </p:cNvSpPr>
            <p:nvPr/>
          </p:nvSpPr>
          <p:spPr bwMode="auto">
            <a:xfrm>
              <a:off x="658" y="2840"/>
              <a:ext cx="1406" cy="36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b="1">
                  <a:ea typeface="黑体" panose="02010609060101010101" pitchFamily="49" charset="-122"/>
                </a:rPr>
                <a:t>擂台</a:t>
              </a:r>
              <a:endParaRPr lang="zh-CN" altLang="en-US" b="1">
                <a:ea typeface="黑体" panose="02010609060101010101" pitchFamily="49" charset="-122"/>
              </a:endParaRPr>
            </a:p>
          </p:txBody>
        </p:sp>
        <p:graphicFrame>
          <p:nvGraphicFramePr>
            <p:cNvPr id="539658" name="Object 10"/>
            <p:cNvGraphicFramePr>
              <a:graphicFrameLocks noChangeAspect="1"/>
            </p:cNvGraphicFramePr>
            <p:nvPr/>
          </p:nvGraphicFramePr>
          <p:xfrm>
            <a:off x="1157" y="1842"/>
            <a:ext cx="448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Visio" r:id="rId2" imgW="628650" imgH="1500505" progId="">
                    <p:embed/>
                  </p:oleObj>
                </mc:Choice>
                <mc:Fallback>
                  <p:oleObj name="Visio" r:id="rId2" imgW="628650" imgH="1500505" progId="">
                    <p:embed/>
                    <p:pic>
                      <p:nvPicPr>
                        <p:cNvPr id="0" name="图片 40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57" y="1842"/>
                          <a:ext cx="448" cy="10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59" name="Object 11"/>
            <p:cNvGraphicFramePr>
              <a:graphicFrameLocks noChangeAspect="1"/>
            </p:cNvGraphicFramePr>
            <p:nvPr/>
          </p:nvGraphicFramePr>
          <p:xfrm>
            <a:off x="2507" y="2342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Visio" r:id="rId4" imgW="628650" imgH="1500505" progId="">
                    <p:embed/>
                  </p:oleObj>
                </mc:Choice>
                <mc:Fallback>
                  <p:oleObj name="Visio" r:id="rId4" imgW="628650" imgH="1500505" progId="">
                    <p:embed/>
                    <p:pic>
                      <p:nvPicPr>
                        <p:cNvPr id="0" name="图片 40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507" y="2342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60" name="Object 12"/>
            <p:cNvGraphicFramePr>
              <a:graphicFrameLocks noChangeAspect="1"/>
            </p:cNvGraphicFramePr>
            <p:nvPr/>
          </p:nvGraphicFramePr>
          <p:xfrm>
            <a:off x="3470" y="2341"/>
            <a:ext cx="374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Visio" r:id="rId5" imgW="628650" imgH="1500505" progId="">
                    <p:embed/>
                  </p:oleObj>
                </mc:Choice>
                <mc:Fallback>
                  <p:oleObj name="Visio" r:id="rId5" imgW="628650" imgH="1500505" progId="">
                    <p:embed/>
                    <p:pic>
                      <p:nvPicPr>
                        <p:cNvPr id="0" name="图片 40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70" y="2341"/>
                          <a:ext cx="374" cy="9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61" name="Object 13"/>
            <p:cNvGraphicFramePr>
              <a:graphicFrameLocks noChangeAspect="1"/>
            </p:cNvGraphicFramePr>
            <p:nvPr/>
          </p:nvGraphicFramePr>
          <p:xfrm>
            <a:off x="2990" y="2341"/>
            <a:ext cx="373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Visio" r:id="rId6" imgW="628650" imgH="1500505" progId="">
                    <p:embed/>
                  </p:oleObj>
                </mc:Choice>
                <mc:Fallback>
                  <p:oleObj name="Visio" r:id="rId6" imgW="628650" imgH="1500505" progId="">
                    <p:embed/>
                    <p:pic>
                      <p:nvPicPr>
                        <p:cNvPr id="0" name="图片 409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90" y="2341"/>
                          <a:ext cx="373" cy="9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62" name="Object 14"/>
            <p:cNvGraphicFramePr>
              <a:graphicFrameLocks noChangeAspect="1"/>
            </p:cNvGraphicFramePr>
            <p:nvPr/>
          </p:nvGraphicFramePr>
          <p:xfrm>
            <a:off x="3913" y="2341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Visio" r:id="rId7" imgW="628650" imgH="1500505" progId="">
                    <p:embed/>
                  </p:oleObj>
                </mc:Choice>
                <mc:Fallback>
                  <p:oleObj name="Visio" r:id="rId7" imgW="628650" imgH="1500505" progId="">
                    <p:embed/>
                    <p:pic>
                      <p:nvPicPr>
                        <p:cNvPr id="0" name="图片 410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13" y="2341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9665" name="Rectangle 17"/>
          <p:cNvSpPr>
            <a:spLocks noChangeArrowheads="1"/>
          </p:cNvSpPr>
          <p:nvPr/>
        </p:nvSpPr>
        <p:spPr bwMode="auto">
          <a:xfrm>
            <a:off x="784254" y="1277930"/>
            <a:ext cx="7319962" cy="100806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8"/>
              </a:buBlip>
            </a:pPr>
            <a:r>
              <a:rPr lang="zh-CN" altLang="en-GB" sz="2800" b="1" dirty="0" smtClean="0">
                <a:latin typeface="+mn-lt"/>
                <a:ea typeface="+mn-ea"/>
              </a:rPr>
              <a:t>从</a:t>
            </a:r>
            <a:r>
              <a:rPr lang="zh-CN" altLang="en-GB" sz="2800" b="1" dirty="0">
                <a:latin typeface="+mn-lt"/>
                <a:ea typeface="+mn-ea"/>
              </a:rPr>
              <a:t>键盘输入本次</a:t>
            </a:r>
            <a:r>
              <a:rPr lang="en-GB" altLang="zh-CN" sz="2800" b="1" dirty="0">
                <a:latin typeface="+mn-lt"/>
                <a:ea typeface="+mn-ea"/>
              </a:rPr>
              <a:t>Java</a:t>
            </a:r>
            <a:r>
              <a:rPr lang="zh-CN" altLang="en-GB" sz="2800" b="1" dirty="0">
                <a:latin typeface="+mn-lt"/>
                <a:ea typeface="+mn-ea"/>
              </a:rPr>
              <a:t>考试五位学生的成绩，求考试成绩最高分</a:t>
            </a:r>
            <a:endParaRPr lang="zh-CN" altLang="en-GB" sz="2800" b="1" dirty="0">
              <a:latin typeface="+mn-lt"/>
              <a:ea typeface="+mn-ea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1500165" y="28558"/>
            <a:ext cx="7464447" cy="900112"/>
          </a:xfrm>
        </p:spPr>
        <p:txBody>
          <a:bodyPr/>
          <a:lstStyle/>
          <a:p>
            <a:r>
              <a:rPr lang="zh-CN" altLang="en-US" dirty="0" smtClean="0"/>
              <a:t>求最大值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5795963" y="3141663"/>
            <a:ext cx="244792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41702" name="AutoShape 6"/>
          <p:cNvSpPr>
            <a:spLocks noChangeArrowheads="1"/>
          </p:cNvSpPr>
          <p:nvPr/>
        </p:nvSpPr>
        <p:spPr bwMode="auto">
          <a:xfrm>
            <a:off x="5240338" y="1304925"/>
            <a:ext cx="3451225" cy="41710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max = </a:t>
            </a:r>
            <a:r>
              <a:rPr lang="en-US" altLang="zh-CN" b="1" dirty="0" err="1" smtClean="0"/>
              <a:t>stu</a:t>
            </a:r>
            <a:r>
              <a:rPr lang="en-US" altLang="zh-CN" b="1" dirty="0" smtClean="0"/>
              <a:t>[0] 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rgbClr val="3333FF"/>
                </a:solidFill>
              </a:rPr>
              <a:t>if </a:t>
            </a:r>
            <a:r>
              <a:rPr lang="en-US" altLang="zh-CN" b="1" dirty="0" smtClean="0"/>
              <a:t> (a[1]&gt;max ){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     max=a[1] 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rgbClr val="3333FF"/>
                </a:solidFill>
              </a:rPr>
              <a:t>if </a:t>
            </a:r>
            <a:r>
              <a:rPr lang="en-US" altLang="zh-CN" b="1" dirty="0" smtClean="0"/>
              <a:t> (a[2]&gt;max ){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     max=a[2] 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rgbClr val="3333FF"/>
                </a:solidFill>
              </a:rPr>
              <a:t>if </a:t>
            </a:r>
            <a:r>
              <a:rPr lang="en-US" altLang="zh-CN" b="1" dirty="0" smtClean="0"/>
              <a:t> (a[3]&gt;max ){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     max=a[3] ;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}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……</a:t>
            </a:r>
            <a:endParaRPr lang="en-US" altLang="zh-CN" b="1" dirty="0"/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5500694" y="1643050"/>
            <a:ext cx="1943100" cy="36987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5500694" y="2786058"/>
            <a:ext cx="187325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5500694" y="3857628"/>
            <a:ext cx="187325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5500694" y="2071678"/>
            <a:ext cx="1944687" cy="357190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5500694" y="3214686"/>
            <a:ext cx="1873250" cy="357190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5500694" y="4286256"/>
            <a:ext cx="1873250" cy="357189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9" name="AutoShape 13"/>
          <p:cNvSpPr>
            <a:spLocks noChangeArrowheads="1"/>
          </p:cNvSpPr>
          <p:nvPr/>
        </p:nvSpPr>
        <p:spPr bwMode="auto">
          <a:xfrm>
            <a:off x="2643174" y="3234691"/>
            <a:ext cx="2000264" cy="408623"/>
          </a:xfrm>
          <a:prstGeom prst="wedgeRoundRectCallout">
            <a:avLst>
              <a:gd name="adj1" fmla="val 19936"/>
              <a:gd name="adj2" fmla="val 509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循环来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解决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000132" cy="446983"/>
            <a:chOff x="1000100" y="3235185"/>
            <a:chExt cx="1000132" cy="446983"/>
          </a:xfrm>
        </p:grpSpPr>
        <p:pic>
          <p:nvPicPr>
            <p:cNvPr id="16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Line 15"/>
          <p:cNvSpPr>
            <a:spLocks noChangeShapeType="1"/>
          </p:cNvSpPr>
          <p:nvPr/>
        </p:nvSpPr>
        <p:spPr bwMode="auto">
          <a:xfrm flipH="1" flipV="1">
            <a:off x="4214808" y="3689032"/>
            <a:ext cx="857258" cy="24003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1071537" y="80963"/>
            <a:ext cx="7893075" cy="900112"/>
          </a:xfrm>
        </p:spPr>
        <p:txBody>
          <a:bodyPr/>
          <a:lstStyle/>
          <a:p>
            <a:r>
              <a:rPr lang="zh-CN" altLang="en-US" dirty="0" smtClean="0"/>
              <a:t>求最大值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86676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ea typeface="黑体" panose="02010609060101010101" pitchFamily="49" charset="-122"/>
              </a:rPr>
              <a:t>根据打擂台的规则</a:t>
            </a:r>
            <a:endParaRPr lang="zh-CN" altLang="en-US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 animBg="1"/>
      <p:bldP spid="541703" grpId="0" animBg="1"/>
      <p:bldP spid="541704" grpId="0" animBg="1"/>
      <p:bldP spid="541705" grpId="0" animBg="1"/>
      <p:bldP spid="541706" grpId="0" animBg="1"/>
      <p:bldP spid="541707" grpId="0" animBg="1"/>
      <p:bldP spid="541708" grpId="0" animBg="1"/>
      <p:bldP spid="5417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AutoShape 3"/>
          <p:cNvSpPr>
            <a:spLocks noChangeArrowheads="1"/>
          </p:cNvSpPr>
          <p:nvPr/>
        </p:nvSpPr>
        <p:spPr bwMode="auto">
          <a:xfrm>
            <a:off x="866775" y="1685910"/>
            <a:ext cx="784225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 smtClean="0"/>
              <a:t>      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计算成绩最大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3333FF"/>
                </a:solidFill>
              </a:rPr>
              <a:t>max = scores[0];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1;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</a:t>
            </a:r>
            <a:r>
              <a:rPr lang="en-US" altLang="zh-CN" b="1" dirty="0" err="1" smtClean="0"/>
              <a:t>scores.length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++){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3333FF"/>
                </a:solidFill>
              </a:rPr>
              <a:t>if(scores[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</a:t>
            </a:r>
            <a:r>
              <a:rPr lang="en-US" altLang="zh-CN" b="1" dirty="0" smtClean="0">
                <a:solidFill>
                  <a:srgbClr val="3333FF"/>
                </a:solidFill>
              </a:rPr>
              <a:t>] &gt; max){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rgbClr val="3333FF"/>
                </a:solidFill>
              </a:rPr>
              <a:t>			max = scores[</a:t>
            </a:r>
            <a:r>
              <a:rPr lang="en-US" altLang="zh-CN" b="1" dirty="0" err="1" smtClean="0">
                <a:solidFill>
                  <a:srgbClr val="3333FF"/>
                </a:solidFill>
              </a:rPr>
              <a:t>i</a:t>
            </a:r>
            <a:r>
              <a:rPr lang="en-US" altLang="zh-CN" b="1" dirty="0" smtClean="0">
                <a:solidFill>
                  <a:srgbClr val="3333FF"/>
                </a:solidFill>
              </a:rPr>
              <a:t>];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rgbClr val="3333FF"/>
                </a:solidFill>
              </a:rPr>
              <a:t>		}</a:t>
            </a:r>
            <a:endParaRPr lang="en-US" altLang="zh-CN" b="1" dirty="0" smtClean="0">
              <a:solidFill>
                <a:srgbClr val="3333FF"/>
              </a:solidFill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}</a:t>
            </a:r>
            <a:endParaRPr lang="en-US" altLang="zh-CN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System.out.println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考试成绩最高分为：</a:t>
            </a:r>
            <a:r>
              <a:rPr lang="en-US" altLang="zh-CN" b="1" dirty="0" smtClean="0"/>
              <a:t>" + max);</a:t>
            </a:r>
            <a:endParaRPr lang="en-US" altLang="zh-CN" b="1" dirty="0"/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4786314" y="3513127"/>
            <a:ext cx="1146741" cy="408623"/>
          </a:xfrm>
          <a:prstGeom prst="wedgeRoundRectCallout">
            <a:avLst>
              <a:gd name="adj1" fmla="val -1967"/>
              <a:gd name="adj2" fmla="val -533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循环打擂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50" name="AutoShape 6"/>
          <p:cNvSpPr>
            <a:spLocks noChangeArrowheads="1"/>
          </p:cNvSpPr>
          <p:nvPr/>
        </p:nvSpPr>
        <p:spPr bwMode="auto">
          <a:xfrm>
            <a:off x="3779838" y="1357298"/>
            <a:ext cx="4830168" cy="408623"/>
          </a:xfrm>
          <a:prstGeom prst="wedgeRoundRectCallout">
            <a:avLst>
              <a:gd name="adj1" fmla="val -133"/>
              <a:gd name="adj2" fmla="val 447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max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存储擂主初始值：第一个元素为擂主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437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求最大值</a:t>
            </a:r>
            <a:r>
              <a:rPr lang="en-US" altLang="zh-CN" b="1" dirty="0"/>
              <a:t>3-3</a:t>
            </a:r>
            <a:endParaRPr lang="zh-CN" altLang="en-US" b="1" dirty="0"/>
          </a:p>
        </p:txBody>
      </p:sp>
      <p:sp>
        <p:nvSpPr>
          <p:cNvPr id="543757" name="Rectangle 13"/>
          <p:cNvSpPr>
            <a:spLocks noChangeArrowheads="1"/>
          </p:cNvSpPr>
          <p:nvPr/>
        </p:nvSpPr>
        <p:spPr bwMode="auto">
          <a:xfrm>
            <a:off x="1214414" y="2155805"/>
            <a:ext cx="2000264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1214414" y="2798747"/>
            <a:ext cx="2735264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3357553" y="1798615"/>
            <a:ext cx="1071571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71933" y="3441689"/>
            <a:ext cx="785819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8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9" grpId="0" animBg="1"/>
      <p:bldP spid="543750" grpId="0" animBg="1"/>
      <p:bldP spid="543757" grpId="0" animBg="1"/>
      <p:bldP spid="5437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插入算法</a:t>
            </a:r>
            <a:endParaRPr lang="zh-CN" altLang="en-US" b="1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4697427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有一组学员的成绩</a:t>
            </a:r>
            <a:r>
              <a:rPr lang="en-US" dirty="0" smtClean="0"/>
              <a:t>{99</a:t>
            </a:r>
            <a:r>
              <a:rPr lang="zh-CN" altLang="en-US" dirty="0" smtClean="0"/>
              <a:t>，</a:t>
            </a:r>
            <a:r>
              <a:rPr lang="en-US" dirty="0" smtClean="0"/>
              <a:t>85</a:t>
            </a:r>
            <a:r>
              <a:rPr lang="zh-CN" altLang="en-US" dirty="0" smtClean="0"/>
              <a:t>，</a:t>
            </a:r>
            <a:r>
              <a:rPr lang="en-US" dirty="0" smtClean="0"/>
              <a:t>82</a:t>
            </a:r>
            <a:r>
              <a:rPr lang="zh-CN" altLang="en-US" dirty="0" smtClean="0"/>
              <a:t>，</a:t>
            </a:r>
            <a:r>
              <a:rPr lang="en-US" dirty="0" smtClean="0"/>
              <a:t>63</a:t>
            </a:r>
            <a:r>
              <a:rPr lang="zh-CN" altLang="en-US" dirty="0" smtClean="0"/>
              <a:t>， </a:t>
            </a:r>
            <a:r>
              <a:rPr lang="en-US" dirty="0" smtClean="0"/>
              <a:t>60}</a:t>
            </a:r>
            <a:r>
              <a:rPr lang="zh-CN" altLang="en-US" dirty="0" smtClean="0"/>
              <a:t>，将</a:t>
            </a:r>
            <a:r>
              <a:rPr lang="zh-CN" altLang="en-US" smtClean="0"/>
              <a:t>它们按降序</a:t>
            </a:r>
            <a:r>
              <a:rPr lang="zh-CN" altLang="en-US" dirty="0" smtClean="0"/>
              <a:t>排列。要增加一个学员的成绩，将它插入成绩序列，</a:t>
            </a:r>
            <a:r>
              <a:rPr lang="zh-CN" altLang="en-US" smtClean="0"/>
              <a:t>并保持降序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将成绩序列保存在长度为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的数组中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比较找到插入位置</a:t>
            </a:r>
            <a:endParaRPr lang="zh-CN" altLang="en-US" dirty="0"/>
          </a:p>
          <a:p>
            <a:r>
              <a:rPr lang="zh-CN" altLang="en-US" dirty="0"/>
              <a:t>将该位置后的元素后移一个位置</a:t>
            </a:r>
            <a:endParaRPr lang="zh-CN" altLang="en-US" dirty="0"/>
          </a:p>
          <a:p>
            <a:r>
              <a:rPr lang="zh-CN" altLang="en-US" dirty="0" smtClean="0"/>
              <a:t>将增加的学员成绩插入</a:t>
            </a:r>
            <a:r>
              <a:rPr lang="zh-CN" altLang="en-US" dirty="0"/>
              <a:t>到该位置 </a:t>
            </a:r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0" y="3714752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3" name="图片 12" descr="图8.1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5992"/>
            <a:ext cx="3906494" cy="1905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7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AutoShape 2"/>
          <p:cNvSpPr>
            <a:spLocks noChangeArrowheads="1"/>
          </p:cNvSpPr>
          <p:nvPr/>
        </p:nvSpPr>
        <p:spPr bwMode="auto">
          <a:xfrm>
            <a:off x="692181" y="1214422"/>
            <a:ext cx="7666033" cy="5133713"/>
          </a:xfrm>
          <a:prstGeom prst="roundRect">
            <a:avLst>
              <a:gd name="adj" fmla="val 22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[] list = new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[6]; // </a:t>
            </a:r>
            <a:r>
              <a:rPr lang="zh-CN" altLang="en-US" b="1" dirty="0" smtClean="0"/>
              <a:t>长度为为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的数组</a:t>
            </a:r>
            <a:r>
              <a:rPr lang="en-US" altLang="zh-CN" b="1" dirty="0" smtClean="0"/>
              <a:t>	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index = </a:t>
            </a:r>
            <a:r>
              <a:rPr lang="en-US" altLang="zh-CN" b="1" dirty="0" err="1" smtClean="0"/>
              <a:t>list.length</a:t>
            </a:r>
            <a:r>
              <a:rPr lang="en-US" altLang="zh-CN" b="1" dirty="0" smtClean="0"/>
              <a:t>;	//</a:t>
            </a:r>
            <a:r>
              <a:rPr lang="zh-CN" altLang="en-US" b="1" dirty="0" smtClean="0"/>
              <a:t>保存新增成绩插入位置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//……</a:t>
            </a:r>
            <a:r>
              <a:rPr lang="zh-CN" altLang="en-US" b="1" dirty="0" smtClean="0"/>
              <a:t>省略为数组和变量赋值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</a:t>
            </a:r>
            <a:r>
              <a:rPr lang="en-US" altLang="zh-CN" b="1" dirty="0" err="1" smtClean="0"/>
              <a:t>list.length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++){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       if(num &gt; list[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]){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               index =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               break;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       }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 }			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 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j = list.length-1; j &gt; index; j--){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        list[j] = list[j-1];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	  }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smtClean="0"/>
              <a:t>        list[index] = num;//</a:t>
            </a:r>
            <a:r>
              <a:rPr lang="zh-CN" altLang="en-US" b="1" dirty="0" smtClean="0"/>
              <a:t>插入数据</a:t>
            </a:r>
            <a:endParaRPr lang="zh-CN" altLang="en-US" b="1" dirty="0" smtClean="0"/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/>
              <a:t>	……</a:t>
            </a:r>
            <a:endParaRPr lang="en-US" altLang="zh-CN" b="1" dirty="0" smtClean="0"/>
          </a:p>
        </p:txBody>
      </p:sp>
      <p:sp>
        <p:nvSpPr>
          <p:cNvPr id="4884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插入算法</a:t>
            </a:r>
            <a:endParaRPr lang="zh-CN" altLang="en-US" b="1" dirty="0"/>
          </a:p>
        </p:txBody>
      </p:sp>
      <p:sp>
        <p:nvSpPr>
          <p:cNvPr id="488460" name="Rectangle 12"/>
          <p:cNvSpPr>
            <a:spLocks noChangeArrowheads="1"/>
          </p:cNvSpPr>
          <p:nvPr/>
        </p:nvSpPr>
        <p:spPr bwMode="auto">
          <a:xfrm>
            <a:off x="1116013" y="2428868"/>
            <a:ext cx="5761037" cy="207170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88461" name="Rectangle 13"/>
          <p:cNvSpPr>
            <a:spLocks noChangeArrowheads="1"/>
          </p:cNvSpPr>
          <p:nvPr/>
        </p:nvSpPr>
        <p:spPr bwMode="auto">
          <a:xfrm>
            <a:off x="1116012" y="5643578"/>
            <a:ext cx="5742003" cy="3349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88462" name="Rectangle 14"/>
          <p:cNvSpPr>
            <a:spLocks noChangeArrowheads="1"/>
          </p:cNvSpPr>
          <p:nvPr/>
        </p:nvSpPr>
        <p:spPr bwMode="auto">
          <a:xfrm>
            <a:off x="1116012" y="4572008"/>
            <a:ext cx="5742003" cy="10001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88451" name="AutoShape 3"/>
          <p:cNvSpPr>
            <a:spLocks noChangeArrowheads="1"/>
          </p:cNvSpPr>
          <p:nvPr/>
        </p:nvSpPr>
        <p:spPr bwMode="auto">
          <a:xfrm>
            <a:off x="5429256" y="4857760"/>
            <a:ext cx="1276366" cy="408623"/>
          </a:xfrm>
          <a:prstGeom prst="wedgeRoundRectCallout">
            <a:avLst>
              <a:gd name="adj1" fmla="val 51293"/>
              <a:gd name="adj2" fmla="val -15499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元素后移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8452" name="AutoShape 4"/>
          <p:cNvSpPr>
            <a:spLocks noChangeArrowheads="1"/>
          </p:cNvSpPr>
          <p:nvPr/>
        </p:nvSpPr>
        <p:spPr bwMode="auto">
          <a:xfrm>
            <a:off x="4214810" y="3357562"/>
            <a:ext cx="2735262" cy="408623"/>
          </a:xfrm>
          <a:prstGeom prst="wedgeRoundRectCallout">
            <a:avLst>
              <a:gd name="adj1" fmla="val 18950"/>
              <a:gd name="adj2" fmla="val -46175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找到新元素的插入位置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5143504" y="5429264"/>
            <a:ext cx="3024188" cy="408623"/>
          </a:xfrm>
          <a:prstGeom prst="wedgeRoundRectCallout">
            <a:avLst>
              <a:gd name="adj1" fmla="val 49794"/>
              <a:gd name="adj2" fmla="val 2481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新元素放在</a:t>
            </a:r>
            <a:r>
              <a:rPr lang="en-US" altLang="zh-CN" b="1" dirty="0">
                <a:solidFill>
                  <a:schemeClr val="bg1"/>
                </a:solidFill>
              </a:rPr>
              <a:t>index</a:t>
            </a:r>
            <a:r>
              <a:rPr lang="zh-CN" altLang="en-US" b="1" dirty="0">
                <a:solidFill>
                  <a:schemeClr val="bg1"/>
                </a:solidFill>
              </a:rPr>
              <a:t>的位置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00364" y="3643314"/>
            <a:ext cx="121444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4500562" y="5072074"/>
            <a:ext cx="92869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4500562" y="5760735"/>
            <a:ext cx="642942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60" grpId="0" animBg="1"/>
      <p:bldP spid="488461" grpId="0" animBg="1"/>
      <p:bldP spid="488462" grpId="0" animBg="1"/>
      <p:bldP spid="488451" grpId="0" animBg="1"/>
      <p:bldP spid="488452" grpId="0" animBg="1"/>
      <p:bldP spid="4884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学员操作</a:t>
            </a:r>
            <a:r>
              <a:rPr lang="en-US" altLang="zh-CN" b="1" dirty="0" smtClean="0"/>
              <a:t>——</a:t>
            </a:r>
            <a:r>
              <a:rPr lang="zh-CN" altLang="zh-CN" b="1" dirty="0"/>
              <a:t>字符逆序输出</a:t>
            </a:r>
            <a:endParaRPr lang="en-US" altLang="zh-CN" b="1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/>
              <a:t>将 一组乱序的字符进行排序</a:t>
            </a:r>
            <a:endParaRPr lang="zh-CN" altLang="en-US" dirty="0"/>
          </a:p>
          <a:p>
            <a:pPr lvl="1"/>
            <a:r>
              <a:rPr lang="zh-CN" altLang="en-US" dirty="0"/>
              <a:t>进行升序和逆序输出  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/>
          <p:nvPr/>
        </p:nvGrpSpPr>
        <p:grpSpPr bwMode="auto">
          <a:xfrm>
            <a:off x="3009900" y="62928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4" name="图片 13" descr="图8.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786058"/>
            <a:ext cx="3992221" cy="1928826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56391" y="3896173"/>
            <a:ext cx="986585" cy="461521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785786" y="4348185"/>
            <a:ext cx="7645398" cy="21526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1.</a:t>
            </a:r>
            <a:r>
              <a:rPr lang="zh-CN" altLang="en-US" sz="2000" b="1" dirty="0" smtClean="0">
                <a:latin typeface="+mn-lt"/>
                <a:ea typeface="+mn-ea"/>
              </a:rPr>
              <a:t>创建数组存储原字符序列。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2.</a:t>
            </a:r>
            <a:r>
              <a:rPr lang="zh-CN" altLang="en-US" sz="2000" b="1" dirty="0" smtClean="0">
                <a:latin typeface="+mn-lt"/>
                <a:ea typeface="+mn-ea"/>
              </a:rPr>
              <a:t>利用</a:t>
            </a:r>
            <a:r>
              <a:rPr lang="en-US" altLang="zh-CN" sz="2000" b="1" dirty="0" smtClean="0">
                <a:latin typeface="+mn-lt"/>
                <a:ea typeface="+mn-ea"/>
              </a:rPr>
              <a:t>Array</a:t>
            </a:r>
            <a:r>
              <a:rPr lang="zh-CN" altLang="en-US" sz="2000" b="1" dirty="0" smtClean="0">
                <a:latin typeface="+mn-lt"/>
                <a:ea typeface="+mn-ea"/>
              </a:rPr>
              <a:t>类的</a:t>
            </a:r>
            <a:r>
              <a:rPr lang="en-US" altLang="zh-CN" sz="2000" b="1" dirty="0" smtClean="0">
                <a:latin typeface="+mn-lt"/>
                <a:ea typeface="+mn-ea"/>
              </a:rPr>
              <a:t>sort( )</a:t>
            </a:r>
            <a:r>
              <a:rPr lang="zh-CN" altLang="en-US" sz="2000" b="1" dirty="0" smtClean="0">
                <a:latin typeface="+mn-lt"/>
                <a:ea typeface="+mn-ea"/>
              </a:rPr>
              <a:t>方法对数组进行排序，并循环输出。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zh-CN" sz="2000" b="1" dirty="0" smtClean="0">
                <a:latin typeface="+mn-lt"/>
                <a:ea typeface="+mn-ea"/>
              </a:rPr>
              <a:t>3.</a:t>
            </a:r>
            <a:r>
              <a:rPr lang="zh-CN" altLang="en-US" sz="2000" b="1" dirty="0" smtClean="0">
                <a:latin typeface="+mn-lt"/>
                <a:ea typeface="+mn-ea"/>
              </a:rPr>
              <a:t> 从最后一个元素开始，将数组中的元素逆序输出。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预习检查</a:t>
            </a:r>
            <a:endParaRPr lang="zh-CN" altLang="en-US" b="1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通常什么</a:t>
            </a:r>
            <a:r>
              <a:rPr lang="zh-CN" altLang="en-US" dirty="0"/>
              <a:t>情况下使用数组？</a:t>
            </a:r>
            <a:endParaRPr lang="zh-CN" altLang="en-US" dirty="0"/>
          </a:p>
          <a:p>
            <a:r>
              <a:rPr lang="zh-CN" altLang="en-US" dirty="0"/>
              <a:t>如何定义一个</a:t>
            </a:r>
            <a:r>
              <a:rPr lang="en-US" altLang="zh-CN" dirty="0" err="1"/>
              <a:t>int</a:t>
            </a:r>
            <a:r>
              <a:rPr lang="zh-CN" altLang="en-US" dirty="0"/>
              <a:t>数组？</a:t>
            </a:r>
            <a:endParaRPr lang="zh-CN" altLang="en-US" dirty="0"/>
          </a:p>
          <a:p>
            <a:r>
              <a:rPr lang="zh-CN" altLang="en-US" dirty="0"/>
              <a:t>怎样引用一个数组中的元素？</a:t>
            </a:r>
            <a:endParaRPr lang="zh-CN" altLang="en-US" dirty="0"/>
          </a:p>
        </p:txBody>
      </p:sp>
      <p:grpSp>
        <p:nvGrpSpPr>
          <p:cNvPr id="2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向有序序列中插入字符</a:t>
            </a:r>
            <a:endParaRPr lang="en-US" altLang="zh-CN" sz="3200" b="1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 smtClean="0"/>
              <a:t>在上一个练习的基础上改进：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向上一个练习中得到的升序字符序列中插入一个新的字符，要求插入之后字符序列仍保持有序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/>
          <p:nvPr/>
        </p:nvGrpSpPr>
        <p:grpSpPr bwMode="auto">
          <a:xfrm>
            <a:off x="3009900" y="607220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8" name="图片 17" descr="图8.1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3429000"/>
            <a:ext cx="4529497" cy="2334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求</a:t>
            </a:r>
            <a:r>
              <a:rPr lang="zh-CN" altLang="en-US" dirty="0" smtClean="0"/>
              <a:t>最低价格</a:t>
            </a:r>
            <a:endParaRPr lang="en-US" altLang="zh-CN" b="1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需求说明：</a:t>
            </a:r>
            <a:endParaRPr lang="zh-CN" altLang="en-US" dirty="0"/>
          </a:p>
          <a:p>
            <a:pPr lvl="1"/>
            <a:r>
              <a:rPr lang="zh-CN" altLang="en-US" dirty="0" smtClean="0"/>
              <a:t>求出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家店的最低手机价格</a:t>
            </a:r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2" name="组合 9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3" name="组合 9"/>
          <p:cNvGrpSpPr/>
          <p:nvPr/>
        </p:nvGrpSpPr>
        <p:grpSpPr bwMode="auto">
          <a:xfrm>
            <a:off x="3009900" y="62928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7" name="图片 16" descr="图8.1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1500174"/>
            <a:ext cx="3500462" cy="2874947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56391" y="3681859"/>
            <a:ext cx="986585" cy="461521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785786" y="4133871"/>
            <a:ext cx="7645398" cy="21526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algn="l"/>
            <a:r>
              <a:rPr lang="en-US" altLang="zh-CN" sz="2000" b="1" dirty="0" smtClean="0"/>
              <a:t>1.</a:t>
            </a:r>
            <a:r>
              <a:rPr lang="zh-CN" altLang="en-US" sz="2000" b="1" dirty="0" smtClean="0">
                <a:latin typeface="+mn-lt"/>
                <a:ea typeface="+mn-ea"/>
              </a:rPr>
              <a:t>定义数组存储价格，并利用循环输入。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lvl="1" algn="l"/>
            <a:r>
              <a:rPr lang="en-US" altLang="zh-CN" sz="2000" b="1" dirty="0" smtClean="0"/>
              <a:t>2.</a:t>
            </a:r>
            <a:r>
              <a:rPr lang="zh-CN" altLang="en-US" sz="2000" b="1" dirty="0" smtClean="0">
                <a:latin typeface="+mn-lt"/>
                <a:ea typeface="+mn-ea"/>
              </a:rPr>
              <a:t>定义变量</a:t>
            </a:r>
            <a:r>
              <a:rPr lang="en-US" altLang="zh-CN" sz="2000" b="1" dirty="0" smtClean="0">
                <a:latin typeface="+mn-lt"/>
                <a:ea typeface="+mn-ea"/>
              </a:rPr>
              <a:t>min</a:t>
            </a:r>
            <a:r>
              <a:rPr lang="zh-CN" altLang="en-US" sz="2000" b="1" dirty="0" smtClean="0">
                <a:latin typeface="+mn-lt"/>
                <a:ea typeface="+mn-ea"/>
              </a:rPr>
              <a:t>保存当前的最低价。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lvl="1" algn="l"/>
            <a:r>
              <a:rPr lang="en-US" altLang="zh-CN" sz="2000" b="1" dirty="0" smtClean="0"/>
              <a:t>3.</a:t>
            </a:r>
            <a:r>
              <a:rPr lang="zh-CN" altLang="en-US" sz="2000" b="1" dirty="0" smtClean="0">
                <a:latin typeface="+mn-lt"/>
                <a:ea typeface="+mn-ea"/>
              </a:rPr>
              <a:t> 将</a:t>
            </a:r>
            <a:r>
              <a:rPr lang="en-US" altLang="zh-CN" sz="2000" b="1" dirty="0" smtClean="0">
                <a:latin typeface="+mn-lt"/>
                <a:ea typeface="+mn-ea"/>
              </a:rPr>
              <a:t>min</a:t>
            </a:r>
            <a:r>
              <a:rPr lang="zh-CN" altLang="en-US" sz="2000" b="1" dirty="0" smtClean="0">
                <a:latin typeface="+mn-lt"/>
                <a:ea typeface="+mn-ea"/>
              </a:rPr>
              <a:t>和数组中的其余元素依次比较。</a:t>
            </a:r>
            <a:endParaRPr lang="zh-CN" altLang="en-US" sz="2000" b="1" dirty="0" smtClean="0"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总结</a:t>
            </a:r>
            <a:endParaRPr lang="zh-CN" altLang="en-US" b="1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数组有哪些特点？ </a:t>
            </a:r>
            <a:endParaRPr lang="zh-CN" altLang="en-US" dirty="0"/>
          </a:p>
          <a:p>
            <a:r>
              <a:rPr lang="zh-CN" altLang="en-GB" dirty="0"/>
              <a:t>使用数组的四个步骤</a:t>
            </a:r>
            <a:r>
              <a:rPr lang="zh-CN" altLang="en-US" dirty="0"/>
              <a:t>？ </a:t>
            </a:r>
            <a:endParaRPr lang="zh-CN" altLang="en-US" dirty="0"/>
          </a:p>
          <a:p>
            <a:r>
              <a:rPr lang="zh-CN" altLang="en-US" dirty="0"/>
              <a:t>如何实现数组的排序？</a:t>
            </a:r>
            <a:endParaRPr lang="zh-CN" altLang="en-US" dirty="0"/>
          </a:p>
          <a:p>
            <a:r>
              <a:rPr lang="zh-CN" altLang="en-US" dirty="0" smtClean="0"/>
              <a:t>如何求数组最大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最小值？</a:t>
            </a:r>
            <a:endParaRPr lang="en-US" altLang="zh-CN" dirty="0" smtClean="0"/>
          </a:p>
          <a:p>
            <a:r>
              <a:rPr lang="zh-CN" altLang="en-US" dirty="0" smtClean="0"/>
              <a:t>如何向数组中插入一个元素？</a:t>
            </a:r>
            <a:endParaRPr lang="zh-CN" altLang="en-US" dirty="0"/>
          </a:p>
          <a:p>
            <a:pPr>
              <a:buClrTx/>
              <a:buFontTx/>
              <a:buNone/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4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本章任务</a:t>
            </a:r>
            <a:endParaRPr lang="zh-CN" altLang="en-US" b="1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17589"/>
            <a:ext cx="8229600" cy="5126055"/>
          </a:xfrm>
        </p:spPr>
        <p:txBody>
          <a:bodyPr/>
          <a:lstStyle/>
          <a:p>
            <a:r>
              <a:rPr lang="zh-CN" altLang="en-US" dirty="0"/>
              <a:t>统计本次考试平均</a:t>
            </a:r>
            <a:r>
              <a:rPr lang="zh-CN" altLang="en-US" dirty="0" smtClean="0"/>
              <a:t>分、最高分</a:t>
            </a:r>
            <a:endParaRPr lang="zh-CN" altLang="en-US" dirty="0"/>
          </a:p>
          <a:p>
            <a:r>
              <a:rPr lang="zh-CN" altLang="en-US" dirty="0" smtClean="0"/>
              <a:t>显示商品名称、求商品最低价格</a:t>
            </a:r>
            <a:endParaRPr lang="en-US" altLang="zh-CN" dirty="0" smtClean="0"/>
          </a:p>
          <a:p>
            <a:r>
              <a:rPr lang="zh-CN" altLang="en-US" dirty="0" smtClean="0"/>
              <a:t>购物金额结算</a:t>
            </a:r>
            <a:endParaRPr lang="en-US" altLang="zh-CN" dirty="0" smtClean="0"/>
          </a:p>
          <a:p>
            <a:r>
              <a:rPr lang="zh-CN" altLang="en-US" dirty="0" smtClean="0"/>
              <a:t>实现数组排序</a:t>
            </a:r>
            <a:endParaRPr lang="en-US" altLang="zh-CN" dirty="0" smtClean="0"/>
          </a:p>
          <a:p>
            <a:r>
              <a:rPr lang="zh-CN" altLang="en-US" dirty="0" smtClean="0"/>
              <a:t>字符逆序输出</a:t>
            </a:r>
            <a:endParaRPr lang="zh-CN" altLang="en-US" dirty="0" smtClean="0"/>
          </a:p>
          <a:p>
            <a:r>
              <a:rPr lang="zh-CN" altLang="en-US" dirty="0" smtClean="0"/>
              <a:t>向有序字符序列中插入字符</a:t>
            </a:r>
            <a:endParaRPr lang="zh-CN" altLang="en-US" dirty="0"/>
          </a:p>
        </p:txBody>
      </p:sp>
      <p:pic>
        <p:nvPicPr>
          <p:cNvPr id="9" name="图片 8" descr="图8.3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042" y="2071678"/>
            <a:ext cx="2626488" cy="1928826"/>
          </a:xfrm>
          <a:prstGeom prst="rect">
            <a:avLst/>
          </a:prstGeom>
        </p:spPr>
      </p:pic>
      <p:pic>
        <p:nvPicPr>
          <p:cNvPr id="10" name="图片 9" descr="图8.10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71678"/>
            <a:ext cx="2836181" cy="1909121"/>
          </a:xfrm>
          <a:prstGeom prst="rect">
            <a:avLst/>
          </a:prstGeom>
        </p:spPr>
      </p:pic>
      <p:pic>
        <p:nvPicPr>
          <p:cNvPr id="11" name="图片 10" descr="图8.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60" y="2312396"/>
            <a:ext cx="3132482" cy="2296446"/>
          </a:xfrm>
          <a:prstGeom prst="rect">
            <a:avLst/>
          </a:prstGeom>
        </p:spPr>
      </p:pic>
      <p:pic>
        <p:nvPicPr>
          <p:cNvPr id="12" name="图片 11" descr="图8.1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2257057"/>
            <a:ext cx="3079568" cy="2529265"/>
          </a:xfrm>
          <a:prstGeom prst="rect">
            <a:avLst/>
          </a:prstGeom>
        </p:spPr>
      </p:pic>
      <p:pic>
        <p:nvPicPr>
          <p:cNvPr id="13" name="图片 12" descr="图8.7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12" y="2928934"/>
            <a:ext cx="2872617" cy="3646384"/>
          </a:xfrm>
          <a:prstGeom prst="rect">
            <a:avLst/>
          </a:prstGeom>
        </p:spPr>
      </p:pic>
      <p:pic>
        <p:nvPicPr>
          <p:cNvPr id="14" name="图片 13" descr="图8.12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794" y="3857628"/>
            <a:ext cx="3795467" cy="1833765"/>
          </a:xfrm>
          <a:prstGeom prst="rect">
            <a:avLst/>
          </a:prstGeom>
        </p:spPr>
      </p:pic>
      <p:pic>
        <p:nvPicPr>
          <p:cNvPr id="15" name="图片 14" descr="图8.14.b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794" y="4500570"/>
            <a:ext cx="3974955" cy="2048269"/>
          </a:xfrm>
          <a:prstGeom prst="rect">
            <a:avLst/>
          </a:prstGeom>
        </p:spPr>
      </p:pic>
      <p:pic>
        <p:nvPicPr>
          <p:cNvPr id="16" name="图片 15" descr="图8.8.B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794" y="3357562"/>
            <a:ext cx="2928958" cy="1990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本章目标</a:t>
            </a:r>
            <a:endParaRPr lang="zh-CN" altLang="en-US" b="1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掌握数组的基本用法 </a:t>
            </a:r>
            <a:endParaRPr lang="en-US" altLang="zh-CN" dirty="0" smtClean="0"/>
          </a:p>
          <a:p>
            <a:r>
              <a:rPr lang="zh-CN" altLang="en-US" dirty="0" smtClean="0"/>
              <a:t>掌握数组的几种典型应用</a:t>
            </a:r>
            <a:endParaRPr lang="en-US" altLang="zh-CN" dirty="0" smtClean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16" y="128586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1928802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29454" y="1928802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136896" y="2599018"/>
            <a:ext cx="553086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stu1 = 95;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stu2 = 89;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stu3 = 79;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stu4 = 64;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stu5 = 76;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stu6 = 88;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avg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(stu1+stu2+stu3+stu4+stu5…+stu30)/30;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755650" y="2060575"/>
            <a:ext cx="7488238" cy="863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sp>
        <p:nvSpPr>
          <p:cNvPr id="490503" name="AutoShape 7"/>
          <p:cNvSpPr/>
          <p:nvPr/>
        </p:nvSpPr>
        <p:spPr bwMode="auto">
          <a:xfrm>
            <a:off x="5940425" y="2636838"/>
            <a:ext cx="719138" cy="2447925"/>
          </a:xfrm>
          <a:prstGeom prst="rightBrace">
            <a:avLst>
              <a:gd name="adj1" fmla="val 30040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6804025" y="3650186"/>
            <a:ext cx="1138453" cy="36933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个变量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auto">
          <a:xfrm>
            <a:off x="928662" y="2877501"/>
            <a:ext cx="1871267" cy="408623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个变量太繁琐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490509" name="Rectangle 13"/>
          <p:cNvSpPr>
            <a:spLocks noChangeArrowheads="1"/>
          </p:cNvSpPr>
          <p:nvPr/>
        </p:nvSpPr>
        <p:spPr bwMode="auto">
          <a:xfrm>
            <a:off x="785786" y="1277930"/>
            <a:ext cx="7319963" cy="100806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en-US" altLang="zh-CN" sz="2800" b="1" dirty="0" smtClean="0">
                <a:latin typeface="+mn-lt"/>
                <a:ea typeface="+mn-ea"/>
              </a:rPr>
              <a:t>Java</a:t>
            </a:r>
            <a:r>
              <a:rPr lang="zh-CN" altLang="en-US" sz="2800" b="1" dirty="0">
                <a:latin typeface="+mn-lt"/>
                <a:ea typeface="+mn-ea"/>
              </a:rPr>
              <a:t>考试结束后，老师给张浩分配了一项任务，让他计算全班（</a:t>
            </a:r>
            <a:r>
              <a:rPr lang="en-US" altLang="zh-CN" sz="2800" b="1" dirty="0">
                <a:latin typeface="+mn-lt"/>
                <a:ea typeface="+mn-ea"/>
              </a:rPr>
              <a:t>30</a:t>
            </a:r>
            <a:r>
              <a:rPr lang="zh-CN" altLang="en-US" sz="2800" b="1" dirty="0">
                <a:latin typeface="+mn-lt"/>
                <a:ea typeface="+mn-ea"/>
              </a:rPr>
              <a:t>人）的平均分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84952" y="857232"/>
            <a:ext cx="986586" cy="422603"/>
            <a:chOff x="1000100" y="1173499"/>
            <a:chExt cx="986586" cy="422603"/>
          </a:xfrm>
        </p:grpSpPr>
        <p:pic>
          <p:nvPicPr>
            <p:cNvPr id="1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1928794" y="3357562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1500165" y="80963"/>
            <a:ext cx="7464447" cy="900112"/>
          </a:xfrm>
        </p:spPr>
        <p:txBody>
          <a:bodyPr/>
          <a:lstStyle/>
          <a:p>
            <a:r>
              <a:rPr lang="zh-CN" altLang="en-US" dirty="0" smtClean="0"/>
              <a:t>为什么需要数组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57488" y="5715016"/>
            <a:ext cx="26432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数组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928662" y="4091947"/>
            <a:ext cx="1846757" cy="408623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不利于数据处理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1928794" y="4572008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90503" grpId="0" animBg="1"/>
      <p:bldP spid="490504" grpId="0" animBg="1"/>
      <p:bldP spid="490506" grpId="0" animBg="1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数组</a:t>
            </a:r>
            <a:r>
              <a:rPr lang="en-US" altLang="zh-CN" b="1" dirty="0" smtClean="0"/>
              <a:t>2-1</a:t>
            </a:r>
            <a:endParaRPr lang="en-US" altLang="zh-CN" b="1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数组是一个变量，存储相同数据类型的一组数据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97672" name="Rectangle 8"/>
          <p:cNvSpPr>
            <a:spLocks noChangeArrowheads="1"/>
          </p:cNvSpPr>
          <p:nvPr/>
        </p:nvSpPr>
        <p:spPr bwMode="auto">
          <a:xfrm>
            <a:off x="0" y="261461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7675" name="AutoShape 11"/>
          <p:cNvSpPr>
            <a:spLocks noChangeArrowheads="1"/>
          </p:cNvSpPr>
          <p:nvPr/>
        </p:nvSpPr>
        <p:spPr bwMode="auto">
          <a:xfrm>
            <a:off x="524828" y="4857433"/>
            <a:ext cx="6586537" cy="70961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声明一个变量就是在内存空间划出一块合适的空间</a:t>
            </a:r>
            <a:endParaRPr lang="zh-CN" altLang="en-US" b="1" dirty="0"/>
          </a:p>
          <a:p>
            <a:pPr algn="l" eaLnBrk="0" hangingPunct="0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声明一个数组就是在内存空间划出一串连续的空间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357421" y="2208970"/>
          <a:ext cx="5429289" cy="264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4851400" imgH="2184400" progId="">
                  <p:embed/>
                </p:oleObj>
              </mc:Choice>
              <mc:Fallback>
                <p:oleObj name="Visio" r:id="rId1" imgW="4851400" imgH="21844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7421" y="2208970"/>
                        <a:ext cx="5429289" cy="26487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数组</a:t>
            </a:r>
            <a:r>
              <a:rPr lang="en-US" altLang="zh-CN" b="1" dirty="0" smtClean="0"/>
              <a:t>2-2</a:t>
            </a:r>
            <a:endParaRPr lang="en-US" altLang="zh-CN" b="1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857232"/>
            <a:ext cx="7645398" cy="30718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数组基本</a:t>
            </a:r>
            <a:r>
              <a:rPr lang="zh-CN" altLang="en-US" dirty="0"/>
              <a:t>要素</a:t>
            </a:r>
            <a:endParaRPr lang="zh-CN" altLang="en-US" dirty="0"/>
          </a:p>
          <a:p>
            <a:pPr lvl="1"/>
            <a:r>
              <a:rPr lang="zh-CN" altLang="en-US" dirty="0"/>
              <a:t>标识符：数组的名称，用于区分不同的数组</a:t>
            </a:r>
            <a:endParaRPr lang="zh-CN" altLang="en-US" dirty="0"/>
          </a:p>
          <a:p>
            <a:pPr lvl="1"/>
            <a:r>
              <a:rPr lang="zh-CN" altLang="en-US" dirty="0"/>
              <a:t>数组元素：向数组中存放的数据</a:t>
            </a:r>
            <a:endParaRPr lang="zh-CN" altLang="en-US" dirty="0"/>
          </a:p>
          <a:p>
            <a:pPr lvl="1"/>
            <a:r>
              <a:rPr lang="zh-CN" altLang="en-US" dirty="0"/>
              <a:t>元素下标：对数组元素进行</a:t>
            </a:r>
            <a:r>
              <a:rPr lang="zh-CN" altLang="en-US" dirty="0" smtClean="0"/>
              <a:t>编号，从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开始，数组中的每个元素都可以通过下标来访问</a:t>
            </a:r>
            <a:endParaRPr lang="zh-CN" altLang="en-US" dirty="0"/>
          </a:p>
          <a:p>
            <a:pPr lvl="1"/>
            <a:r>
              <a:rPr lang="zh-CN" altLang="en-US" dirty="0"/>
              <a:t>元素类型：数组元素的数据类型  </a:t>
            </a:r>
            <a:endParaRPr lang="zh-CN" altLang="en-US" dirty="0"/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2071671" y="6215082"/>
            <a:ext cx="4714907" cy="50006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数组长度固定不变，避免数组越界</a:t>
            </a:r>
            <a:endParaRPr lang="zh-CN" altLang="en-US" b="1" dirty="0" smtClean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00188" y="4183083"/>
          <a:ext cx="54292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4267200" imgH="1714500" progId="">
                  <p:embed/>
                </p:oleObj>
              </mc:Choice>
              <mc:Fallback>
                <p:oleObj name="Visio" r:id="rId1" imgW="4267200" imgH="17145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0188" y="4183083"/>
                        <a:ext cx="5429250" cy="2174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36865" y="1703373"/>
            <a:ext cx="6913562" cy="3978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GB" sz="2800" b="1" dirty="0" smtClean="0">
                <a:latin typeface="+mn-lt"/>
                <a:ea typeface="+mn-ea"/>
              </a:rPr>
              <a:t>使用数组四步走：</a:t>
            </a:r>
            <a:endParaRPr lang="zh-CN" altLang="en-GB" sz="28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</a:pPr>
            <a:endParaRPr lang="en-GB" altLang="zh-CN" sz="20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GB" altLang="zh-CN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GB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、声明数组</a:t>
            </a:r>
            <a:endParaRPr lang="zh-CN" altLang="en-GB" sz="20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GB" altLang="zh-CN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GB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、分配空间</a:t>
            </a:r>
            <a:endParaRPr lang="zh-CN" altLang="en-GB" sz="20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GB" altLang="zh-CN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、赋值</a:t>
            </a:r>
            <a:endParaRPr lang="zh-CN" altLang="en-GB" sz="20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0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</a:pPr>
            <a:r>
              <a:rPr lang="en-GB" altLang="zh-CN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、处理数据</a:t>
            </a:r>
            <a:endParaRPr lang="zh-CN" altLang="en-GB" sz="20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endParaRPr lang="zh-CN" altLang="en-GB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3143240" y="2214554"/>
            <a:ext cx="3379787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3333FF"/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 ] a;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3176577" y="3021004"/>
            <a:ext cx="3379788" cy="452432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 = </a:t>
            </a:r>
            <a:r>
              <a:rPr lang="en-US" altLang="zh-CN" b="1" dirty="0" err="1">
                <a:solidFill>
                  <a:srgbClr val="3333FF"/>
                </a:solidFill>
              </a:rPr>
              <a:t>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int[5];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3143240" y="3767129"/>
            <a:ext cx="3379787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 [0] = 8;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6888" name="AutoShape 8"/>
          <p:cNvSpPr>
            <a:spLocks noChangeArrowheads="1"/>
          </p:cNvSpPr>
          <p:nvPr/>
        </p:nvSpPr>
        <p:spPr bwMode="auto">
          <a:xfrm>
            <a:off x="3143240" y="4533892"/>
            <a:ext cx="3379787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 [0] = a[0] * 10;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506911" name="Group 31"/>
          <p:cNvGraphicFramePr>
            <a:graphicFrameLocks noGrp="1"/>
          </p:cNvGraphicFramePr>
          <p:nvPr/>
        </p:nvGraphicFramePr>
        <p:xfrm>
          <a:off x="7740650" y="2492375"/>
          <a:ext cx="1008063" cy="2638426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8101013" y="5084763"/>
            <a:ext cx="4318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a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06904" name="Text Box 24"/>
          <p:cNvSpPr txBox="1">
            <a:spLocks noChangeArrowheads="1"/>
          </p:cNvSpPr>
          <p:nvPr/>
        </p:nvSpPr>
        <p:spPr bwMode="auto">
          <a:xfrm>
            <a:off x="8027988" y="4652963"/>
            <a:ext cx="5762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8027988" y="4652963"/>
            <a:ext cx="865187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80</a:t>
            </a:r>
            <a:endParaRPr lang="en-US" altLang="zh-CN" b="1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6875463" y="4652963"/>
            <a:ext cx="792162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a[0]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506907" name="Line 27"/>
          <p:cNvSpPr>
            <a:spLocks noChangeShapeType="1"/>
          </p:cNvSpPr>
          <p:nvPr/>
        </p:nvSpPr>
        <p:spPr bwMode="auto">
          <a:xfrm>
            <a:off x="7451725" y="4868863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285851" y="80963"/>
            <a:ext cx="7678761" cy="900112"/>
          </a:xfrm>
        </p:spPr>
        <p:txBody>
          <a:bodyPr/>
          <a:lstStyle/>
          <a:p>
            <a:r>
              <a:rPr lang="zh-CN" altLang="en-US" dirty="0" smtClean="0"/>
              <a:t>如何使用数组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5" grpId="0" animBg="1"/>
      <p:bldP spid="506886" grpId="0" animBg="1"/>
      <p:bldP spid="506887" grpId="0" animBg="1"/>
      <p:bldP spid="506888" grpId="0" animBg="1"/>
      <p:bldP spid="506903" grpId="0"/>
      <p:bldP spid="506904" grpId="0"/>
      <p:bldP spid="506904" grpId="1"/>
      <p:bldP spid="506906" grpId="0"/>
      <p:bldP spid="506907" grpId="0" animBg="1"/>
    </p:bldLst>
  </p:timing>
</p:sld>
</file>

<file path=ppt/theme/theme1.xml><?xml version="1.0" encoding="utf-8"?>
<a:theme xmlns:a="http://schemas.openxmlformats.org/drawingml/2006/main" name="1_PBDEVA课程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CCFFFF"/>
            </a:gs>
            <a:gs pos="100000">
              <a:schemeClr val="bg1"/>
            </a:gs>
          </a:gsLst>
          <a:lin ang="5400000" scaled="1"/>
        </a:gradFill>
        <a:ln w="12700">
          <a:solidFill>
            <a:srgbClr val="008080"/>
          </a:solidFill>
          <a:round/>
        </a:ln>
      </a:spPr>
      <a:bodyPr wrap="square">
        <a:spAutoFit/>
      </a:bodyPr>
      <a:lstStyle>
        <a:defPPr>
          <a:defRPr b="1" dirty="0" smtClean="0">
            <a:solidFill>
              <a:srgbClr val="0000FF"/>
            </a:solidFill>
            <a:ea typeface="黑体" panose="02010609060101010101" pitchFamily="49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4889</Words>
  <Application>WPS 演示</Application>
  <PresentationFormat>全屏显示(4:3)</PresentationFormat>
  <Paragraphs>548</Paragraphs>
  <Slides>32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黑体</vt:lpstr>
      <vt:lpstr>Calibri</vt:lpstr>
      <vt:lpstr>华文新魏</vt:lpstr>
      <vt:lpstr>华文楷体</vt:lpstr>
      <vt:lpstr>微软雅黑</vt:lpstr>
      <vt:lpstr>Verdana</vt:lpstr>
      <vt:lpstr>方正粗倩简体</vt:lpstr>
      <vt:lpstr>Tahoma</vt:lpstr>
      <vt:lpstr>Times New Roman</vt:lpstr>
      <vt:lpstr>Arial</vt:lpstr>
      <vt:lpstr>Arial Unicode MS</vt:lpstr>
      <vt:lpstr>Calibri Light</vt:lpstr>
      <vt:lpstr>Arial Narrow</vt:lpstr>
      <vt:lpstr>1_PBDEVA课程PPT模板</vt:lpstr>
      <vt:lpstr>主题2</vt:lpstr>
      <vt:lpstr>第五章</vt:lpstr>
      <vt:lpstr>回顾与作业点评</vt:lpstr>
      <vt:lpstr>预习检查</vt:lpstr>
      <vt:lpstr>本章任务</vt:lpstr>
      <vt:lpstr>本章目标</vt:lpstr>
      <vt:lpstr>为什么需要数组</vt:lpstr>
      <vt:lpstr>什么是数组2-1</vt:lpstr>
      <vt:lpstr>什么是数组2-2</vt:lpstr>
      <vt:lpstr>如何使用数组</vt:lpstr>
      <vt:lpstr>声明数组</vt:lpstr>
      <vt:lpstr>分配空间</vt:lpstr>
      <vt:lpstr>数组赋值</vt:lpstr>
      <vt:lpstr>数组赋值</vt:lpstr>
      <vt:lpstr>处理数据</vt:lpstr>
      <vt:lpstr>使用数组求平均分</vt:lpstr>
      <vt:lpstr>常见错误3-1</vt:lpstr>
      <vt:lpstr>常见错误3-2</vt:lpstr>
      <vt:lpstr>常见错误3-3</vt:lpstr>
      <vt:lpstr>学员操作——显示商品名称2-1</vt:lpstr>
      <vt:lpstr>学员操作——显示商品名称2-2</vt:lpstr>
      <vt:lpstr>学员操作——购物金额结算 </vt:lpstr>
      <vt:lpstr>数组排序2-1</vt:lpstr>
      <vt:lpstr>数组排序2-2</vt:lpstr>
      <vt:lpstr>求最大值3-1</vt:lpstr>
      <vt:lpstr>求最大值3-2</vt:lpstr>
      <vt:lpstr>求最大值3-3</vt:lpstr>
      <vt:lpstr>插入算法</vt:lpstr>
      <vt:lpstr>插入算法</vt:lpstr>
      <vt:lpstr>学员操作——字符逆序输出</vt:lpstr>
      <vt:lpstr>学员操作——向有序序列中插入字符</vt:lpstr>
      <vt:lpstr>学员操作——求最低价格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86183</cp:lastModifiedBy>
  <cp:revision>752</cp:revision>
  <dcterms:created xsi:type="dcterms:W3CDTF">2006-03-08T06:55:00Z</dcterms:created>
  <dcterms:modified xsi:type="dcterms:W3CDTF">2021-05-18T09:14:05Z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