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3" r:id="rId1"/>
    <p:sldMasterId id="2147484463" r:id="rId2"/>
  </p:sldMasterIdLst>
  <p:notesMasterIdLst>
    <p:notesMasterId r:id="rId26"/>
  </p:notesMasterIdLst>
  <p:handoutMasterIdLst>
    <p:handoutMasterId r:id="rId27"/>
  </p:handoutMasterIdLst>
  <p:sldIdLst>
    <p:sldId id="448" r:id="rId3"/>
    <p:sldId id="423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7" r:id="rId16"/>
    <p:sldId id="438" r:id="rId17"/>
    <p:sldId id="439" r:id="rId18"/>
    <p:sldId id="441" r:id="rId19"/>
    <p:sldId id="442" r:id="rId20"/>
    <p:sldId id="443" r:id="rId21"/>
    <p:sldId id="444" r:id="rId22"/>
    <p:sldId id="445" r:id="rId23"/>
    <p:sldId id="446" r:id="rId24"/>
    <p:sldId id="447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FF0000"/>
    <a:srgbClr val="CCECFF"/>
    <a:srgbClr val="FF7C80"/>
    <a:srgbClr val="FFD869"/>
    <a:srgbClr val="FFFF00"/>
    <a:srgbClr val="969696"/>
    <a:srgbClr val="F8F8F8"/>
    <a:srgbClr val="A6E4F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879" autoAdjust="0"/>
    <p:restoredTop sz="96367" autoAdjust="0"/>
  </p:normalViewPr>
  <p:slideViewPr>
    <p:cSldViewPr>
      <p:cViewPr varScale="1">
        <p:scale>
          <a:sx n="70" d="100"/>
          <a:sy n="70" d="100"/>
        </p:scale>
        <p:origin x="-1248" y="-108"/>
      </p:cViewPr>
      <p:guideLst>
        <p:guide orient="horz" pos="2160"/>
        <p:guide orient="horz" pos="307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8565EBD6-79C7-4999-976A-81B0F407AD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45D0E9F-73D3-4627-B2BE-485BB3FB10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1BDCF1-4390-442F-8692-967CF7F51346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通过此上机练习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来回顾一下循环的的用法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教员重点分析此问题为什么要使用二重循环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E0546-A1FC-41FA-B5D9-9728F19B0644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先通过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看一下关键的实现思路和代码结构，然后进入环境演示整体实现效果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代码中出现的两个数组教员要解释一下）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D17F8-73C1-4C8F-A46D-F4196726A263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D90205-1533-4A2A-84DA-DB3BB8C1C1D1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先通过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看一下关键的实现思路和代码结构，然后进入环境演示整体实现效果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代码中出现的变量和数组教员要解释一下）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CE0D43-F7DC-408C-97EE-05FE72BD7C0D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先通过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看一下关键的实现思路和代码结构，然后进入环境演示整体实现效果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代码中出现的变量和数组教员要解释一下）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封面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8" descr="图片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8" y="71438"/>
            <a:ext cx="1571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8" descr="啊v去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6429375"/>
            <a:ext cx="4429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9" descr="A5标志标准化制图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857375" y="71438"/>
            <a:ext cx="533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连接符 7"/>
          <p:cNvCxnSpPr/>
          <p:nvPr userDrawn="1"/>
        </p:nvCxnSpPr>
        <p:spPr>
          <a:xfrm rot="5400000">
            <a:off x="1464468" y="392907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3929066"/>
            <a:ext cx="5857884" cy="469893"/>
          </a:xfrm>
        </p:spPr>
        <p:txBody>
          <a:bodyPr>
            <a:normAutofit/>
          </a:bodyPr>
          <a:lstStyle>
            <a:lvl1pPr>
              <a:defRPr sz="36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429132"/>
            <a:ext cx="5857884" cy="4286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华文楷体" pitchFamily="2" charset="-122"/>
                <a:ea typeface="华文楷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机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1285875"/>
            <a:ext cx="66436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357290" y="1357298"/>
            <a:ext cx="6500835" cy="785818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4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0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16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1285852" y="2571744"/>
            <a:ext cx="6500835" cy="785818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4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0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16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285852" y="4000504"/>
            <a:ext cx="6500835" cy="78581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4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0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16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endParaRPr lang="zh-CN" altLang="en-US" dirty="0" smtClean="0"/>
          </a:p>
          <a:p>
            <a:pPr lvl="1"/>
            <a:r>
              <a:rPr lang="zh-CN" altLang="en-US" dirty="0" smtClean="0"/>
              <a:t>时间要求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AC08D-9DFA-4B03-9933-FB74D1FD52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课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571625"/>
            <a:ext cx="66436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2000240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0E44A-F4C2-4EED-AC8D-D3E13E9308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布置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643063"/>
            <a:ext cx="66436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1928802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EF093-C5AA-409E-98A7-C18ECD7004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次预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500188"/>
            <a:ext cx="66436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1714488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34EA2-DF36-4D55-822A-C2779EC40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pt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114" y="1867988"/>
            <a:ext cx="7772400" cy="1197837"/>
          </a:xfrm>
        </p:spPr>
        <p:txBody>
          <a:bodyPr anchor="b">
            <a:normAutofit/>
          </a:bodyPr>
          <a:lstStyle>
            <a:lvl1pPr algn="ctr"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09406"/>
            <a:ext cx="6858000" cy="849085"/>
          </a:xfrm>
        </p:spPr>
        <p:txBody>
          <a:bodyPr/>
          <a:lstStyle>
            <a:lvl1pPr marL="0" indent="0" algn="ctr">
              <a:buNone/>
              <a:defRPr sz="2400"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14282" y="785794"/>
            <a:ext cx="2141686" cy="75683"/>
            <a:chOff x="0" y="0"/>
            <a:chExt cx="4368" cy="96"/>
          </a:xfrm>
        </p:grpSpPr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11" name="Picture 5" descr="0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51425"/>
            <a:ext cx="91440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4282" y="285728"/>
            <a:ext cx="2024743" cy="55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174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2123" y="288942"/>
            <a:ext cx="5994219" cy="405265"/>
          </a:xfrm>
        </p:spPr>
        <p:txBody>
          <a:bodyPr>
            <a:noAutofit/>
          </a:bodyPr>
          <a:lstStyle>
            <a:lvl1pPr algn="ctr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    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1257" y="1571612"/>
            <a:ext cx="8791303" cy="4784874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n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  <a:endParaRPr lang="zh-CN" altLang="en-US" dirty="0" smtClean="0"/>
          </a:p>
        </p:txBody>
      </p:sp>
      <p:sp>
        <p:nvSpPr>
          <p:cNvPr id="8" name="矩形 7"/>
          <p:cNvSpPr/>
          <p:nvPr/>
        </p:nvSpPr>
        <p:spPr>
          <a:xfrm>
            <a:off x="117566" y="6700928"/>
            <a:ext cx="2677886" cy="130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www.weixin-sx.com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</a:p>
          <a:p>
            <a:pPr algn="l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566" y="336761"/>
            <a:ext cx="2024743" cy="555107"/>
          </a:xfrm>
          <a:prstGeom prst="rect">
            <a:avLst/>
          </a:prstGeom>
        </p:spPr>
      </p:pic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181495" y="757961"/>
            <a:ext cx="6948000" cy="72000"/>
            <a:chOff x="0" y="0"/>
            <a:chExt cx="4368" cy="96"/>
          </a:xfrm>
        </p:grpSpPr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" name="组合 12"/>
          <p:cNvGrpSpPr/>
          <p:nvPr/>
        </p:nvGrpSpPr>
        <p:grpSpPr>
          <a:xfrm>
            <a:off x="0" y="6211389"/>
            <a:ext cx="9144000" cy="685800"/>
            <a:chOff x="0" y="6211389"/>
            <a:chExt cx="9144000" cy="685800"/>
          </a:xfrm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0" y="6492240"/>
              <a:ext cx="9144000" cy="3657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2" name="1 Título"/>
            <p:cNvSpPr txBox="1">
              <a:spLocks noChangeArrowheads="1"/>
            </p:cNvSpPr>
            <p:nvPr/>
          </p:nvSpPr>
          <p:spPr bwMode="auto">
            <a:xfrm>
              <a:off x="324397" y="6211389"/>
              <a:ext cx="86106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5763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 信 科 技   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0351-4148288   4148218       www.weixin-sx.com     </a:t>
              </a:r>
              <a:r>
                <a:rPr lang="zh-CN" altLang="en-US" sz="1400" b="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微信公众号</a:t>
              </a: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：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weixinkeji888</a:t>
              </a:r>
              <a:endParaRPr lang="zh-CN" alt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方正粗倩简体" panose="03000509000000000000" pitchFamily="65" charset="-122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304812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0194770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84" y="365127"/>
            <a:ext cx="6229366" cy="492105"/>
          </a:xfrm>
        </p:spPr>
        <p:txBody>
          <a:bodyPr>
            <a:normAutofit/>
          </a:bodyPr>
          <a:lstStyle>
            <a:lvl1pPr>
              <a:defRPr sz="3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buFont typeface="Wingdings" pitchFamily="2" charset="2"/>
              <a:buChar char="n"/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buFont typeface="Wingdings" pitchFamily="2" charset="2"/>
              <a:buChar char="n"/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buFont typeface="Wingdings" pitchFamily="2" charset="2"/>
              <a:buChar char="n"/>
              <a:defRPr/>
            </a:lvl3pPr>
            <a:lvl4pPr>
              <a:buFont typeface="Wingdings" pitchFamily="2" charset="2"/>
              <a:buChar char="n"/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n"/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buFont typeface="Wingdings" pitchFamily="2" charset="2"/>
              <a:buChar char="n"/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buFont typeface="Wingdings" pitchFamily="2" charset="2"/>
              <a:buChar char="n"/>
              <a:defRPr/>
            </a:lvl3pPr>
            <a:lvl4pPr>
              <a:buFont typeface="Wingdings" pitchFamily="2" charset="2"/>
              <a:buChar char="n"/>
              <a:defRPr/>
            </a:lvl4pPr>
            <a:lvl5pPr>
              <a:buFont typeface="Wingdings" pitchFamily="2" charset="2"/>
              <a:buChar char="n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566" y="336761"/>
            <a:ext cx="2024743" cy="555107"/>
          </a:xfrm>
          <a:prstGeom prst="rect">
            <a:avLst/>
          </a:prstGeom>
        </p:spPr>
      </p:pic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196000" y="857232"/>
            <a:ext cx="6948000" cy="72000"/>
            <a:chOff x="0" y="0"/>
            <a:chExt cx="4368" cy="96"/>
          </a:xfrm>
        </p:grpSpPr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" name="组合 12"/>
          <p:cNvGrpSpPr/>
          <p:nvPr/>
        </p:nvGrpSpPr>
        <p:grpSpPr>
          <a:xfrm>
            <a:off x="0" y="6211389"/>
            <a:ext cx="9144000" cy="685800"/>
            <a:chOff x="0" y="6211389"/>
            <a:chExt cx="9144000" cy="685800"/>
          </a:xfrm>
        </p:grpSpPr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0" y="6492240"/>
              <a:ext cx="9144000" cy="3657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5" name="1 Título"/>
            <p:cNvSpPr txBox="1">
              <a:spLocks noChangeArrowheads="1"/>
            </p:cNvSpPr>
            <p:nvPr/>
          </p:nvSpPr>
          <p:spPr bwMode="auto">
            <a:xfrm>
              <a:off x="324397" y="6211389"/>
              <a:ext cx="86106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5763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 信 科 技   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0351-4148288   4148218       www.weixin-sx.com     </a:t>
              </a:r>
              <a:r>
                <a:rPr lang="zh-CN" altLang="en-US" sz="1400" b="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微信公众号</a:t>
              </a: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：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weixinkeji888</a:t>
              </a:r>
              <a:endParaRPr lang="zh-CN" alt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方正粗倩简体" panose="03000509000000000000" pitchFamily="65" charset="-122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22873432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773758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571504"/>
          </a:xfrm>
        </p:spPr>
        <p:txBody>
          <a:bodyPr/>
          <a:lstStyle>
            <a:lvl1pPr algn="r">
              <a:defRPr sz="3600" baseline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Blip>
                <a:blip r:embed="rId2"/>
              </a:buBlip>
              <a:defRPr sz="2800" b="1"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2800"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4"/>
              </a:buBlip>
              <a:defRPr sz="2000" b="1" baseline="0">
                <a:latin typeface="黑体" pitchFamily="49" charset="-122"/>
                <a:ea typeface="黑体" pitchFamily="49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162056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1731457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54780944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90755269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34786677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568805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和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54032"/>
          </a:xfrm>
        </p:spPr>
        <p:txBody>
          <a:bodyPr/>
          <a:lstStyle>
            <a:lvl1pPr algn="r">
              <a:defRPr sz="3600" b="0" i="0" baseline="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285852" y="1357299"/>
            <a:ext cx="6929437" cy="2000264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4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4"/>
          </p:nvPr>
        </p:nvSpPr>
        <p:spPr>
          <a:xfrm>
            <a:off x="1357312" y="3500439"/>
            <a:ext cx="6786587" cy="15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dirty="0" smtClean="0"/>
              <a:t>单击图标添加图片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>
              <a:defRPr sz="3600" baseline="0">
                <a:solidFill>
                  <a:schemeClr val="bg1"/>
                </a:solidFill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1643063" y="2357438"/>
            <a:ext cx="6286500" cy="30718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dirty="0" smtClean="0"/>
              <a:t>单击图标添加图片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54032"/>
          </a:xfrm>
        </p:spPr>
        <p:txBody>
          <a:bodyPr/>
          <a:lstStyle>
            <a:lvl1pPr algn="r">
              <a:defRPr sz="3600" baseline="0">
                <a:solidFill>
                  <a:schemeClr val="bg1"/>
                </a:solidFill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357313" y="1357312"/>
            <a:ext cx="6715125" cy="2357439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4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9" name="表格占位符 8"/>
          <p:cNvSpPr>
            <a:spLocks noGrp="1"/>
          </p:cNvSpPr>
          <p:nvPr>
            <p:ph type="tbl" sz="quarter" idx="14"/>
          </p:nvPr>
        </p:nvSpPr>
        <p:spPr>
          <a:xfrm>
            <a:off x="1500188" y="4000500"/>
            <a:ext cx="6429375" cy="2000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dirty="0" smtClean="0"/>
              <a:t>单击图标添加表格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642942"/>
          </a:xfrm>
        </p:spPr>
        <p:txBody>
          <a:bodyPr/>
          <a:lstStyle>
            <a:lvl1pPr algn="r">
              <a:defRPr lang="zh-CN" altLang="en-US" sz="3600" b="0" i="0" kern="1200" baseline="0" dirty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表格占位符 6"/>
          <p:cNvSpPr>
            <a:spLocks noGrp="1"/>
          </p:cNvSpPr>
          <p:nvPr>
            <p:ph type="tbl" sz="quarter" idx="13"/>
          </p:nvPr>
        </p:nvSpPr>
        <p:spPr>
          <a:xfrm>
            <a:off x="2000250" y="1714500"/>
            <a:ext cx="5072063" cy="3214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C8BD4-664B-428A-B9D1-03AD775E98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答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1604963"/>
            <a:ext cx="664368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>
              <a:defRPr lang="zh-CN" altLang="en-US" sz="3600" b="0" i="0" kern="1200" baseline="0" dirty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1676417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924DF-ED17-4713-9FB6-6A13C69061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预习检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1747838"/>
            <a:ext cx="664368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7" descr="提问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28625" y="1390650"/>
            <a:ext cx="7620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785941" y="1857364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4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5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6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3E3E5-D264-4809-824D-F17682AB3E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课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604963"/>
            <a:ext cx="664368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1676417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EACE5-57BB-4FB3-B640-FE66DE86C8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啊啊啊.png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9144000" cy="684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5EC7958-BA08-46FD-8140-DA55D6B0D2DC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9" r:id="rId1"/>
    <p:sldLayoutId id="2147484450" r:id="rId2"/>
    <p:sldLayoutId id="2147484451" r:id="rId3"/>
    <p:sldLayoutId id="2147484452" r:id="rId4"/>
    <p:sldLayoutId id="2147484453" r:id="rId5"/>
    <p:sldLayoutId id="2147484454" r:id="rId6"/>
    <p:sldLayoutId id="2147484455" r:id="rId7"/>
    <p:sldLayoutId id="2147484456" r:id="rId8"/>
    <p:sldLayoutId id="2147484457" r:id="rId9"/>
    <p:sldLayoutId id="2147484458" r:id="rId10"/>
    <p:sldLayoutId id="2147484459" r:id="rId11"/>
    <p:sldLayoutId id="2147484460" r:id="rId12"/>
    <p:sldLayoutId id="2147484461" r:id="rId13"/>
    <p:sldLayoutId id="2147484462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14546" y="285728"/>
            <a:ext cx="6443680" cy="420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566" y="336761"/>
            <a:ext cx="2024743" cy="555107"/>
          </a:xfrm>
          <a:prstGeom prst="rect">
            <a:avLst/>
          </a:prstGeom>
        </p:spPr>
      </p:pic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181495" y="757961"/>
            <a:ext cx="6948000" cy="72000"/>
            <a:chOff x="0" y="0"/>
            <a:chExt cx="4368" cy="96"/>
          </a:xfrm>
        </p:grpSpPr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0" y="6211389"/>
            <a:ext cx="9144000" cy="685800"/>
            <a:chOff x="0" y="6211389"/>
            <a:chExt cx="9144000" cy="685800"/>
          </a:xfrm>
        </p:grpSpPr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0" y="6492240"/>
              <a:ext cx="9144000" cy="3657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0" name="1 Título"/>
            <p:cNvSpPr txBox="1">
              <a:spLocks noChangeArrowheads="1"/>
            </p:cNvSpPr>
            <p:nvPr/>
          </p:nvSpPr>
          <p:spPr bwMode="auto">
            <a:xfrm>
              <a:off x="324397" y="6211389"/>
              <a:ext cx="86106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5763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 信 科 技   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0351-4148288   4148218       www.weixin-sx.com     </a:t>
              </a:r>
              <a:r>
                <a:rPr lang="zh-CN" altLang="en-US" sz="1400" b="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微信公众号</a:t>
              </a: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：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weixinkeji888</a:t>
              </a:r>
              <a:endParaRPr lang="zh-CN" alt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方正粗倩简体" panose="03000509000000000000" pitchFamily="65" charset="-122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24799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4" r:id="rId1"/>
    <p:sldLayoutId id="2147484465" r:id="rId2"/>
    <p:sldLayoutId id="2147484466" r:id="rId3"/>
    <p:sldLayoutId id="2147484467" r:id="rId4"/>
    <p:sldLayoutId id="2147484468" r:id="rId5"/>
    <p:sldLayoutId id="2147484469" r:id="rId6"/>
    <p:sldLayoutId id="2147484470" r:id="rId7"/>
    <p:sldLayoutId id="2147484471" r:id="rId8"/>
    <p:sldLayoutId id="2147484472" r:id="rId9"/>
    <p:sldLayoutId id="2147484473" r:id="rId10"/>
    <p:sldLayoutId id="214748447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n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n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n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4.png"/><Relationship Id="rId5" Type="http://schemas.openxmlformats.org/officeDocument/2006/relationships/image" Target="../media/image26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5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1.png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5" Type="http://schemas.openxmlformats.org/officeDocument/2006/relationships/image" Target="../media/image26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6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第六章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循环结构进阶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AutoShape 2"/>
          <p:cNvSpPr>
            <a:spLocks noChangeArrowheads="1"/>
          </p:cNvSpPr>
          <p:nvPr/>
        </p:nvSpPr>
        <p:spPr bwMode="auto">
          <a:xfrm>
            <a:off x="614394" y="1285860"/>
            <a:ext cx="8386762" cy="437607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444500">
              <a:lnSpc>
                <a:spcPct val="130000"/>
              </a:lnSpc>
              <a:spcBef>
                <a:spcPts val="0"/>
              </a:spcBef>
            </a:pPr>
            <a:r>
              <a:rPr lang="en-US" altLang="zh-CN" b="1" dirty="0" smtClean="0">
                <a:cs typeface="Times New Roman" pitchFamily="18" charset="0"/>
              </a:rPr>
              <a:t>public class </a:t>
            </a:r>
            <a:r>
              <a:rPr lang="en-US" altLang="zh-CN" b="1" dirty="0" err="1" smtClean="0">
                <a:cs typeface="Times New Roman" pitchFamily="18" charset="0"/>
              </a:rPr>
              <a:t>RTriAngle</a:t>
            </a:r>
            <a:r>
              <a:rPr lang="en-US" altLang="zh-CN" b="1" dirty="0" smtClean="0">
                <a:cs typeface="Times New Roman" pitchFamily="18" charset="0"/>
              </a:rPr>
              <a:t> {</a:t>
            </a:r>
          </a:p>
          <a:p>
            <a:pPr algn="l" defTabSz="444500">
              <a:lnSpc>
                <a:spcPct val="130000"/>
              </a:lnSpc>
              <a:spcBef>
                <a:spcPts val="0"/>
              </a:spcBef>
            </a:pPr>
            <a:r>
              <a:rPr lang="en-US" altLang="zh-CN" b="1" dirty="0" smtClean="0">
                <a:cs typeface="Times New Roman" pitchFamily="18" charset="0"/>
              </a:rPr>
              <a:t>	public static void main(String[] </a:t>
            </a:r>
            <a:r>
              <a:rPr lang="en-US" altLang="zh-CN" b="1" dirty="0" err="1" smtClean="0">
                <a:cs typeface="Times New Roman" pitchFamily="18" charset="0"/>
              </a:rPr>
              <a:t>args</a:t>
            </a:r>
            <a:r>
              <a:rPr lang="en-US" altLang="zh-CN" b="1" dirty="0" smtClean="0">
                <a:cs typeface="Times New Roman" pitchFamily="18" charset="0"/>
              </a:rPr>
              <a:t>) {</a:t>
            </a:r>
          </a:p>
          <a:p>
            <a:pPr algn="l" defTabSz="444500">
              <a:lnSpc>
                <a:spcPct val="130000"/>
              </a:lnSpc>
              <a:spcBef>
                <a:spcPts val="0"/>
              </a:spcBef>
            </a:pPr>
            <a:r>
              <a:rPr lang="en-US" altLang="zh-CN" b="1" dirty="0" smtClean="0">
                <a:cs typeface="Times New Roman" pitchFamily="18" charset="0"/>
              </a:rPr>
              <a:t>		</a:t>
            </a:r>
            <a:r>
              <a:rPr lang="en-US" altLang="zh-CN" b="1" dirty="0" err="1" smtClean="0">
                <a:cs typeface="Times New Roman" pitchFamily="18" charset="0"/>
              </a:rPr>
              <a:t>int</a:t>
            </a:r>
            <a:r>
              <a:rPr lang="en-US" altLang="zh-CN" b="1" dirty="0" smtClean="0">
                <a:cs typeface="Times New Roman" pitchFamily="18" charset="0"/>
              </a:rPr>
              <a:t> rows = 3;					 //</a:t>
            </a:r>
            <a:r>
              <a:rPr lang="zh-CN" altLang="en-US" b="1" dirty="0" smtClean="0">
                <a:cs typeface="Times New Roman" pitchFamily="18" charset="0"/>
              </a:rPr>
              <a:t>三角形行数</a:t>
            </a:r>
          </a:p>
          <a:p>
            <a:pPr algn="l" defTabSz="444500">
              <a:lnSpc>
                <a:spcPct val="130000"/>
              </a:lnSpc>
              <a:spcBef>
                <a:spcPts val="0"/>
              </a:spcBef>
            </a:pPr>
            <a:r>
              <a:rPr lang="zh-CN" altLang="en-US" b="1" dirty="0" smtClean="0">
                <a:cs typeface="Times New Roman" pitchFamily="18" charset="0"/>
              </a:rPr>
              <a:t>		</a:t>
            </a:r>
            <a:r>
              <a:rPr lang="en-US" altLang="zh-CN" b="1" dirty="0" err="1" smtClean="0">
                <a:cs typeface="Times New Roman" pitchFamily="18" charset="0"/>
              </a:rPr>
              <a:t>System.out.println</a:t>
            </a:r>
            <a:r>
              <a:rPr lang="en-US" altLang="zh-CN" b="1" dirty="0" smtClean="0">
                <a:cs typeface="Times New Roman" pitchFamily="18" charset="0"/>
              </a:rPr>
              <a:t>("</a:t>
            </a:r>
            <a:r>
              <a:rPr lang="zh-CN" altLang="en-US" b="1" dirty="0" smtClean="0">
                <a:cs typeface="Times New Roman" pitchFamily="18" charset="0"/>
              </a:rPr>
              <a:t>打印直角三角形</a:t>
            </a:r>
            <a:r>
              <a:rPr lang="en-US" altLang="zh-CN" b="1" dirty="0" smtClean="0">
                <a:cs typeface="Times New Roman" pitchFamily="18" charset="0"/>
              </a:rPr>
              <a:t>");</a:t>
            </a:r>
          </a:p>
          <a:p>
            <a:pPr algn="l" defTabSz="444500">
              <a:lnSpc>
                <a:spcPct val="130000"/>
              </a:lnSpc>
              <a:spcBef>
                <a:spcPts val="0"/>
              </a:spcBef>
            </a:pPr>
            <a:r>
              <a:rPr lang="en-US" altLang="zh-CN" b="1" dirty="0" smtClean="0">
                <a:cs typeface="Times New Roman" pitchFamily="18" charset="0"/>
              </a:rPr>
              <a:t>		</a:t>
            </a:r>
            <a:r>
              <a:rPr lang="en-US" altLang="zh-CN" b="1" dirty="0" smtClean="0">
                <a:solidFill>
                  <a:srgbClr val="0000FF"/>
                </a:solidFill>
                <a:cs typeface="Times New Roman" pitchFamily="18" charset="0"/>
              </a:rPr>
              <a:t>for(</a:t>
            </a:r>
            <a:r>
              <a:rPr lang="en-US" altLang="zh-CN" b="1" dirty="0" err="1" smtClean="0">
                <a:solidFill>
                  <a:srgbClr val="0000FF"/>
                </a:solidFill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  <a:cs typeface="Times New Roman" pitchFamily="18" charset="0"/>
              </a:rPr>
              <a:t>i</a:t>
            </a:r>
            <a:r>
              <a:rPr lang="en-US" altLang="zh-CN" b="1" dirty="0" smtClean="0">
                <a:solidFill>
                  <a:srgbClr val="0000FF"/>
                </a:solidFill>
                <a:cs typeface="Times New Roman" pitchFamily="18" charset="0"/>
              </a:rPr>
              <a:t> = 0; </a:t>
            </a:r>
            <a:r>
              <a:rPr lang="en-US" altLang="zh-CN" b="1" dirty="0" err="1" smtClean="0">
                <a:solidFill>
                  <a:srgbClr val="0000FF"/>
                </a:solidFill>
                <a:cs typeface="Times New Roman" pitchFamily="18" charset="0"/>
              </a:rPr>
              <a:t>i</a:t>
            </a:r>
            <a:r>
              <a:rPr lang="en-US" altLang="zh-CN" b="1" dirty="0" smtClean="0">
                <a:solidFill>
                  <a:srgbClr val="0000FF"/>
                </a:solidFill>
                <a:cs typeface="Times New Roman" pitchFamily="18" charset="0"/>
              </a:rPr>
              <a:t> &lt; rows; </a:t>
            </a:r>
            <a:r>
              <a:rPr lang="en-US" altLang="zh-CN" b="1" dirty="0" err="1" smtClean="0">
                <a:solidFill>
                  <a:srgbClr val="0000FF"/>
                </a:solidFill>
                <a:cs typeface="Times New Roman" pitchFamily="18" charset="0"/>
              </a:rPr>
              <a:t>i</a:t>
            </a:r>
            <a:r>
              <a:rPr lang="en-US" altLang="zh-CN" b="1" dirty="0" smtClean="0">
                <a:solidFill>
                  <a:srgbClr val="0000FF"/>
                </a:solidFill>
                <a:cs typeface="Times New Roman" pitchFamily="18" charset="0"/>
              </a:rPr>
              <a:t>++){</a:t>
            </a:r>
            <a:r>
              <a:rPr lang="en-US" altLang="zh-CN" b="1" dirty="0" smtClean="0">
                <a:cs typeface="Times New Roman" pitchFamily="18" charset="0"/>
              </a:rPr>
              <a:t>    //</a:t>
            </a:r>
            <a:r>
              <a:rPr lang="zh-CN" altLang="en-US" b="1" dirty="0" smtClean="0">
                <a:cs typeface="Times New Roman" pitchFamily="18" charset="0"/>
              </a:rPr>
              <a:t>打印第</a:t>
            </a:r>
            <a:r>
              <a:rPr lang="en-US" altLang="zh-CN" b="1" dirty="0" err="1" smtClean="0">
                <a:cs typeface="Times New Roman" pitchFamily="18" charset="0"/>
              </a:rPr>
              <a:t>i</a:t>
            </a:r>
            <a:r>
              <a:rPr lang="zh-CN" altLang="en-US" b="1" dirty="0" smtClean="0">
                <a:cs typeface="Times New Roman" pitchFamily="18" charset="0"/>
              </a:rPr>
              <a:t>行</a:t>
            </a:r>
          </a:p>
          <a:p>
            <a:pPr algn="l" defTabSz="444500">
              <a:lnSpc>
                <a:spcPct val="130000"/>
              </a:lnSpc>
              <a:spcBef>
                <a:spcPts val="0"/>
              </a:spcBef>
            </a:pPr>
            <a:r>
              <a:rPr lang="zh-CN" altLang="en-US" b="1" dirty="0" smtClean="0">
                <a:cs typeface="Times New Roman" pitchFamily="18" charset="0"/>
              </a:rPr>
              <a:t>			</a:t>
            </a:r>
            <a:r>
              <a:rPr lang="en-US" altLang="zh-CN" b="1" dirty="0" smtClean="0">
                <a:solidFill>
                  <a:srgbClr val="FF3300"/>
                </a:solidFill>
                <a:cs typeface="Times New Roman" pitchFamily="18" charset="0"/>
              </a:rPr>
              <a:t>for(</a:t>
            </a:r>
            <a:r>
              <a:rPr lang="en-US" altLang="zh-CN" b="1" dirty="0" err="1" smtClean="0">
                <a:solidFill>
                  <a:srgbClr val="FF3300"/>
                </a:solidFill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FF3300"/>
                </a:solidFill>
                <a:cs typeface="Times New Roman" pitchFamily="18" charset="0"/>
              </a:rPr>
              <a:t> j = 0; j &lt;= </a:t>
            </a:r>
            <a:r>
              <a:rPr lang="en-US" altLang="zh-CN" b="1" dirty="0" err="1" smtClean="0">
                <a:solidFill>
                  <a:srgbClr val="FF3300"/>
                </a:solidFill>
                <a:cs typeface="Times New Roman" pitchFamily="18" charset="0"/>
              </a:rPr>
              <a:t>i</a:t>
            </a:r>
            <a:r>
              <a:rPr lang="en-US" altLang="zh-CN" b="1" dirty="0" smtClean="0">
                <a:solidFill>
                  <a:srgbClr val="FF3300"/>
                </a:solidFill>
                <a:cs typeface="Times New Roman" pitchFamily="18" charset="0"/>
              </a:rPr>
              <a:t>; j++){  //</a:t>
            </a:r>
            <a:r>
              <a:rPr lang="zh-CN" altLang="en-US" b="1" dirty="0" smtClean="0">
                <a:solidFill>
                  <a:srgbClr val="FF3300"/>
                </a:solidFill>
                <a:cs typeface="Times New Roman" pitchFamily="18" charset="0"/>
              </a:rPr>
              <a:t>打印</a:t>
            </a:r>
            <a:r>
              <a:rPr lang="en-US" altLang="zh-CN" b="1" dirty="0" err="1" smtClean="0">
                <a:solidFill>
                  <a:srgbClr val="FF3300"/>
                </a:solidFill>
                <a:cs typeface="Times New Roman" pitchFamily="18" charset="0"/>
              </a:rPr>
              <a:t>i</a:t>
            </a:r>
            <a:r>
              <a:rPr lang="zh-CN" altLang="en-US" b="1" dirty="0" smtClean="0">
                <a:solidFill>
                  <a:srgbClr val="FF3300"/>
                </a:solidFill>
                <a:cs typeface="Times New Roman" pitchFamily="18" charset="0"/>
              </a:rPr>
              <a:t>个*号</a:t>
            </a:r>
          </a:p>
          <a:p>
            <a:pPr algn="l" defTabSz="444500">
              <a:lnSpc>
                <a:spcPct val="13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FF3300"/>
                </a:solidFill>
                <a:cs typeface="Times New Roman" pitchFamily="18" charset="0"/>
              </a:rPr>
              <a:t>				</a:t>
            </a:r>
            <a:r>
              <a:rPr lang="en-US" altLang="zh-CN" b="1" dirty="0" err="1" smtClean="0">
                <a:cs typeface="Times New Roman" pitchFamily="18" charset="0"/>
              </a:rPr>
              <a:t>System.out.print</a:t>
            </a:r>
            <a:r>
              <a:rPr lang="en-US" altLang="zh-CN" b="1" dirty="0" smtClean="0">
                <a:cs typeface="Times New Roman" pitchFamily="18" charset="0"/>
              </a:rPr>
              <a:t>("*");</a:t>
            </a:r>
          </a:p>
          <a:p>
            <a:pPr algn="l" defTabSz="444500">
              <a:lnSpc>
                <a:spcPct val="13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FF3300"/>
                </a:solidFill>
                <a:cs typeface="Times New Roman" pitchFamily="18" charset="0"/>
              </a:rPr>
              <a:t>			}</a:t>
            </a:r>
          </a:p>
          <a:p>
            <a:pPr algn="l" defTabSz="444500">
              <a:lnSpc>
                <a:spcPct val="130000"/>
              </a:lnSpc>
              <a:spcBef>
                <a:spcPts val="0"/>
              </a:spcBef>
            </a:pPr>
            <a:r>
              <a:rPr lang="en-US" altLang="zh-CN" b="1" dirty="0" smtClean="0">
                <a:cs typeface="Times New Roman" pitchFamily="18" charset="0"/>
              </a:rPr>
              <a:t>			</a:t>
            </a:r>
            <a:r>
              <a:rPr lang="en-US" altLang="zh-CN" b="1" dirty="0" err="1" smtClean="0">
                <a:cs typeface="Times New Roman" pitchFamily="18" charset="0"/>
              </a:rPr>
              <a:t>System.out.print</a:t>
            </a:r>
            <a:r>
              <a:rPr lang="en-US" altLang="zh-CN" b="1" dirty="0" smtClean="0">
                <a:cs typeface="Times New Roman" pitchFamily="18" charset="0"/>
              </a:rPr>
              <a:t>("\n");	 //</a:t>
            </a:r>
            <a:r>
              <a:rPr lang="zh-CN" altLang="en-US" b="1" dirty="0" smtClean="0">
                <a:cs typeface="Times New Roman" pitchFamily="18" charset="0"/>
              </a:rPr>
              <a:t>换行</a:t>
            </a:r>
          </a:p>
          <a:p>
            <a:pPr algn="l" defTabSz="444500">
              <a:lnSpc>
                <a:spcPct val="130000"/>
              </a:lnSpc>
              <a:spcBef>
                <a:spcPts val="0"/>
              </a:spcBef>
            </a:pPr>
            <a:r>
              <a:rPr lang="zh-CN" altLang="en-US" b="1" dirty="0" smtClean="0">
                <a:cs typeface="Times New Roman" pitchFamily="18" charset="0"/>
              </a:rPr>
              <a:t>		</a:t>
            </a:r>
            <a:r>
              <a:rPr lang="en-US" altLang="zh-CN" b="1" dirty="0" smtClean="0">
                <a:solidFill>
                  <a:srgbClr val="0000FF"/>
                </a:solidFill>
                <a:cs typeface="Times New Roman" pitchFamily="18" charset="0"/>
              </a:rPr>
              <a:t>}</a:t>
            </a:r>
          </a:p>
          <a:p>
            <a:pPr algn="l" defTabSz="444500">
              <a:lnSpc>
                <a:spcPct val="130000"/>
              </a:lnSpc>
              <a:spcBef>
                <a:spcPts val="0"/>
              </a:spcBef>
            </a:pPr>
            <a:r>
              <a:rPr lang="en-US" altLang="zh-CN" b="1" dirty="0" smtClean="0">
                <a:cs typeface="Times New Roman" pitchFamily="18" charset="0"/>
              </a:rPr>
              <a:t>	}</a:t>
            </a:r>
          </a:p>
          <a:p>
            <a:pPr algn="l" defTabSz="444500">
              <a:lnSpc>
                <a:spcPct val="130000"/>
              </a:lnSpc>
              <a:spcBef>
                <a:spcPts val="0"/>
              </a:spcBef>
            </a:pPr>
            <a:r>
              <a:rPr lang="en-US" altLang="zh-CN" b="1" dirty="0" smtClean="0">
                <a:cs typeface="Times New Roman" pitchFamily="18" charset="0"/>
              </a:rPr>
              <a:t>}</a:t>
            </a:r>
            <a:endParaRPr lang="en-US" altLang="zh-CN" b="1" dirty="0">
              <a:cs typeface="Times New Roman" pitchFamily="18" charset="0"/>
            </a:endParaRPr>
          </a:p>
        </p:txBody>
      </p:sp>
      <p:sp>
        <p:nvSpPr>
          <p:cNvPr id="499716" name="AutoShape 4"/>
          <p:cNvSpPr>
            <a:spLocks noChangeArrowheads="1"/>
          </p:cNvSpPr>
          <p:nvPr/>
        </p:nvSpPr>
        <p:spPr bwMode="auto">
          <a:xfrm>
            <a:off x="2771775" y="4500570"/>
            <a:ext cx="2447925" cy="408623"/>
          </a:xfrm>
          <a:prstGeom prst="wedgeRoundRectCallout">
            <a:avLst>
              <a:gd name="adj1" fmla="val 50335"/>
              <a:gd name="adj2" fmla="val -26097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外层循环控制行数</a:t>
            </a:r>
          </a:p>
        </p:txBody>
      </p:sp>
      <p:sp>
        <p:nvSpPr>
          <p:cNvPr id="499717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如何使用二重循环</a:t>
            </a:r>
            <a:r>
              <a:rPr lang="en-US" altLang="zh-CN" b="1"/>
              <a:t>3-3</a:t>
            </a:r>
          </a:p>
        </p:txBody>
      </p:sp>
      <p:sp>
        <p:nvSpPr>
          <p:cNvPr id="499719" name="Rectangle 7"/>
          <p:cNvSpPr>
            <a:spLocks noChangeArrowheads="1"/>
          </p:cNvSpPr>
          <p:nvPr/>
        </p:nvSpPr>
        <p:spPr bwMode="auto">
          <a:xfrm>
            <a:off x="1474788" y="2714621"/>
            <a:ext cx="4610100" cy="2286016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499720" name="Rectangle 8"/>
          <p:cNvSpPr>
            <a:spLocks noChangeArrowheads="1"/>
          </p:cNvSpPr>
          <p:nvPr/>
        </p:nvSpPr>
        <p:spPr bwMode="auto">
          <a:xfrm>
            <a:off x="1908175" y="3143248"/>
            <a:ext cx="4032250" cy="107157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499715" name="AutoShape 3"/>
          <p:cNvSpPr>
            <a:spLocks noChangeArrowheads="1"/>
          </p:cNvSpPr>
          <p:nvPr/>
        </p:nvSpPr>
        <p:spPr bwMode="auto">
          <a:xfrm>
            <a:off x="2771775" y="3786190"/>
            <a:ext cx="2879725" cy="408623"/>
          </a:xfrm>
          <a:prstGeom prst="wedgeRoundRectCallout">
            <a:avLst>
              <a:gd name="adj1" fmla="val 17768"/>
              <a:gd name="adj2" fmla="val -51732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内层循环控制打印*数目</a:t>
            </a:r>
          </a:p>
        </p:txBody>
      </p:sp>
      <p:grpSp>
        <p:nvGrpSpPr>
          <p:cNvPr id="2" name="组合 12"/>
          <p:cNvGrpSpPr/>
          <p:nvPr/>
        </p:nvGrpSpPr>
        <p:grpSpPr>
          <a:xfrm>
            <a:off x="71406" y="857232"/>
            <a:ext cx="1000132" cy="414475"/>
            <a:chOff x="1000100" y="2528843"/>
            <a:chExt cx="1000132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9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6" grpId="0" animBg="1"/>
      <p:bldP spid="499719" grpId="0" animBg="1"/>
      <p:bldP spid="499720" grpId="0" animBg="1"/>
      <p:bldP spid="4997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学员操作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打印直角三角形</a:t>
            </a:r>
            <a:r>
              <a:rPr lang="en-US" altLang="zh-CN" b="1" dirty="0" smtClean="0"/>
              <a:t>2-1</a:t>
            </a:r>
            <a:endParaRPr lang="zh-CN" altLang="en-US" b="1"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训练</a:t>
            </a:r>
            <a:r>
              <a:rPr lang="zh-CN" altLang="en-US" dirty="0" smtClean="0"/>
              <a:t>要点</a:t>
            </a:r>
            <a:endParaRPr lang="zh-CN" altLang="en-US" dirty="0"/>
          </a:p>
          <a:p>
            <a:pPr lvl="1"/>
            <a:r>
              <a:rPr lang="zh-CN" altLang="en-US" dirty="0" smtClean="0"/>
              <a:t>二重循环及循环条件的设定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dirty="0" smtClean="0"/>
              <a:t>Scanner</a:t>
            </a:r>
            <a:r>
              <a:rPr lang="zh-CN" altLang="en-US" dirty="0" smtClean="0"/>
              <a:t>对象接收用户输入</a:t>
            </a:r>
            <a:endParaRPr lang="zh-CN" altLang="en-US" dirty="0"/>
          </a:p>
          <a:p>
            <a:r>
              <a:rPr lang="zh-CN" altLang="en-US" dirty="0"/>
              <a:t>需求</a:t>
            </a:r>
            <a:r>
              <a:rPr lang="zh-CN" altLang="en-US" dirty="0" smtClean="0"/>
              <a:t>说明</a:t>
            </a:r>
            <a:endParaRPr lang="zh-CN" altLang="en-US" dirty="0"/>
          </a:p>
          <a:p>
            <a:pPr lvl="1"/>
            <a:r>
              <a:rPr lang="zh-CN" altLang="en-US" dirty="0" smtClean="0"/>
              <a:t>从控制台输入直角三角形的高度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（行数）</a:t>
            </a:r>
          </a:p>
          <a:p>
            <a:pPr lvl="1"/>
            <a:r>
              <a:rPr lang="zh-CN" altLang="en-US" dirty="0" smtClean="0"/>
              <a:t>每行 * 的数目依次为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7…</a:t>
            </a:r>
            <a:endParaRPr lang="zh-CN" altLang="en-US" dirty="0"/>
          </a:p>
        </p:txBody>
      </p:sp>
      <p:grpSp>
        <p:nvGrpSpPr>
          <p:cNvPr id="2" name="组合 19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11" name="图片 10" descr="图9.4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8" y="1571612"/>
            <a:ext cx="2564961" cy="2786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3" y="-24"/>
            <a:ext cx="8229600" cy="900112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打印直角三角形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实现思路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外层循环控制行数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分析每行打印的内容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每一行打印字符</a:t>
            </a:r>
            <a:r>
              <a:rPr lang="en-US" dirty="0" smtClean="0"/>
              <a:t>*</a:t>
            </a:r>
            <a:r>
              <a:rPr lang="zh-CN" altLang="en-US" dirty="0" smtClean="0"/>
              <a:t>结束后要换行</a:t>
            </a:r>
            <a:endParaRPr lang="en-US" altLang="zh-CN" dirty="0" smtClean="0"/>
          </a:p>
          <a:p>
            <a:r>
              <a:rPr lang="zh-CN" altLang="en-US" dirty="0" smtClean="0"/>
              <a:t>难点指导</a:t>
            </a:r>
          </a:p>
          <a:p>
            <a:pPr lvl="1"/>
            <a:r>
              <a:rPr lang="zh-CN" altLang="en-US" dirty="0" smtClean="0"/>
              <a:t>内层循环的条件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         j&lt;=2i-1</a:t>
            </a:r>
            <a:r>
              <a:rPr lang="zh-CN" altLang="en-US" dirty="0" smtClean="0"/>
              <a:t> </a:t>
            </a:r>
          </a:p>
          <a:p>
            <a:endParaRPr lang="zh-CN" altLang="en-US" dirty="0"/>
          </a:p>
        </p:txBody>
      </p:sp>
      <p:grpSp>
        <p:nvGrpSpPr>
          <p:cNvPr id="4" name="组合 5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7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5" name="组合 9"/>
          <p:cNvGrpSpPr>
            <a:grpSpLocks/>
          </p:cNvGrpSpPr>
          <p:nvPr/>
        </p:nvGrpSpPr>
        <p:grpSpPr bwMode="auto">
          <a:xfrm>
            <a:off x="2857500" y="585789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1" name="TextBox 13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15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42852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学员操作</a:t>
            </a:r>
            <a:r>
              <a:rPr lang="en-US" altLang="zh-CN" b="1" dirty="0" smtClean="0"/>
              <a:t>——</a:t>
            </a:r>
            <a:r>
              <a:rPr lang="zh-CN" altLang="en-US" b="1" dirty="0"/>
              <a:t>打印倒</a:t>
            </a:r>
            <a:r>
              <a:rPr lang="zh-CN" altLang="en-US" b="1" dirty="0" smtClean="0"/>
              <a:t>直角三角形</a:t>
            </a:r>
            <a:endParaRPr lang="zh-CN" altLang="en-US" b="1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  <a:endParaRPr lang="zh-CN" altLang="en-US" dirty="0"/>
          </a:p>
          <a:p>
            <a:pPr lvl="1"/>
            <a:r>
              <a:rPr lang="zh-CN" altLang="en-US" dirty="0"/>
              <a:t>从控制台输入直角三角形的</a:t>
            </a:r>
            <a:r>
              <a:rPr lang="zh-CN" altLang="en-US" dirty="0" smtClean="0"/>
              <a:t>高度（行数）</a:t>
            </a:r>
            <a:endParaRPr lang="zh-CN" altLang="en-US" dirty="0"/>
          </a:p>
          <a:p>
            <a:pPr lvl="1"/>
            <a:r>
              <a:rPr lang="zh-CN" altLang="en-US" dirty="0"/>
              <a:t>每行*的数目从下至上依次为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pic>
        <p:nvPicPr>
          <p:cNvPr id="14" name="图片 13" descr="图9.5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6" y="2786058"/>
            <a:ext cx="3000396" cy="3259054"/>
          </a:xfrm>
          <a:prstGeom prst="rect">
            <a:avLst/>
          </a:prstGeom>
        </p:spPr>
      </p:pic>
      <p:grpSp>
        <p:nvGrpSpPr>
          <p:cNvPr id="2" name="组合 16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18" name="TextBox 17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3" name="组合 9"/>
          <p:cNvGrpSpPr>
            <a:grpSpLocks/>
          </p:cNvGrpSpPr>
          <p:nvPr/>
        </p:nvGrpSpPr>
        <p:grpSpPr bwMode="auto">
          <a:xfrm>
            <a:off x="1785918" y="585789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1" name="TextBox 13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15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学员操作</a:t>
            </a:r>
            <a:r>
              <a:rPr lang="en-US" altLang="zh-CN" b="1" dirty="0" smtClean="0"/>
              <a:t>——</a:t>
            </a:r>
            <a:r>
              <a:rPr lang="zh-CN" altLang="zh-CN" b="1" dirty="0"/>
              <a:t>打印等腰三角形</a:t>
            </a:r>
            <a:endParaRPr lang="en-US" altLang="zh-CN" b="1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276351"/>
            <a:ext cx="7858180" cy="158114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说明</a:t>
            </a:r>
            <a:endParaRPr lang="zh-CN" altLang="en-US" dirty="0"/>
          </a:p>
          <a:p>
            <a:pPr lvl="1"/>
            <a:r>
              <a:rPr lang="zh-CN" altLang="en-US" dirty="0"/>
              <a:t>从控制台输入等腰三角形的高度</a:t>
            </a:r>
          </a:p>
          <a:p>
            <a:pPr lvl="1"/>
            <a:r>
              <a:rPr lang="zh-CN" altLang="en-US" dirty="0"/>
              <a:t>每行*的数目依次为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7… 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2" name="组合 6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3" name="组合 9"/>
          <p:cNvGrpSpPr>
            <a:grpSpLocks/>
          </p:cNvGrpSpPr>
          <p:nvPr/>
        </p:nvGrpSpPr>
        <p:grpSpPr bwMode="auto">
          <a:xfrm>
            <a:off x="1928794" y="614045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2" name="TextBox 13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20</a:t>
              </a:r>
              <a:r>
                <a:rPr lang="zh-CN" altLang="en-US" b="1" dirty="0">
                  <a:solidFill>
                    <a:srgbClr val="FBFFFE"/>
                  </a:solidFill>
                </a:rPr>
                <a:t>分钟</a:t>
              </a:r>
            </a:p>
          </p:txBody>
        </p:sp>
      </p:grpSp>
      <p:pic>
        <p:nvPicPr>
          <p:cNvPr id="13" name="图片 12" descr="图9.6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64" y="1154066"/>
            <a:ext cx="2357454" cy="2560686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56391" y="3181793"/>
            <a:ext cx="986585" cy="461521"/>
            <a:chOff x="3786182" y="3824735"/>
            <a:chExt cx="986585" cy="461521"/>
          </a:xfrm>
        </p:grpSpPr>
        <p:sp>
          <p:nvSpPr>
            <p:cNvPr id="19" name="TextBox 18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20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785786" y="3857628"/>
            <a:ext cx="507209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5"/>
              </a:buBlip>
            </a:pPr>
            <a:r>
              <a:rPr lang="zh-CN" altLang="en-US" sz="2800" b="1" kern="0" dirty="0" smtClean="0">
                <a:latin typeface="+mn-lt"/>
                <a:ea typeface="+mn-ea"/>
              </a:rPr>
              <a:t>外层循环控制行数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5"/>
              </a:buBlip>
            </a:pPr>
            <a:r>
              <a:rPr lang="zh-CN" altLang="en-US" sz="2800" b="1" kern="0" dirty="0" smtClean="0">
                <a:latin typeface="+mn-lt"/>
                <a:ea typeface="+mn-ea"/>
              </a:rPr>
              <a:t>每行先打印空格，再打印</a:t>
            </a:r>
            <a:r>
              <a:rPr lang="en-US" altLang="en-US" sz="2800" b="1" kern="0" dirty="0" smtClean="0">
                <a:latin typeface="+mn-lt"/>
                <a:ea typeface="+mn-ea"/>
              </a:rPr>
              <a:t>*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5"/>
              </a:buBlip>
            </a:pPr>
            <a:r>
              <a:rPr lang="zh-CN" altLang="en-US" sz="2800" b="1" kern="0" dirty="0" smtClean="0">
                <a:latin typeface="+mn-lt"/>
                <a:ea typeface="+mn-ea"/>
              </a:rPr>
              <a:t>打印空格和字符</a:t>
            </a:r>
            <a:r>
              <a:rPr lang="en-US" altLang="en-US" sz="2800" b="1" kern="0" dirty="0" smtClean="0">
                <a:latin typeface="+mn-lt"/>
                <a:ea typeface="+mn-ea"/>
              </a:rPr>
              <a:t>*</a:t>
            </a:r>
            <a:r>
              <a:rPr lang="zh-CN" altLang="en-US" sz="2800" b="1" kern="0" dirty="0" smtClean="0">
                <a:latin typeface="+mn-lt"/>
                <a:ea typeface="+mn-ea"/>
              </a:rPr>
              <a:t>用两个不同的循环</a:t>
            </a:r>
          </a:p>
        </p:txBody>
      </p:sp>
      <p:pic>
        <p:nvPicPr>
          <p:cNvPr id="22" name="图片 21" descr="图9.7.BM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3266" y="4071942"/>
            <a:ext cx="2380700" cy="2428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学员操作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打印九九乘法表</a:t>
            </a:r>
            <a:r>
              <a:rPr lang="en-US" altLang="zh-CN" b="1" dirty="0" smtClean="0"/>
              <a:t>2-1</a:t>
            </a:r>
            <a:endParaRPr lang="zh-CN" altLang="en-US" b="1"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r>
              <a:rPr lang="zh-CN" altLang="en-US" dirty="0"/>
              <a:t>训练</a:t>
            </a:r>
            <a:r>
              <a:rPr lang="zh-CN" altLang="en-US" dirty="0" smtClean="0"/>
              <a:t>要点</a:t>
            </a:r>
            <a:endParaRPr lang="zh-CN" altLang="en-US" dirty="0"/>
          </a:p>
          <a:p>
            <a:pPr lvl="1"/>
            <a:r>
              <a:rPr lang="zh-CN" altLang="en-US" dirty="0" smtClean="0"/>
              <a:t>复杂</a:t>
            </a:r>
            <a:r>
              <a:rPr lang="zh-CN" altLang="en-US" dirty="0"/>
              <a:t>的二重循环 </a:t>
            </a:r>
          </a:p>
          <a:p>
            <a:r>
              <a:rPr lang="zh-CN" altLang="en-US" dirty="0"/>
              <a:t>需求</a:t>
            </a:r>
            <a:r>
              <a:rPr lang="zh-CN" altLang="en-US" dirty="0" smtClean="0"/>
              <a:t>说明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面试题：</a:t>
            </a:r>
            <a:r>
              <a:rPr lang="zh-CN" altLang="en-US" dirty="0" smtClean="0"/>
              <a:t>利用二重循环实现九九乘法表</a:t>
            </a:r>
            <a:endParaRPr lang="zh-CN" altLang="en-US" dirty="0"/>
          </a:p>
        </p:txBody>
      </p:sp>
      <p:grpSp>
        <p:nvGrpSpPr>
          <p:cNvPr id="2" name="组合 19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14" name="图片 13" descr="图9.8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32" y="3571876"/>
            <a:ext cx="5143536" cy="19174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打印九九乘法表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实现思路</a:t>
            </a:r>
          </a:p>
          <a:p>
            <a:pPr marL="914400" lvl="1" indent="-457200">
              <a:buAutoNum type="arabicPeriod"/>
            </a:pPr>
            <a:r>
              <a:rPr lang="zh-CN" altLang="en-US" dirty="0" smtClean="0"/>
              <a:t>九九乘法表共有</a:t>
            </a:r>
            <a:r>
              <a:rPr lang="pt-BR" altLang="zh-CN" dirty="0" smtClean="0"/>
              <a:t>9</a:t>
            </a:r>
            <a:r>
              <a:rPr lang="zh-CN" altLang="en-US" dirty="0" smtClean="0"/>
              <a:t>行，因此外层循环条件为</a:t>
            </a:r>
            <a:endParaRPr lang="en-US" altLang="zh-CN" dirty="0" smtClean="0"/>
          </a:p>
          <a:p>
            <a:pPr marL="914400" lvl="1" indent="-457200">
              <a:buNone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&lt;=9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zh-CN" altLang="en-US" dirty="0" smtClean="0"/>
              <a:t>第</a:t>
            </a:r>
            <a:r>
              <a:rPr lang="pt-BR" altLang="zh-CN" dirty="0" smtClean="0"/>
              <a:t>i</a:t>
            </a:r>
            <a:r>
              <a:rPr lang="zh-CN" altLang="en-US" dirty="0" smtClean="0"/>
              <a:t>行上有</a:t>
            </a:r>
            <a:r>
              <a:rPr lang="pt-BR" altLang="zh-CN" dirty="0" smtClean="0"/>
              <a:t>i</a:t>
            </a:r>
            <a:r>
              <a:rPr lang="zh-CN" altLang="en-US" dirty="0" smtClean="0"/>
              <a:t>个式子，因此因此外层循环条件为</a:t>
            </a:r>
            <a:endParaRPr lang="en-US" altLang="zh-CN" dirty="0" smtClean="0"/>
          </a:p>
          <a:p>
            <a:pPr marL="914400" lvl="1" indent="-457200">
              <a:buNone/>
            </a:pPr>
            <a:r>
              <a:rPr lang="en-US" altLang="zh-CN" dirty="0" smtClean="0"/>
              <a:t>	       j &lt;= I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zh-CN" altLang="en-US" dirty="0" smtClean="0"/>
              <a:t>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行上的第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个式子为</a:t>
            </a:r>
            <a:endParaRPr lang="en-US" altLang="zh-CN" dirty="0" smtClean="0"/>
          </a:p>
          <a:p>
            <a:pPr marL="914400" lvl="1" indent="-457200">
              <a:buNone/>
            </a:pPr>
            <a:r>
              <a:rPr lang="en-US" altLang="zh-CN" dirty="0" smtClean="0"/>
              <a:t>             j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 = j*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的值</a:t>
            </a:r>
            <a:endParaRPr lang="en-US" altLang="zh-CN" dirty="0" smtClean="0"/>
          </a:p>
          <a:p>
            <a:endParaRPr lang="zh-CN" altLang="en-US" sz="2000" dirty="0"/>
          </a:p>
        </p:txBody>
      </p:sp>
      <p:grpSp>
        <p:nvGrpSpPr>
          <p:cNvPr id="4" name="组合 5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7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5" name="组合 9"/>
          <p:cNvGrpSpPr>
            <a:grpSpLocks/>
          </p:cNvGrpSpPr>
          <p:nvPr/>
        </p:nvGrpSpPr>
        <p:grpSpPr bwMode="auto">
          <a:xfrm>
            <a:off x="2857500" y="5711844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1" name="TextBox 13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20</a:t>
              </a:r>
              <a:r>
                <a:rPr lang="zh-CN" altLang="en-US" b="1" dirty="0">
                  <a:solidFill>
                    <a:srgbClr val="FBFFFE"/>
                  </a:solidFill>
                </a:rPr>
                <a:t>分钟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在二重循环中使用</a:t>
            </a:r>
            <a:r>
              <a:rPr lang="en-US" altLang="zh-CN" b="1" dirty="0"/>
              <a:t>continue 2-1 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5010170"/>
          </a:xfrm>
          <a:noFill/>
          <a:ln/>
        </p:spPr>
        <p:txBody>
          <a:bodyPr/>
          <a:lstStyle/>
          <a:p>
            <a:r>
              <a:rPr lang="zh-CN" altLang="en-US" dirty="0" smtClean="0"/>
              <a:t>若有</a:t>
            </a:r>
            <a:r>
              <a:rPr lang="en-US" altLang="zh-CN" dirty="0" smtClean="0"/>
              <a:t>3</a:t>
            </a:r>
            <a:r>
              <a:rPr lang="zh-CN" altLang="en-US" dirty="0"/>
              <a:t>个班级各</a:t>
            </a:r>
            <a:r>
              <a:rPr lang="en-US" altLang="zh-CN" dirty="0"/>
              <a:t>4</a:t>
            </a:r>
            <a:r>
              <a:rPr lang="zh-CN" altLang="en-US" dirty="0"/>
              <a:t>名学员参赛，计算每个班级参赛学员平均分，统计成绩大于</a:t>
            </a:r>
            <a:r>
              <a:rPr lang="en-US" altLang="zh-CN" dirty="0"/>
              <a:t>85</a:t>
            </a:r>
            <a:r>
              <a:rPr lang="zh-CN" altLang="en-US" dirty="0"/>
              <a:t>分学员数 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04838" name="Rectangle 6"/>
          <p:cNvSpPr>
            <a:spLocks noChangeArrowheads="1"/>
          </p:cNvSpPr>
          <p:nvPr/>
        </p:nvSpPr>
        <p:spPr bwMode="auto">
          <a:xfrm>
            <a:off x="784254" y="3357562"/>
            <a:ext cx="3573432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</a:pPr>
            <a:r>
              <a:rPr lang="zh-CN" altLang="en-US" sz="2800" b="1" dirty="0">
                <a:latin typeface="+mn-lt"/>
                <a:ea typeface="+mn-ea"/>
              </a:rPr>
              <a:t>在</a:t>
            </a:r>
            <a:r>
              <a:rPr lang="zh-CN" altLang="en-US" sz="2800" b="1" dirty="0" smtClean="0">
                <a:latin typeface="+mn-lt"/>
                <a:ea typeface="+mn-ea"/>
              </a:rPr>
              <a:t>问题</a:t>
            </a:r>
            <a:r>
              <a:rPr lang="en-US" altLang="zh-CN" sz="2800" b="1" dirty="0" smtClean="0">
                <a:latin typeface="+mn-lt"/>
                <a:ea typeface="+mn-ea"/>
              </a:rPr>
              <a:t>1</a:t>
            </a:r>
            <a:r>
              <a:rPr lang="zh-CN" altLang="en-US" sz="2800" b="1" dirty="0" smtClean="0">
                <a:latin typeface="+mn-lt"/>
                <a:ea typeface="+mn-ea"/>
              </a:rPr>
              <a:t>基础</a:t>
            </a:r>
            <a:r>
              <a:rPr lang="zh-CN" altLang="en-US" sz="2800" b="1" dirty="0">
                <a:latin typeface="+mn-lt"/>
                <a:ea typeface="+mn-ea"/>
              </a:rPr>
              <a:t>上增加了新功能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</a:pPr>
            <a:r>
              <a:rPr lang="zh-CN" altLang="en-US" sz="2800" b="1" dirty="0">
                <a:latin typeface="+mn-lt"/>
                <a:ea typeface="+mn-ea"/>
              </a:rPr>
              <a:t>使用</a:t>
            </a:r>
            <a:r>
              <a:rPr lang="en-US" altLang="zh-CN" sz="2800" b="1" dirty="0">
                <a:latin typeface="+mn-lt"/>
                <a:ea typeface="+mn-ea"/>
              </a:rPr>
              <a:t>continue</a:t>
            </a:r>
            <a:r>
              <a:rPr lang="zh-CN" altLang="en-US" sz="2800" b="1" dirty="0" smtClean="0">
                <a:latin typeface="+mn-lt"/>
                <a:ea typeface="+mn-ea"/>
              </a:rPr>
              <a:t>统计</a:t>
            </a:r>
            <a:r>
              <a:rPr lang="zh-CN" altLang="en-US" sz="2800" b="1" dirty="0">
                <a:latin typeface="+mn-lt"/>
                <a:ea typeface="+mn-ea"/>
              </a:rPr>
              <a:t>大于</a:t>
            </a:r>
            <a:r>
              <a:rPr lang="en-US" altLang="zh-CN" sz="2800" b="1" dirty="0" smtClean="0">
                <a:latin typeface="+mn-lt"/>
                <a:ea typeface="+mn-ea"/>
              </a:rPr>
              <a:t>85</a:t>
            </a:r>
            <a:r>
              <a:rPr lang="zh-CN" altLang="en-US" sz="2800" b="1" dirty="0" smtClean="0">
                <a:latin typeface="+mn-lt"/>
                <a:ea typeface="+mn-ea"/>
              </a:rPr>
              <a:t>分的</a:t>
            </a:r>
            <a:r>
              <a:rPr lang="zh-CN" altLang="en-US" sz="2800" b="1" dirty="0">
                <a:latin typeface="+mn-lt"/>
                <a:ea typeface="+mn-ea"/>
              </a:rPr>
              <a:t>学员人数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9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" name="组合 10"/>
          <p:cNvGrpSpPr/>
          <p:nvPr/>
        </p:nvGrpSpPr>
        <p:grpSpPr>
          <a:xfrm>
            <a:off x="71406" y="2928934"/>
            <a:ext cx="1000132" cy="446983"/>
            <a:chOff x="1000100" y="3235185"/>
            <a:chExt cx="1000132" cy="446983"/>
          </a:xfrm>
        </p:grpSpPr>
        <p:pic>
          <p:nvPicPr>
            <p:cNvPr id="12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14" name="图片 13" descr="图9.9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143116"/>
            <a:ext cx="3357586" cy="4297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4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4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AutoShape 2"/>
          <p:cNvSpPr>
            <a:spLocks noChangeArrowheads="1"/>
          </p:cNvSpPr>
          <p:nvPr/>
        </p:nvSpPr>
        <p:spPr bwMode="auto">
          <a:xfrm>
            <a:off x="706469" y="1518723"/>
            <a:ext cx="8080373" cy="405341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for(int i = 0; i &lt; classnum; i++){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//…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for(int j = 0; j &lt; score.length; j++){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//…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zh-CN" b="1" dirty="0" smtClean="0">
                <a:solidFill>
                  <a:srgbClr val="0000FF"/>
                </a:solidFill>
                <a:cs typeface="Times New Roman" pitchFamily="18" charset="0"/>
              </a:rPr>
              <a:t>if(score[j</a:t>
            </a: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</a:rPr>
              <a:t>] &lt; 85) {	</a:t>
            </a:r>
            <a:endParaRPr lang="zh-CN" altLang="en-US" b="1" dirty="0">
              <a:solidFill>
                <a:srgbClr val="0000FF"/>
              </a:solidFill>
              <a:cs typeface="Times New Roman" pitchFamily="18" charset="0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rgbClr val="0000FF"/>
                </a:solidFill>
                <a:cs typeface="Times New Roman" pitchFamily="18" charset="0"/>
              </a:rPr>
              <a:t>		</a:t>
            </a:r>
            <a:r>
              <a:rPr lang="zh-CN" altLang="en-US" b="1" dirty="0" smtClean="0">
                <a:solidFill>
                  <a:srgbClr val="0000FF"/>
                </a:solidFill>
                <a:cs typeface="Times New Roman" pitchFamily="18" charset="0"/>
              </a:rPr>
              <a:t>          </a:t>
            </a:r>
            <a:r>
              <a:rPr lang="en-US" altLang="zh-CN" b="1" dirty="0" smtClean="0">
                <a:solidFill>
                  <a:srgbClr val="0000FF"/>
                </a:solidFill>
                <a:cs typeface="Times New Roman" pitchFamily="18" charset="0"/>
              </a:rPr>
              <a:t>continue</a:t>
            </a: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</a:rPr>
              <a:t>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</a:rPr>
              <a:t>		</a:t>
            </a:r>
            <a:r>
              <a:rPr lang="en-US" altLang="zh-CN" b="1" dirty="0" smtClean="0">
                <a:solidFill>
                  <a:srgbClr val="0000FF"/>
                </a:solidFill>
                <a:cs typeface="Times New Roman" pitchFamily="18" charset="0"/>
              </a:rPr>
              <a:t>      }</a:t>
            </a:r>
            <a:endParaRPr lang="en-US" altLang="zh-CN" b="1" dirty="0">
              <a:solidFill>
                <a:srgbClr val="0000FF"/>
              </a:solidFill>
              <a:cs typeface="Times New Roman" pitchFamily="18" charset="0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</a:rPr>
              <a:t>	 </a:t>
            </a:r>
            <a:r>
              <a:rPr lang="en-US" altLang="zh-CN" b="1" dirty="0" smtClean="0">
                <a:solidFill>
                  <a:srgbClr val="0000FF"/>
                </a:solidFill>
                <a:cs typeface="Times New Roman" pitchFamily="18" charset="0"/>
              </a:rPr>
              <a:t> 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count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++;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//…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5859" name="AutoShape 3"/>
          <p:cNvSpPr>
            <a:spLocks noChangeArrowheads="1"/>
          </p:cNvSpPr>
          <p:nvPr/>
        </p:nvSpPr>
        <p:spPr bwMode="auto">
          <a:xfrm>
            <a:off x="3995738" y="4429132"/>
            <a:ext cx="2952750" cy="1021556"/>
          </a:xfrm>
          <a:prstGeom prst="wedgeRoundRectCallout">
            <a:avLst>
              <a:gd name="adj1" fmla="val -49886"/>
              <a:gd name="adj2" fmla="val -42203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执行</a:t>
            </a:r>
            <a:r>
              <a:rPr lang="en-US" altLang="zh-CN" b="1" dirty="0">
                <a:solidFill>
                  <a:schemeClr val="bg1"/>
                </a:solidFill>
              </a:rPr>
              <a:t>continue</a:t>
            </a:r>
            <a:r>
              <a:rPr lang="zh-CN" altLang="en-US" b="1" dirty="0">
                <a:solidFill>
                  <a:schemeClr val="bg1"/>
                </a:solidFill>
              </a:rPr>
              <a:t>，进入本层循环的下一轮循环，不再执行</a:t>
            </a:r>
            <a:r>
              <a:rPr lang="en-US" altLang="zh-CN" b="1" dirty="0">
                <a:solidFill>
                  <a:schemeClr val="bg1"/>
                </a:solidFill>
              </a:rPr>
              <a:t>count++</a:t>
            </a:r>
          </a:p>
        </p:txBody>
      </p:sp>
      <p:sp>
        <p:nvSpPr>
          <p:cNvPr id="50587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在二重循环中使用</a:t>
            </a:r>
            <a:r>
              <a:rPr lang="en-US" altLang="zh-CN" b="1" dirty="0"/>
              <a:t>continue 2-2 </a:t>
            </a:r>
          </a:p>
        </p:txBody>
      </p:sp>
      <p:grpSp>
        <p:nvGrpSpPr>
          <p:cNvPr id="2" name="组合 14"/>
          <p:cNvGrpSpPr/>
          <p:nvPr/>
        </p:nvGrpSpPr>
        <p:grpSpPr>
          <a:xfrm>
            <a:off x="71406" y="857232"/>
            <a:ext cx="1000132" cy="414475"/>
            <a:chOff x="1000100" y="2528843"/>
            <a:chExt cx="1000132" cy="414475"/>
          </a:xfrm>
        </p:grpSpPr>
        <p:pic>
          <p:nvPicPr>
            <p:cNvPr id="1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" name="组合 23"/>
          <p:cNvGrpSpPr/>
          <p:nvPr/>
        </p:nvGrpSpPr>
        <p:grpSpPr>
          <a:xfrm>
            <a:off x="3492500" y="1911351"/>
            <a:ext cx="2519363" cy="1731963"/>
            <a:chOff x="3492500" y="1697037"/>
            <a:chExt cx="2519363" cy="1731963"/>
          </a:xfrm>
        </p:grpSpPr>
        <p:sp>
          <p:nvSpPr>
            <p:cNvPr id="505891" name="Line 35"/>
            <p:cNvSpPr>
              <a:spLocks noChangeShapeType="1"/>
            </p:cNvSpPr>
            <p:nvPr/>
          </p:nvSpPr>
          <p:spPr bwMode="auto">
            <a:xfrm flipV="1">
              <a:off x="3492500" y="3414712"/>
              <a:ext cx="2505075" cy="9525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  <a:ea typeface="宋体" charset="-122"/>
              </a:endParaRPr>
            </a:p>
          </p:txBody>
        </p:sp>
        <p:sp>
          <p:nvSpPr>
            <p:cNvPr id="505892" name="Line 36"/>
            <p:cNvSpPr>
              <a:spLocks noChangeShapeType="1"/>
            </p:cNvSpPr>
            <p:nvPr/>
          </p:nvSpPr>
          <p:spPr bwMode="auto">
            <a:xfrm flipV="1">
              <a:off x="6007100" y="1697037"/>
              <a:ext cx="4763" cy="1731963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  <a:ea typeface="宋体" charset="-122"/>
              </a:endParaRPr>
            </a:p>
          </p:txBody>
        </p:sp>
        <p:sp>
          <p:nvSpPr>
            <p:cNvPr id="505893" name="Line 37"/>
            <p:cNvSpPr>
              <a:spLocks noChangeShapeType="1"/>
            </p:cNvSpPr>
            <p:nvPr/>
          </p:nvSpPr>
          <p:spPr bwMode="auto">
            <a:xfrm flipH="1" flipV="1">
              <a:off x="4787900" y="1697037"/>
              <a:ext cx="1196975" cy="14288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  <a:ea typeface="宋体" charset="-122"/>
              </a:endParaRPr>
            </a:p>
          </p:txBody>
        </p:sp>
        <p:cxnSp>
          <p:nvCxnSpPr>
            <p:cNvPr id="22" name="直接箭头连接符 21"/>
            <p:cNvCxnSpPr>
              <a:stCxn id="505893" idx="1"/>
            </p:cNvCxnSpPr>
            <p:nvPr/>
          </p:nvCxnSpPr>
          <p:spPr bwMode="auto">
            <a:xfrm rot="16200000" flipH="1">
              <a:off x="4589352" y="1895584"/>
              <a:ext cx="401008" cy="391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在二重循环中使用</a:t>
            </a:r>
            <a:r>
              <a:rPr lang="en-US" altLang="zh-CN" b="1" dirty="0"/>
              <a:t>break 2-1 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5002192" cy="2509839"/>
          </a:xfrm>
          <a:noFill/>
          <a:ln/>
        </p:spPr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/>
              <a:t>5</a:t>
            </a:r>
            <a:r>
              <a:rPr lang="zh-CN" altLang="en-US" dirty="0"/>
              <a:t>家衣服专卖店</a:t>
            </a:r>
            <a:r>
              <a:rPr lang="zh-CN" altLang="en-US" dirty="0" smtClean="0"/>
              <a:t>，每</a:t>
            </a:r>
            <a:r>
              <a:rPr lang="zh-CN" altLang="en-US" dirty="0"/>
              <a:t>家最多购买</a:t>
            </a:r>
            <a:r>
              <a:rPr lang="en-US" altLang="zh-CN" dirty="0"/>
              <a:t>3</a:t>
            </a:r>
            <a:r>
              <a:rPr lang="zh-CN" altLang="en-US" dirty="0" smtClean="0"/>
              <a:t>件。用户可以</a:t>
            </a:r>
            <a:r>
              <a:rPr lang="zh-CN" altLang="en-US" dirty="0"/>
              <a:t>选择离开</a:t>
            </a:r>
            <a:r>
              <a:rPr lang="zh-CN" altLang="en-US" dirty="0" smtClean="0"/>
              <a:t>，可以</a:t>
            </a:r>
            <a:r>
              <a:rPr lang="zh-CN" altLang="en-US" dirty="0"/>
              <a:t>买</a:t>
            </a:r>
            <a:r>
              <a:rPr lang="zh-CN" altLang="en-US" dirty="0" smtClean="0"/>
              <a:t>衣服</a:t>
            </a:r>
            <a:endParaRPr lang="en-US" altLang="zh-CN" dirty="0" smtClean="0"/>
          </a:p>
          <a:p>
            <a:r>
              <a:rPr lang="zh-CN" altLang="en-US" dirty="0" smtClean="0"/>
              <a:t>最后打印总共</a:t>
            </a:r>
            <a:r>
              <a:rPr lang="zh-CN" altLang="en-US" dirty="0"/>
              <a:t>买了几件衣服 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2" name="组合 7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9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" name="组合 10"/>
          <p:cNvGrpSpPr/>
          <p:nvPr/>
        </p:nvGrpSpPr>
        <p:grpSpPr>
          <a:xfrm>
            <a:off x="71406" y="3553521"/>
            <a:ext cx="1000132" cy="446983"/>
            <a:chOff x="1000100" y="3235185"/>
            <a:chExt cx="1000132" cy="446983"/>
          </a:xfrm>
        </p:grpSpPr>
        <p:pic>
          <p:nvPicPr>
            <p:cNvPr id="12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14" name="图片 13" descr="图9.10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32" y="785794"/>
            <a:ext cx="3071834" cy="5712863"/>
          </a:xfrm>
          <a:prstGeom prst="rect">
            <a:avLst/>
          </a:prstGeom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85786" y="4071942"/>
            <a:ext cx="7645398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5"/>
              </a:buBlip>
              <a:tabLst/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使用二重循环解决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6"/>
              </a:buBlip>
            </a:pPr>
            <a:r>
              <a:rPr lang="zh-CN" altLang="en-US" sz="2400" b="1" dirty="0" smtClean="0"/>
              <a:t>外层循环控制去每个专卖店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6"/>
              </a:buBlip>
            </a:pPr>
            <a:r>
              <a:rPr lang="zh-CN" altLang="en-US" sz="2400" b="1" dirty="0" smtClean="0"/>
              <a:t>内层循环控制买衣服过程</a:t>
            </a: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6"/>
              </a:buBlip>
            </a:pPr>
            <a:r>
              <a:rPr lang="zh-CN" altLang="en-US" sz="2400" b="1" dirty="0" smtClean="0"/>
              <a:t>使用</a:t>
            </a:r>
            <a:r>
              <a:rPr lang="en-US" altLang="zh-CN" sz="2400" b="1" dirty="0" smtClean="0"/>
              <a:t>break</a:t>
            </a:r>
            <a:r>
              <a:rPr lang="zh-CN" altLang="en-US" sz="2400" b="1" dirty="0" smtClean="0"/>
              <a:t>退出内层循环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5"/>
              </a:buBlip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1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回顾与作业点评</a:t>
            </a:r>
            <a:endParaRPr lang="zh-CN" altLang="en-US" b="1" dirty="0"/>
          </a:p>
        </p:txBody>
      </p:sp>
      <p:sp>
        <p:nvSpPr>
          <p:cNvPr id="456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57298"/>
            <a:ext cx="8229600" cy="4768865"/>
          </a:xfrm>
          <a:ln/>
        </p:spPr>
        <p:txBody>
          <a:bodyPr/>
          <a:lstStyle/>
          <a:p>
            <a:r>
              <a:rPr lang="zh-CN" altLang="en-GB" dirty="0"/>
              <a:t>阅读下面代码，哪个有错误？说明理由</a:t>
            </a:r>
            <a:endParaRPr lang="en-GB" altLang="zh-CN" dirty="0"/>
          </a:p>
          <a:p>
            <a:endParaRPr lang="zh-CN" altLang="en-GB" dirty="0"/>
          </a:p>
          <a:p>
            <a:endParaRPr lang="zh-CN" altLang="en-GB" dirty="0"/>
          </a:p>
          <a:p>
            <a:endParaRPr lang="zh-CN" altLang="en-GB" dirty="0"/>
          </a:p>
          <a:p>
            <a:endParaRPr lang="zh-CN" altLang="en-GB" dirty="0"/>
          </a:p>
          <a:p>
            <a:r>
              <a:rPr lang="zh-CN" altLang="en-GB" dirty="0"/>
              <a:t>填代码：逆序输出数组中的元素</a:t>
            </a:r>
            <a:endParaRPr lang="en-GB" altLang="zh-CN" dirty="0"/>
          </a:p>
        </p:txBody>
      </p:sp>
      <p:sp>
        <p:nvSpPr>
          <p:cNvPr id="456708" name="AutoShape 4"/>
          <p:cNvSpPr>
            <a:spLocks noChangeArrowheads="1"/>
          </p:cNvSpPr>
          <p:nvPr/>
        </p:nvSpPr>
        <p:spPr bwMode="auto">
          <a:xfrm>
            <a:off x="987447" y="1928802"/>
            <a:ext cx="6799263" cy="5005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3838" indent="-223838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double[ ] a = new double[ ];     </a:t>
            </a:r>
          </a:p>
        </p:txBody>
      </p:sp>
      <p:sp>
        <p:nvSpPr>
          <p:cNvPr id="456709" name="AutoShape 5"/>
          <p:cNvSpPr>
            <a:spLocks noChangeArrowheads="1"/>
          </p:cNvSpPr>
          <p:nvPr/>
        </p:nvSpPr>
        <p:spPr bwMode="auto">
          <a:xfrm>
            <a:off x="987447" y="2576502"/>
            <a:ext cx="6799263" cy="5005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3838" indent="-223838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double[ ] a = new double[5]{1,2,3,4,5,}; </a:t>
            </a:r>
          </a:p>
        </p:txBody>
      </p:sp>
      <p:sp>
        <p:nvSpPr>
          <p:cNvPr id="456710" name="AutoShape 6"/>
          <p:cNvSpPr>
            <a:spLocks noChangeArrowheads="1"/>
          </p:cNvSpPr>
          <p:nvPr/>
        </p:nvSpPr>
        <p:spPr bwMode="auto">
          <a:xfrm>
            <a:off x="987447" y="3224202"/>
            <a:ext cx="6799263" cy="500563"/>
          </a:xfrm>
          <a:prstGeom prst="roundRect">
            <a:avLst>
              <a:gd name="adj" fmla="val 2966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3838" indent="-223838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double a = {1,2,3,4,5};     </a:t>
            </a:r>
          </a:p>
        </p:txBody>
      </p:sp>
      <p:sp>
        <p:nvSpPr>
          <p:cNvPr id="456711" name="AutoShape 7"/>
          <p:cNvSpPr>
            <a:spLocks noChangeArrowheads="1"/>
          </p:cNvSpPr>
          <p:nvPr/>
        </p:nvSpPr>
        <p:spPr bwMode="auto">
          <a:xfrm>
            <a:off x="1000100" y="4724400"/>
            <a:ext cx="6888163" cy="169578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3838" indent="-223838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int[ ] a = new int[ ] {1,2,3,4,5};</a:t>
            </a:r>
          </a:p>
          <a:p>
            <a:pPr marL="223838" indent="-223838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for (_______________; ________; ____ ){</a:t>
            </a:r>
          </a:p>
          <a:p>
            <a:pPr marL="223838" indent="-223838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System.out.println(a[i]);</a:t>
            </a:r>
          </a:p>
          <a:p>
            <a:pPr marL="223838" indent="-223838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 </a:t>
            </a:r>
          </a:p>
        </p:txBody>
      </p:sp>
      <p:sp>
        <p:nvSpPr>
          <p:cNvPr id="456712" name="Text Box 8"/>
          <p:cNvSpPr txBox="1">
            <a:spLocks noChangeArrowheads="1"/>
          </p:cNvSpPr>
          <p:nvPr/>
        </p:nvSpPr>
        <p:spPr bwMode="auto">
          <a:xfrm>
            <a:off x="1454106" y="5048270"/>
            <a:ext cx="2665413" cy="452432"/>
          </a:xfrm>
          <a:prstGeom prst="rect">
            <a:avLst/>
          </a:prstGeom>
          <a:noFill/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int i = a.length -1</a:t>
            </a:r>
          </a:p>
        </p:txBody>
      </p:sp>
      <p:sp>
        <p:nvSpPr>
          <p:cNvPr id="456713" name="Text Box 9"/>
          <p:cNvSpPr txBox="1">
            <a:spLocks noChangeArrowheads="1"/>
          </p:cNvSpPr>
          <p:nvPr/>
        </p:nvSpPr>
        <p:spPr bwMode="auto">
          <a:xfrm>
            <a:off x="3286116" y="5072074"/>
            <a:ext cx="85725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&gt;= 0</a:t>
            </a:r>
          </a:p>
        </p:txBody>
      </p:sp>
      <p:sp>
        <p:nvSpPr>
          <p:cNvPr id="456714" name="Text Box 10"/>
          <p:cNvSpPr txBox="1">
            <a:spLocks noChangeArrowheads="1"/>
          </p:cNvSpPr>
          <p:nvPr/>
        </p:nvSpPr>
        <p:spPr bwMode="auto">
          <a:xfrm>
            <a:off x="4286249" y="5072074"/>
            <a:ext cx="57150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- -</a:t>
            </a:r>
          </a:p>
        </p:txBody>
      </p:sp>
      <p:grpSp>
        <p:nvGrpSpPr>
          <p:cNvPr id="2" name="组合 77"/>
          <p:cNvGrpSpPr/>
          <p:nvPr/>
        </p:nvGrpSpPr>
        <p:grpSpPr>
          <a:xfrm>
            <a:off x="71406" y="885750"/>
            <a:ext cx="1469411" cy="400110"/>
            <a:chOff x="2962268" y="5103147"/>
            <a:chExt cx="1469411" cy="400110"/>
          </a:xfrm>
        </p:grpSpPr>
        <p:pic>
          <p:nvPicPr>
            <p:cNvPr id="16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18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16" y="2000240"/>
            <a:ext cx="554514" cy="462095"/>
          </a:xfrm>
          <a:prstGeom prst="rect">
            <a:avLst/>
          </a:prstGeom>
          <a:noFill/>
        </p:spPr>
      </p:pic>
      <p:pic>
        <p:nvPicPr>
          <p:cNvPr id="19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16" y="2643182"/>
            <a:ext cx="535259" cy="446049"/>
          </a:xfrm>
          <a:prstGeom prst="rect">
            <a:avLst/>
          </a:prstGeom>
          <a:noFill/>
        </p:spPr>
      </p:pic>
      <p:pic>
        <p:nvPicPr>
          <p:cNvPr id="20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16" y="3357562"/>
            <a:ext cx="535259" cy="4460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6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56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5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6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11" grpId="0" animBg="1"/>
      <p:bldP spid="456712" grpId="0"/>
      <p:bldP spid="456713" grpId="0"/>
      <p:bldP spid="4567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38" name="AutoShape 18"/>
          <p:cNvSpPr>
            <a:spLocks noChangeArrowheads="1"/>
          </p:cNvSpPr>
          <p:nvPr/>
        </p:nvSpPr>
        <p:spPr bwMode="auto">
          <a:xfrm>
            <a:off x="468313" y="1428736"/>
            <a:ext cx="8356600" cy="477361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for(int i = 0; i &lt; 5; i++){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System.out.println("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欢迎光临第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+ (i+1) 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家专卖店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for(int j = 0; j &lt; 3; j++){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System.out.println("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要离开吗（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y/n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）？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choice = input.nextLine();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if("y".equals(choice)){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break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	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System.out.println("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买了一件衣服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count++;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计数器加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1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//……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517123" name="AutoShape 3"/>
          <p:cNvSpPr>
            <a:spLocks noChangeArrowheads="1"/>
          </p:cNvSpPr>
          <p:nvPr/>
        </p:nvSpPr>
        <p:spPr bwMode="auto">
          <a:xfrm>
            <a:off x="5330854" y="3643314"/>
            <a:ext cx="3384550" cy="715089"/>
          </a:xfrm>
          <a:prstGeom prst="wedgeRoundRectCallout">
            <a:avLst>
              <a:gd name="adj1" fmla="val -49707"/>
              <a:gd name="adj2" fmla="val 22533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>
                <a:solidFill>
                  <a:schemeClr val="bg1"/>
                </a:solidFill>
              </a:rPr>
              <a:t>执行</a:t>
            </a:r>
            <a:r>
              <a:rPr lang="en-US" altLang="zh-CN" b="1">
                <a:solidFill>
                  <a:schemeClr val="bg1"/>
                </a:solidFill>
              </a:rPr>
              <a:t>break</a:t>
            </a:r>
            <a:r>
              <a:rPr lang="zh-CN" altLang="en-US" b="1">
                <a:solidFill>
                  <a:schemeClr val="bg1"/>
                </a:solidFill>
              </a:rPr>
              <a:t>，跳出内层循环，继续执行外层循环的语句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5171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在二重循环中使用</a:t>
            </a:r>
            <a:r>
              <a:rPr lang="en-US" altLang="zh-CN" b="1" dirty="0"/>
              <a:t>break 2-2 </a:t>
            </a:r>
          </a:p>
        </p:txBody>
      </p:sp>
      <p:grpSp>
        <p:nvGrpSpPr>
          <p:cNvPr id="2" name="组合 14"/>
          <p:cNvGrpSpPr/>
          <p:nvPr/>
        </p:nvGrpSpPr>
        <p:grpSpPr>
          <a:xfrm>
            <a:off x="71406" y="857232"/>
            <a:ext cx="1000132" cy="414475"/>
            <a:chOff x="1000100" y="2528843"/>
            <a:chExt cx="1000132" cy="414475"/>
          </a:xfrm>
        </p:grpSpPr>
        <p:pic>
          <p:nvPicPr>
            <p:cNvPr id="1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" name="组合 24"/>
          <p:cNvGrpSpPr/>
          <p:nvPr/>
        </p:nvGrpSpPr>
        <p:grpSpPr>
          <a:xfrm>
            <a:off x="2351922" y="3913206"/>
            <a:ext cx="2863020" cy="2016125"/>
            <a:chOff x="2351922" y="3913206"/>
            <a:chExt cx="2863020" cy="2016125"/>
          </a:xfrm>
        </p:grpSpPr>
        <p:sp>
          <p:nvSpPr>
            <p:cNvPr id="517140" name="Line 20"/>
            <p:cNvSpPr>
              <a:spLocks noChangeShapeType="1"/>
            </p:cNvSpPr>
            <p:nvPr/>
          </p:nvSpPr>
          <p:spPr bwMode="auto">
            <a:xfrm>
              <a:off x="3477007" y="3924407"/>
              <a:ext cx="1719641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  <a:ea typeface="宋体" charset="-122"/>
              </a:endParaRPr>
            </a:p>
          </p:txBody>
        </p:sp>
        <p:sp>
          <p:nvSpPr>
            <p:cNvPr id="517141" name="Line 21"/>
            <p:cNvSpPr>
              <a:spLocks noChangeShapeType="1"/>
            </p:cNvSpPr>
            <p:nvPr/>
          </p:nvSpPr>
          <p:spPr bwMode="auto">
            <a:xfrm>
              <a:off x="5214942" y="3913206"/>
              <a:ext cx="0" cy="1478491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  <a:ea typeface="宋体" charset="-122"/>
              </a:endParaRPr>
            </a:p>
          </p:txBody>
        </p:sp>
        <p:sp>
          <p:nvSpPr>
            <p:cNvPr id="517142" name="Line 22"/>
            <p:cNvSpPr>
              <a:spLocks noChangeShapeType="1"/>
            </p:cNvSpPr>
            <p:nvPr/>
          </p:nvSpPr>
          <p:spPr bwMode="auto">
            <a:xfrm flipH="1">
              <a:off x="2351923" y="5402898"/>
              <a:ext cx="2863019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  <a:ea typeface="宋体" charset="-122"/>
              </a:endParaRPr>
            </a:p>
          </p:txBody>
        </p:sp>
        <p:cxnSp>
          <p:nvCxnSpPr>
            <p:cNvPr id="23" name="直接箭头连接符 22"/>
            <p:cNvCxnSpPr>
              <a:stCxn id="517142" idx="1"/>
            </p:cNvCxnSpPr>
            <p:nvPr/>
          </p:nvCxnSpPr>
          <p:spPr bwMode="auto">
            <a:xfrm rot="16200000" flipH="1">
              <a:off x="2091456" y="5663365"/>
              <a:ext cx="526432" cy="549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二重循环中</a:t>
            </a:r>
            <a:r>
              <a:rPr lang="en-US" altLang="zh-CN" b="1" dirty="0"/>
              <a:t>continue</a:t>
            </a:r>
            <a:r>
              <a:rPr lang="zh-CN" altLang="en-US" b="1" dirty="0"/>
              <a:t>和</a:t>
            </a:r>
            <a:r>
              <a:rPr lang="en-US" altLang="zh-CN" b="1" dirty="0"/>
              <a:t>break</a:t>
            </a:r>
            <a:r>
              <a:rPr lang="zh-CN" altLang="en-US" b="1" dirty="0"/>
              <a:t>对比 </a:t>
            </a:r>
          </a:p>
        </p:txBody>
      </p:sp>
      <p:sp>
        <p:nvSpPr>
          <p:cNvPr id="510980" name="AutoShape 4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3859184" cy="3333220"/>
          </a:xfrm>
          <a:prstGeom prst="roundRect">
            <a:avLst>
              <a:gd name="adj" fmla="val 86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for(…){</a:t>
            </a:r>
          </a:p>
          <a:p>
            <a:pPr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   </a:t>
            </a:r>
          </a:p>
          <a:p>
            <a:pPr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      for(…) {</a:t>
            </a:r>
          </a:p>
          <a:p>
            <a:pPr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           </a:t>
            </a:r>
            <a:r>
              <a:rPr lang="en-US" altLang="zh-CN" sz="1800" kern="1200" dirty="0" smtClean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//……</a:t>
            </a:r>
            <a:endParaRPr lang="en-US" altLang="zh-CN" sz="1800" kern="1200" dirty="0">
              <a:solidFill>
                <a:schemeClr val="accent5">
                  <a:lumMod val="10000"/>
                </a:schemeClr>
              </a:solidFill>
              <a:ea typeface="黑体" pitchFamily="2" charset="-122"/>
            </a:endParaRPr>
          </a:p>
          <a:p>
            <a:pPr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           continue;</a:t>
            </a:r>
          </a:p>
          <a:p>
            <a:pPr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           </a:t>
            </a:r>
            <a:r>
              <a:rPr lang="en-US" altLang="zh-CN" sz="1800" kern="1200" dirty="0" smtClean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//……</a:t>
            </a:r>
            <a:endParaRPr lang="en-US" altLang="zh-CN" sz="1800" kern="1200" dirty="0">
              <a:solidFill>
                <a:schemeClr val="accent5">
                  <a:lumMod val="10000"/>
                </a:schemeClr>
              </a:solidFill>
              <a:ea typeface="黑体" pitchFamily="2" charset="-122"/>
            </a:endParaRPr>
          </a:p>
          <a:p>
            <a:pPr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      }</a:t>
            </a:r>
          </a:p>
          <a:p>
            <a:pPr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      </a:t>
            </a:r>
            <a:r>
              <a:rPr lang="en-US" altLang="zh-CN" sz="1800" kern="1200" dirty="0" smtClean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//……</a:t>
            </a:r>
            <a:endParaRPr lang="en-US" altLang="zh-CN" sz="1800" kern="1200" dirty="0">
              <a:solidFill>
                <a:schemeClr val="accent5">
                  <a:lumMod val="10000"/>
                </a:schemeClr>
              </a:solidFill>
              <a:ea typeface="黑体" pitchFamily="2" charset="-122"/>
            </a:endParaRPr>
          </a:p>
          <a:p>
            <a:pPr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}</a:t>
            </a:r>
          </a:p>
        </p:txBody>
      </p:sp>
      <p:sp>
        <p:nvSpPr>
          <p:cNvPr id="510983" name="AutoShape 7"/>
          <p:cNvSpPr>
            <a:spLocks noChangeArrowheads="1"/>
          </p:cNvSpPr>
          <p:nvPr/>
        </p:nvSpPr>
        <p:spPr bwMode="auto">
          <a:xfrm>
            <a:off x="4859338" y="2214554"/>
            <a:ext cx="3887787" cy="33332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for(…){</a:t>
            </a:r>
          </a:p>
          <a:p>
            <a:pPr marL="342900" indent="-342900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</a:p>
          <a:p>
            <a:pPr marL="342900" indent="-342900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for(…) {</a:t>
            </a:r>
          </a:p>
          <a:p>
            <a:pPr marL="342900" indent="-342900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//……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342900" indent="-342900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break;</a:t>
            </a:r>
          </a:p>
          <a:p>
            <a:pPr marL="342900" indent="-342900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//……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342900" indent="-342900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}</a:t>
            </a:r>
          </a:p>
          <a:p>
            <a:pPr marL="342900" indent="-342900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//……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342900" indent="-342900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grpSp>
        <p:nvGrpSpPr>
          <p:cNvPr id="2" name="组合 19"/>
          <p:cNvGrpSpPr/>
          <p:nvPr/>
        </p:nvGrpSpPr>
        <p:grpSpPr>
          <a:xfrm>
            <a:off x="1787565" y="1857364"/>
            <a:ext cx="1984316" cy="1143008"/>
            <a:chOff x="1787565" y="1857364"/>
            <a:chExt cx="1984316" cy="1143008"/>
          </a:xfrm>
        </p:grpSpPr>
        <p:sp>
          <p:nvSpPr>
            <p:cNvPr id="510985" name="Line 9"/>
            <p:cNvSpPr>
              <a:spLocks noChangeShapeType="1"/>
            </p:cNvSpPr>
            <p:nvPr/>
          </p:nvSpPr>
          <p:spPr bwMode="auto">
            <a:xfrm>
              <a:off x="2686682" y="2990718"/>
              <a:ext cx="1076965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  <a:ea typeface="宋体" charset="-122"/>
              </a:endParaRPr>
            </a:p>
          </p:txBody>
        </p:sp>
        <p:sp>
          <p:nvSpPr>
            <p:cNvPr id="510986" name="Line 10"/>
            <p:cNvSpPr>
              <a:spLocks noChangeShapeType="1"/>
            </p:cNvSpPr>
            <p:nvPr/>
          </p:nvSpPr>
          <p:spPr bwMode="auto">
            <a:xfrm flipV="1">
              <a:off x="3768588" y="1857364"/>
              <a:ext cx="3293" cy="1143008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  <a:ea typeface="宋体" charset="-122"/>
              </a:endParaRPr>
            </a:p>
          </p:txBody>
        </p:sp>
        <p:sp>
          <p:nvSpPr>
            <p:cNvPr id="510987" name="Line 11"/>
            <p:cNvSpPr>
              <a:spLocks noChangeShapeType="1"/>
            </p:cNvSpPr>
            <p:nvPr/>
          </p:nvSpPr>
          <p:spPr bwMode="auto">
            <a:xfrm flipH="1" flipV="1">
              <a:off x="1787565" y="1867018"/>
              <a:ext cx="1967849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  <a:ea typeface="宋体" charset="-122"/>
              </a:endParaRPr>
            </a:p>
          </p:txBody>
        </p:sp>
        <p:cxnSp>
          <p:nvCxnSpPr>
            <p:cNvPr id="17" name="直接箭头连接符 16"/>
            <p:cNvCxnSpPr>
              <a:stCxn id="510987" idx="1"/>
            </p:cNvCxnSpPr>
            <p:nvPr/>
          </p:nvCxnSpPr>
          <p:spPr bwMode="auto">
            <a:xfrm rot="16200000" flipH="1">
              <a:off x="1638259" y="2016324"/>
              <a:ext cx="302464" cy="385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组合 21"/>
          <p:cNvGrpSpPr/>
          <p:nvPr/>
        </p:nvGrpSpPr>
        <p:grpSpPr>
          <a:xfrm>
            <a:off x="5863383" y="3849697"/>
            <a:ext cx="1880442" cy="1105867"/>
            <a:chOff x="5863383" y="3849697"/>
            <a:chExt cx="1880442" cy="1105867"/>
          </a:xfrm>
        </p:grpSpPr>
        <p:sp>
          <p:nvSpPr>
            <p:cNvPr id="510991" name="Line 15"/>
            <p:cNvSpPr>
              <a:spLocks noChangeShapeType="1"/>
            </p:cNvSpPr>
            <p:nvPr/>
          </p:nvSpPr>
          <p:spPr bwMode="auto">
            <a:xfrm>
              <a:off x="6614886" y="3855297"/>
              <a:ext cx="1117055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  <a:ea typeface="宋体" charset="-122"/>
              </a:endParaRPr>
            </a:p>
          </p:txBody>
        </p:sp>
        <p:sp>
          <p:nvSpPr>
            <p:cNvPr id="510992" name="Line 16"/>
            <p:cNvSpPr>
              <a:spLocks noChangeShapeType="1"/>
            </p:cNvSpPr>
            <p:nvPr/>
          </p:nvSpPr>
          <p:spPr bwMode="auto">
            <a:xfrm>
              <a:off x="7743825" y="3849697"/>
              <a:ext cx="0" cy="739246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  <a:ea typeface="宋体" charset="-122"/>
              </a:endParaRPr>
            </a:p>
          </p:txBody>
        </p:sp>
        <p:sp>
          <p:nvSpPr>
            <p:cNvPr id="510993" name="Line 17"/>
            <p:cNvSpPr>
              <a:spLocks noChangeShapeType="1"/>
            </p:cNvSpPr>
            <p:nvPr/>
          </p:nvSpPr>
          <p:spPr bwMode="auto">
            <a:xfrm flipH="1">
              <a:off x="5872163" y="4594544"/>
              <a:ext cx="1859778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  <a:ea typeface="宋体" charset="-122"/>
              </a:endParaRPr>
            </a:p>
          </p:txBody>
        </p:sp>
        <p:cxnSp>
          <p:nvCxnSpPr>
            <p:cNvPr id="18" name="直接箭头连接符 17"/>
            <p:cNvCxnSpPr>
              <a:stCxn id="510993" idx="1"/>
            </p:cNvCxnSpPr>
            <p:nvPr/>
          </p:nvCxnSpPr>
          <p:spPr bwMode="auto">
            <a:xfrm rot="16200000" flipH="1" flipV="1">
              <a:off x="5687262" y="4770664"/>
              <a:ext cx="361021" cy="878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2786050" y="1214422"/>
            <a:ext cx="2857520" cy="442674"/>
          </a:xfrm>
          <a:prstGeom prst="wedgeRoundRectCallout">
            <a:avLst>
              <a:gd name="adj1" fmla="val -49886"/>
              <a:gd name="adj2" fmla="val -42203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继续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本层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下一轮循环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21" name="AutoShape 3"/>
          <p:cNvSpPr>
            <a:spLocks noChangeArrowheads="1"/>
          </p:cNvSpPr>
          <p:nvPr/>
        </p:nvSpPr>
        <p:spPr bwMode="auto">
          <a:xfrm>
            <a:off x="6572264" y="3272078"/>
            <a:ext cx="2357454" cy="442674"/>
          </a:xfrm>
          <a:prstGeom prst="wedgeRoundRectCallout">
            <a:avLst>
              <a:gd name="adj1" fmla="val -49886"/>
              <a:gd name="adj2" fmla="val -42203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跳出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本层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循环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0" grpId="0" animBg="1"/>
      <p:bldP spid="510983" grpId="0" animBg="1"/>
      <p:bldP spid="19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学员操作</a:t>
            </a:r>
            <a:r>
              <a:rPr lang="en-US" altLang="zh-CN" b="1" dirty="0" smtClean="0"/>
              <a:t>——</a:t>
            </a:r>
            <a:r>
              <a:rPr lang="zh-CN" altLang="en-US" dirty="0" smtClean="0"/>
              <a:t>统计打折商品的数量</a:t>
            </a:r>
            <a:endParaRPr lang="en-US" altLang="zh-CN" b="1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071547"/>
            <a:ext cx="7788274" cy="228601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说明</a:t>
            </a:r>
            <a:endParaRPr lang="zh-CN" altLang="en-US" dirty="0"/>
          </a:p>
          <a:p>
            <a:pPr lvl="1"/>
            <a:r>
              <a:rPr lang="zh-CN" altLang="en-US" dirty="0" smtClean="0"/>
              <a:t>有</a:t>
            </a:r>
            <a:r>
              <a:rPr lang="en-US" dirty="0" smtClean="0"/>
              <a:t>3</a:t>
            </a:r>
            <a:r>
              <a:rPr lang="zh-CN" altLang="en-US" dirty="0" smtClean="0"/>
              <a:t>名顾客去商场购物，每人买</a:t>
            </a:r>
            <a:r>
              <a:rPr lang="en-US" dirty="0" smtClean="0"/>
              <a:t>3</a:t>
            </a:r>
            <a:r>
              <a:rPr lang="zh-CN" altLang="en-US" dirty="0" smtClean="0"/>
              <a:t>件商品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商品单价</a:t>
            </a:r>
            <a:r>
              <a:rPr lang="en-US" dirty="0" smtClean="0"/>
              <a:t>300</a:t>
            </a:r>
            <a:r>
              <a:rPr lang="zh-CN" altLang="en-US" dirty="0" smtClean="0"/>
              <a:t>元以上的商品享受</a:t>
            </a:r>
            <a:r>
              <a:rPr lang="en-US" dirty="0" smtClean="0"/>
              <a:t>8</a:t>
            </a:r>
            <a:r>
              <a:rPr lang="zh-CN" altLang="en-US" dirty="0" smtClean="0"/>
              <a:t>折优惠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请统计每人享受打折优惠的商品的数量</a:t>
            </a:r>
            <a:endParaRPr lang="zh-CN" altLang="en-US" dirty="0"/>
          </a:p>
        </p:txBody>
      </p:sp>
      <p:grpSp>
        <p:nvGrpSpPr>
          <p:cNvPr id="2" name="组合 6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3" name="组合 9"/>
          <p:cNvGrpSpPr>
            <a:grpSpLocks/>
          </p:cNvGrpSpPr>
          <p:nvPr/>
        </p:nvGrpSpPr>
        <p:grpSpPr bwMode="auto">
          <a:xfrm>
            <a:off x="1928794" y="614045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2" name="TextBox 13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20</a:t>
              </a:r>
              <a:r>
                <a:rPr lang="zh-CN" altLang="en-US" b="1" dirty="0">
                  <a:solidFill>
                    <a:srgbClr val="FBFFFE"/>
                  </a:solidFill>
                </a:rPr>
                <a:t>分钟</a:t>
              </a:r>
            </a:p>
          </p:txBody>
        </p:sp>
      </p:grpSp>
      <p:grpSp>
        <p:nvGrpSpPr>
          <p:cNvPr id="4" name="组合 28"/>
          <p:cNvGrpSpPr/>
          <p:nvPr/>
        </p:nvGrpSpPr>
        <p:grpSpPr>
          <a:xfrm>
            <a:off x="156391" y="3181793"/>
            <a:ext cx="986585" cy="461521"/>
            <a:chOff x="3786182" y="3824735"/>
            <a:chExt cx="986585" cy="461521"/>
          </a:xfrm>
        </p:grpSpPr>
        <p:sp>
          <p:nvSpPr>
            <p:cNvPr id="19" name="TextBox 18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20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785786" y="3143248"/>
            <a:ext cx="5214974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</a:pPr>
            <a:endParaRPr lang="zh-CN" altLang="en-US" sz="2800" b="1" kern="0" dirty="0" smtClean="0">
              <a:latin typeface="+mn-lt"/>
              <a:ea typeface="+mn-ea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5"/>
              </a:buBlip>
            </a:pPr>
            <a:r>
              <a:rPr lang="zh-CN" altLang="en-US" sz="2800" b="1" kern="0" dirty="0" smtClean="0">
                <a:latin typeface="+mn-lt"/>
                <a:ea typeface="+mn-ea"/>
              </a:rPr>
              <a:t>外层循环条件：</a:t>
            </a:r>
            <a:r>
              <a:rPr lang="pt-BR" altLang="en-US" sz="2800" b="1" kern="0" dirty="0" smtClean="0">
                <a:latin typeface="+mn-lt"/>
                <a:ea typeface="+mn-ea"/>
              </a:rPr>
              <a:t>i&lt;3</a:t>
            </a:r>
            <a:endParaRPr lang="en-US" altLang="zh-CN" sz="2800" b="1" kern="0" dirty="0" smtClean="0">
              <a:latin typeface="+mn-lt"/>
              <a:ea typeface="+mn-ea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5"/>
              </a:buBlip>
            </a:pPr>
            <a:r>
              <a:rPr lang="zh-CN" altLang="en-US" sz="2800" b="1" kern="0" dirty="0" smtClean="0">
                <a:latin typeface="+mn-lt"/>
                <a:ea typeface="+mn-ea"/>
              </a:rPr>
              <a:t>内层循环条件：</a:t>
            </a:r>
            <a:r>
              <a:rPr lang="pt-BR" altLang="en-US" sz="2800" b="1" kern="0" dirty="0" smtClean="0">
                <a:latin typeface="+mn-lt"/>
                <a:ea typeface="+mn-ea"/>
              </a:rPr>
              <a:t>j&lt;3</a:t>
            </a:r>
            <a:endParaRPr lang="zh-CN" altLang="en-US" sz="2800" b="1" kern="0" dirty="0" smtClean="0">
              <a:latin typeface="+mn-lt"/>
              <a:ea typeface="+mn-ea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5"/>
              </a:buBlip>
            </a:pPr>
            <a:r>
              <a:rPr lang="zh-CN" altLang="en-US" sz="2800" b="1" kern="0" dirty="0" smtClean="0">
                <a:latin typeface="+mn-lt"/>
                <a:ea typeface="+mn-ea"/>
              </a:rPr>
              <a:t>使用</a:t>
            </a:r>
            <a:r>
              <a:rPr lang="en-US" altLang="zh-CN" sz="2800" b="1" kern="0" dirty="0" smtClean="0">
                <a:latin typeface="+mn-lt"/>
                <a:ea typeface="+mn-ea"/>
              </a:rPr>
              <a:t>continue </a:t>
            </a:r>
            <a:r>
              <a:rPr lang="zh-CN" altLang="en-US" sz="2800" b="1" kern="0" dirty="0" smtClean="0">
                <a:latin typeface="+mn-lt"/>
                <a:ea typeface="+mn-ea"/>
              </a:rPr>
              <a:t>统计享受</a:t>
            </a:r>
            <a:endParaRPr lang="en-US" altLang="zh-CN" sz="2800" b="1" kern="0" dirty="0" smtClean="0">
              <a:latin typeface="+mn-lt"/>
              <a:ea typeface="+mn-ea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sz="2800" b="1" kern="0" dirty="0" smtClean="0">
                <a:latin typeface="+mn-lt"/>
                <a:ea typeface="+mn-ea"/>
              </a:rPr>
              <a:t>	</a:t>
            </a:r>
            <a:r>
              <a:rPr lang="zh-CN" altLang="en-US" sz="2800" b="1" kern="0" dirty="0" smtClean="0">
                <a:latin typeface="+mn-lt"/>
                <a:ea typeface="+mn-ea"/>
              </a:rPr>
              <a:t>优惠的商品数量</a:t>
            </a:r>
          </a:p>
        </p:txBody>
      </p:sp>
      <p:pic>
        <p:nvPicPr>
          <p:cNvPr id="17" name="图片 16" descr="图9.11--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3504" y="3071810"/>
            <a:ext cx="2643206" cy="379064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总结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二重循环是一个循环体内又包含另一个完整的循环结构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在二重循环中，外层循环变量变化一次，内层循环变量要从初始值到结束值变化一遍</a:t>
            </a:r>
          </a:p>
          <a:p>
            <a:pPr lvl="0"/>
            <a:r>
              <a:rPr lang="zh-CN" altLang="en-US" dirty="0" smtClean="0"/>
              <a:t>在二重循环中可以使用</a:t>
            </a:r>
            <a:r>
              <a:rPr lang="en-US" dirty="0" smtClean="0"/>
              <a:t>break</a:t>
            </a:r>
            <a:r>
              <a:rPr lang="zh-CN" altLang="en-US" dirty="0" smtClean="0"/>
              <a:t>、</a:t>
            </a:r>
            <a:r>
              <a:rPr lang="en-US" dirty="0" smtClean="0"/>
              <a:t>continue</a:t>
            </a:r>
            <a:r>
              <a:rPr lang="zh-CN" altLang="en-US" dirty="0" smtClean="0"/>
              <a:t>语句控制程序的执行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42852"/>
            <a:ext cx="8229600" cy="900112"/>
          </a:xfrm>
          <a:noFill/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本章任务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/>
          <a:lstStyle/>
          <a:p>
            <a:r>
              <a:rPr lang="zh-CN" altLang="en-US" dirty="0" smtClean="0"/>
              <a:t>计算</a:t>
            </a:r>
            <a:r>
              <a:rPr lang="zh-CN" altLang="en-US" dirty="0"/>
              <a:t>竞赛平均分</a:t>
            </a:r>
          </a:p>
          <a:p>
            <a:r>
              <a:rPr lang="zh-CN" altLang="en-US" dirty="0"/>
              <a:t>用*打印</a:t>
            </a:r>
            <a:r>
              <a:rPr lang="zh-CN" altLang="en-US" dirty="0" smtClean="0"/>
              <a:t>图案</a:t>
            </a:r>
            <a:endParaRPr lang="en-US" altLang="zh-CN" dirty="0" smtClean="0"/>
          </a:p>
          <a:p>
            <a:r>
              <a:rPr lang="zh-CN" altLang="en-US" dirty="0" smtClean="0"/>
              <a:t>输出九九乘法表</a:t>
            </a:r>
            <a:endParaRPr lang="zh-CN" altLang="en-US" dirty="0"/>
          </a:p>
          <a:p>
            <a:r>
              <a:rPr lang="zh-CN" altLang="en-US" dirty="0"/>
              <a:t>模拟商场</a:t>
            </a:r>
            <a:r>
              <a:rPr lang="zh-CN" altLang="en-US" dirty="0" smtClean="0"/>
              <a:t>购物</a:t>
            </a:r>
            <a:endParaRPr lang="zh-CN" altLang="en-US" dirty="0"/>
          </a:p>
        </p:txBody>
      </p:sp>
      <p:pic>
        <p:nvPicPr>
          <p:cNvPr id="11" name="图片 10" descr="图9.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8" y="1285860"/>
            <a:ext cx="3857652" cy="4939044"/>
          </a:xfrm>
          <a:prstGeom prst="rect">
            <a:avLst/>
          </a:prstGeom>
        </p:spPr>
      </p:pic>
      <p:pic>
        <p:nvPicPr>
          <p:cNvPr id="12" name="图片 11" descr="图9.3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96" y="1357298"/>
            <a:ext cx="2233835" cy="22145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 descr="图9.4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40" y="1357298"/>
            <a:ext cx="2038284" cy="221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 descr="图9.5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6047" y="3929066"/>
            <a:ext cx="2038284" cy="221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 descr="图9.6.BM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5141" y="3929066"/>
            <a:ext cx="2038283" cy="221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图片 15" descr="图9.8.BMP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8794" y="3429000"/>
            <a:ext cx="5429288" cy="20239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图片 16" descr="图9.10.BMP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4876" y="1071546"/>
            <a:ext cx="3071834" cy="57128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图片 17" descr="图9.11--1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4480" y="3333258"/>
            <a:ext cx="2308369" cy="33104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42852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本章目标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掌握二重循环的使用</a:t>
            </a:r>
          </a:p>
          <a:p>
            <a:r>
              <a:rPr lang="zh-CN" altLang="en-US"/>
              <a:t>掌握二重循环中跳转语句的使用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1556" y="142852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学员操作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计算班级的平均</a:t>
            </a:r>
            <a:r>
              <a:rPr lang="zh-CN" altLang="en-US" b="1" dirty="0"/>
              <a:t>分 </a:t>
            </a:r>
            <a:endParaRPr lang="en-US" altLang="zh-CN" b="1"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说明</a:t>
            </a:r>
            <a:endParaRPr lang="zh-CN" altLang="en-US" dirty="0"/>
          </a:p>
          <a:p>
            <a:pPr lvl="1"/>
            <a:r>
              <a:rPr lang="zh-CN" altLang="en-US" dirty="0"/>
              <a:t>某次程序</a:t>
            </a:r>
            <a:r>
              <a:rPr lang="zh-CN" altLang="en-US"/>
              <a:t>大赛</a:t>
            </a:r>
            <a:r>
              <a:rPr lang="zh-CN" altLang="en-US" smtClean="0"/>
              <a:t>，</a:t>
            </a:r>
            <a:r>
              <a:rPr lang="en-US" altLang="zh-CN" smtClean="0"/>
              <a:t>JAVA</a:t>
            </a:r>
            <a:r>
              <a:rPr lang="zh-CN" altLang="en-US" smtClean="0"/>
              <a:t>班</a:t>
            </a:r>
            <a:r>
              <a:rPr lang="zh-CN" altLang="en-US" dirty="0"/>
              <a:t>有</a:t>
            </a:r>
            <a:r>
              <a:rPr lang="en-US" altLang="zh-CN" dirty="0"/>
              <a:t>4</a:t>
            </a:r>
            <a:r>
              <a:rPr lang="zh-CN" altLang="en-US" dirty="0"/>
              <a:t>名学员参加，学员的成绩由用户输入，计算该班参赛学员的平均分 </a:t>
            </a:r>
          </a:p>
          <a:p>
            <a:endParaRPr lang="zh-CN" altLang="en-US" dirty="0"/>
          </a:p>
        </p:txBody>
      </p:sp>
      <p:grpSp>
        <p:nvGrpSpPr>
          <p:cNvPr id="2" name="组合 6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3" name="组合 9"/>
          <p:cNvGrpSpPr>
            <a:grpSpLocks/>
          </p:cNvGrpSpPr>
          <p:nvPr/>
        </p:nvGrpSpPr>
        <p:grpSpPr bwMode="auto">
          <a:xfrm>
            <a:off x="2857500" y="614045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2" name="TextBox 13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完成时间：</a:t>
              </a:r>
              <a:r>
                <a:rPr lang="en-US" altLang="zh-CN" b="1" dirty="0">
                  <a:solidFill>
                    <a:srgbClr val="FBFFFE"/>
                  </a:solidFill>
                </a:rPr>
                <a:t>10</a:t>
              </a:r>
              <a:r>
                <a:rPr lang="zh-CN" altLang="en-US" b="1" dirty="0">
                  <a:solidFill>
                    <a:srgbClr val="FBFFFE"/>
                  </a:solidFill>
                </a:rPr>
                <a:t>分钟</a:t>
              </a:r>
            </a:p>
          </p:txBody>
        </p:sp>
      </p:grpSp>
      <p:pic>
        <p:nvPicPr>
          <p:cNvPr id="13" name="图片 12" descr="图9.1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298" y="2928934"/>
            <a:ext cx="4000528" cy="29319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42852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为什么使用二重循环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142983"/>
            <a:ext cx="7645398" cy="1571637"/>
          </a:xfrm>
          <a:noFill/>
          <a:ln/>
        </p:spPr>
        <p:txBody>
          <a:bodyPr/>
          <a:lstStyle/>
          <a:p>
            <a:r>
              <a:rPr lang="zh-CN" altLang="en-US" dirty="0" smtClean="0"/>
              <a:t>若有</a:t>
            </a:r>
            <a:r>
              <a:rPr lang="en-US" altLang="zh-CN" dirty="0" smtClean="0"/>
              <a:t>3</a:t>
            </a:r>
            <a:r>
              <a:rPr lang="zh-CN" altLang="en-US" dirty="0"/>
              <a:t>个班级各</a:t>
            </a:r>
            <a:r>
              <a:rPr lang="en-US" altLang="zh-CN" dirty="0"/>
              <a:t>4</a:t>
            </a:r>
            <a:r>
              <a:rPr lang="zh-CN" altLang="en-US" dirty="0"/>
              <a:t>名学员参赛</a:t>
            </a:r>
            <a:r>
              <a:rPr lang="zh-CN" altLang="en-US" dirty="0" smtClean="0"/>
              <a:t>，如何计算</a:t>
            </a:r>
            <a:r>
              <a:rPr lang="zh-CN" altLang="en-US" dirty="0"/>
              <a:t>每个班级参赛学员的平均</a:t>
            </a:r>
            <a:r>
              <a:rPr lang="zh-CN" altLang="en-US" dirty="0" smtClean="0"/>
              <a:t>分？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91530" name="Rectangle 10"/>
          <p:cNvSpPr>
            <a:spLocks noChangeArrowheads="1"/>
          </p:cNvSpPr>
          <p:nvPr/>
        </p:nvSpPr>
        <p:spPr bwMode="auto">
          <a:xfrm>
            <a:off x="784254" y="3213100"/>
            <a:ext cx="3787746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外层循环控制</a:t>
            </a:r>
            <a:r>
              <a:rPr lang="zh-CN" altLang="en-US" sz="2800" b="1" dirty="0">
                <a:latin typeface="+mn-lt"/>
                <a:ea typeface="+mn-ea"/>
              </a:rPr>
              <a:t>班级数目，内层循环控制每个班级学员数目</a:t>
            </a:r>
          </a:p>
        </p:txBody>
      </p:sp>
      <p:sp>
        <p:nvSpPr>
          <p:cNvPr id="491531" name="AutoShape 11"/>
          <p:cNvSpPr>
            <a:spLocks noChangeArrowheads="1"/>
          </p:cNvSpPr>
          <p:nvPr/>
        </p:nvSpPr>
        <p:spPr bwMode="auto">
          <a:xfrm>
            <a:off x="1116013" y="5589588"/>
            <a:ext cx="2952750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/>
              <a:t>使用二重循环实现</a:t>
            </a:r>
          </a:p>
        </p:txBody>
      </p:sp>
      <p:grpSp>
        <p:nvGrpSpPr>
          <p:cNvPr id="2" name="组合 8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" name="组合 11"/>
          <p:cNvGrpSpPr/>
          <p:nvPr/>
        </p:nvGrpSpPr>
        <p:grpSpPr>
          <a:xfrm>
            <a:off x="71406" y="2714620"/>
            <a:ext cx="1000132" cy="446983"/>
            <a:chOff x="1000100" y="3235185"/>
            <a:chExt cx="1000132" cy="446983"/>
          </a:xfrm>
        </p:grpSpPr>
        <p:pic>
          <p:nvPicPr>
            <p:cNvPr id="13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15" name="图片 14" descr="图9.2.BM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661" y="2000240"/>
            <a:ext cx="3494363" cy="44739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什么是二重循环 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14423"/>
            <a:ext cx="7645398" cy="714380"/>
          </a:xfrm>
        </p:spPr>
        <p:txBody>
          <a:bodyPr/>
          <a:lstStyle/>
          <a:p>
            <a:r>
              <a:rPr lang="zh-CN" altLang="en-US" dirty="0"/>
              <a:t>一个循环体内又包含另一个完整的循环结构 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94597" name="AutoShape 5"/>
          <p:cNvSpPr>
            <a:spLocks noChangeArrowheads="1"/>
          </p:cNvSpPr>
          <p:nvPr/>
        </p:nvSpPr>
        <p:spPr bwMode="auto">
          <a:xfrm>
            <a:off x="954088" y="1819018"/>
            <a:ext cx="3417887" cy="2252924"/>
          </a:xfrm>
          <a:prstGeom prst="roundRect">
            <a:avLst>
              <a:gd name="adj" fmla="val 1456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223838" indent="-223838" algn="l">
              <a:lnSpc>
                <a:spcPct val="130000"/>
              </a:lnSpc>
            </a:pPr>
            <a:r>
              <a:rPr lang="en-US" altLang="zh-CN" b="1" dirty="0" smtClean="0">
                <a:solidFill>
                  <a:srgbClr val="0000FF"/>
                </a:solidFill>
              </a:rPr>
              <a:t>while(</a:t>
            </a:r>
            <a:r>
              <a:rPr lang="zh-CN" altLang="en-US" b="1" dirty="0" smtClean="0">
                <a:solidFill>
                  <a:srgbClr val="0000FF"/>
                </a:solidFill>
              </a:rPr>
              <a:t>循环条件</a:t>
            </a:r>
            <a:r>
              <a:rPr lang="en-US" altLang="zh-CN" b="1" dirty="0" smtClean="0">
                <a:solidFill>
                  <a:srgbClr val="0000FF"/>
                </a:solidFill>
              </a:rPr>
              <a:t>1) { </a:t>
            </a:r>
          </a:p>
          <a:p>
            <a:pPr marL="223838" indent="-223838" algn="l">
              <a:lnSpc>
                <a:spcPct val="130000"/>
              </a:lnSpc>
            </a:pPr>
            <a:r>
              <a:rPr lang="en-US" altLang="zh-CN" b="1" dirty="0" smtClean="0"/>
              <a:t>     //</a:t>
            </a:r>
            <a:r>
              <a:rPr lang="zh-CN" altLang="en-US" b="1" dirty="0" smtClean="0"/>
              <a:t>循环操作</a:t>
            </a:r>
            <a:r>
              <a:rPr lang="en-US" altLang="zh-CN" b="1" dirty="0" smtClean="0"/>
              <a:t>1</a:t>
            </a:r>
          </a:p>
          <a:p>
            <a:pPr marL="223838" indent="-223838" algn="l">
              <a:lnSpc>
                <a:spcPct val="130000"/>
              </a:lnSpc>
            </a:pPr>
            <a:r>
              <a:rPr lang="en-US" altLang="zh-CN" b="1" dirty="0" smtClean="0"/>
              <a:t>     </a:t>
            </a:r>
            <a:r>
              <a:rPr lang="en-US" altLang="zh-CN" b="1" dirty="0" smtClean="0">
                <a:solidFill>
                  <a:srgbClr val="FF3300"/>
                </a:solidFill>
              </a:rPr>
              <a:t>while(</a:t>
            </a:r>
            <a:r>
              <a:rPr lang="zh-CN" altLang="en-US" b="1" dirty="0" smtClean="0">
                <a:solidFill>
                  <a:srgbClr val="FF3300"/>
                </a:solidFill>
              </a:rPr>
              <a:t>循环条件</a:t>
            </a:r>
            <a:r>
              <a:rPr lang="en-US" altLang="zh-CN" b="1" dirty="0" smtClean="0">
                <a:solidFill>
                  <a:srgbClr val="FF3300"/>
                </a:solidFill>
              </a:rPr>
              <a:t>2) {</a:t>
            </a:r>
          </a:p>
          <a:p>
            <a:pPr marL="223838" indent="-223838" algn="l">
              <a:lnSpc>
                <a:spcPct val="130000"/>
              </a:lnSpc>
            </a:pPr>
            <a:r>
              <a:rPr lang="en-US" altLang="zh-CN" b="1" dirty="0" smtClean="0">
                <a:solidFill>
                  <a:srgbClr val="FF3300"/>
                </a:solidFill>
              </a:rPr>
              <a:t>          //</a:t>
            </a:r>
            <a:r>
              <a:rPr lang="zh-CN" altLang="en-US" b="1" dirty="0" smtClean="0">
                <a:solidFill>
                  <a:srgbClr val="FF3300"/>
                </a:solidFill>
              </a:rPr>
              <a:t>循环操作</a:t>
            </a:r>
            <a:r>
              <a:rPr lang="en-US" altLang="zh-CN" b="1" dirty="0" smtClean="0">
                <a:solidFill>
                  <a:srgbClr val="FF3300"/>
                </a:solidFill>
              </a:rPr>
              <a:t>2</a:t>
            </a:r>
          </a:p>
          <a:p>
            <a:pPr marL="223838" indent="-223838" algn="l">
              <a:lnSpc>
                <a:spcPct val="130000"/>
              </a:lnSpc>
            </a:pPr>
            <a:r>
              <a:rPr lang="en-US" altLang="zh-CN" b="1" dirty="0" smtClean="0">
                <a:solidFill>
                  <a:srgbClr val="FF3300"/>
                </a:solidFill>
              </a:rPr>
              <a:t>     }</a:t>
            </a:r>
          </a:p>
          <a:p>
            <a:pPr marL="223838" indent="-223838" algn="l">
              <a:lnSpc>
                <a:spcPct val="130000"/>
              </a:lnSpc>
            </a:pPr>
            <a:r>
              <a:rPr lang="en-US" altLang="zh-CN" b="1" dirty="0" smtClean="0">
                <a:solidFill>
                  <a:srgbClr val="0000FF"/>
                </a:solidFill>
              </a:rPr>
              <a:t>}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494599" name="AutoShape 7"/>
          <p:cNvSpPr>
            <a:spLocks noChangeArrowheads="1"/>
          </p:cNvSpPr>
          <p:nvPr/>
        </p:nvSpPr>
        <p:spPr bwMode="auto">
          <a:xfrm>
            <a:off x="3203575" y="2214554"/>
            <a:ext cx="1368425" cy="408623"/>
          </a:xfrm>
          <a:prstGeom prst="wedgeRoundRectCallout">
            <a:avLst>
              <a:gd name="adj1" fmla="val -16691"/>
              <a:gd name="adj2" fmla="val 48228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外层循环</a:t>
            </a:r>
          </a:p>
        </p:txBody>
      </p:sp>
      <p:sp>
        <p:nvSpPr>
          <p:cNvPr id="494617" name="AutoShape 25"/>
          <p:cNvSpPr>
            <a:spLocks noChangeArrowheads="1"/>
          </p:cNvSpPr>
          <p:nvPr/>
        </p:nvSpPr>
        <p:spPr bwMode="auto">
          <a:xfrm>
            <a:off x="4716463" y="1819018"/>
            <a:ext cx="3417887" cy="22529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3838" indent="-223838" algn="l">
              <a:lnSpc>
                <a:spcPct val="130000"/>
              </a:lnSpc>
            </a:pPr>
            <a:r>
              <a:rPr lang="en-US" altLang="zh-CN" b="1" dirty="0" smtClean="0">
                <a:solidFill>
                  <a:srgbClr val="0000FF"/>
                </a:solidFill>
              </a:rPr>
              <a:t>do {</a:t>
            </a:r>
          </a:p>
          <a:p>
            <a:pPr marL="223838" indent="-223838" algn="l">
              <a:lnSpc>
                <a:spcPct val="130000"/>
              </a:lnSpc>
            </a:pPr>
            <a:r>
              <a:rPr lang="en-US" altLang="zh-CN" b="1" dirty="0" smtClean="0"/>
              <a:t>    //</a:t>
            </a:r>
            <a:r>
              <a:rPr lang="zh-CN" altLang="en-US" b="1" dirty="0" smtClean="0"/>
              <a:t>循环操作</a:t>
            </a:r>
            <a:r>
              <a:rPr lang="en-US" altLang="zh-CN" b="1" dirty="0" smtClean="0"/>
              <a:t>1</a:t>
            </a:r>
          </a:p>
          <a:p>
            <a:pPr marL="223838" indent="-223838" algn="l">
              <a:lnSpc>
                <a:spcPct val="130000"/>
              </a:lnSpc>
            </a:pPr>
            <a:r>
              <a:rPr lang="en-US" altLang="zh-CN" b="1" dirty="0" smtClean="0"/>
              <a:t>    </a:t>
            </a:r>
            <a:r>
              <a:rPr lang="en-US" altLang="zh-CN" b="1" dirty="0" smtClean="0">
                <a:solidFill>
                  <a:srgbClr val="FF3300"/>
                </a:solidFill>
              </a:rPr>
              <a:t>do {</a:t>
            </a:r>
          </a:p>
          <a:p>
            <a:pPr marL="223838" indent="-223838" algn="l">
              <a:lnSpc>
                <a:spcPct val="130000"/>
              </a:lnSpc>
            </a:pPr>
            <a:r>
              <a:rPr lang="en-US" altLang="zh-CN" b="1" dirty="0" smtClean="0">
                <a:solidFill>
                  <a:srgbClr val="FF3300"/>
                </a:solidFill>
              </a:rPr>
              <a:t>        //</a:t>
            </a:r>
            <a:r>
              <a:rPr lang="zh-CN" altLang="en-US" b="1" dirty="0" smtClean="0">
                <a:solidFill>
                  <a:srgbClr val="FF3300"/>
                </a:solidFill>
              </a:rPr>
              <a:t>循环操作</a:t>
            </a:r>
            <a:r>
              <a:rPr lang="en-US" altLang="zh-CN" b="1" dirty="0" smtClean="0">
                <a:solidFill>
                  <a:srgbClr val="FF3300"/>
                </a:solidFill>
              </a:rPr>
              <a:t>2</a:t>
            </a:r>
          </a:p>
          <a:p>
            <a:pPr marL="223838" indent="-223838" algn="l">
              <a:lnSpc>
                <a:spcPct val="130000"/>
              </a:lnSpc>
            </a:pPr>
            <a:r>
              <a:rPr lang="en-US" altLang="zh-CN" b="1" dirty="0" smtClean="0">
                <a:solidFill>
                  <a:srgbClr val="FF3300"/>
                </a:solidFill>
              </a:rPr>
              <a:t>    }while(</a:t>
            </a:r>
            <a:r>
              <a:rPr lang="zh-CN" altLang="en-US" b="1" dirty="0" smtClean="0">
                <a:solidFill>
                  <a:srgbClr val="FF3300"/>
                </a:solidFill>
              </a:rPr>
              <a:t>循环条件</a:t>
            </a:r>
            <a:r>
              <a:rPr lang="en-US" altLang="zh-CN" b="1" dirty="0" smtClean="0">
                <a:solidFill>
                  <a:srgbClr val="FF3300"/>
                </a:solidFill>
              </a:rPr>
              <a:t>1);</a:t>
            </a:r>
          </a:p>
          <a:p>
            <a:pPr marL="223838" indent="-223838" algn="l">
              <a:lnSpc>
                <a:spcPct val="130000"/>
              </a:lnSpc>
            </a:pPr>
            <a:r>
              <a:rPr lang="en-US" altLang="zh-CN" b="1" dirty="0" smtClean="0">
                <a:solidFill>
                  <a:srgbClr val="0000FF"/>
                </a:solidFill>
              </a:rPr>
              <a:t>}while(</a:t>
            </a:r>
            <a:r>
              <a:rPr lang="zh-CN" altLang="en-US" b="1" dirty="0" smtClean="0">
                <a:solidFill>
                  <a:srgbClr val="0000FF"/>
                </a:solidFill>
              </a:rPr>
              <a:t>循环条件</a:t>
            </a:r>
            <a:r>
              <a:rPr lang="en-US" altLang="zh-CN" b="1" dirty="0" smtClean="0">
                <a:solidFill>
                  <a:srgbClr val="0000FF"/>
                </a:solidFill>
              </a:rPr>
              <a:t>2);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494618" name="AutoShape 26"/>
          <p:cNvSpPr>
            <a:spLocks noChangeArrowheads="1"/>
          </p:cNvSpPr>
          <p:nvPr/>
        </p:nvSpPr>
        <p:spPr bwMode="auto">
          <a:xfrm>
            <a:off x="4716463" y="4214818"/>
            <a:ext cx="3417887" cy="22529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3838" indent="-223838" algn="l">
              <a:lnSpc>
                <a:spcPct val="130000"/>
              </a:lnSpc>
            </a:pPr>
            <a:r>
              <a:rPr lang="en-US" altLang="zh-CN" b="1" dirty="0" smtClean="0">
                <a:solidFill>
                  <a:srgbClr val="0000FF"/>
                </a:solidFill>
              </a:rPr>
              <a:t>while(</a:t>
            </a:r>
            <a:r>
              <a:rPr lang="zh-CN" altLang="en-US" b="1" dirty="0" smtClean="0">
                <a:solidFill>
                  <a:srgbClr val="0000FF"/>
                </a:solidFill>
              </a:rPr>
              <a:t>循环条件</a:t>
            </a:r>
            <a:r>
              <a:rPr lang="en-US" altLang="zh-CN" b="1" dirty="0" smtClean="0">
                <a:solidFill>
                  <a:srgbClr val="0000FF"/>
                </a:solidFill>
              </a:rPr>
              <a:t>1) {</a:t>
            </a:r>
          </a:p>
          <a:p>
            <a:pPr marL="223838" indent="-223838" algn="l">
              <a:lnSpc>
                <a:spcPct val="130000"/>
              </a:lnSpc>
            </a:pPr>
            <a:r>
              <a:rPr lang="en-US" altLang="zh-CN" b="1" dirty="0" smtClean="0"/>
              <a:t>      //</a:t>
            </a:r>
            <a:r>
              <a:rPr lang="zh-CN" altLang="en-US" b="1" dirty="0" smtClean="0"/>
              <a:t>循环操作</a:t>
            </a:r>
            <a:r>
              <a:rPr lang="en-US" altLang="zh-CN" b="1" dirty="0" smtClean="0"/>
              <a:t>1</a:t>
            </a:r>
          </a:p>
          <a:p>
            <a:pPr marL="223838" indent="-223838" algn="l">
              <a:lnSpc>
                <a:spcPct val="130000"/>
              </a:lnSpc>
            </a:pPr>
            <a:r>
              <a:rPr lang="en-US" altLang="zh-CN" b="1" dirty="0" smtClean="0"/>
              <a:t>      </a:t>
            </a:r>
            <a:r>
              <a:rPr lang="en-US" altLang="zh-CN" b="1" dirty="0" smtClean="0">
                <a:solidFill>
                  <a:srgbClr val="FF3300"/>
                </a:solidFill>
              </a:rPr>
              <a:t>for(</a:t>
            </a:r>
            <a:r>
              <a:rPr lang="zh-CN" altLang="en-US" b="1" dirty="0" smtClean="0">
                <a:solidFill>
                  <a:srgbClr val="FF3300"/>
                </a:solidFill>
              </a:rPr>
              <a:t>循环条件</a:t>
            </a:r>
            <a:r>
              <a:rPr lang="en-US" altLang="zh-CN" b="1" dirty="0" smtClean="0">
                <a:solidFill>
                  <a:srgbClr val="FF3300"/>
                </a:solidFill>
              </a:rPr>
              <a:t>2) {</a:t>
            </a:r>
          </a:p>
          <a:p>
            <a:pPr marL="223838" indent="-223838" algn="l">
              <a:lnSpc>
                <a:spcPct val="130000"/>
              </a:lnSpc>
            </a:pPr>
            <a:r>
              <a:rPr lang="en-US" altLang="zh-CN" b="1" dirty="0" smtClean="0">
                <a:solidFill>
                  <a:srgbClr val="FF3300"/>
                </a:solidFill>
              </a:rPr>
              <a:t>   	        //</a:t>
            </a:r>
            <a:r>
              <a:rPr lang="zh-CN" altLang="en-US" b="1" dirty="0" smtClean="0">
                <a:solidFill>
                  <a:srgbClr val="FF3300"/>
                </a:solidFill>
              </a:rPr>
              <a:t>循环操作</a:t>
            </a:r>
            <a:r>
              <a:rPr lang="en-US" altLang="zh-CN" b="1" dirty="0" smtClean="0">
                <a:solidFill>
                  <a:srgbClr val="FF3300"/>
                </a:solidFill>
              </a:rPr>
              <a:t>2</a:t>
            </a:r>
          </a:p>
          <a:p>
            <a:pPr marL="223838" indent="-223838" algn="l">
              <a:lnSpc>
                <a:spcPct val="130000"/>
              </a:lnSpc>
            </a:pPr>
            <a:r>
              <a:rPr lang="en-US" altLang="zh-CN" b="1" dirty="0" smtClean="0">
                <a:solidFill>
                  <a:srgbClr val="FF3300"/>
                </a:solidFill>
              </a:rPr>
              <a:t>	  }</a:t>
            </a:r>
          </a:p>
          <a:p>
            <a:pPr marL="223838" indent="-223838" algn="l">
              <a:lnSpc>
                <a:spcPct val="130000"/>
              </a:lnSpc>
            </a:pPr>
            <a:r>
              <a:rPr lang="en-US" altLang="zh-CN" b="1" dirty="0" smtClean="0">
                <a:solidFill>
                  <a:srgbClr val="0000FF"/>
                </a:solidFill>
              </a:rPr>
              <a:t>}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494619" name="AutoShape 27"/>
          <p:cNvSpPr>
            <a:spLocks noChangeArrowheads="1"/>
          </p:cNvSpPr>
          <p:nvPr/>
        </p:nvSpPr>
        <p:spPr bwMode="auto">
          <a:xfrm>
            <a:off x="900113" y="4214818"/>
            <a:ext cx="3417887" cy="22529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3838" indent="-223838" algn="l">
              <a:lnSpc>
                <a:spcPct val="130000"/>
              </a:lnSpc>
            </a:pPr>
            <a:r>
              <a:rPr lang="en-US" altLang="zh-CN" b="1" dirty="0" smtClean="0">
                <a:solidFill>
                  <a:srgbClr val="0000FF"/>
                </a:solidFill>
              </a:rPr>
              <a:t>for(</a:t>
            </a:r>
            <a:r>
              <a:rPr lang="zh-CN" altLang="en-US" b="1" dirty="0" smtClean="0">
                <a:solidFill>
                  <a:srgbClr val="0000FF"/>
                </a:solidFill>
              </a:rPr>
              <a:t>循环条件</a:t>
            </a:r>
            <a:r>
              <a:rPr lang="en-US" altLang="zh-CN" b="1" dirty="0" smtClean="0">
                <a:solidFill>
                  <a:srgbClr val="0000FF"/>
                </a:solidFill>
              </a:rPr>
              <a:t>1) {</a:t>
            </a:r>
          </a:p>
          <a:p>
            <a:pPr marL="223838" indent="-223838" algn="l">
              <a:lnSpc>
                <a:spcPct val="130000"/>
              </a:lnSpc>
            </a:pPr>
            <a:r>
              <a:rPr lang="en-US" altLang="zh-CN" b="1" dirty="0" smtClean="0"/>
              <a:t>     //</a:t>
            </a:r>
            <a:r>
              <a:rPr lang="zh-CN" altLang="en-US" b="1" dirty="0" smtClean="0"/>
              <a:t>循环操作</a:t>
            </a:r>
            <a:r>
              <a:rPr lang="en-US" altLang="zh-CN" b="1" dirty="0" smtClean="0"/>
              <a:t>1</a:t>
            </a:r>
          </a:p>
          <a:p>
            <a:pPr marL="223838" indent="-223838" algn="l">
              <a:lnSpc>
                <a:spcPct val="130000"/>
              </a:lnSpc>
            </a:pPr>
            <a:r>
              <a:rPr lang="en-US" altLang="zh-CN" b="1" dirty="0" smtClean="0"/>
              <a:t>     </a:t>
            </a:r>
            <a:r>
              <a:rPr lang="en-US" altLang="zh-CN" b="1" dirty="0" smtClean="0">
                <a:solidFill>
                  <a:srgbClr val="FF3300"/>
                </a:solidFill>
              </a:rPr>
              <a:t>for(</a:t>
            </a:r>
            <a:r>
              <a:rPr lang="zh-CN" altLang="en-US" b="1" dirty="0" smtClean="0">
                <a:solidFill>
                  <a:srgbClr val="FF3300"/>
                </a:solidFill>
              </a:rPr>
              <a:t>循环条件</a:t>
            </a:r>
            <a:r>
              <a:rPr lang="en-US" altLang="zh-CN" b="1" dirty="0" smtClean="0">
                <a:solidFill>
                  <a:srgbClr val="FF3300"/>
                </a:solidFill>
              </a:rPr>
              <a:t>2) {</a:t>
            </a:r>
          </a:p>
          <a:p>
            <a:pPr marL="223838" indent="-223838" algn="l">
              <a:lnSpc>
                <a:spcPct val="130000"/>
              </a:lnSpc>
            </a:pPr>
            <a:r>
              <a:rPr lang="en-US" altLang="zh-CN" b="1" dirty="0" smtClean="0">
                <a:solidFill>
                  <a:srgbClr val="FF3300"/>
                </a:solidFill>
              </a:rPr>
              <a:t>          //</a:t>
            </a:r>
            <a:r>
              <a:rPr lang="zh-CN" altLang="en-US" b="1" dirty="0" smtClean="0">
                <a:solidFill>
                  <a:srgbClr val="FF3300"/>
                </a:solidFill>
              </a:rPr>
              <a:t>循环操作</a:t>
            </a:r>
            <a:r>
              <a:rPr lang="en-US" altLang="zh-CN" b="1" dirty="0" smtClean="0">
                <a:solidFill>
                  <a:srgbClr val="FF3300"/>
                </a:solidFill>
              </a:rPr>
              <a:t>2</a:t>
            </a:r>
          </a:p>
          <a:p>
            <a:pPr marL="223838" indent="-223838" algn="l">
              <a:lnSpc>
                <a:spcPct val="130000"/>
              </a:lnSpc>
            </a:pPr>
            <a:r>
              <a:rPr lang="en-US" altLang="zh-CN" b="1" dirty="0" smtClean="0">
                <a:solidFill>
                  <a:srgbClr val="FF3300"/>
                </a:solidFill>
              </a:rPr>
              <a:t>     }</a:t>
            </a:r>
          </a:p>
          <a:p>
            <a:pPr marL="223838" indent="-223838" algn="l">
              <a:lnSpc>
                <a:spcPct val="130000"/>
              </a:lnSpc>
            </a:pPr>
            <a:r>
              <a:rPr lang="en-US" altLang="zh-CN" b="1" dirty="0" smtClean="0">
                <a:solidFill>
                  <a:srgbClr val="0000FF"/>
                </a:solidFill>
              </a:rPr>
              <a:t>}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494620" name="AutoShape 28"/>
          <p:cNvSpPr>
            <a:spLocks noChangeArrowheads="1"/>
          </p:cNvSpPr>
          <p:nvPr/>
        </p:nvSpPr>
        <p:spPr bwMode="auto">
          <a:xfrm>
            <a:off x="2989262" y="3573463"/>
            <a:ext cx="1439862" cy="408623"/>
          </a:xfrm>
          <a:prstGeom prst="wedgeRoundRectCallout">
            <a:avLst>
              <a:gd name="adj1" fmla="val -12265"/>
              <a:gd name="adj2" fmla="val -51257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内层循环</a:t>
            </a:r>
          </a:p>
        </p:txBody>
      </p:sp>
      <p:sp>
        <p:nvSpPr>
          <p:cNvPr id="494621" name="AutoShape 29"/>
          <p:cNvSpPr>
            <a:spLocks noChangeArrowheads="1"/>
          </p:cNvSpPr>
          <p:nvPr/>
        </p:nvSpPr>
        <p:spPr bwMode="auto">
          <a:xfrm>
            <a:off x="1908175" y="6500834"/>
            <a:ext cx="5530850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外层循环变量变化一次，内层循环变量要变化一遍</a:t>
            </a:r>
          </a:p>
        </p:txBody>
      </p:sp>
      <p:sp>
        <p:nvSpPr>
          <p:cNvPr id="494622" name="AutoShape 30"/>
          <p:cNvSpPr>
            <a:spLocks noChangeArrowheads="1"/>
          </p:cNvSpPr>
          <p:nvPr/>
        </p:nvSpPr>
        <p:spPr bwMode="auto">
          <a:xfrm>
            <a:off x="7215206" y="4786322"/>
            <a:ext cx="1655763" cy="715089"/>
          </a:xfrm>
          <a:prstGeom prst="wedgeRoundRectCallout">
            <a:avLst>
              <a:gd name="adj1" fmla="val -25168"/>
              <a:gd name="adj2" fmla="val 49328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各种循环可以相互嵌套</a:t>
            </a:r>
          </a:p>
        </p:txBody>
      </p:sp>
      <p:grpSp>
        <p:nvGrpSpPr>
          <p:cNvPr id="2" name="组合 71"/>
          <p:cNvGrpSpPr/>
          <p:nvPr/>
        </p:nvGrpSpPr>
        <p:grpSpPr>
          <a:xfrm>
            <a:off x="71406" y="857232"/>
            <a:ext cx="1000132" cy="400110"/>
            <a:chOff x="1000100" y="1801286"/>
            <a:chExt cx="1000132" cy="400110"/>
          </a:xfrm>
        </p:grpSpPr>
        <p:pic>
          <p:nvPicPr>
            <p:cNvPr id="14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3000364" y="2071678"/>
            <a:ext cx="642942" cy="14287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3286116" y="3214686"/>
            <a:ext cx="357190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7000892" y="4572008"/>
            <a:ext cx="428628" cy="14287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7" grpId="0" animBg="1"/>
      <p:bldP spid="494599" grpId="0" animBg="1"/>
      <p:bldP spid="494617" grpId="0" animBg="1"/>
      <p:bldP spid="494618" grpId="0" animBg="1"/>
      <p:bldP spid="494619" grpId="0" animBg="1"/>
      <p:bldP spid="494620" grpId="0" animBg="1"/>
      <p:bldP spid="494621" grpId="0" animBg="1"/>
      <p:bldP spid="4946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AutoShape 2"/>
          <p:cNvSpPr>
            <a:spLocks noChangeArrowheads="1"/>
          </p:cNvSpPr>
          <p:nvPr/>
        </p:nvSpPr>
        <p:spPr bwMode="auto">
          <a:xfrm>
            <a:off x="635031" y="1304409"/>
            <a:ext cx="8366125" cy="412485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444500">
              <a:lnSpc>
                <a:spcPct val="130000"/>
              </a:lnSpc>
              <a:spcBef>
                <a:spcPts val="0"/>
              </a:spcBef>
            </a:pPr>
            <a:r>
              <a:rPr lang="zh-CN" altLang="en-US" b="1" dirty="0" smtClean="0">
                <a:cs typeface="Times New Roman" pitchFamily="18" charset="0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cs typeface="Times New Roman" pitchFamily="18" charset="0"/>
              </a:rPr>
              <a:t>for(</a:t>
            </a:r>
            <a:r>
              <a:rPr lang="en-US" altLang="zh-CN" b="1" dirty="0" err="1" smtClean="0">
                <a:solidFill>
                  <a:srgbClr val="0000FF"/>
                </a:solidFill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  <a:cs typeface="Times New Roman" pitchFamily="18" charset="0"/>
              </a:rPr>
              <a:t>i</a:t>
            </a:r>
            <a:r>
              <a:rPr lang="en-US" altLang="zh-CN" b="1" dirty="0" smtClean="0">
                <a:solidFill>
                  <a:srgbClr val="0000FF"/>
                </a:solidFill>
                <a:cs typeface="Times New Roman" pitchFamily="18" charset="0"/>
              </a:rPr>
              <a:t> = 0; </a:t>
            </a:r>
            <a:r>
              <a:rPr lang="en-US" altLang="zh-CN" b="1" dirty="0" err="1" smtClean="0">
                <a:solidFill>
                  <a:srgbClr val="0000FF"/>
                </a:solidFill>
                <a:cs typeface="Times New Roman" pitchFamily="18" charset="0"/>
              </a:rPr>
              <a:t>i</a:t>
            </a:r>
            <a:r>
              <a:rPr lang="en-US" altLang="zh-CN" b="1" dirty="0" smtClean="0">
                <a:solidFill>
                  <a:srgbClr val="0000FF"/>
                </a:solidFill>
                <a:cs typeface="Times New Roman" pitchFamily="18" charset="0"/>
              </a:rPr>
              <a:t> &lt;</a:t>
            </a:r>
            <a:r>
              <a:rPr lang="en-US" altLang="zh-CN" b="1" dirty="0" err="1" smtClean="0">
                <a:solidFill>
                  <a:srgbClr val="0000FF"/>
                </a:solidFill>
                <a:cs typeface="Times New Roman" pitchFamily="18" charset="0"/>
              </a:rPr>
              <a:t>classNum</a:t>
            </a:r>
            <a:r>
              <a:rPr lang="en-US" altLang="zh-CN" b="1" dirty="0" smtClean="0">
                <a:solidFill>
                  <a:srgbClr val="0000FF"/>
                </a:solidFill>
                <a:cs typeface="Times New Roman" pitchFamily="18" charset="0"/>
              </a:rPr>
              <a:t>; </a:t>
            </a:r>
            <a:r>
              <a:rPr lang="en-US" altLang="zh-CN" b="1" dirty="0" err="1" smtClean="0">
                <a:solidFill>
                  <a:srgbClr val="0000FF"/>
                </a:solidFill>
                <a:cs typeface="Times New Roman" pitchFamily="18" charset="0"/>
              </a:rPr>
              <a:t>i</a:t>
            </a:r>
            <a:r>
              <a:rPr lang="en-US" altLang="zh-CN" b="1" dirty="0" smtClean="0">
                <a:solidFill>
                  <a:srgbClr val="0000FF"/>
                </a:solidFill>
                <a:cs typeface="Times New Roman" pitchFamily="18" charset="0"/>
              </a:rPr>
              <a:t>++){</a:t>
            </a:r>
          </a:p>
          <a:p>
            <a:pPr algn="l" defTabSz="444500">
              <a:lnSpc>
                <a:spcPct val="130000"/>
              </a:lnSpc>
              <a:spcBef>
                <a:spcPts val="0"/>
              </a:spcBef>
            </a:pPr>
            <a:r>
              <a:rPr lang="zh-CN" altLang="en-US" b="1" dirty="0" smtClean="0">
                <a:cs typeface="Times New Roman" pitchFamily="18" charset="0"/>
              </a:rPr>
              <a:t>		</a:t>
            </a:r>
            <a:r>
              <a:rPr lang="en-US" altLang="zh-CN" b="1" dirty="0" smtClean="0">
                <a:cs typeface="Times New Roman" pitchFamily="18" charset="0"/>
              </a:rPr>
              <a:t>sum = 0.0;			 			</a:t>
            </a:r>
          </a:p>
          <a:p>
            <a:pPr algn="l" defTabSz="444500">
              <a:lnSpc>
                <a:spcPct val="130000"/>
              </a:lnSpc>
              <a:spcBef>
                <a:spcPts val="0"/>
              </a:spcBef>
            </a:pPr>
            <a:r>
              <a:rPr lang="en-US" altLang="zh-CN" b="1" dirty="0" smtClean="0">
                <a:cs typeface="Times New Roman" pitchFamily="18" charset="0"/>
              </a:rPr>
              <a:t>		</a:t>
            </a:r>
            <a:r>
              <a:rPr lang="en-US" altLang="zh-CN" b="1" dirty="0" err="1" smtClean="0">
                <a:cs typeface="Times New Roman" pitchFamily="18" charset="0"/>
              </a:rPr>
              <a:t>System.out.println</a:t>
            </a:r>
            <a:r>
              <a:rPr lang="en-US" altLang="zh-CN" b="1" dirty="0" smtClean="0">
                <a:cs typeface="Times New Roman" pitchFamily="18" charset="0"/>
              </a:rPr>
              <a:t>("</a:t>
            </a:r>
            <a:r>
              <a:rPr lang="zh-CN" altLang="en-US" b="1" dirty="0" smtClean="0">
                <a:cs typeface="Times New Roman" pitchFamily="18" charset="0"/>
              </a:rPr>
              <a:t>请输入第</a:t>
            </a:r>
            <a:r>
              <a:rPr lang="en-US" altLang="zh-CN" b="1" dirty="0" smtClean="0">
                <a:cs typeface="Times New Roman" pitchFamily="18" charset="0"/>
              </a:rPr>
              <a:t>" + (i+1) + "</a:t>
            </a:r>
            <a:r>
              <a:rPr lang="zh-CN" altLang="en-US" b="1" dirty="0" smtClean="0">
                <a:cs typeface="Times New Roman" pitchFamily="18" charset="0"/>
              </a:rPr>
              <a:t>个班级的成绩</a:t>
            </a:r>
            <a:r>
              <a:rPr lang="en-US" altLang="zh-CN" b="1" dirty="0" smtClean="0">
                <a:cs typeface="Times New Roman" pitchFamily="18" charset="0"/>
              </a:rPr>
              <a:t>");</a:t>
            </a:r>
          </a:p>
          <a:p>
            <a:pPr algn="l" defTabSz="444500">
              <a:lnSpc>
                <a:spcPct val="130000"/>
              </a:lnSpc>
              <a:spcBef>
                <a:spcPts val="0"/>
              </a:spcBef>
            </a:pPr>
            <a:r>
              <a:rPr lang="en-US" altLang="zh-CN" b="1" dirty="0" smtClean="0">
                <a:cs typeface="Times New Roman" pitchFamily="18" charset="0"/>
              </a:rPr>
              <a:t>		</a:t>
            </a:r>
            <a:r>
              <a:rPr lang="en-US" altLang="zh-CN" b="1" dirty="0" smtClean="0">
                <a:solidFill>
                  <a:srgbClr val="FF3300"/>
                </a:solidFill>
                <a:cs typeface="Times New Roman" pitchFamily="18" charset="0"/>
              </a:rPr>
              <a:t>for(</a:t>
            </a:r>
            <a:r>
              <a:rPr lang="en-US" altLang="zh-CN" b="1" dirty="0" err="1" smtClean="0">
                <a:solidFill>
                  <a:srgbClr val="FF3300"/>
                </a:solidFill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FF3300"/>
                </a:solidFill>
                <a:cs typeface="Times New Roman" pitchFamily="18" charset="0"/>
              </a:rPr>
              <a:t> j = 0; j &lt; </a:t>
            </a:r>
            <a:r>
              <a:rPr lang="en-US" altLang="zh-CN" b="1" dirty="0" err="1" smtClean="0">
                <a:solidFill>
                  <a:srgbClr val="FF3300"/>
                </a:solidFill>
                <a:cs typeface="Times New Roman" pitchFamily="18" charset="0"/>
              </a:rPr>
              <a:t>score.length</a:t>
            </a:r>
            <a:r>
              <a:rPr lang="en-US" altLang="zh-CN" b="1" dirty="0" smtClean="0">
                <a:solidFill>
                  <a:srgbClr val="FF3300"/>
                </a:solidFill>
                <a:cs typeface="Times New Roman" pitchFamily="18" charset="0"/>
              </a:rPr>
              <a:t>; j++){ </a:t>
            </a:r>
            <a:endParaRPr lang="zh-CN" altLang="en-US" b="1" dirty="0" smtClean="0">
              <a:solidFill>
                <a:srgbClr val="FF3300"/>
              </a:solidFill>
              <a:cs typeface="Times New Roman" pitchFamily="18" charset="0"/>
            </a:endParaRPr>
          </a:p>
          <a:p>
            <a:pPr algn="l" defTabSz="444500">
              <a:lnSpc>
                <a:spcPct val="13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FF3300"/>
                </a:solidFill>
                <a:cs typeface="Times New Roman" pitchFamily="18" charset="0"/>
              </a:rPr>
              <a:t>			</a:t>
            </a:r>
            <a:r>
              <a:rPr lang="en-US" altLang="zh-CN" b="1" dirty="0" err="1" smtClean="0">
                <a:cs typeface="Times New Roman" pitchFamily="18" charset="0"/>
              </a:rPr>
              <a:t>System.out.print</a:t>
            </a:r>
            <a:r>
              <a:rPr lang="en-US" altLang="zh-CN" b="1" dirty="0" smtClean="0">
                <a:cs typeface="Times New Roman" pitchFamily="18" charset="0"/>
              </a:rPr>
              <a:t>("</a:t>
            </a:r>
            <a:r>
              <a:rPr lang="zh-CN" altLang="en-US" b="1" dirty="0" smtClean="0">
                <a:cs typeface="Times New Roman" pitchFamily="18" charset="0"/>
              </a:rPr>
              <a:t>第</a:t>
            </a:r>
            <a:r>
              <a:rPr lang="en-US" altLang="zh-CN" b="1" dirty="0" smtClean="0">
                <a:cs typeface="Times New Roman" pitchFamily="18" charset="0"/>
              </a:rPr>
              <a:t>" + (j+1) + "</a:t>
            </a:r>
            <a:r>
              <a:rPr lang="zh-CN" altLang="en-US" b="1" dirty="0" smtClean="0">
                <a:cs typeface="Times New Roman" pitchFamily="18" charset="0"/>
              </a:rPr>
              <a:t>个学员的成绩：</a:t>
            </a:r>
            <a:r>
              <a:rPr lang="en-US" altLang="zh-CN" b="1" dirty="0" smtClean="0">
                <a:cs typeface="Times New Roman" pitchFamily="18" charset="0"/>
              </a:rPr>
              <a:t>");</a:t>
            </a:r>
          </a:p>
          <a:p>
            <a:pPr algn="l" defTabSz="444500">
              <a:lnSpc>
                <a:spcPct val="130000"/>
              </a:lnSpc>
              <a:spcBef>
                <a:spcPts val="0"/>
              </a:spcBef>
            </a:pPr>
            <a:r>
              <a:rPr lang="en-US" altLang="zh-CN" b="1" dirty="0" smtClean="0">
                <a:cs typeface="Times New Roman" pitchFamily="18" charset="0"/>
              </a:rPr>
              <a:t>			score[j] = </a:t>
            </a:r>
            <a:r>
              <a:rPr lang="en-US" altLang="zh-CN" b="1" dirty="0" err="1" smtClean="0">
                <a:cs typeface="Times New Roman" pitchFamily="18" charset="0"/>
              </a:rPr>
              <a:t>input.nextInt</a:t>
            </a:r>
            <a:r>
              <a:rPr lang="en-US" altLang="zh-CN" b="1" dirty="0" smtClean="0">
                <a:cs typeface="Times New Roman" pitchFamily="18" charset="0"/>
              </a:rPr>
              <a:t>();</a:t>
            </a:r>
          </a:p>
          <a:p>
            <a:pPr algn="l" defTabSz="444500">
              <a:lnSpc>
                <a:spcPct val="130000"/>
              </a:lnSpc>
              <a:spcBef>
                <a:spcPts val="0"/>
              </a:spcBef>
            </a:pPr>
            <a:r>
              <a:rPr lang="en-US" altLang="zh-CN" b="1" dirty="0" smtClean="0">
                <a:cs typeface="Times New Roman" pitchFamily="18" charset="0"/>
              </a:rPr>
              <a:t>			sum = sum + score[j];	</a:t>
            </a:r>
            <a:endParaRPr lang="zh-CN" altLang="en-US" b="1" dirty="0" smtClean="0">
              <a:cs typeface="Times New Roman" pitchFamily="18" charset="0"/>
            </a:endParaRPr>
          </a:p>
          <a:p>
            <a:pPr algn="l" defTabSz="444500">
              <a:lnSpc>
                <a:spcPct val="13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FF3300"/>
                </a:solidFill>
                <a:cs typeface="Times New Roman" pitchFamily="18" charset="0"/>
              </a:rPr>
              <a:t>		</a:t>
            </a:r>
            <a:r>
              <a:rPr lang="en-US" altLang="zh-CN" b="1" dirty="0" smtClean="0">
                <a:solidFill>
                  <a:srgbClr val="FF3300"/>
                </a:solidFill>
                <a:cs typeface="Times New Roman" pitchFamily="18" charset="0"/>
              </a:rPr>
              <a:t>}</a:t>
            </a:r>
          </a:p>
          <a:p>
            <a:pPr algn="l" defTabSz="444500">
              <a:lnSpc>
                <a:spcPct val="130000"/>
              </a:lnSpc>
              <a:spcBef>
                <a:spcPts val="0"/>
              </a:spcBef>
            </a:pPr>
            <a:r>
              <a:rPr lang="en-US" altLang="zh-CN" b="1" dirty="0" smtClean="0">
                <a:cs typeface="Times New Roman" pitchFamily="18" charset="0"/>
              </a:rPr>
              <a:t>		aver [</a:t>
            </a:r>
            <a:r>
              <a:rPr lang="en-US" altLang="zh-CN" b="1" dirty="0" err="1" smtClean="0">
                <a:cs typeface="Times New Roman" pitchFamily="18" charset="0"/>
              </a:rPr>
              <a:t>i</a:t>
            </a:r>
            <a:r>
              <a:rPr lang="en-US" altLang="zh-CN" b="1" dirty="0" smtClean="0">
                <a:cs typeface="Times New Roman" pitchFamily="18" charset="0"/>
              </a:rPr>
              <a:t>] = sum / </a:t>
            </a:r>
            <a:r>
              <a:rPr lang="en-US" altLang="zh-CN" b="1" dirty="0" err="1" smtClean="0">
                <a:cs typeface="Times New Roman" pitchFamily="18" charset="0"/>
              </a:rPr>
              <a:t>score.length</a:t>
            </a:r>
            <a:r>
              <a:rPr lang="en-US" altLang="zh-CN" b="1" dirty="0" smtClean="0">
                <a:cs typeface="Times New Roman" pitchFamily="18" charset="0"/>
              </a:rPr>
              <a:t>;	        //</a:t>
            </a:r>
            <a:r>
              <a:rPr lang="zh-CN" altLang="en-US" b="1" dirty="0" smtClean="0">
                <a:cs typeface="Times New Roman" pitchFamily="18" charset="0"/>
              </a:rPr>
              <a:t>计算平均分</a:t>
            </a:r>
          </a:p>
          <a:p>
            <a:pPr algn="l" defTabSz="444500">
              <a:lnSpc>
                <a:spcPct val="130000"/>
              </a:lnSpc>
              <a:spcBef>
                <a:spcPts val="0"/>
              </a:spcBef>
            </a:pPr>
            <a:r>
              <a:rPr lang="zh-CN" altLang="en-US" b="1" dirty="0" smtClean="0">
                <a:cs typeface="Times New Roman" pitchFamily="18" charset="0"/>
              </a:rPr>
              <a:t>		</a:t>
            </a:r>
            <a:r>
              <a:rPr lang="en-US" altLang="zh-CN" b="1" dirty="0" err="1" smtClean="0">
                <a:cs typeface="Times New Roman" pitchFamily="18" charset="0"/>
              </a:rPr>
              <a:t>System.out.println</a:t>
            </a:r>
            <a:r>
              <a:rPr lang="en-US" altLang="zh-CN" b="1" dirty="0" smtClean="0">
                <a:cs typeface="Times New Roman" pitchFamily="18" charset="0"/>
              </a:rPr>
              <a:t>(“</a:t>
            </a:r>
            <a:r>
              <a:rPr lang="zh-CN" altLang="en-US" b="1" dirty="0" smtClean="0">
                <a:cs typeface="Times New Roman" pitchFamily="18" charset="0"/>
              </a:rPr>
              <a:t>第</a:t>
            </a:r>
            <a:r>
              <a:rPr lang="en-US" altLang="zh-CN" b="1" dirty="0" smtClean="0">
                <a:cs typeface="Times New Roman" pitchFamily="18" charset="0"/>
              </a:rPr>
              <a:t>”+(i+1)+“</a:t>
            </a:r>
            <a:r>
              <a:rPr lang="zh-CN" altLang="en-US" b="1" dirty="0" smtClean="0">
                <a:cs typeface="Times New Roman" pitchFamily="18" charset="0"/>
              </a:rPr>
              <a:t>个班级平均分</a:t>
            </a:r>
            <a:r>
              <a:rPr lang="en-US" altLang="zh-CN" b="1" dirty="0" smtClean="0">
                <a:cs typeface="Times New Roman" pitchFamily="18" charset="0"/>
              </a:rPr>
              <a:t>" + aver [</a:t>
            </a:r>
            <a:r>
              <a:rPr lang="en-US" altLang="zh-CN" b="1" dirty="0" err="1" smtClean="0">
                <a:cs typeface="Times New Roman" pitchFamily="18" charset="0"/>
              </a:rPr>
              <a:t>i</a:t>
            </a:r>
            <a:r>
              <a:rPr lang="en-US" altLang="zh-CN" b="1" dirty="0" smtClean="0">
                <a:cs typeface="Times New Roman" pitchFamily="18" charset="0"/>
              </a:rPr>
              <a:t>] + "\n");</a:t>
            </a:r>
          </a:p>
          <a:p>
            <a:pPr algn="l" defTabSz="444500">
              <a:lnSpc>
                <a:spcPct val="130000"/>
              </a:lnSpc>
              <a:spcBef>
                <a:spcPts val="0"/>
              </a:spcBef>
            </a:pPr>
            <a:r>
              <a:rPr lang="en-US" altLang="zh-CN" b="1" dirty="0" smtClean="0">
                <a:cs typeface="Times New Roman" pitchFamily="18" charset="0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cs typeface="Times New Roman" pitchFamily="18" charset="0"/>
              </a:rPr>
              <a:t>}</a:t>
            </a:r>
            <a:r>
              <a:rPr lang="en-US" altLang="zh-CN" b="1" dirty="0" smtClean="0">
                <a:cs typeface="Times New Roman" pitchFamily="18" charset="0"/>
              </a:rPr>
              <a:t>	</a:t>
            </a:r>
            <a:endParaRPr lang="en-US" altLang="zh-CN" b="1" dirty="0">
              <a:cs typeface="Times New Roman" pitchFamily="18" charset="0"/>
            </a:endParaRPr>
          </a:p>
        </p:txBody>
      </p:sp>
      <p:sp>
        <p:nvSpPr>
          <p:cNvPr id="492547" name="AutoShape 3"/>
          <p:cNvSpPr>
            <a:spLocks noChangeArrowheads="1"/>
          </p:cNvSpPr>
          <p:nvPr/>
        </p:nvSpPr>
        <p:spPr bwMode="auto">
          <a:xfrm>
            <a:off x="4932363" y="1989138"/>
            <a:ext cx="3598862" cy="408623"/>
          </a:xfrm>
          <a:prstGeom prst="wedgeRoundRectCallout">
            <a:avLst>
              <a:gd name="adj1" fmla="val -26916"/>
              <a:gd name="adj2" fmla="val 46321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内层循环控制每个班参赛人数</a:t>
            </a:r>
          </a:p>
        </p:txBody>
      </p:sp>
      <p:sp>
        <p:nvSpPr>
          <p:cNvPr id="492550" name="Rectangle 6"/>
          <p:cNvSpPr>
            <a:spLocks noGrp="1" noChangeArrowheads="1"/>
          </p:cNvSpPr>
          <p:nvPr>
            <p:ph type="title"/>
          </p:nvPr>
        </p:nvSpPr>
        <p:spPr bwMode="auto"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如何使用二重循环</a:t>
            </a:r>
            <a:r>
              <a:rPr lang="en-US" altLang="zh-CN" b="1"/>
              <a:t>3-1</a:t>
            </a:r>
          </a:p>
        </p:txBody>
      </p:sp>
      <p:sp>
        <p:nvSpPr>
          <p:cNvPr id="492556" name="Rectangle 12"/>
          <p:cNvSpPr>
            <a:spLocks noChangeArrowheads="1"/>
          </p:cNvSpPr>
          <p:nvPr/>
        </p:nvSpPr>
        <p:spPr bwMode="auto">
          <a:xfrm>
            <a:off x="900113" y="1357298"/>
            <a:ext cx="7704137" cy="392909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492558" name="Rectangle 14"/>
          <p:cNvSpPr>
            <a:spLocks noChangeArrowheads="1"/>
          </p:cNvSpPr>
          <p:nvPr/>
        </p:nvSpPr>
        <p:spPr bwMode="auto">
          <a:xfrm>
            <a:off x="1450997" y="2428868"/>
            <a:ext cx="6192837" cy="178595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492548" name="AutoShape 4"/>
          <p:cNvSpPr>
            <a:spLocks noChangeArrowheads="1"/>
          </p:cNvSpPr>
          <p:nvPr/>
        </p:nvSpPr>
        <p:spPr bwMode="auto">
          <a:xfrm>
            <a:off x="4427538" y="1125538"/>
            <a:ext cx="2735262" cy="408623"/>
          </a:xfrm>
          <a:prstGeom prst="wedgeRoundRectCallout">
            <a:avLst>
              <a:gd name="adj1" fmla="val -19280"/>
              <a:gd name="adj2" fmla="val 48468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外层循环控制班级数目</a:t>
            </a:r>
          </a:p>
        </p:txBody>
      </p:sp>
      <p:grpSp>
        <p:nvGrpSpPr>
          <p:cNvPr id="2" name="组合 12"/>
          <p:cNvGrpSpPr/>
          <p:nvPr/>
        </p:nvGrpSpPr>
        <p:grpSpPr>
          <a:xfrm>
            <a:off x="71406" y="857232"/>
            <a:ext cx="1000132" cy="414475"/>
            <a:chOff x="1000100" y="2528843"/>
            <a:chExt cx="1000132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4429124" y="1571612"/>
            <a:ext cx="928694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 flipV="1">
            <a:off x="5357818" y="2428868"/>
            <a:ext cx="857256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92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92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925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925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9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animBg="1"/>
      <p:bldP spid="492556" grpId="0" animBg="1"/>
      <p:bldP spid="492558" grpId="0" animBg="1"/>
      <p:bldP spid="4925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如何使用二重循环</a:t>
            </a:r>
            <a:r>
              <a:rPr lang="en-US" altLang="zh-CN" b="1"/>
              <a:t>3-2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866765"/>
          </a:xfrm>
          <a:noFill/>
          <a:ln/>
        </p:spPr>
        <p:txBody>
          <a:bodyPr/>
          <a:lstStyle/>
          <a:p>
            <a:r>
              <a:rPr lang="zh-CN" altLang="en-US" dirty="0" smtClean="0"/>
              <a:t>如何用</a:t>
            </a:r>
            <a:r>
              <a:rPr lang="zh-CN" altLang="en-US" dirty="0"/>
              <a:t>*</a:t>
            </a:r>
            <a:r>
              <a:rPr lang="zh-CN" altLang="en-US" dirty="0" smtClean="0"/>
              <a:t>打印矩形图案？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98695" name="Rectangle 7"/>
          <p:cNvSpPr>
            <a:spLocks noChangeArrowheads="1"/>
          </p:cNvSpPr>
          <p:nvPr/>
        </p:nvSpPr>
        <p:spPr bwMode="auto">
          <a:xfrm>
            <a:off x="784254" y="4429132"/>
            <a:ext cx="6480175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</a:pPr>
            <a:r>
              <a:rPr lang="zh-CN" altLang="en-US" sz="2800" b="1" dirty="0">
                <a:latin typeface="+mn-lt"/>
                <a:ea typeface="+mn-ea"/>
              </a:rPr>
              <a:t>用二重循环实现</a:t>
            </a: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3"/>
              </a:buBlip>
            </a:pPr>
            <a:r>
              <a:rPr lang="zh-CN" altLang="en-US" sz="2400" b="1" dirty="0">
                <a:latin typeface="+mn-lt"/>
              </a:rPr>
              <a:t>外层循环控制行数</a:t>
            </a: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3"/>
              </a:buBlip>
            </a:pPr>
            <a:r>
              <a:rPr lang="zh-CN" altLang="en-US" sz="2400" b="1" dirty="0">
                <a:latin typeface="+mn-lt"/>
              </a:rPr>
              <a:t>内层循环控制每行的*号数</a:t>
            </a:r>
          </a:p>
        </p:txBody>
      </p:sp>
      <p:grpSp>
        <p:nvGrpSpPr>
          <p:cNvPr id="2" name="组合 8"/>
          <p:cNvGrpSpPr/>
          <p:nvPr/>
        </p:nvGrpSpPr>
        <p:grpSpPr>
          <a:xfrm>
            <a:off x="120393" y="857232"/>
            <a:ext cx="986586" cy="422603"/>
            <a:chOff x="1000100" y="1173499"/>
            <a:chExt cx="986586" cy="422603"/>
          </a:xfrm>
        </p:grpSpPr>
        <p:pic>
          <p:nvPicPr>
            <p:cNvPr id="1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" name="组合 11"/>
          <p:cNvGrpSpPr/>
          <p:nvPr/>
        </p:nvGrpSpPr>
        <p:grpSpPr>
          <a:xfrm>
            <a:off x="142844" y="3982149"/>
            <a:ext cx="1000132" cy="446983"/>
            <a:chOff x="1000100" y="3235185"/>
            <a:chExt cx="1000132" cy="446983"/>
          </a:xfrm>
        </p:grpSpPr>
        <p:pic>
          <p:nvPicPr>
            <p:cNvPr id="13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15" name="图片 14" descr="图9.3.BM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0430" y="1809839"/>
            <a:ext cx="2353833" cy="23335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8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8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8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PBDEVA课程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CCFFFF"/>
            </a:gs>
            <a:gs pos="100000">
              <a:schemeClr val="bg1"/>
            </a:gs>
          </a:gsLst>
          <a:lin ang="5400000" scaled="1"/>
        </a:gradFill>
        <a:ln w="12700">
          <a:solidFill>
            <a:srgbClr val="008080"/>
          </a:solidFill>
          <a:round/>
          <a:headEnd/>
          <a:tailEnd/>
        </a:ln>
      </a:spPr>
      <a:bodyPr wrap="square">
        <a:spAutoFit/>
      </a:bodyPr>
      <a:lstStyle>
        <a:defPPr>
          <a:defRPr b="1" dirty="0" smtClean="0">
            <a:solidFill>
              <a:srgbClr val="0000FF"/>
            </a:solidFill>
            <a:ea typeface="黑体" pitchFamily="49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主题2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4222</TotalTime>
  <Words>1198</Words>
  <Application>Microsoft PowerPoint</Application>
  <PresentationFormat>全屏显示(4:3)</PresentationFormat>
  <Paragraphs>279</Paragraphs>
  <Slides>23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1_PBDEVA课程PPT模板</vt:lpstr>
      <vt:lpstr>主题2</vt:lpstr>
      <vt:lpstr>第六章</vt:lpstr>
      <vt:lpstr>回顾与作业点评</vt:lpstr>
      <vt:lpstr>本章任务</vt:lpstr>
      <vt:lpstr>本章目标</vt:lpstr>
      <vt:lpstr>学员操作——计算班级的平均分 </vt:lpstr>
      <vt:lpstr>为什么使用二重循环</vt:lpstr>
      <vt:lpstr>什么是二重循环 </vt:lpstr>
      <vt:lpstr>如何使用二重循环3-1</vt:lpstr>
      <vt:lpstr>如何使用二重循环3-2</vt:lpstr>
      <vt:lpstr>如何使用二重循环3-3</vt:lpstr>
      <vt:lpstr>学员操作——打印直角三角形2-1</vt:lpstr>
      <vt:lpstr>学员操作——打印直角三角形2-2</vt:lpstr>
      <vt:lpstr>学员操作——打印倒直角三角形</vt:lpstr>
      <vt:lpstr>学员操作——打印等腰三角形</vt:lpstr>
      <vt:lpstr>学员操作——打印九九乘法表2-1</vt:lpstr>
      <vt:lpstr>学员操作——打印九九乘法表2-2</vt:lpstr>
      <vt:lpstr>在二重循环中使用continue 2-1 </vt:lpstr>
      <vt:lpstr>在二重循环中使用continue 2-2 </vt:lpstr>
      <vt:lpstr>在二重循环中使用break 2-1 </vt:lpstr>
      <vt:lpstr>在二重循环中使用break 2-2 </vt:lpstr>
      <vt:lpstr>二重循环中continue和break对比 </vt:lpstr>
      <vt:lpstr>学员操作——统计打折商品的数量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wxj</cp:lastModifiedBy>
  <cp:revision>754</cp:revision>
  <dcterms:created xsi:type="dcterms:W3CDTF">2006-03-08T06:55:38Z</dcterms:created>
  <dcterms:modified xsi:type="dcterms:W3CDTF">2020-07-22T10:01:12Z</dcterms:modified>
</cp:coreProperties>
</file>