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7" r:id="rId3"/>
  </p:sldMasterIdLst>
  <p:notesMasterIdLst>
    <p:notesMasterId r:id="rId8"/>
  </p:notesMasterIdLst>
  <p:handoutMasterIdLst>
    <p:handoutMasterId r:id="rId35"/>
  </p:handoutMasterIdLst>
  <p:sldIdLst>
    <p:sldId id="459" r:id="rId4"/>
    <p:sldId id="425" r:id="rId5"/>
    <p:sldId id="426" r:id="rId6"/>
    <p:sldId id="427" r:id="rId7"/>
    <p:sldId id="428" r:id="rId9"/>
    <p:sldId id="429" r:id="rId10"/>
    <p:sldId id="430" r:id="rId11"/>
    <p:sldId id="431" r:id="rId12"/>
    <p:sldId id="432" r:id="rId13"/>
    <p:sldId id="434" r:id="rId14"/>
    <p:sldId id="435" r:id="rId15"/>
    <p:sldId id="436" r:id="rId16"/>
    <p:sldId id="437" r:id="rId17"/>
    <p:sldId id="438" r:id="rId18"/>
    <p:sldId id="439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9" r:id="rId27"/>
    <p:sldId id="450" r:id="rId28"/>
    <p:sldId id="451" r:id="rId29"/>
    <p:sldId id="452" r:id="rId30"/>
    <p:sldId id="454" r:id="rId31"/>
    <p:sldId id="455" r:id="rId32"/>
    <p:sldId id="456" r:id="rId33"/>
    <p:sldId id="45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6367" autoAdjust="0"/>
  </p:normalViewPr>
  <p:slideViewPr>
    <p:cSldViewPr>
      <p:cViewPr varScale="1">
        <p:scale>
          <a:sx n="72" d="100"/>
          <a:sy n="72" d="100"/>
        </p:scale>
        <p:origin x="1584" y="5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b="0" dirty="0"/>
            <a:t>定义类名</a:t>
          </a:r>
          <a:endParaRPr lang="en-US" b="0" dirty="0"/>
        </a:p>
      </dgm:t>
    </dgm:pt>
    <dgm:pt modelId="{94A4930B-82CA-469A-859E-1662DFD2221B}" cxnId="{FFB0AD5B-95BD-44B0-9922-E4159EABDFCB}" type="parTrans">
      <dgm:prSet/>
      <dgm:spPr/>
      <dgm:t>
        <a:bodyPr/>
        <a:lstStyle/>
        <a:p>
          <a:endParaRPr lang="zh-CN" altLang="en-US"/>
        </a:p>
      </dgm:t>
    </dgm:pt>
    <dgm:pt modelId="{E2AF1A64-DAD2-463C-A30E-3BDEAF19CA82}" cxnId="{FFB0AD5B-95BD-44B0-9922-E4159EABDFCB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b="0" dirty="0"/>
            <a:t>编写类的属性</a:t>
          </a:r>
          <a:endParaRPr lang="en-US" altLang="en-US" b="0" dirty="0"/>
        </a:p>
      </dgm:t>
    </dgm:pt>
    <dgm:pt modelId="{97B743D5-2D3C-44C6-BE00-E72D8908A3B5}" cxnId="{622E0605-AD38-4D78-9034-0A12BD6BEB7C}" type="parTrans">
      <dgm:prSet/>
      <dgm:spPr/>
      <dgm:t>
        <a:bodyPr/>
        <a:lstStyle/>
        <a:p>
          <a:endParaRPr lang="zh-CN" altLang="en-US"/>
        </a:p>
      </dgm:t>
    </dgm:pt>
    <dgm:pt modelId="{62D3E85F-315A-4119-AE6E-AA15CAC4B4B6}" cxnId="{622E0605-AD38-4D78-9034-0A12BD6BEB7C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9BB3CAC4-96F1-4309-8F30-61051E5E48C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dirty="0"/>
            <a:t>编写类的方法</a:t>
          </a:r>
          <a:endParaRPr lang="zh-CN" b="1" dirty="0"/>
        </a:p>
      </dgm:t>
    </dgm:pt>
    <dgm:pt modelId="{11CB40CC-83F4-472A-9CF3-0D01D523FD8A}" cxnId="{0EC969A3-FE85-4CF5-8E67-F9A639C3F266}" type="parTrans">
      <dgm:prSet/>
      <dgm:spPr/>
      <dgm:t>
        <a:bodyPr/>
        <a:lstStyle/>
        <a:p>
          <a:endParaRPr lang="zh-CN" altLang="en-US"/>
        </a:p>
      </dgm:t>
    </dgm:pt>
    <dgm:pt modelId="{33C85A28-2F02-4EFE-BC88-9B316DF94195}" cxnId="{0EC969A3-FE85-4CF5-8E67-F9A639C3F266}" type="sibTrans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</dgm:pt>
    <dgm:pt modelId="{585B3497-F806-4732-BDBB-75C832824117}" type="pres">
      <dgm:prSet presAssocID="{23F9A359-6017-4A8A-8A71-439965ED72D2}" presName="node" presStyleLbl="node1" presStyleIdx="0" presStyleCnt="3">
        <dgm:presLayoutVars>
          <dgm:bulletEnabled val="1"/>
        </dgm:presLayoutVars>
      </dgm:prSet>
      <dgm:spPr/>
    </dgm:pt>
    <dgm:pt modelId="{C654CC4A-3654-48B0-AFEF-E1767C56F769}" type="pres">
      <dgm:prSet presAssocID="{E2AF1A64-DAD2-463C-A30E-3BDEAF19CA82}" presName="sibTrans" presStyleLbl="sibTrans2D1" presStyleIdx="0" presStyleCnt="2"/>
      <dgm:spPr/>
    </dgm:pt>
    <dgm:pt modelId="{FAF0A22C-F716-4D95-947F-6B35C81539C7}" type="pres">
      <dgm:prSet presAssocID="{E2AF1A64-DAD2-463C-A30E-3BDEAF19CA82}" presName="connectorText" presStyleLbl="sibTrans2D1" presStyleIdx="0" presStyleCnt="2"/>
      <dgm:spPr/>
    </dgm:pt>
    <dgm:pt modelId="{0910197F-1359-491F-9AFF-6D84CABE9A7A}" type="pres">
      <dgm:prSet presAssocID="{60B7A184-E85E-42F2-8DD9-745FDE2F7A38}" presName="node" presStyleLbl="node1" presStyleIdx="1" presStyleCnt="3">
        <dgm:presLayoutVars>
          <dgm:bulletEnabled val="1"/>
        </dgm:presLayoutVars>
      </dgm:prSet>
      <dgm:spPr/>
    </dgm:pt>
    <dgm:pt modelId="{4EE034EE-E5B1-481C-A812-B46CF0F3FFBE}" type="pres">
      <dgm:prSet presAssocID="{62D3E85F-315A-4119-AE6E-AA15CAC4B4B6}" presName="sibTrans" presStyleLbl="sibTrans2D1" presStyleIdx="1" presStyleCnt="2"/>
      <dgm:spPr/>
    </dgm:pt>
    <dgm:pt modelId="{2908542C-55AC-43E3-8505-9CC197117C24}" type="pres">
      <dgm:prSet presAssocID="{62D3E85F-315A-4119-AE6E-AA15CAC4B4B6}" presName="connectorText" presStyleLbl="sibTrans2D1" presStyleIdx="1" presStyleCnt="2"/>
      <dgm:spPr/>
    </dgm:pt>
    <dgm:pt modelId="{324F3DEE-63A1-4D5C-B197-50993611C873}" type="pres">
      <dgm:prSet presAssocID="{9BB3CAC4-96F1-4309-8F30-61051E5E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EFA13815-847D-4DCA-B1B8-5F9D6D6F0CB8}" type="presOf" srcId="{E2AF1A64-DAD2-463C-A30E-3BDEAF19CA82}" destId="{C654CC4A-3654-48B0-AFEF-E1767C56F769}" srcOrd="0" destOrd="0" presId="urn:microsoft.com/office/officeart/2005/8/layout/process1"/>
    <dgm:cxn modelId="{0F7D0036-BD0C-479C-999A-C713B6DE5844}" type="presOf" srcId="{60B7A184-E85E-42F2-8DD9-745FDE2F7A38}" destId="{0910197F-1359-491F-9AFF-6D84CABE9A7A}" srcOrd="0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CDF83342-9FA4-4065-9866-1B0A0FA6F052}" type="presOf" srcId="{62D3E85F-315A-4119-AE6E-AA15CAC4B4B6}" destId="{2908542C-55AC-43E3-8505-9CC197117C24}" srcOrd="1" destOrd="0" presId="urn:microsoft.com/office/officeart/2005/8/layout/process1"/>
    <dgm:cxn modelId="{A54B8B63-45DE-4C22-AD7D-86FC02D1099C}" type="presOf" srcId="{E2AF1A64-DAD2-463C-A30E-3BDEAF19CA82}" destId="{FAF0A22C-F716-4D95-947F-6B35C81539C7}" srcOrd="1" destOrd="0" presId="urn:microsoft.com/office/officeart/2005/8/layout/process1"/>
    <dgm:cxn modelId="{28B7AB48-D6CE-44DA-968E-B4C73D9E439F}" type="presOf" srcId="{9BB3CAC4-96F1-4309-8F30-61051E5E48C2}" destId="{324F3DEE-63A1-4D5C-B197-50993611C873}" srcOrd="0" destOrd="0" presId="urn:microsoft.com/office/officeart/2005/8/layout/process1"/>
    <dgm:cxn modelId="{499D307B-D3ED-433A-A06E-5032A855CF48}" type="presOf" srcId="{E3E1AD12-5113-4DC1-820E-CDC2995E8A6F}" destId="{946AB1F5-AFA6-407B-BD2C-9946AB463D1A}" srcOrd="0" destOrd="0" presId="urn:microsoft.com/office/officeart/2005/8/layout/process1"/>
    <dgm:cxn modelId="{1C33C580-84A7-471E-BF08-0D1F137D73D2}" type="presOf" srcId="{62D3E85F-315A-4119-AE6E-AA15CAC4B4B6}" destId="{4EE034EE-E5B1-481C-A812-B46CF0F3FFBE}" srcOrd="0" destOrd="0" presId="urn:microsoft.com/office/officeart/2005/8/layout/process1"/>
    <dgm:cxn modelId="{0EC969A3-FE85-4CF5-8E67-F9A639C3F266}" srcId="{E3E1AD12-5113-4DC1-820E-CDC2995E8A6F}" destId="{9BB3CAC4-96F1-4309-8F30-61051E5E48C2}" srcOrd="2" destOrd="0" parTransId="{11CB40CC-83F4-472A-9CF3-0D01D523FD8A}" sibTransId="{33C85A28-2F02-4EFE-BC88-9B316DF94195}"/>
    <dgm:cxn modelId="{B95742BF-9CED-4BFE-A8ED-52151082D90F}" type="presOf" srcId="{23F9A359-6017-4A8A-8A71-439965ED72D2}" destId="{585B3497-F806-4732-BDBB-75C832824117}" srcOrd="0" destOrd="0" presId="urn:microsoft.com/office/officeart/2005/8/layout/process1"/>
    <dgm:cxn modelId="{143A588A-3E4C-4EDC-9DCA-53F9CB48AE76}" type="presParOf" srcId="{946AB1F5-AFA6-407B-BD2C-9946AB463D1A}" destId="{585B3497-F806-4732-BDBB-75C832824117}" srcOrd="0" destOrd="0" presId="urn:microsoft.com/office/officeart/2005/8/layout/process1"/>
    <dgm:cxn modelId="{93A807F5-62EC-47CB-92FA-564918EA3261}" type="presParOf" srcId="{946AB1F5-AFA6-407B-BD2C-9946AB463D1A}" destId="{C654CC4A-3654-48B0-AFEF-E1767C56F769}" srcOrd="1" destOrd="0" presId="urn:microsoft.com/office/officeart/2005/8/layout/process1"/>
    <dgm:cxn modelId="{D44BA660-949C-41FF-ACF3-177E673A257D}" type="presParOf" srcId="{C654CC4A-3654-48B0-AFEF-E1767C56F769}" destId="{FAF0A22C-F716-4D95-947F-6B35C81539C7}" srcOrd="0" destOrd="0" presId="urn:microsoft.com/office/officeart/2005/8/layout/process1"/>
    <dgm:cxn modelId="{F8E343A3-C81A-45FA-9E71-17E0CE950E06}" type="presParOf" srcId="{946AB1F5-AFA6-407B-BD2C-9946AB463D1A}" destId="{0910197F-1359-491F-9AFF-6D84CABE9A7A}" srcOrd="2" destOrd="0" presId="urn:microsoft.com/office/officeart/2005/8/layout/process1"/>
    <dgm:cxn modelId="{0A859015-2C0D-437D-9AD4-A829E3DA7045}" type="presParOf" srcId="{946AB1F5-AFA6-407B-BD2C-9946AB463D1A}" destId="{4EE034EE-E5B1-481C-A812-B46CF0F3FFBE}" srcOrd="3" destOrd="0" presId="urn:microsoft.com/office/officeart/2005/8/layout/process1"/>
    <dgm:cxn modelId="{0E231CFD-B428-41DF-B800-780C046D18BB}" type="presParOf" srcId="{4EE034EE-E5B1-481C-A812-B46CF0F3FFBE}" destId="{2908542C-55AC-43E3-8505-9CC197117C24}" srcOrd="0" destOrd="0" presId="urn:microsoft.com/office/officeart/2005/8/layout/process1"/>
    <dgm:cxn modelId="{8468F2D5-3E41-4E60-9E9A-A48C5833FD8B}" type="presParOf" srcId="{946AB1F5-AFA6-407B-BD2C-9946AB463D1A}" destId="{324F3DEE-63A1-4D5C-B197-50993611C8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AA4C-FB82-4FE1-9B26-655B0BDC7CC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573E2D-CF30-4342-9009-57D3911BFAC9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en-US" sz="2000" b="1" dirty="0"/>
            <a:t>提高了程序的可重用性</a:t>
          </a:r>
          <a:endParaRPr lang="en-US" altLang="en-US" sz="2000" b="1" dirty="0"/>
        </a:p>
      </dgm:t>
    </dgm:pt>
    <dgm:pt modelId="{310CDD7C-31E1-4819-BEB3-236204E88027}" cxnId="{8FF1CF0A-DF24-4ACA-86CE-49E1271D29F9}" type="parTrans">
      <dgm:prSet/>
      <dgm:spPr/>
      <dgm:t>
        <a:bodyPr/>
        <a:lstStyle/>
        <a:p>
          <a:endParaRPr lang="zh-CN" altLang="en-US"/>
        </a:p>
      </dgm:t>
    </dgm:pt>
    <dgm:pt modelId="{8B875B69-7F62-4508-9698-7F3333C5A8CD}" cxnId="{8FF1CF0A-DF24-4ACA-86CE-49E1271D29F9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B24EA351-367F-4873-AEAE-1407281631A4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en-US" sz="2000" b="1" dirty="0"/>
            <a:t>信息隐藏，提高了程序的可维护性和安全性 </a:t>
          </a:r>
          <a:endParaRPr lang="en-US" sz="2000" b="1" dirty="0"/>
        </a:p>
      </dgm:t>
    </dgm:pt>
    <dgm:pt modelId="{0B22AB28-0A7E-4F2F-B53E-8AC0B7128844}" cxnId="{DBC1D11C-ECB7-4255-820F-781C6BF1FDC5}" type="parTrans">
      <dgm:prSet/>
      <dgm:spPr/>
      <dgm:t>
        <a:bodyPr/>
        <a:lstStyle/>
        <a:p>
          <a:endParaRPr lang="zh-CN" altLang="en-US"/>
        </a:p>
      </dgm:t>
    </dgm:pt>
    <dgm:pt modelId="{243009FA-F76E-49C1-B303-26C70438CDA9}" cxnId="{DBC1D11C-ECB7-4255-820F-781C6BF1FDC5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0A4E08-2753-4AE3-9969-2B234C0CC492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zh-CN" altLang="en-US" sz="2000" b="1" dirty="0"/>
            <a:t>与人类的思维习惯一致</a:t>
          </a:r>
          <a:endParaRPr lang="en-US" altLang="en-US" sz="2000" b="1" dirty="0"/>
        </a:p>
      </dgm:t>
    </dgm:pt>
    <dgm:pt modelId="{92ED0E81-F299-4D04-8E5B-FEF2ADA681FA}" cxnId="{7273D992-848A-4D21-B1A9-D016C7E614C1}" type="parTrans">
      <dgm:prSet/>
      <dgm:spPr/>
      <dgm:t>
        <a:bodyPr/>
        <a:lstStyle/>
        <a:p>
          <a:endParaRPr lang="zh-CN" altLang="en-US"/>
        </a:p>
      </dgm:t>
    </dgm:pt>
    <dgm:pt modelId="{23D4F72E-206C-47FE-8A80-6E26CC81A578}" cxnId="{7273D992-848A-4D21-B1A9-D016C7E614C1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5C0F5AAD-A9AD-4801-B6C8-8E154317225A}">
      <dgm:prSet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en-US" b="1" dirty="0"/>
            <a:t>面向对象</a:t>
          </a:r>
          <a:endParaRPr lang="en-US" b="1" dirty="0"/>
        </a:p>
      </dgm:t>
    </dgm:pt>
    <dgm:pt modelId="{C7BC7435-F5FA-4719-A85D-476D4C80A3C3}" cxnId="{FD6625B4-A23C-481B-B40C-6261078CAC98}" type="sibTrans">
      <dgm:prSet/>
      <dgm:spPr/>
      <dgm:t>
        <a:bodyPr/>
        <a:lstStyle/>
        <a:p>
          <a:endParaRPr lang="zh-CN" altLang="en-US"/>
        </a:p>
      </dgm:t>
    </dgm:pt>
    <dgm:pt modelId="{4844BDE7-FCA3-47EC-A362-3F6C2E8B21BB}" cxnId="{FD6625B4-A23C-481B-B40C-6261078CAC98}" type="parTrans">
      <dgm:prSet/>
      <dgm:spPr/>
      <dgm:t>
        <a:bodyPr/>
        <a:lstStyle/>
        <a:p>
          <a:endParaRPr lang="zh-CN" altLang="en-US"/>
        </a:p>
      </dgm:t>
    </dgm:pt>
    <dgm:pt modelId="{6DB9B935-762C-4094-B74F-B73150BF8C2B}" type="pres">
      <dgm:prSet presAssocID="{71FBAA4C-FB82-4FE1-9B26-655B0BDC7CC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1823CA-C3AA-4633-8038-04EFE465FC63}" type="pres">
      <dgm:prSet presAssocID="{5C0F5AAD-A9AD-4801-B6C8-8E154317225A}" presName="centerShape" presStyleLbl="node0" presStyleIdx="0" presStyleCnt="1" custScaleX="64060" custScaleY="64060"/>
      <dgm:spPr/>
    </dgm:pt>
    <dgm:pt modelId="{18D7D7CE-28F4-4736-A669-0B408257C4C8}" type="pres">
      <dgm:prSet presAssocID="{230A4E08-2753-4AE3-9969-2B234C0CC492}" presName="node" presStyleLbl="node1" presStyleIdx="0" presStyleCnt="3" custScaleX="186972" custScaleY="186972">
        <dgm:presLayoutVars>
          <dgm:bulletEnabled val="1"/>
        </dgm:presLayoutVars>
      </dgm:prSet>
      <dgm:spPr/>
    </dgm:pt>
    <dgm:pt modelId="{481C1C96-6924-45A6-B768-62A87EBDE244}" type="pres">
      <dgm:prSet presAssocID="{230A4E08-2753-4AE3-9969-2B234C0CC492}" presName="dummy" presStyleCnt="0"/>
      <dgm:spPr/>
    </dgm:pt>
    <dgm:pt modelId="{B55066E5-B186-4FF1-B6CE-9DBC49F67486}" type="pres">
      <dgm:prSet presAssocID="{23D4F72E-206C-47FE-8A80-6E26CC81A578}" presName="sibTrans" presStyleLbl="sibTrans2D1" presStyleIdx="0" presStyleCnt="3"/>
      <dgm:spPr/>
    </dgm:pt>
    <dgm:pt modelId="{84D643F2-D6EC-418E-961E-ADC035AEA1CC}" type="pres">
      <dgm:prSet presAssocID="{74573E2D-CF30-4342-9009-57D3911BFAC9}" presName="node" presStyleLbl="node1" presStyleIdx="1" presStyleCnt="3" custScaleX="186972" custScaleY="186972">
        <dgm:presLayoutVars>
          <dgm:bulletEnabled val="1"/>
        </dgm:presLayoutVars>
      </dgm:prSet>
      <dgm:spPr/>
    </dgm:pt>
    <dgm:pt modelId="{7338E2B1-8BCF-4DB4-9E84-3F8AB57FFF3D}" type="pres">
      <dgm:prSet presAssocID="{74573E2D-CF30-4342-9009-57D3911BFAC9}" presName="dummy" presStyleCnt="0"/>
      <dgm:spPr/>
    </dgm:pt>
    <dgm:pt modelId="{8C21D24F-6BA2-461A-BA26-8D35A8F64AA7}" type="pres">
      <dgm:prSet presAssocID="{8B875B69-7F62-4508-9698-7F3333C5A8CD}" presName="sibTrans" presStyleLbl="sibTrans2D1" presStyleIdx="1" presStyleCnt="3"/>
      <dgm:spPr/>
    </dgm:pt>
    <dgm:pt modelId="{680CC048-5462-4C81-A971-2A111604CD5F}" type="pres">
      <dgm:prSet presAssocID="{B24EA351-367F-4873-AEAE-1407281631A4}" presName="node" presStyleLbl="node1" presStyleIdx="2" presStyleCnt="3" custScaleX="186972" custScaleY="186972">
        <dgm:presLayoutVars>
          <dgm:bulletEnabled val="1"/>
        </dgm:presLayoutVars>
      </dgm:prSet>
      <dgm:spPr/>
    </dgm:pt>
    <dgm:pt modelId="{F16F9999-1AC2-48AE-B694-3D9DB4D91AF0}" type="pres">
      <dgm:prSet presAssocID="{B24EA351-367F-4873-AEAE-1407281631A4}" presName="dummy" presStyleCnt="0"/>
      <dgm:spPr/>
    </dgm:pt>
    <dgm:pt modelId="{65F29CBE-9C02-4F6D-9438-538E1C3E9712}" type="pres">
      <dgm:prSet presAssocID="{243009FA-F76E-49C1-B303-26C70438CDA9}" presName="sibTrans" presStyleLbl="sibTrans2D1" presStyleIdx="2" presStyleCnt="3"/>
      <dgm:spPr/>
    </dgm:pt>
  </dgm:ptLst>
  <dgm:cxnLst>
    <dgm:cxn modelId="{8FF1CF0A-DF24-4ACA-86CE-49E1271D29F9}" srcId="{5C0F5AAD-A9AD-4801-B6C8-8E154317225A}" destId="{74573E2D-CF30-4342-9009-57D3911BFAC9}" srcOrd="1" destOrd="0" parTransId="{310CDD7C-31E1-4819-BEB3-236204E88027}" sibTransId="{8B875B69-7F62-4508-9698-7F3333C5A8CD}"/>
    <dgm:cxn modelId="{DBC1D11C-ECB7-4255-820F-781C6BF1FDC5}" srcId="{5C0F5AAD-A9AD-4801-B6C8-8E154317225A}" destId="{B24EA351-367F-4873-AEAE-1407281631A4}" srcOrd="2" destOrd="0" parTransId="{0B22AB28-0A7E-4F2F-B53E-8AC0B7128844}" sibTransId="{243009FA-F76E-49C1-B303-26C70438CDA9}"/>
    <dgm:cxn modelId="{7C964745-840F-43E0-A851-98EB8353CBE8}" type="presOf" srcId="{B24EA351-367F-4873-AEAE-1407281631A4}" destId="{680CC048-5462-4C81-A971-2A111604CD5F}" srcOrd="0" destOrd="0" presId="urn:microsoft.com/office/officeart/2005/8/layout/radial6"/>
    <dgm:cxn modelId="{7273D992-848A-4D21-B1A9-D016C7E614C1}" srcId="{5C0F5AAD-A9AD-4801-B6C8-8E154317225A}" destId="{230A4E08-2753-4AE3-9969-2B234C0CC492}" srcOrd="0" destOrd="0" parTransId="{92ED0E81-F299-4D04-8E5B-FEF2ADA681FA}" sibTransId="{23D4F72E-206C-47FE-8A80-6E26CC81A578}"/>
    <dgm:cxn modelId="{EF3D9C93-26E5-4913-9C0B-605C4127A7E8}" type="presOf" srcId="{71FBAA4C-FB82-4FE1-9B26-655B0BDC7CC8}" destId="{6DB9B935-762C-4094-B74F-B73150BF8C2B}" srcOrd="0" destOrd="0" presId="urn:microsoft.com/office/officeart/2005/8/layout/radial6"/>
    <dgm:cxn modelId="{B030459A-0915-44C2-B6AC-2ACA593542E1}" type="presOf" srcId="{5C0F5AAD-A9AD-4801-B6C8-8E154317225A}" destId="{2E1823CA-C3AA-4633-8038-04EFE465FC63}" srcOrd="0" destOrd="0" presId="urn:microsoft.com/office/officeart/2005/8/layout/radial6"/>
    <dgm:cxn modelId="{C8080EA5-E36A-40A6-BAD1-33EC12457D4E}" type="presOf" srcId="{23D4F72E-206C-47FE-8A80-6E26CC81A578}" destId="{B55066E5-B186-4FF1-B6CE-9DBC49F67486}" srcOrd="0" destOrd="0" presId="urn:microsoft.com/office/officeart/2005/8/layout/radial6"/>
    <dgm:cxn modelId="{FD6625B4-A23C-481B-B40C-6261078CAC98}" srcId="{71FBAA4C-FB82-4FE1-9B26-655B0BDC7CC8}" destId="{5C0F5AAD-A9AD-4801-B6C8-8E154317225A}" srcOrd="0" destOrd="0" parTransId="{4844BDE7-FCA3-47EC-A362-3F6C2E8B21BB}" sibTransId="{C7BC7435-F5FA-4719-A85D-476D4C80A3C3}"/>
    <dgm:cxn modelId="{8655A1B4-F67C-4AC8-A362-B701CAEAE81D}" type="presOf" srcId="{243009FA-F76E-49C1-B303-26C70438CDA9}" destId="{65F29CBE-9C02-4F6D-9438-538E1C3E9712}" srcOrd="0" destOrd="0" presId="urn:microsoft.com/office/officeart/2005/8/layout/radial6"/>
    <dgm:cxn modelId="{DD1DE6D0-034B-425D-BD40-FE738D80D68F}" type="presOf" srcId="{230A4E08-2753-4AE3-9969-2B234C0CC492}" destId="{18D7D7CE-28F4-4736-A669-0B408257C4C8}" srcOrd="0" destOrd="0" presId="urn:microsoft.com/office/officeart/2005/8/layout/radial6"/>
    <dgm:cxn modelId="{8C1CF2E7-0D9D-4DA2-AFA1-8D8BD6B9AA34}" type="presOf" srcId="{8B875B69-7F62-4508-9698-7F3333C5A8CD}" destId="{8C21D24F-6BA2-461A-BA26-8D35A8F64AA7}" srcOrd="0" destOrd="0" presId="urn:microsoft.com/office/officeart/2005/8/layout/radial6"/>
    <dgm:cxn modelId="{17C74EF8-CF8A-4064-8BAD-7C48A235189D}" type="presOf" srcId="{74573E2D-CF30-4342-9009-57D3911BFAC9}" destId="{84D643F2-D6EC-418E-961E-ADC035AEA1CC}" srcOrd="0" destOrd="0" presId="urn:microsoft.com/office/officeart/2005/8/layout/radial6"/>
    <dgm:cxn modelId="{6B0A3D3D-BBDA-41EB-B106-754E6739F27A}" type="presParOf" srcId="{6DB9B935-762C-4094-B74F-B73150BF8C2B}" destId="{2E1823CA-C3AA-4633-8038-04EFE465FC63}" srcOrd="0" destOrd="0" presId="urn:microsoft.com/office/officeart/2005/8/layout/radial6"/>
    <dgm:cxn modelId="{817C17FF-F699-421C-A29F-6FA0A8634369}" type="presParOf" srcId="{6DB9B935-762C-4094-B74F-B73150BF8C2B}" destId="{18D7D7CE-28F4-4736-A669-0B408257C4C8}" srcOrd="1" destOrd="0" presId="urn:microsoft.com/office/officeart/2005/8/layout/radial6"/>
    <dgm:cxn modelId="{A9412494-183A-4ED6-A3E1-C7F64A789225}" type="presParOf" srcId="{6DB9B935-762C-4094-B74F-B73150BF8C2B}" destId="{481C1C96-6924-45A6-B768-62A87EBDE244}" srcOrd="2" destOrd="0" presId="urn:microsoft.com/office/officeart/2005/8/layout/radial6"/>
    <dgm:cxn modelId="{2D665035-D8D9-4BDF-BA05-C36DF6CA5901}" type="presParOf" srcId="{6DB9B935-762C-4094-B74F-B73150BF8C2B}" destId="{B55066E5-B186-4FF1-B6CE-9DBC49F67486}" srcOrd="3" destOrd="0" presId="urn:microsoft.com/office/officeart/2005/8/layout/radial6"/>
    <dgm:cxn modelId="{8A3A68A9-356C-40CC-8A8C-8C0929347AB5}" type="presParOf" srcId="{6DB9B935-762C-4094-B74F-B73150BF8C2B}" destId="{84D643F2-D6EC-418E-961E-ADC035AEA1CC}" srcOrd="4" destOrd="0" presId="urn:microsoft.com/office/officeart/2005/8/layout/radial6"/>
    <dgm:cxn modelId="{922647A1-56F6-43E4-B8F5-AC41CF4340A4}" type="presParOf" srcId="{6DB9B935-762C-4094-B74F-B73150BF8C2B}" destId="{7338E2B1-8BCF-4DB4-9E84-3F8AB57FFF3D}" srcOrd="5" destOrd="0" presId="urn:microsoft.com/office/officeart/2005/8/layout/radial6"/>
    <dgm:cxn modelId="{A10CFDDC-1F57-498B-ACB2-C6FB38643CE1}" type="presParOf" srcId="{6DB9B935-762C-4094-B74F-B73150BF8C2B}" destId="{8C21D24F-6BA2-461A-BA26-8D35A8F64AA7}" srcOrd="6" destOrd="0" presId="urn:microsoft.com/office/officeart/2005/8/layout/radial6"/>
    <dgm:cxn modelId="{CB1704FA-020D-481D-ADD0-9460DF4867DB}" type="presParOf" srcId="{6DB9B935-762C-4094-B74F-B73150BF8C2B}" destId="{680CC048-5462-4C81-A971-2A111604CD5F}" srcOrd="7" destOrd="0" presId="urn:microsoft.com/office/officeart/2005/8/layout/radial6"/>
    <dgm:cxn modelId="{11DA68CB-743D-4218-AA88-AE18FE42A49C}" type="presParOf" srcId="{6DB9B935-762C-4094-B74F-B73150BF8C2B}" destId="{F16F9999-1AC2-48AE-B694-3D9DB4D91AF0}" srcOrd="8" destOrd="0" presId="urn:microsoft.com/office/officeart/2005/8/layout/radial6"/>
    <dgm:cxn modelId="{382CB636-3D48-42DA-95F3-C549AC69171A}" type="presParOf" srcId="{6DB9B935-762C-4094-B74F-B73150BF8C2B}" destId="{65F29CBE-9C02-4F6D-9438-538E1C3E971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366BD-F8B0-4CF3-B0E6-2ECE342DD0A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4098BB-69E2-4EDD-9518-CA8D70A1C0D7}">
      <dgm:prSet phldrT="[文本]" custT="1"/>
      <dgm:spPr/>
      <dgm:t>
        <a:bodyPr/>
        <a:lstStyle/>
        <a:p>
          <a:r>
            <a:rPr lang="zh-CN" altLang="en-US" sz="1600" b="1" dirty="0"/>
            <a:t>定义类</a:t>
          </a:r>
        </a:p>
      </dgm:t>
    </dgm:pt>
    <dgm:pt modelId="{DDB0C655-4E60-499E-9345-E9949DC98636}" cxnId="{C074BC2C-142C-4C93-A0FC-97605945E9BF}" type="parTrans">
      <dgm:prSet/>
      <dgm:spPr/>
      <dgm:t>
        <a:bodyPr/>
        <a:lstStyle/>
        <a:p>
          <a:endParaRPr lang="zh-CN" altLang="en-US" sz="1600" b="1"/>
        </a:p>
      </dgm:t>
    </dgm:pt>
    <dgm:pt modelId="{189F42F8-1237-41DE-9F7D-CA607756A6E9}" cxnId="{C074BC2C-142C-4C93-A0FC-97605945E9BF}" type="sibTrans">
      <dgm:prSet/>
      <dgm:spPr/>
      <dgm:t>
        <a:bodyPr/>
        <a:lstStyle/>
        <a:p>
          <a:endParaRPr lang="zh-CN" altLang="en-US" sz="1600" b="1"/>
        </a:p>
      </dgm:t>
    </dgm:pt>
    <dgm:pt modelId="{807C9EDB-6F0F-416C-B1BC-60A0CC552C42}">
      <dgm:prSet custT="1"/>
      <dgm:spPr/>
      <dgm:t>
        <a:bodyPr/>
        <a:lstStyle/>
        <a:p>
          <a:r>
            <a:rPr lang="zh-CN" altLang="en-US" sz="1600" b="1" dirty="0"/>
            <a:t>创建类的对象</a:t>
          </a:r>
        </a:p>
      </dgm:t>
    </dgm:pt>
    <dgm:pt modelId="{CCF8280F-E3BE-4369-8EF0-D615F45346DA}" cxnId="{B24A63CD-00F2-401C-A231-01C7AC390948}" type="parTrans">
      <dgm:prSet/>
      <dgm:spPr/>
      <dgm:t>
        <a:bodyPr/>
        <a:lstStyle/>
        <a:p>
          <a:endParaRPr lang="zh-CN" altLang="en-US" sz="1600" b="1"/>
        </a:p>
      </dgm:t>
    </dgm:pt>
    <dgm:pt modelId="{0A8F922A-DC1A-458C-BC64-B5D23C0ACCB9}" cxnId="{B24A63CD-00F2-401C-A231-01C7AC390948}" type="sibTrans">
      <dgm:prSet/>
      <dgm:spPr/>
      <dgm:t>
        <a:bodyPr/>
        <a:lstStyle/>
        <a:p>
          <a:endParaRPr lang="zh-CN" altLang="en-US" sz="1600" b="1"/>
        </a:p>
      </dgm:t>
    </dgm:pt>
    <dgm:pt modelId="{461B28AF-39C0-4751-AE25-6212445F4411}">
      <dgm:prSet custT="1"/>
      <dgm:spPr/>
      <dgm:t>
        <a:bodyPr/>
        <a:lstStyle/>
        <a:p>
          <a:r>
            <a:rPr lang="zh-CN" altLang="en-US" sz="1600" b="1" dirty="0"/>
            <a:t>使用类的属性和方法</a:t>
          </a:r>
        </a:p>
      </dgm:t>
    </dgm:pt>
    <dgm:pt modelId="{723280E0-E0B7-4824-8264-227DAA9DF066}" cxnId="{965C2E35-94CC-4D99-98DD-256F8C9EA9C4}" type="parTrans">
      <dgm:prSet/>
      <dgm:spPr/>
      <dgm:t>
        <a:bodyPr/>
        <a:lstStyle/>
        <a:p>
          <a:endParaRPr lang="zh-CN" altLang="en-US" sz="1600" b="1"/>
        </a:p>
      </dgm:t>
    </dgm:pt>
    <dgm:pt modelId="{A61B782A-D300-465E-BC87-8C4A63E93C65}" cxnId="{965C2E35-94CC-4D99-98DD-256F8C9EA9C4}" type="sibTrans">
      <dgm:prSet/>
      <dgm:spPr/>
      <dgm:t>
        <a:bodyPr/>
        <a:lstStyle/>
        <a:p>
          <a:endParaRPr lang="zh-CN" altLang="en-US" sz="1600" b="1"/>
        </a:p>
      </dgm:t>
    </dgm:pt>
    <dgm:pt modelId="{09DCE166-CE72-4432-BD85-31D27F586D80}">
      <dgm:prSet phldrT="[文本]" custT="1"/>
      <dgm:spPr/>
      <dgm:t>
        <a:bodyPr/>
        <a:lstStyle/>
        <a:p>
          <a:r>
            <a:rPr lang="zh-CN" altLang="en-US" sz="1600" b="1" dirty="0"/>
            <a:t>使用关键字</a:t>
          </a:r>
          <a:r>
            <a:rPr lang="en-US" altLang="zh-CN" sz="1600" b="1" dirty="0"/>
            <a:t>class</a:t>
          </a:r>
          <a:endParaRPr lang="zh-CN" altLang="en-US" sz="1600" b="1" dirty="0"/>
        </a:p>
      </dgm:t>
    </dgm:pt>
    <dgm:pt modelId="{A13EDA31-943A-43ED-A961-D0391D8E2046}" cxnId="{3F24B525-6B1E-478B-B416-E54F77FA31AF}" type="parTrans">
      <dgm:prSet/>
      <dgm:spPr/>
      <dgm:t>
        <a:bodyPr/>
        <a:lstStyle/>
        <a:p>
          <a:endParaRPr lang="zh-CN" altLang="en-US" sz="1600" b="1"/>
        </a:p>
      </dgm:t>
    </dgm:pt>
    <dgm:pt modelId="{44CDAAC8-D4E3-4332-8533-0E1694A15F11}" cxnId="{3F24B525-6B1E-478B-B416-E54F77FA31AF}" type="sibTrans">
      <dgm:prSet/>
      <dgm:spPr/>
      <dgm:t>
        <a:bodyPr/>
        <a:lstStyle/>
        <a:p>
          <a:endParaRPr lang="zh-CN" altLang="en-US" sz="1600" b="1"/>
        </a:p>
      </dgm:t>
    </dgm:pt>
    <dgm:pt modelId="{8CBABF32-D615-4570-8D53-A854BC5DE63E}">
      <dgm:prSet custT="1"/>
      <dgm:spPr/>
      <dgm:t>
        <a:bodyPr/>
        <a:lstStyle/>
        <a:p>
          <a:r>
            <a:rPr lang="zh-CN" altLang="en-US" sz="1600" b="1" dirty="0"/>
            <a:t>使用关键字</a:t>
          </a:r>
          <a:r>
            <a:rPr lang="en-US" altLang="zh-CN" sz="1600" b="1" dirty="0"/>
            <a:t>new</a:t>
          </a:r>
          <a:endParaRPr lang="zh-CN" altLang="en-US" sz="1600" b="1" dirty="0"/>
        </a:p>
      </dgm:t>
    </dgm:pt>
    <dgm:pt modelId="{AF9D2D8E-33C8-4E9B-94E5-D3B6DD17313F}" cxnId="{28CE8F3B-8BF1-439B-B775-0DC06E44AD26}" type="parTrans">
      <dgm:prSet/>
      <dgm:spPr/>
      <dgm:t>
        <a:bodyPr/>
        <a:lstStyle/>
        <a:p>
          <a:endParaRPr lang="zh-CN" altLang="en-US" sz="1600" b="1"/>
        </a:p>
      </dgm:t>
    </dgm:pt>
    <dgm:pt modelId="{04EB96CE-E623-4D70-919B-0454BB2C21E5}" cxnId="{28CE8F3B-8BF1-439B-B775-0DC06E44AD26}" type="sibTrans">
      <dgm:prSet/>
      <dgm:spPr/>
      <dgm:t>
        <a:bodyPr/>
        <a:lstStyle/>
        <a:p>
          <a:endParaRPr lang="zh-CN" altLang="en-US" sz="1600" b="1"/>
        </a:p>
      </dgm:t>
    </dgm:pt>
    <dgm:pt modelId="{00D1E2EF-F0D9-47D7-95EA-127FB38B87C8}">
      <dgm:prSet custT="1"/>
      <dgm:spPr/>
      <dgm:t>
        <a:bodyPr/>
        <a:lstStyle/>
        <a:p>
          <a:r>
            <a:rPr lang="zh-CN" altLang="en-US" sz="1600" b="1" dirty="0"/>
            <a:t>使用“</a:t>
          </a:r>
          <a:r>
            <a:rPr lang="en-US" altLang="zh-CN" sz="1600" b="1" dirty="0"/>
            <a:t>.</a:t>
          </a:r>
          <a:r>
            <a:rPr lang="zh-CN" altLang="en-US" sz="1600" b="1" dirty="0"/>
            <a:t>”操作符</a:t>
          </a:r>
        </a:p>
      </dgm:t>
    </dgm:pt>
    <dgm:pt modelId="{BD7A9D37-C7A2-4B2F-BF1D-FDEDB8E25495}" cxnId="{0D38A9A2-A35E-4F60-915A-34EF905450E7}" type="parTrans">
      <dgm:prSet/>
      <dgm:spPr/>
      <dgm:t>
        <a:bodyPr/>
        <a:lstStyle/>
        <a:p>
          <a:endParaRPr lang="zh-CN" altLang="en-US" sz="1600" b="1"/>
        </a:p>
      </dgm:t>
    </dgm:pt>
    <dgm:pt modelId="{C5064A00-03C5-490D-A275-1E89209C48CD}" cxnId="{0D38A9A2-A35E-4F60-915A-34EF905450E7}" type="sibTrans">
      <dgm:prSet/>
      <dgm:spPr/>
      <dgm:t>
        <a:bodyPr/>
        <a:lstStyle/>
        <a:p>
          <a:endParaRPr lang="zh-CN" altLang="en-US" sz="1600" b="1"/>
        </a:p>
      </dgm:t>
    </dgm:pt>
    <dgm:pt modelId="{FC533BAF-BA17-4A90-AE68-9C21D9B3DDB7}" type="pres">
      <dgm:prSet presAssocID="{BC0366BD-F8B0-4CF3-B0E6-2ECE342DD0AF}" presName="Name0" presStyleCnt="0">
        <dgm:presLayoutVars>
          <dgm:dir/>
          <dgm:animLvl val="lvl"/>
          <dgm:resizeHandles val="exact"/>
        </dgm:presLayoutVars>
      </dgm:prSet>
      <dgm:spPr/>
    </dgm:pt>
    <dgm:pt modelId="{87907B34-E2D4-4E69-BA23-1B1786696DB8}" type="pres">
      <dgm:prSet presAssocID="{461B28AF-39C0-4751-AE25-6212445F4411}" presName="boxAndChildren" presStyleCnt="0"/>
      <dgm:spPr/>
    </dgm:pt>
    <dgm:pt modelId="{391E0852-579D-4188-BB7D-4873EDE86014}" type="pres">
      <dgm:prSet presAssocID="{461B28AF-39C0-4751-AE25-6212445F4411}" presName="parentTextBox" presStyleLbl="node1" presStyleIdx="0" presStyleCnt="3"/>
      <dgm:spPr/>
    </dgm:pt>
    <dgm:pt modelId="{45456077-BFB9-4FBF-AF24-7D26C88FE6B3}" type="pres">
      <dgm:prSet presAssocID="{461B28AF-39C0-4751-AE25-6212445F4411}" presName="entireBox" presStyleLbl="node1" presStyleIdx="0" presStyleCnt="3"/>
      <dgm:spPr/>
    </dgm:pt>
    <dgm:pt modelId="{1819A335-E3BE-46AD-9049-1B77E4084512}" type="pres">
      <dgm:prSet presAssocID="{461B28AF-39C0-4751-AE25-6212445F4411}" presName="descendantBox" presStyleCnt="0"/>
      <dgm:spPr/>
    </dgm:pt>
    <dgm:pt modelId="{F2F27047-5E26-4CF7-A144-96235450205C}" type="pres">
      <dgm:prSet presAssocID="{00D1E2EF-F0D9-47D7-95EA-127FB38B87C8}" presName="childTextBox" presStyleLbl="fgAccFollowNode1" presStyleIdx="0" presStyleCnt="3">
        <dgm:presLayoutVars>
          <dgm:bulletEnabled val="1"/>
        </dgm:presLayoutVars>
      </dgm:prSet>
      <dgm:spPr/>
    </dgm:pt>
    <dgm:pt modelId="{E32A5511-6AF5-49A2-80A0-E423BF4B7BCF}" type="pres">
      <dgm:prSet presAssocID="{0A8F922A-DC1A-458C-BC64-B5D23C0ACCB9}" presName="sp" presStyleCnt="0"/>
      <dgm:spPr/>
    </dgm:pt>
    <dgm:pt modelId="{0DBD0C19-AB50-4491-9261-3C1A568DE183}" type="pres">
      <dgm:prSet presAssocID="{807C9EDB-6F0F-416C-B1BC-60A0CC552C42}" presName="arrowAndChildren" presStyleCnt="0"/>
      <dgm:spPr/>
    </dgm:pt>
    <dgm:pt modelId="{AAC8F192-A317-42ED-8F36-EA43FC26330A}" type="pres">
      <dgm:prSet presAssocID="{807C9EDB-6F0F-416C-B1BC-60A0CC552C42}" presName="parentTextArrow" presStyleLbl="node1" presStyleIdx="0" presStyleCnt="3"/>
      <dgm:spPr/>
    </dgm:pt>
    <dgm:pt modelId="{9A87FF8C-FDE6-4E95-9883-12096CCD0B07}" type="pres">
      <dgm:prSet presAssocID="{807C9EDB-6F0F-416C-B1BC-60A0CC552C42}" presName="arrow" presStyleLbl="node1" presStyleIdx="1" presStyleCnt="3"/>
      <dgm:spPr/>
    </dgm:pt>
    <dgm:pt modelId="{528865F8-1AD6-4ACA-9180-E99E55C76330}" type="pres">
      <dgm:prSet presAssocID="{807C9EDB-6F0F-416C-B1BC-60A0CC552C42}" presName="descendantArrow" presStyleCnt="0"/>
      <dgm:spPr/>
    </dgm:pt>
    <dgm:pt modelId="{36A188B3-0D76-41E5-B04C-1367DB7C5183}" type="pres">
      <dgm:prSet presAssocID="{8CBABF32-D615-4570-8D53-A854BC5DE63E}" presName="childTextArrow" presStyleLbl="fgAccFollowNode1" presStyleIdx="1" presStyleCnt="3">
        <dgm:presLayoutVars>
          <dgm:bulletEnabled val="1"/>
        </dgm:presLayoutVars>
      </dgm:prSet>
      <dgm:spPr/>
    </dgm:pt>
    <dgm:pt modelId="{2976003F-CCEF-419E-8598-FEB46345375E}" type="pres">
      <dgm:prSet presAssocID="{189F42F8-1237-41DE-9F7D-CA607756A6E9}" presName="sp" presStyleCnt="0"/>
      <dgm:spPr/>
    </dgm:pt>
    <dgm:pt modelId="{D87D664E-130B-4389-A9A1-AED73A2A8FD6}" type="pres">
      <dgm:prSet presAssocID="{BB4098BB-69E2-4EDD-9518-CA8D70A1C0D7}" presName="arrowAndChildren" presStyleCnt="0"/>
      <dgm:spPr/>
    </dgm:pt>
    <dgm:pt modelId="{2E9C4E1B-94CC-425F-932F-44C0C5C7F1B5}" type="pres">
      <dgm:prSet presAssocID="{BB4098BB-69E2-4EDD-9518-CA8D70A1C0D7}" presName="parentTextArrow" presStyleLbl="node1" presStyleIdx="1" presStyleCnt="3"/>
      <dgm:spPr/>
    </dgm:pt>
    <dgm:pt modelId="{17CB8C3F-A376-492F-98C3-3C98F0D24008}" type="pres">
      <dgm:prSet presAssocID="{BB4098BB-69E2-4EDD-9518-CA8D70A1C0D7}" presName="arrow" presStyleLbl="node1" presStyleIdx="2" presStyleCnt="3"/>
      <dgm:spPr/>
    </dgm:pt>
    <dgm:pt modelId="{2069049A-BABE-49DA-8243-702CBE0B0910}" type="pres">
      <dgm:prSet presAssocID="{BB4098BB-69E2-4EDD-9518-CA8D70A1C0D7}" presName="descendantArrow" presStyleCnt="0"/>
      <dgm:spPr/>
    </dgm:pt>
    <dgm:pt modelId="{A1FD9E04-D2C0-4A28-8063-295E1EE40BDD}" type="pres">
      <dgm:prSet presAssocID="{09DCE166-CE72-4432-BD85-31D27F586D80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044960F-8399-4D51-AC6A-781F6A9BB960}" type="presOf" srcId="{461B28AF-39C0-4751-AE25-6212445F4411}" destId="{45456077-BFB9-4FBF-AF24-7D26C88FE6B3}" srcOrd="1" destOrd="0" presId="urn:microsoft.com/office/officeart/2005/8/layout/process4"/>
    <dgm:cxn modelId="{3F3E9212-93C6-44CA-A071-043B09D084F9}" type="presOf" srcId="{BC0366BD-F8B0-4CF3-B0E6-2ECE342DD0AF}" destId="{FC533BAF-BA17-4A90-AE68-9C21D9B3DDB7}" srcOrd="0" destOrd="0" presId="urn:microsoft.com/office/officeart/2005/8/layout/process4"/>
    <dgm:cxn modelId="{3F24B525-6B1E-478B-B416-E54F77FA31AF}" srcId="{BB4098BB-69E2-4EDD-9518-CA8D70A1C0D7}" destId="{09DCE166-CE72-4432-BD85-31D27F586D80}" srcOrd="0" destOrd="0" parTransId="{A13EDA31-943A-43ED-A961-D0391D8E2046}" sibTransId="{44CDAAC8-D4E3-4332-8533-0E1694A15F11}"/>
    <dgm:cxn modelId="{C074BC2C-142C-4C93-A0FC-97605945E9BF}" srcId="{BC0366BD-F8B0-4CF3-B0E6-2ECE342DD0AF}" destId="{BB4098BB-69E2-4EDD-9518-CA8D70A1C0D7}" srcOrd="0" destOrd="0" parTransId="{DDB0C655-4E60-499E-9345-E9949DC98636}" sibTransId="{189F42F8-1237-41DE-9F7D-CA607756A6E9}"/>
    <dgm:cxn modelId="{965C2E35-94CC-4D99-98DD-256F8C9EA9C4}" srcId="{BC0366BD-F8B0-4CF3-B0E6-2ECE342DD0AF}" destId="{461B28AF-39C0-4751-AE25-6212445F4411}" srcOrd="2" destOrd="0" parTransId="{723280E0-E0B7-4824-8264-227DAA9DF066}" sibTransId="{A61B782A-D300-465E-BC87-8C4A63E93C65}"/>
    <dgm:cxn modelId="{28CE8F3B-8BF1-439B-B775-0DC06E44AD26}" srcId="{807C9EDB-6F0F-416C-B1BC-60A0CC552C42}" destId="{8CBABF32-D615-4570-8D53-A854BC5DE63E}" srcOrd="0" destOrd="0" parTransId="{AF9D2D8E-33C8-4E9B-94E5-D3B6DD17313F}" sibTransId="{04EB96CE-E623-4D70-919B-0454BB2C21E5}"/>
    <dgm:cxn modelId="{E0713553-0888-4B00-9E52-B5B3BBF17CB2}" type="presOf" srcId="{BB4098BB-69E2-4EDD-9518-CA8D70A1C0D7}" destId="{2E9C4E1B-94CC-425F-932F-44C0C5C7F1B5}" srcOrd="0" destOrd="0" presId="urn:microsoft.com/office/officeart/2005/8/layout/process4"/>
    <dgm:cxn modelId="{A5385975-025F-48A8-9083-D54978AB74E9}" type="presOf" srcId="{807C9EDB-6F0F-416C-B1BC-60A0CC552C42}" destId="{9A87FF8C-FDE6-4E95-9883-12096CCD0B07}" srcOrd="1" destOrd="0" presId="urn:microsoft.com/office/officeart/2005/8/layout/process4"/>
    <dgm:cxn modelId="{417D5D7B-A920-4BBF-9241-E8F98AC1F78B}" type="presOf" srcId="{00D1E2EF-F0D9-47D7-95EA-127FB38B87C8}" destId="{F2F27047-5E26-4CF7-A144-96235450205C}" srcOrd="0" destOrd="0" presId="urn:microsoft.com/office/officeart/2005/8/layout/process4"/>
    <dgm:cxn modelId="{2BDAF881-3AC1-4BAB-9E59-97220AC829D6}" type="presOf" srcId="{461B28AF-39C0-4751-AE25-6212445F4411}" destId="{391E0852-579D-4188-BB7D-4873EDE86014}" srcOrd="0" destOrd="0" presId="urn:microsoft.com/office/officeart/2005/8/layout/process4"/>
    <dgm:cxn modelId="{A1F6889A-25B2-4FDD-88F0-9D5BD8F7A9B7}" type="presOf" srcId="{807C9EDB-6F0F-416C-B1BC-60A0CC552C42}" destId="{AAC8F192-A317-42ED-8F36-EA43FC26330A}" srcOrd="0" destOrd="0" presId="urn:microsoft.com/office/officeart/2005/8/layout/process4"/>
    <dgm:cxn modelId="{01732B9E-FF03-4BB9-9437-A2E5607D85E3}" type="presOf" srcId="{09DCE166-CE72-4432-BD85-31D27F586D80}" destId="{A1FD9E04-D2C0-4A28-8063-295E1EE40BDD}" srcOrd="0" destOrd="0" presId="urn:microsoft.com/office/officeart/2005/8/layout/process4"/>
    <dgm:cxn modelId="{0D38A9A2-A35E-4F60-915A-34EF905450E7}" srcId="{461B28AF-39C0-4751-AE25-6212445F4411}" destId="{00D1E2EF-F0D9-47D7-95EA-127FB38B87C8}" srcOrd="0" destOrd="0" parTransId="{BD7A9D37-C7A2-4B2F-BF1D-FDEDB8E25495}" sibTransId="{C5064A00-03C5-490D-A275-1E89209C48CD}"/>
    <dgm:cxn modelId="{2C8C52B3-66D8-4F0E-97D9-660113F2F48D}" type="presOf" srcId="{8CBABF32-D615-4570-8D53-A854BC5DE63E}" destId="{36A188B3-0D76-41E5-B04C-1367DB7C5183}" srcOrd="0" destOrd="0" presId="urn:microsoft.com/office/officeart/2005/8/layout/process4"/>
    <dgm:cxn modelId="{B24A63CD-00F2-401C-A231-01C7AC390948}" srcId="{BC0366BD-F8B0-4CF3-B0E6-2ECE342DD0AF}" destId="{807C9EDB-6F0F-416C-B1BC-60A0CC552C42}" srcOrd="1" destOrd="0" parTransId="{CCF8280F-E3BE-4369-8EF0-D615F45346DA}" sibTransId="{0A8F922A-DC1A-458C-BC64-B5D23C0ACCB9}"/>
    <dgm:cxn modelId="{62D691D1-024A-4E6E-9A74-548FF9228A0F}" type="presOf" srcId="{BB4098BB-69E2-4EDD-9518-CA8D70A1C0D7}" destId="{17CB8C3F-A376-492F-98C3-3C98F0D24008}" srcOrd="1" destOrd="0" presId="urn:microsoft.com/office/officeart/2005/8/layout/process4"/>
    <dgm:cxn modelId="{CDFACBEC-3E1A-4CB0-AE10-09B938CA28DA}" type="presParOf" srcId="{FC533BAF-BA17-4A90-AE68-9C21D9B3DDB7}" destId="{87907B34-E2D4-4E69-BA23-1B1786696DB8}" srcOrd="0" destOrd="0" presId="urn:microsoft.com/office/officeart/2005/8/layout/process4"/>
    <dgm:cxn modelId="{733CBEC7-95F2-458E-9386-B8115D5AE52D}" type="presParOf" srcId="{87907B34-E2D4-4E69-BA23-1B1786696DB8}" destId="{391E0852-579D-4188-BB7D-4873EDE86014}" srcOrd="0" destOrd="0" presId="urn:microsoft.com/office/officeart/2005/8/layout/process4"/>
    <dgm:cxn modelId="{E9B7F8B7-7DF8-4B99-88A2-A22B205A711F}" type="presParOf" srcId="{87907B34-E2D4-4E69-BA23-1B1786696DB8}" destId="{45456077-BFB9-4FBF-AF24-7D26C88FE6B3}" srcOrd="1" destOrd="0" presId="urn:microsoft.com/office/officeart/2005/8/layout/process4"/>
    <dgm:cxn modelId="{1C0866DB-7DD0-42C4-9CA9-1EFDE25996EC}" type="presParOf" srcId="{87907B34-E2D4-4E69-BA23-1B1786696DB8}" destId="{1819A335-E3BE-46AD-9049-1B77E4084512}" srcOrd="2" destOrd="0" presId="urn:microsoft.com/office/officeart/2005/8/layout/process4"/>
    <dgm:cxn modelId="{0DE0ADFE-6383-4984-A96D-0C24E88C4256}" type="presParOf" srcId="{1819A335-E3BE-46AD-9049-1B77E4084512}" destId="{F2F27047-5E26-4CF7-A144-96235450205C}" srcOrd="0" destOrd="0" presId="urn:microsoft.com/office/officeart/2005/8/layout/process4"/>
    <dgm:cxn modelId="{E4D678A4-2C3C-4592-ABAA-D38D71416E66}" type="presParOf" srcId="{FC533BAF-BA17-4A90-AE68-9C21D9B3DDB7}" destId="{E32A5511-6AF5-49A2-80A0-E423BF4B7BCF}" srcOrd="1" destOrd="0" presId="urn:microsoft.com/office/officeart/2005/8/layout/process4"/>
    <dgm:cxn modelId="{B13F57D0-45A2-41CF-ACC3-0ACAFA1D6ADB}" type="presParOf" srcId="{FC533BAF-BA17-4A90-AE68-9C21D9B3DDB7}" destId="{0DBD0C19-AB50-4491-9261-3C1A568DE183}" srcOrd="2" destOrd="0" presId="urn:microsoft.com/office/officeart/2005/8/layout/process4"/>
    <dgm:cxn modelId="{F120B8A2-0E7A-4F9C-BE7A-B13B1FCF18FA}" type="presParOf" srcId="{0DBD0C19-AB50-4491-9261-3C1A568DE183}" destId="{AAC8F192-A317-42ED-8F36-EA43FC26330A}" srcOrd="0" destOrd="0" presId="urn:microsoft.com/office/officeart/2005/8/layout/process4"/>
    <dgm:cxn modelId="{825876CD-582F-42F6-BD23-D8C5F47D21D4}" type="presParOf" srcId="{0DBD0C19-AB50-4491-9261-3C1A568DE183}" destId="{9A87FF8C-FDE6-4E95-9883-12096CCD0B07}" srcOrd="1" destOrd="0" presId="urn:microsoft.com/office/officeart/2005/8/layout/process4"/>
    <dgm:cxn modelId="{3E851F94-D6B7-45F9-A586-4E816225CF03}" type="presParOf" srcId="{0DBD0C19-AB50-4491-9261-3C1A568DE183}" destId="{528865F8-1AD6-4ACA-9180-E99E55C76330}" srcOrd="2" destOrd="0" presId="urn:microsoft.com/office/officeart/2005/8/layout/process4"/>
    <dgm:cxn modelId="{1D612BF3-30AE-4068-95E7-922217A58611}" type="presParOf" srcId="{528865F8-1AD6-4ACA-9180-E99E55C76330}" destId="{36A188B3-0D76-41E5-B04C-1367DB7C5183}" srcOrd="0" destOrd="0" presId="urn:microsoft.com/office/officeart/2005/8/layout/process4"/>
    <dgm:cxn modelId="{0EDC740D-5A54-4C2B-BDA2-FE723CC09256}" type="presParOf" srcId="{FC533BAF-BA17-4A90-AE68-9C21D9B3DDB7}" destId="{2976003F-CCEF-419E-8598-FEB46345375E}" srcOrd="3" destOrd="0" presId="urn:microsoft.com/office/officeart/2005/8/layout/process4"/>
    <dgm:cxn modelId="{02D63405-C397-499F-A5A6-2294C26E723A}" type="presParOf" srcId="{FC533BAF-BA17-4A90-AE68-9C21D9B3DDB7}" destId="{D87D664E-130B-4389-A9A1-AED73A2A8FD6}" srcOrd="4" destOrd="0" presId="urn:microsoft.com/office/officeart/2005/8/layout/process4"/>
    <dgm:cxn modelId="{0AEAE7C6-2AF3-43D6-AFEB-593A7275F09D}" type="presParOf" srcId="{D87D664E-130B-4389-A9A1-AED73A2A8FD6}" destId="{2E9C4E1B-94CC-425F-932F-44C0C5C7F1B5}" srcOrd="0" destOrd="0" presId="urn:microsoft.com/office/officeart/2005/8/layout/process4"/>
    <dgm:cxn modelId="{E1D494A8-E040-4FA3-B105-A2D634B8880A}" type="presParOf" srcId="{D87D664E-130B-4389-A9A1-AED73A2A8FD6}" destId="{17CB8C3F-A376-492F-98C3-3C98F0D24008}" srcOrd="1" destOrd="0" presId="urn:microsoft.com/office/officeart/2005/8/layout/process4"/>
    <dgm:cxn modelId="{6E332513-A3A6-40E9-90DF-237EADCC4763}" type="presParOf" srcId="{D87D664E-130B-4389-A9A1-AED73A2A8FD6}" destId="{2069049A-BABE-49DA-8243-702CBE0B0910}" srcOrd="2" destOrd="0" presId="urn:microsoft.com/office/officeart/2005/8/layout/process4"/>
    <dgm:cxn modelId="{1C3F44F4-B31B-4978-9BC6-A426838BCA5F}" type="presParOf" srcId="{2069049A-BABE-49DA-8243-702CBE0B0910}" destId="{A1FD9E04-D2C0-4A28-8063-295E1EE40BD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>
        <a:xfrm>
          <a:off x="6719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 dirty="0"/>
            <a:t>定义类名</a:t>
          </a:r>
          <a:endParaRPr lang="en-US" sz="3000" b="0" kern="1200" dirty="0"/>
        </a:p>
      </dsp:txBody>
      <dsp:txXfrm>
        <a:off x="42014" y="1183003"/>
        <a:ext cx="1937820" cy="1134456"/>
      </dsp:txXfrm>
    </dsp:sp>
    <dsp:sp modelId="{C654CC4A-3654-48B0-AFEF-E1767C56F769}">
      <dsp:nvSpPr>
        <dsp:cNvPr id="0" name=""/>
        <dsp:cNvSpPr/>
      </dsp:nvSpPr>
      <dsp:spPr>
        <a:xfrm>
          <a:off x="2215970" y="1501188"/>
          <a:ext cx="425782" cy="498085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215970" y="1600805"/>
        <a:ext cx="298047" cy="298851"/>
      </dsp:txXfrm>
    </dsp:sp>
    <dsp:sp modelId="{0910197F-1359-491F-9AFF-6D84CABE9A7A}">
      <dsp:nvSpPr>
        <dsp:cNvPr id="0" name=""/>
        <dsp:cNvSpPr/>
      </dsp:nvSpPr>
      <dsp:spPr>
        <a:xfrm>
          <a:off x="2818493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 dirty="0"/>
            <a:t>编写类的属性</a:t>
          </a:r>
          <a:endParaRPr lang="en-US" altLang="en-US" sz="3000" b="0" kern="1200" dirty="0"/>
        </a:p>
      </dsp:txBody>
      <dsp:txXfrm>
        <a:off x="2853788" y="1183003"/>
        <a:ext cx="1937820" cy="1134456"/>
      </dsp:txXfrm>
    </dsp:sp>
    <dsp:sp modelId="{4EE034EE-E5B1-481C-A812-B46CF0F3FFBE}">
      <dsp:nvSpPr>
        <dsp:cNvPr id="0" name=""/>
        <dsp:cNvSpPr/>
      </dsp:nvSpPr>
      <dsp:spPr>
        <a:xfrm>
          <a:off x="5027745" y="1501188"/>
          <a:ext cx="425782" cy="498085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027745" y="1600805"/>
        <a:ext cx="298047" cy="298851"/>
      </dsp:txXfrm>
    </dsp:sp>
    <dsp:sp modelId="{324F3DEE-63A1-4D5C-B197-50993611C873}">
      <dsp:nvSpPr>
        <dsp:cNvPr id="0" name=""/>
        <dsp:cNvSpPr/>
      </dsp:nvSpPr>
      <dsp:spPr>
        <a:xfrm>
          <a:off x="5630268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编写类的方法</a:t>
          </a:r>
          <a:endParaRPr lang="zh-CN" sz="3000" b="1" kern="1200" dirty="0"/>
        </a:p>
      </dsp:txBody>
      <dsp:txXfrm>
        <a:off x="5665563" y="1183003"/>
        <a:ext cx="1937820" cy="1134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9CBE-9C02-4F6D-9438-538E1C3E9712}">
      <dsp:nvSpPr>
        <dsp:cNvPr id="0" name=""/>
        <dsp:cNvSpPr/>
      </dsp:nvSpPr>
      <dsp:spPr>
        <a:xfrm>
          <a:off x="857620" y="816723"/>
          <a:ext cx="3714019" cy="3714019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D24F-6BA2-461A-BA26-8D35A8F64AA7}">
      <dsp:nvSpPr>
        <dsp:cNvPr id="0" name=""/>
        <dsp:cNvSpPr/>
      </dsp:nvSpPr>
      <dsp:spPr>
        <a:xfrm>
          <a:off x="857620" y="816723"/>
          <a:ext cx="3714019" cy="3714019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066E5-B186-4FF1-B6CE-9DBC49F67486}">
      <dsp:nvSpPr>
        <dsp:cNvPr id="0" name=""/>
        <dsp:cNvSpPr/>
      </dsp:nvSpPr>
      <dsp:spPr>
        <a:xfrm>
          <a:off x="857620" y="816723"/>
          <a:ext cx="3714019" cy="3714019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23CA-C3AA-4633-8038-04EFE465FC63}">
      <dsp:nvSpPr>
        <dsp:cNvPr id="0" name=""/>
        <dsp:cNvSpPr/>
      </dsp:nvSpPr>
      <dsp:spPr>
        <a:xfrm>
          <a:off x="2166949" y="2126052"/>
          <a:ext cx="1095361" cy="1095361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面向对象</a:t>
          </a:r>
          <a:endParaRPr lang="en-US" sz="2400" b="1" kern="1200" dirty="0"/>
        </a:p>
      </dsp:txBody>
      <dsp:txXfrm>
        <a:off x="2327361" y="2286464"/>
        <a:ext cx="774537" cy="774537"/>
      </dsp:txXfrm>
    </dsp:sp>
    <dsp:sp modelId="{18D7D7CE-28F4-4736-A669-0B408257C4C8}">
      <dsp:nvSpPr>
        <dsp:cNvPr id="0" name=""/>
        <dsp:cNvSpPr/>
      </dsp:nvSpPr>
      <dsp:spPr>
        <a:xfrm>
          <a:off x="1595669" y="-259148"/>
          <a:ext cx="2237922" cy="2237922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与人类的思维习惯一致</a:t>
          </a:r>
          <a:endParaRPr lang="en-US" altLang="en-US" sz="2000" b="1" kern="1200" dirty="0"/>
        </a:p>
      </dsp:txBody>
      <dsp:txXfrm>
        <a:off x="1923405" y="68588"/>
        <a:ext cx="1582450" cy="1582450"/>
      </dsp:txXfrm>
    </dsp:sp>
    <dsp:sp modelId="{84D643F2-D6EC-418E-961E-ADC035AEA1CC}">
      <dsp:nvSpPr>
        <dsp:cNvPr id="0" name=""/>
        <dsp:cNvSpPr/>
      </dsp:nvSpPr>
      <dsp:spPr>
        <a:xfrm>
          <a:off x="3166570" y="2461731"/>
          <a:ext cx="2237922" cy="2237922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提高了程序的可重用性</a:t>
          </a:r>
          <a:endParaRPr lang="en-US" altLang="en-US" sz="2000" b="1" kern="1200" dirty="0"/>
        </a:p>
      </dsp:txBody>
      <dsp:txXfrm>
        <a:off x="3494306" y="2789467"/>
        <a:ext cx="1582450" cy="1582450"/>
      </dsp:txXfrm>
    </dsp:sp>
    <dsp:sp modelId="{680CC048-5462-4C81-A971-2A111604CD5F}">
      <dsp:nvSpPr>
        <dsp:cNvPr id="0" name=""/>
        <dsp:cNvSpPr/>
      </dsp:nvSpPr>
      <dsp:spPr>
        <a:xfrm>
          <a:off x="24768" y="2461731"/>
          <a:ext cx="2237922" cy="2237922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信息隐藏，提高了程序的可维护性和安全性 </a:t>
          </a:r>
          <a:endParaRPr lang="en-US" sz="2000" b="1" kern="1200" dirty="0"/>
        </a:p>
      </dsp:txBody>
      <dsp:txXfrm>
        <a:off x="352504" y="2789467"/>
        <a:ext cx="1582450" cy="1582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6077-BFB9-4FBF-AF24-7D26C88FE6B3}">
      <dsp:nvSpPr>
        <dsp:cNvPr id="0" name=""/>
        <dsp:cNvSpPr/>
      </dsp:nvSpPr>
      <dsp:spPr>
        <a:xfrm>
          <a:off x="0" y="2043456"/>
          <a:ext cx="3571900" cy="67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使用类的属性和方法</a:t>
          </a:r>
        </a:p>
      </dsp:txBody>
      <dsp:txXfrm>
        <a:off x="0" y="2043456"/>
        <a:ext cx="3571900" cy="362182"/>
      </dsp:txXfrm>
    </dsp:sp>
    <dsp:sp modelId="{F2F27047-5E26-4CF7-A144-96235450205C}">
      <dsp:nvSpPr>
        <dsp:cNvPr id="0" name=""/>
        <dsp:cNvSpPr/>
      </dsp:nvSpPr>
      <dsp:spPr>
        <a:xfrm>
          <a:off x="0" y="2392224"/>
          <a:ext cx="3571900" cy="308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使用“</a:t>
          </a:r>
          <a:r>
            <a:rPr lang="en-US" altLang="zh-CN" sz="1600" b="1" kern="1200" dirty="0"/>
            <a:t>.</a:t>
          </a:r>
          <a:r>
            <a:rPr lang="zh-CN" altLang="en-US" sz="1600" b="1" kern="1200" dirty="0"/>
            <a:t>”操作符</a:t>
          </a:r>
        </a:p>
      </dsp:txBody>
      <dsp:txXfrm>
        <a:off x="0" y="2392224"/>
        <a:ext cx="3571900" cy="308525"/>
      </dsp:txXfrm>
    </dsp:sp>
    <dsp:sp modelId="{9A87FF8C-FDE6-4E95-9883-12096CCD0B07}">
      <dsp:nvSpPr>
        <dsp:cNvPr id="0" name=""/>
        <dsp:cNvSpPr/>
      </dsp:nvSpPr>
      <dsp:spPr>
        <a:xfrm rot="10800000">
          <a:off x="0" y="1021968"/>
          <a:ext cx="3571900" cy="1031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创建类的对象</a:t>
          </a:r>
        </a:p>
      </dsp:txBody>
      <dsp:txXfrm rot="-10800000">
        <a:off x="0" y="1021968"/>
        <a:ext cx="3571900" cy="362073"/>
      </dsp:txXfrm>
    </dsp:sp>
    <dsp:sp modelId="{36A188B3-0D76-41E5-B04C-1367DB7C5183}">
      <dsp:nvSpPr>
        <dsp:cNvPr id="0" name=""/>
        <dsp:cNvSpPr/>
      </dsp:nvSpPr>
      <dsp:spPr>
        <a:xfrm>
          <a:off x="0" y="1384041"/>
          <a:ext cx="3571900" cy="308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使用关键字</a:t>
          </a:r>
          <a:r>
            <a:rPr lang="en-US" altLang="zh-CN" sz="1600" b="1" kern="1200" dirty="0"/>
            <a:t>new</a:t>
          </a:r>
          <a:endParaRPr lang="zh-CN" altLang="en-US" sz="1600" b="1" kern="1200" dirty="0"/>
        </a:p>
      </dsp:txBody>
      <dsp:txXfrm>
        <a:off x="0" y="1384041"/>
        <a:ext cx="3571900" cy="308433"/>
      </dsp:txXfrm>
    </dsp:sp>
    <dsp:sp modelId="{17CB8C3F-A376-492F-98C3-3C98F0D24008}">
      <dsp:nvSpPr>
        <dsp:cNvPr id="0" name=""/>
        <dsp:cNvSpPr/>
      </dsp:nvSpPr>
      <dsp:spPr>
        <a:xfrm rot="10800000">
          <a:off x="0" y="479"/>
          <a:ext cx="3571900" cy="1031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定义类</a:t>
          </a:r>
        </a:p>
      </dsp:txBody>
      <dsp:txXfrm rot="-10800000">
        <a:off x="0" y="479"/>
        <a:ext cx="3571900" cy="362073"/>
      </dsp:txXfrm>
    </dsp:sp>
    <dsp:sp modelId="{A1FD9E04-D2C0-4A28-8063-295E1EE40BDD}">
      <dsp:nvSpPr>
        <dsp:cNvPr id="0" name=""/>
        <dsp:cNvSpPr/>
      </dsp:nvSpPr>
      <dsp:spPr>
        <a:xfrm>
          <a:off x="0" y="362553"/>
          <a:ext cx="3571900" cy="308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使用关键字</a:t>
          </a:r>
          <a:r>
            <a:rPr lang="en-US" altLang="zh-CN" sz="1600" b="1" kern="1200" dirty="0"/>
            <a:t>class</a:t>
          </a:r>
          <a:endParaRPr lang="zh-CN" altLang="en-US" sz="1600" b="1" kern="1200" dirty="0"/>
        </a:p>
      </dsp:txBody>
      <dsp:txXfrm>
        <a:off x="0" y="362553"/>
        <a:ext cx="3571900" cy="308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让学员对面向对象的好处有个基本的认知即可，不需深入讲解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列举身边的例子，认识对象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举例说明描述对象的方式之一即属性（对象的静态特征）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举例说明描述对象的方式之二即方法（行为，对象的动态特征）</a:t>
            </a:r>
            <a:endParaRPr lang="en-US" altLang="zh-CN" dirty="0"/>
          </a:p>
          <a:p>
            <a:r>
              <a:rPr lang="zh-CN" altLang="en-US" dirty="0"/>
              <a:t>并总结出对象的定义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举例讲解封装的概念</a:t>
            </a:r>
            <a:endParaRPr lang="en-US" altLang="zh-CN" dirty="0"/>
          </a:p>
          <a:p>
            <a:r>
              <a:rPr lang="zh-CN" altLang="en-US" dirty="0"/>
              <a:t>下面讲类的组织结构时 再讲封装的好处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n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  <a:lvl5pP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 hasCustomPrompt="1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 hasCustomPrompt="1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9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26.jpeg"/><Relationship Id="rId5" Type="http://schemas.openxmlformats.org/officeDocument/2006/relationships/image" Target="../media/image31.jpeg"/><Relationship Id="rId4" Type="http://schemas.openxmlformats.org/officeDocument/2006/relationships/image" Target="../media/image29.jpe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3.bin"/><Relationship Id="rId10" Type="http://schemas.openxmlformats.org/officeDocument/2006/relationships/vmlDrawing" Target="../drawings/vmlDrawing2.vml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31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Relationship Id="rId3" Type="http://schemas.openxmlformats.org/officeDocument/2006/relationships/image" Target="../media/image32.png"/><Relationship Id="rId2" Type="http://schemas.openxmlformats.org/officeDocument/2006/relationships/image" Target="../media/image34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8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1.xml"/><Relationship Id="rId5" Type="http://schemas.openxmlformats.org/officeDocument/2006/relationships/image" Target="../media/image40.png"/><Relationship Id="rId4" Type="http://schemas.openxmlformats.org/officeDocument/2006/relationships/image" Target="../media/image10.png"/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image" Target="../media/image11.png"/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0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0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0.xml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第七章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类和对象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 descr="sho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7169" y="3789363"/>
            <a:ext cx="2187575" cy="2549525"/>
          </a:xfrm>
          <a:prstGeom prst="rect">
            <a:avLst/>
          </a:prstGeom>
          <a:noFill/>
        </p:spPr>
      </p:pic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从对象抽象出“类”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1508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857620" y="4429132"/>
          <a:ext cx="1468437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2" imgW="1389380" imgH="1604645" progId="Visio.Drawing.11">
                  <p:embed/>
                </p:oleObj>
              </mc:Choice>
              <mc:Fallback>
                <p:oleObj name="Visio" r:id="rId2" imgW="1389380" imgH="160464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429132"/>
                        <a:ext cx="1468437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5076" name="Picture 4" descr="200731922411falal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2349500"/>
            <a:ext cx="2663825" cy="1223963"/>
          </a:xfrm>
          <a:prstGeom prst="rect">
            <a:avLst/>
          </a:prstGeom>
          <a:noFill/>
        </p:spPr>
      </p:pic>
      <p:pic>
        <p:nvPicPr>
          <p:cNvPr id="515079" name="Picture 7" descr="蓝色宝石捷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938" y="1916113"/>
            <a:ext cx="2376487" cy="1435100"/>
          </a:xfrm>
          <a:prstGeom prst="rect">
            <a:avLst/>
          </a:prstGeom>
          <a:noFill/>
        </p:spPr>
      </p:pic>
      <p:pic>
        <p:nvPicPr>
          <p:cNvPr id="515080" name="Picture 8" descr="法拉利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2225" y="2276475"/>
            <a:ext cx="2087563" cy="1295400"/>
          </a:xfrm>
          <a:prstGeom prst="rect">
            <a:avLst/>
          </a:prstGeom>
          <a:noFill/>
        </p:spPr>
      </p:pic>
      <p:sp>
        <p:nvSpPr>
          <p:cNvPr id="515081" name="WordArt 9"/>
          <p:cNvSpPr>
            <a:spLocks noChangeArrowheads="1" noChangeShapeType="1" noTextEdit="1"/>
          </p:cNvSpPr>
          <p:nvPr/>
        </p:nvSpPr>
        <p:spPr bwMode="auto">
          <a:xfrm>
            <a:off x="3924300" y="3500438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3366FF">
                        <a:gamma/>
                        <a:tint val="27843"/>
                        <a:invGamma/>
                      </a:srgbClr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轿车</a:t>
            </a:r>
            <a:endParaRPr lang="zh-CN" altLang="en-US" sz="4400" b="1" kern="10" dirty="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3366FF">
                      <a:gamma/>
                      <a:tint val="27843"/>
                      <a:invGamma/>
                    </a:srgbClr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5089" name="Rectangle 17"/>
          <p:cNvSpPr>
            <a:spLocks noChangeArrowheads="1"/>
          </p:cNvSpPr>
          <p:nvPr/>
        </p:nvSpPr>
        <p:spPr bwMode="auto">
          <a:xfrm>
            <a:off x="781717" y="1274757"/>
            <a:ext cx="7705725" cy="1368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7"/>
              </a:buBlip>
            </a:pPr>
            <a:r>
              <a:rPr lang="zh-CN" altLang="en-GB" sz="2800" b="1" dirty="0">
                <a:latin typeface="+mn-lt"/>
                <a:ea typeface="+mn-ea"/>
              </a:rPr>
              <a:t>抽取出下列对象的共同特征</a:t>
            </a:r>
            <a:r>
              <a:rPr lang="zh-CN" altLang="en-US" sz="2800" b="1" dirty="0">
                <a:latin typeface="+mn-lt"/>
                <a:ea typeface="+mn-ea"/>
              </a:rPr>
              <a:t>（</a:t>
            </a:r>
            <a:r>
              <a:rPr lang="zh-CN" altLang="en-GB" sz="2800" b="1" dirty="0">
                <a:latin typeface="+mn-lt"/>
                <a:ea typeface="+mn-ea"/>
              </a:rPr>
              <a:t>属性和方法</a:t>
            </a:r>
            <a:r>
              <a:rPr lang="zh-CN" altLang="en-US" sz="2800" b="1" dirty="0">
                <a:latin typeface="+mn-lt"/>
                <a:ea typeface="+mn-ea"/>
              </a:rPr>
              <a:t>）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5929322" y="5786454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3366FF">
                        <a:gamma/>
                        <a:tint val="27843"/>
                        <a:invGamma/>
                      </a:srgbClr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顾客</a:t>
            </a:r>
            <a:endParaRPr lang="zh-CN" altLang="en-US" sz="4400" b="1" kern="10" dirty="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3366FF">
                      <a:gamma/>
                      <a:tint val="27843"/>
                      <a:invGamma/>
                    </a:srgbClr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1143000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类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顾客类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轿车类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……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……</a:t>
            </a:r>
            <a:endParaRPr lang="en-US" altLang="zh-CN" sz="2400" dirty="0"/>
          </a:p>
        </p:txBody>
      </p:sp>
      <p:graphicFrame>
        <p:nvGraphicFramePr>
          <p:cNvPr id="516108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513138" y="3265488"/>
          <a:ext cx="12176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1" imgW="1156335" imgH="914400" progId="Visio.Drawing.11">
                  <p:embed/>
                </p:oleObj>
              </mc:Choice>
              <mc:Fallback>
                <p:oleObj name="Visio" r:id="rId1" imgW="1156335" imgH="9144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265488"/>
                        <a:ext cx="121761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0" name="AutoShape 4"/>
          <p:cNvSpPr/>
          <p:nvPr/>
        </p:nvSpPr>
        <p:spPr bwMode="auto">
          <a:xfrm>
            <a:off x="2195513" y="1343023"/>
            <a:ext cx="590537" cy="1657349"/>
          </a:xfrm>
          <a:prstGeom prst="rightBrace">
            <a:avLst>
              <a:gd name="adj1" fmla="val 2081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2844800" y="1843089"/>
            <a:ext cx="467995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  类是模子，定义对象将会拥有的特征（属性）和行为（方法）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71556" y="4764116"/>
            <a:ext cx="8229600" cy="1450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GB" sz="2800" b="1" dirty="0">
                <a:latin typeface="+mn-lt"/>
                <a:ea typeface="+mn-ea"/>
              </a:rPr>
              <a:t>类是对象的类型</a:t>
            </a:r>
            <a:endParaRPr lang="zh-CN" altLang="en-GB" sz="28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GB" sz="2400" b="1" dirty="0">
                <a:latin typeface="+mn-lt"/>
                <a:ea typeface="+mn-ea"/>
              </a:rPr>
              <a:t>不同于</a:t>
            </a:r>
            <a:r>
              <a:rPr lang="en-GB" altLang="zh-CN" sz="2400" b="1" dirty="0" err="1">
                <a:latin typeface="+mn-lt"/>
                <a:ea typeface="+mn-ea"/>
              </a:rPr>
              <a:t>int</a:t>
            </a:r>
            <a:r>
              <a:rPr lang="zh-CN" altLang="en-GB" sz="2400" b="1" dirty="0" err="1">
                <a:latin typeface="+mn-lt"/>
                <a:ea typeface="+mn-ea"/>
              </a:rPr>
              <a:t>类型：具有方法</a:t>
            </a:r>
            <a:endParaRPr lang="zh-CN" altLang="en-GB" sz="2400" b="1" dirty="0" err="1">
              <a:latin typeface="+mn-lt"/>
              <a:ea typeface="+mn-ea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941911" y="2979746"/>
            <a:ext cx="2987675" cy="1735138"/>
            <a:chOff x="3651" y="2886"/>
            <a:chExt cx="1882" cy="1093"/>
          </a:xfrm>
        </p:grpSpPr>
        <p:pic>
          <p:nvPicPr>
            <p:cNvPr id="516104" name="Picture 8" descr="CAQ7HUFA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59" y="2886"/>
              <a:ext cx="1180" cy="892"/>
            </a:xfrm>
            <a:prstGeom prst="rect">
              <a:avLst/>
            </a:prstGeom>
            <a:noFill/>
          </p:spPr>
        </p:pic>
        <p:sp>
          <p:nvSpPr>
            <p:cNvPr id="516105" name="Text Box 9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ea typeface="黑体" panose="02010609060101010101" pitchFamily="49" charset="-122"/>
                </a:rPr>
                <a:t>各种口味的球状冰淇淋</a:t>
              </a:r>
              <a:endParaRPr lang="zh-CN" altLang="en-US" b="1" dirty="0">
                <a:ea typeface="黑体" panose="02010609060101010101" pitchFamily="49" charset="-122"/>
              </a:endParaRPr>
            </a:p>
          </p:txBody>
        </p:sp>
      </p:grpSp>
      <p:sp>
        <p:nvSpPr>
          <p:cNvPr id="13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171434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类和对象的关系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285860"/>
            <a:ext cx="8229600" cy="4525963"/>
          </a:xfrm>
        </p:spPr>
        <p:txBody>
          <a:bodyPr/>
          <a:lstStyle/>
          <a:p>
            <a:r>
              <a:rPr lang="zh-CN" altLang="en-US" dirty="0"/>
              <a:t>类是抽象的概念，仅仅是模板</a:t>
            </a:r>
            <a:endParaRPr lang="en-US" altLang="zh-CN" dirty="0"/>
          </a:p>
          <a:p>
            <a:pPr lvl="1"/>
            <a:r>
              <a:rPr lang="zh-CN" altLang="en-US" dirty="0"/>
              <a:t>比如说：“人”</a:t>
            </a:r>
            <a:endParaRPr lang="zh-CN" altLang="en-US" dirty="0"/>
          </a:p>
          <a:p>
            <a:r>
              <a:rPr lang="zh-CN" altLang="en-US" dirty="0"/>
              <a:t>对象是一个你能够看得到、摸得着的具体实体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14810" y="3929066"/>
            <a:ext cx="1655763" cy="1655762"/>
            <a:chOff x="2336" y="2478"/>
            <a:chExt cx="1043" cy="1043"/>
          </a:xfrm>
        </p:grpSpPr>
        <p:sp>
          <p:nvSpPr>
            <p:cNvPr id="518149" name="Line 5"/>
            <p:cNvSpPr>
              <a:spLocks noChangeShapeType="1"/>
            </p:cNvSpPr>
            <p:nvPr/>
          </p:nvSpPr>
          <p:spPr bwMode="auto">
            <a:xfrm flipV="1">
              <a:off x="2336" y="2478"/>
              <a:ext cx="104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50" name="Line 6"/>
            <p:cNvSpPr>
              <a:spLocks noChangeShapeType="1"/>
            </p:cNvSpPr>
            <p:nvPr/>
          </p:nvSpPr>
          <p:spPr bwMode="auto">
            <a:xfrm flipV="1">
              <a:off x="2336" y="2886"/>
              <a:ext cx="104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51" name="Line 7"/>
            <p:cNvSpPr>
              <a:spLocks noChangeShapeType="1"/>
            </p:cNvSpPr>
            <p:nvPr/>
          </p:nvSpPr>
          <p:spPr bwMode="auto">
            <a:xfrm>
              <a:off x="2336" y="3113"/>
              <a:ext cx="1043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52" name="Line 8"/>
            <p:cNvSpPr>
              <a:spLocks noChangeShapeType="1"/>
            </p:cNvSpPr>
            <p:nvPr/>
          </p:nvSpPr>
          <p:spPr bwMode="auto">
            <a:xfrm>
              <a:off x="2336" y="3113"/>
              <a:ext cx="104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5580063" y="3714752"/>
            <a:ext cx="1944687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小布什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5508625" y="4357694"/>
            <a:ext cx="194468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普京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5580063" y="4929198"/>
            <a:ext cx="194468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克林顿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5572132" y="5348304"/>
            <a:ext cx="18002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黑体" panose="02010609060101010101" pitchFamily="49" charset="-122"/>
              </a:rPr>
              <a:t>……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518171" name="Rectangle 27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8173" name="Rectangle 29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1285852" y="2816038"/>
          <a:ext cx="2786082" cy="368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</a:tblGrid>
              <a:tr h="503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“人”类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4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特征（属性）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体重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行为（方法）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衣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3" grpId="0"/>
      <p:bldP spid="518154" grpId="0"/>
      <p:bldP spid="518155" grpId="0"/>
      <p:bldP spid="518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79216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GB" altLang="zh-CN" sz="3600" b="1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zh-CN" altLang="en-GB" sz="3600" b="1" dirty="0">
                <a:solidFill>
                  <a:schemeClr val="tx2">
                    <a:lumMod val="75000"/>
                  </a:schemeClr>
                </a:solidFill>
              </a:rPr>
              <a:t>是面向对象的语言</a:t>
            </a: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5315" name="Rectangle 3"/>
          <p:cNvSpPr>
            <a:spLocks noChangeArrowheads="1"/>
          </p:cNvSpPr>
          <p:nvPr/>
        </p:nvSpPr>
        <p:spPr bwMode="auto">
          <a:xfrm>
            <a:off x="771556" y="1270000"/>
            <a:ext cx="8229600" cy="3887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GB" sz="2800" b="1" dirty="0">
                <a:latin typeface="+mn-lt"/>
                <a:ea typeface="+mn-ea"/>
              </a:rPr>
              <a:t>所有</a:t>
            </a:r>
            <a:r>
              <a:rPr lang="en-GB" altLang="zh-CN" sz="2800" b="1" dirty="0">
                <a:latin typeface="+mn-lt"/>
                <a:ea typeface="+mn-ea"/>
              </a:rPr>
              <a:t>Java</a:t>
            </a:r>
            <a:r>
              <a:rPr lang="zh-CN" altLang="en-GB" sz="2800" b="1" dirty="0">
                <a:latin typeface="+mn-lt"/>
                <a:ea typeface="+mn-ea"/>
              </a:rPr>
              <a:t>程序都以类</a:t>
            </a:r>
            <a:r>
              <a:rPr lang="en-GB" altLang="zh-CN" sz="2800" b="1" dirty="0">
                <a:latin typeface="+mn-lt"/>
                <a:ea typeface="+mn-ea"/>
              </a:rPr>
              <a:t>class</a:t>
            </a:r>
            <a:r>
              <a:rPr lang="zh-CN" altLang="en-GB" sz="2800" b="1" dirty="0">
                <a:latin typeface="+mn-lt"/>
                <a:ea typeface="+mn-ea"/>
              </a:rPr>
              <a:t>为组织单元</a:t>
            </a:r>
            <a:endParaRPr lang="zh-CN" altLang="en-GB" sz="28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GB" sz="2800" b="1" dirty="0">
                <a:latin typeface="+mn-lt"/>
                <a:ea typeface="+mn-ea"/>
              </a:rPr>
              <a:t>关键字</a:t>
            </a:r>
            <a:r>
              <a:rPr lang="en-GB" altLang="zh-CN" sz="2800" b="1" dirty="0">
                <a:latin typeface="+mn-lt"/>
                <a:ea typeface="+mn-ea"/>
              </a:rPr>
              <a:t>class</a:t>
            </a:r>
            <a:r>
              <a:rPr lang="zh-CN" altLang="en-GB" sz="2800" b="1" dirty="0">
                <a:latin typeface="+mn-lt"/>
                <a:ea typeface="+mn-ea"/>
              </a:rPr>
              <a:t>定义自定义的数据类型</a:t>
            </a:r>
            <a:endParaRPr lang="zh-CN" altLang="en-GB" sz="2800" b="1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GB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endParaRPr lang="en-GB" altLang="zh-CN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GB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25316" name="AutoShape 4"/>
          <p:cNvSpPr>
            <a:spLocks noChangeArrowheads="1"/>
          </p:cNvSpPr>
          <p:nvPr/>
        </p:nvSpPr>
        <p:spPr bwMode="auto">
          <a:xfrm>
            <a:off x="1187451" y="3250686"/>
            <a:ext cx="588488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HelloWorld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args){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System.out.println("Hello  World!!!");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2357422" y="3286124"/>
            <a:ext cx="1143008" cy="35719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572132" y="2428868"/>
            <a:ext cx="1609825" cy="408623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类的基本框架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5357818" y="2857496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6" grpId="0" animBg="1"/>
      <p:bldP spid="525317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171434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类模板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793780" y="1350963"/>
            <a:ext cx="8064500" cy="649277"/>
          </a:xfrm>
        </p:spPr>
        <p:txBody>
          <a:bodyPr/>
          <a:lstStyle/>
          <a:p>
            <a:r>
              <a:rPr lang="zh-CN" altLang="en-US" dirty="0"/>
              <a:t>类将现实世界中的概念模拟到计算机程序中</a:t>
            </a:r>
            <a:endParaRPr lang="zh-CN" altLang="en-US" dirty="0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000232" y="2015880"/>
            <a:ext cx="4786346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public class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类名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rgbClr val="0000FF"/>
                </a:solidFill>
                <a:latin typeface="+mn-lt"/>
              </a:rPr>
              <a:t>定义属性部分</a:t>
            </a:r>
            <a:endParaRPr lang="zh-CN" altLang="en-US" b="1" dirty="0">
              <a:solidFill>
                <a:srgbClr val="0000FF"/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        //</a:t>
            </a:r>
            <a:r>
              <a:rPr lang="zh-CN" altLang="en-US" b="1" dirty="0">
                <a:solidFill>
                  <a:srgbClr val="0000FF"/>
                </a:solidFill>
                <a:latin typeface="+mn-lt"/>
              </a:rPr>
              <a:t>定义方法部分</a:t>
            </a:r>
            <a:endParaRPr lang="zh-CN" altLang="en-US" b="1" dirty="0">
              <a:solidFill>
                <a:srgbClr val="0000FF"/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1406" y="2100196"/>
            <a:ext cx="1000132" cy="40011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1143000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定义类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285860"/>
            <a:ext cx="8229600" cy="4525962"/>
          </a:xfrm>
          <a:noFill/>
        </p:spPr>
        <p:txBody>
          <a:bodyPr/>
          <a:lstStyle/>
          <a:p>
            <a:r>
              <a:rPr lang="zh-CN" altLang="en-US" dirty="0"/>
              <a:t>定义一个类的步骤</a:t>
            </a:r>
            <a:endParaRPr lang="zh-CN" altLang="en-US" dirty="0"/>
          </a:p>
        </p:txBody>
      </p:sp>
      <p:graphicFrame>
        <p:nvGraphicFramePr>
          <p:cNvPr id="6" name="内容占位符 4"/>
          <p:cNvGraphicFramePr/>
          <p:nvPr/>
        </p:nvGraphicFramePr>
        <p:xfrm>
          <a:off x="784254" y="1500174"/>
          <a:ext cx="7645398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类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示例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0435" name="AutoShape 3"/>
          <p:cNvSpPr>
            <a:spLocks noChangeArrowheads="1"/>
          </p:cNvSpPr>
          <p:nvPr/>
        </p:nvSpPr>
        <p:spPr bwMode="auto">
          <a:xfrm>
            <a:off x="642910" y="1428736"/>
            <a:ext cx="7964488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String schoolName;	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名称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classNumber;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教室数目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labNumber;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机房数目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定义展示信息的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showCenter()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System.out.println(schoolName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+ "\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n"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配备：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+ classNumber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labNumber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36" name="AutoShape 4"/>
          <p:cNvSpPr>
            <a:spLocks noChangeArrowheads="1"/>
          </p:cNvSpPr>
          <p:nvPr/>
        </p:nvSpPr>
        <p:spPr bwMode="gray">
          <a:xfrm>
            <a:off x="2484438" y="5300663"/>
            <a:ext cx="4500562" cy="65087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定义类的</a:t>
            </a:r>
            <a:r>
              <a:rPr lang="en-US" altLang="zh-CN" b="1" dirty="0"/>
              <a:t>showCenter()</a:t>
            </a:r>
            <a:r>
              <a:rPr lang="zh-CN" altLang="en-US" b="1" dirty="0"/>
              <a:t>方法，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用于输出类相关的信息      </a:t>
            </a:r>
            <a:endParaRPr lang="zh-CN" altLang="en-US" b="1" dirty="0"/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1071538" y="1857364"/>
            <a:ext cx="4033837" cy="114300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1071538" y="3643314"/>
            <a:ext cx="6842125" cy="142876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0437" name="AutoShape 5"/>
          <p:cNvSpPr>
            <a:spLocks noChangeArrowheads="1"/>
          </p:cNvSpPr>
          <p:nvPr/>
        </p:nvSpPr>
        <p:spPr bwMode="auto">
          <a:xfrm>
            <a:off x="4929190" y="3071810"/>
            <a:ext cx="687228" cy="408623"/>
          </a:xfrm>
          <a:prstGeom prst="wedgeRoundRectCallout">
            <a:avLst>
              <a:gd name="adj1" fmla="val -53977"/>
              <a:gd name="adj2" fmla="val 48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0438" name="AutoShape 6"/>
          <p:cNvSpPr>
            <a:spLocks noChangeArrowheads="1"/>
          </p:cNvSpPr>
          <p:nvPr/>
        </p:nvSpPr>
        <p:spPr bwMode="auto">
          <a:xfrm>
            <a:off x="4429125" y="1214422"/>
            <a:ext cx="1146741" cy="408623"/>
          </a:xfrm>
          <a:prstGeom prst="wedgeRoundRectCallout">
            <a:avLst>
              <a:gd name="adj1" fmla="val 916"/>
              <a:gd name="adj2" fmla="val 50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4000496" y="1500174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429124" y="3357562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nimBg="1"/>
      <p:bldP spid="530436" grpId="0" animBg="1"/>
      <p:bldP spid="530441" grpId="0" animBg="1"/>
      <p:bldP spid="530447" grpId="0" animBg="1"/>
      <p:bldP spid="530437" grpId="0" animBg="1"/>
      <p:bldP spid="530438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64294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如何创建和使用对象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000108"/>
            <a:ext cx="8229600" cy="4786346"/>
          </a:xfrm>
          <a:noFill/>
        </p:spPr>
        <p:txBody>
          <a:bodyPr/>
          <a:lstStyle/>
          <a:p>
            <a:r>
              <a:rPr lang="zh-CN" altLang="en-US" dirty="0"/>
              <a:t>使用对象的步骤</a:t>
            </a:r>
            <a:endParaRPr lang="zh-CN" altLang="en-US" dirty="0"/>
          </a:p>
          <a:p>
            <a:pPr lvl="1"/>
            <a:r>
              <a:rPr lang="zh-CN" altLang="en-US" dirty="0"/>
              <a:t>创建对象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类名 对象名 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= new 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类名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();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/>
            <a:endParaRPr lang="zh-CN" altLang="en-US" sz="2000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引用对象成员：使用“</a:t>
            </a:r>
            <a:r>
              <a:rPr lang="en-US" altLang="zh-CN" dirty="0"/>
              <a:t>.”</a:t>
            </a:r>
            <a:r>
              <a:rPr lang="zh-CN" altLang="en-US" dirty="0"/>
              <a:t>进行以下操作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引用类的属性：对象名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  <a:r>
              <a:rPr lang="zh-CN" altLang="en-US" dirty="0">
                <a:ea typeface="黑体" panose="02010609060101010101" pitchFamily="49" charset="-122"/>
              </a:rPr>
              <a:t>属性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引用类的方法：对象名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  <a:r>
              <a:rPr lang="zh-CN" altLang="en-US" dirty="0">
                <a:ea typeface="黑体" panose="02010609060101010101" pitchFamily="49" charset="-122"/>
              </a:rPr>
              <a:t>方法名</a:t>
            </a:r>
            <a:r>
              <a:rPr lang="en-US" altLang="zh-CN" dirty="0">
                <a:ea typeface="黑体" panose="02010609060101010101" pitchFamily="49" charset="-122"/>
              </a:rPr>
              <a:t>()</a:t>
            </a:r>
            <a:endParaRPr lang="en-US" altLang="zh-CN" dirty="0">
              <a:ea typeface="黑体" panose="02010609060101010101" pitchFamily="49" charset="-122"/>
            </a:endParaRPr>
          </a:p>
          <a:p>
            <a:pPr lvl="4">
              <a:buFontTx/>
              <a:buNone/>
            </a:pPr>
            <a:endParaRPr lang="zh-CN" altLang="en-US" b="0" dirty="0">
              <a:ea typeface="黑体" panose="02010609060101010101" pitchFamily="49" charset="-122"/>
            </a:endParaRPr>
          </a:p>
        </p:txBody>
      </p:sp>
      <p:sp>
        <p:nvSpPr>
          <p:cNvPr id="532484" name="AutoShape 4"/>
          <p:cNvSpPr>
            <a:spLocks noChangeArrowheads="1"/>
          </p:cNvSpPr>
          <p:nvPr/>
        </p:nvSpPr>
        <p:spPr bwMode="auto">
          <a:xfrm>
            <a:off x="1476375" y="2706689"/>
            <a:ext cx="5934075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School center = </a:t>
            </a: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School();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2485" name="AutoShape 5"/>
          <p:cNvSpPr>
            <a:spLocks noChangeArrowheads="1"/>
          </p:cNvSpPr>
          <p:nvPr/>
        </p:nvSpPr>
        <p:spPr bwMode="auto">
          <a:xfrm>
            <a:off x="1547813" y="4831048"/>
            <a:ext cx="5810269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center.name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= “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维信科技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";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center.showCenter();	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showCenter()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06" y="1928802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71406" y="3643314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214282" y="1785926"/>
            <a:ext cx="8551863" cy="4736168"/>
          </a:xfrm>
          <a:prstGeom prst="roundRect">
            <a:avLst>
              <a:gd name="adj" fmla="val 7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InitialSchool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School center = new School();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初始化成员变量前***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center. showCenter();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center.schoolName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= “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维信科技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center.classNumber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center.labNumber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System.out.println("\n***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初始化成员变量后***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center.showCenter()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创建和使用对象示例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5-1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780760" y="1285860"/>
            <a:ext cx="6407150" cy="43704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>
                <a:latin typeface="+mn-lt"/>
                <a:ea typeface="+mn-ea"/>
              </a:rPr>
              <a:t>创建对象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928662" y="3992573"/>
            <a:ext cx="3816350" cy="100806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928662" y="2571743"/>
            <a:ext cx="3857652" cy="312655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3513" name="Rectangle 9"/>
          <p:cNvSpPr>
            <a:spLocks noChangeArrowheads="1"/>
          </p:cNvSpPr>
          <p:nvPr/>
        </p:nvSpPr>
        <p:spPr bwMode="auto">
          <a:xfrm>
            <a:off x="928662" y="3251200"/>
            <a:ext cx="3857652" cy="392114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3514" name="Rectangle 10"/>
          <p:cNvSpPr>
            <a:spLocks noChangeArrowheads="1"/>
          </p:cNvSpPr>
          <p:nvPr/>
        </p:nvSpPr>
        <p:spPr bwMode="auto">
          <a:xfrm>
            <a:off x="928662" y="5426092"/>
            <a:ext cx="3816350" cy="36036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3515" name="AutoShape 11"/>
          <p:cNvSpPr>
            <a:spLocks noChangeArrowheads="1"/>
          </p:cNvSpPr>
          <p:nvPr/>
        </p:nvSpPr>
        <p:spPr bwMode="auto">
          <a:xfrm>
            <a:off x="3714744" y="3571876"/>
            <a:ext cx="2598026" cy="408623"/>
          </a:xfrm>
          <a:prstGeom prst="wedgeRoundRectCallout">
            <a:avLst>
              <a:gd name="adj1" fmla="val -849"/>
              <a:gd name="adj2" fmla="val 486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说一说看到什么效果？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3522" name="AutoShape 18"/>
          <p:cNvSpPr>
            <a:spLocks noChangeArrowheads="1"/>
          </p:cNvSpPr>
          <p:nvPr/>
        </p:nvSpPr>
        <p:spPr bwMode="auto">
          <a:xfrm>
            <a:off x="4143372" y="5715016"/>
            <a:ext cx="2832709" cy="408623"/>
          </a:xfrm>
          <a:prstGeom prst="wedgeRoundRectCallout">
            <a:avLst>
              <a:gd name="adj1" fmla="val 1508"/>
              <a:gd name="adj2" fmla="val -45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说一说又看到什么效果？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3286116" y="3643314"/>
            <a:ext cx="428628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571868" y="5572140"/>
            <a:ext cx="571504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1" grpId="0" animBg="1"/>
      <p:bldP spid="533511" grpId="1" animBg="1"/>
      <p:bldP spid="533512" grpId="0" animBg="1"/>
      <p:bldP spid="533512" grpId="1" animBg="1"/>
      <p:bldP spid="533513" grpId="0" animBg="1"/>
      <p:bldP spid="533514" grpId="0" animBg="1"/>
      <p:bldP spid="533515" grpId="0" animBg="1"/>
      <p:bldP spid="533522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714380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创建和使用对象示例</a:t>
            </a: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</a:rPr>
              <a:t>5-2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459787" cy="4525963"/>
          </a:xfrm>
          <a:noFill/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endParaRPr lang="zh-CN" altLang="en-US" sz="28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795365" y="1252559"/>
            <a:ext cx="7705725" cy="524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编写学员类，输出学</a:t>
            </a:r>
            <a:r>
              <a:rPr lang="zh-CN" altLang="en-US" sz="2800" b="1" dirty="0"/>
              <a:t>员</a:t>
            </a:r>
            <a:r>
              <a:rPr lang="zh-CN" altLang="en-US" sz="2800" b="1" dirty="0">
                <a:latin typeface="+mn-lt"/>
                <a:ea typeface="+mn-ea"/>
              </a:rPr>
              <a:t>相关信息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编写教员类，输出教员相关信息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71406" y="3500438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1071538" y="3887998"/>
          <a:ext cx="2428892" cy="261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学员类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班级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爱好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显示学员个人信息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3714744" y="3887998"/>
          <a:ext cx="2500330" cy="261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教员类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专业方向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教授课程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教龄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显示教员个人信息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pic>
        <p:nvPicPr>
          <p:cNvPr id="21" name="图片 20" descr="图11.10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76" y="3071810"/>
            <a:ext cx="2763524" cy="1785950"/>
          </a:xfrm>
          <a:prstGeom prst="rect">
            <a:avLst/>
          </a:prstGeom>
        </p:spPr>
      </p:pic>
      <p:pic>
        <p:nvPicPr>
          <p:cNvPr id="75778" name="Picture 2" descr="C:\Users\Administrator\AppData\Roaming\Tencent\Users\1229326543\QQ\WinTemp\RichOle\3GTWW_}EV_GYNQY85497Q7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1285860"/>
            <a:ext cx="1905000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8318" y="214290"/>
            <a:ext cx="7391400" cy="563563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857232"/>
            <a:ext cx="7645398" cy="5429289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OO</a:t>
            </a:r>
            <a:r>
              <a:rPr lang="zh-CN" altLang="en-US" dirty="0"/>
              <a:t>的方式实现</a:t>
            </a:r>
            <a:endParaRPr lang="zh-CN" altLang="en-US" dirty="0"/>
          </a:p>
          <a:p>
            <a:pPr lvl="1"/>
            <a:r>
              <a:rPr lang="zh-CN" altLang="en-US" dirty="0"/>
              <a:t>学校类</a:t>
            </a:r>
            <a:r>
              <a:rPr altLang="en-US"/>
              <a:t>、</a:t>
            </a:r>
            <a:r>
              <a:t>教</a:t>
            </a:r>
            <a:r>
              <a:rPr lang="zh-CN" altLang="en-US"/>
              <a:t>师</a:t>
            </a:r>
            <a:r>
              <a:t>类</a:t>
            </a:r>
            <a:r>
              <a:rPr dirty="0"/>
              <a:t>、学生类，描述相关信息</a:t>
            </a:r>
            <a:endParaRPr lang="en-US" dirty="0"/>
          </a:p>
          <a:p>
            <a:pPr lvl="1"/>
            <a:r>
              <a:rPr dirty="0"/>
              <a:t>实现管理员类、客户类，描述相关信息</a:t>
            </a:r>
            <a:endParaRPr lang="zh-CN" altLang="en-US" dirty="0"/>
          </a:p>
          <a:p>
            <a:pPr lvl="1"/>
            <a:r>
              <a:rPr lang="zh-CN" altLang="en-US" dirty="0"/>
              <a:t>游人类，输出购买门票价格</a:t>
            </a:r>
            <a:endParaRPr lang="en-US" altLang="zh-CN" dirty="0"/>
          </a:p>
          <a:p>
            <a:pPr lvl="1"/>
            <a:r>
              <a:rPr dirty="0"/>
              <a:t>更改管理员密码</a:t>
            </a:r>
            <a:endParaRPr sz="1400" dirty="0"/>
          </a:p>
          <a:p>
            <a:pPr lvl="1"/>
            <a:r>
              <a:rPr dirty="0"/>
              <a:t>实现客户积分回馈</a:t>
            </a:r>
            <a:endParaRPr sz="1400" dirty="0"/>
          </a:p>
          <a:p>
            <a:pPr lvl="2"/>
            <a:endParaRPr lang="zh-CN" altLang="en-US" dirty="0"/>
          </a:p>
        </p:txBody>
      </p:sp>
      <p:pic>
        <p:nvPicPr>
          <p:cNvPr id="12" name="图片 11" descr="图11.10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804" y="2571744"/>
            <a:ext cx="2297517" cy="1484789"/>
          </a:xfrm>
          <a:prstGeom prst="rect">
            <a:avLst/>
          </a:prstGeom>
        </p:spPr>
      </p:pic>
      <p:pic>
        <p:nvPicPr>
          <p:cNvPr id="13" name="图片 12" descr="图11.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87" y="3195370"/>
            <a:ext cx="2813285" cy="2305332"/>
          </a:xfrm>
          <a:prstGeom prst="rect">
            <a:avLst/>
          </a:prstGeom>
        </p:spPr>
      </p:pic>
      <p:pic>
        <p:nvPicPr>
          <p:cNvPr id="14" name="图片 13" descr="图11.1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3000372"/>
            <a:ext cx="3013108" cy="2089227"/>
          </a:xfrm>
          <a:prstGeom prst="rect">
            <a:avLst/>
          </a:prstGeom>
        </p:spPr>
      </p:pic>
      <p:pic>
        <p:nvPicPr>
          <p:cNvPr id="15" name="图片 14" descr="图11.1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41" y="3890395"/>
            <a:ext cx="6356545" cy="2110373"/>
          </a:xfrm>
          <a:prstGeom prst="rect">
            <a:avLst/>
          </a:prstGeom>
        </p:spPr>
      </p:pic>
      <p:pic>
        <p:nvPicPr>
          <p:cNvPr id="16" name="图片 15" descr="图11.1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4286256"/>
            <a:ext cx="3114749" cy="2200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8" name="AutoShape 14"/>
          <p:cNvSpPr>
            <a:spLocks noChangeArrowheads="1"/>
          </p:cNvSpPr>
          <p:nvPr/>
        </p:nvSpPr>
        <p:spPr bwMode="auto">
          <a:xfrm>
            <a:off x="438150" y="1571612"/>
            <a:ext cx="8237538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姓名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age;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classNo;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班级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hobby;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爱好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输出信息方法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show(){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System.out.println(name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age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就读于：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classNo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爱好：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hobby);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8639" name="AutoShape 15"/>
          <p:cNvSpPr>
            <a:spLocks noChangeArrowheads="1"/>
          </p:cNvSpPr>
          <p:nvPr/>
        </p:nvSpPr>
        <p:spPr bwMode="auto">
          <a:xfrm>
            <a:off x="446115" y="1593069"/>
            <a:ext cx="8054975" cy="3693319"/>
          </a:xfrm>
          <a:prstGeom prst="roundRect">
            <a:avLst>
              <a:gd name="adj" fmla="val 50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InitialStudent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 args[]){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Student student = new Student();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student.name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student.age = 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student.classNo = "S1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班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student.hobby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篮球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student.show();		       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857224" y="2030393"/>
            <a:ext cx="3168650" cy="107950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创建和使用对象示例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5-3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857224" y="3816343"/>
            <a:ext cx="7096125" cy="142876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8630" name="AutoShape 6"/>
          <p:cNvSpPr>
            <a:spLocks noChangeArrowheads="1"/>
          </p:cNvSpPr>
          <p:nvPr/>
        </p:nvSpPr>
        <p:spPr bwMode="auto">
          <a:xfrm>
            <a:off x="4140200" y="1857364"/>
            <a:ext cx="1146741" cy="408623"/>
          </a:xfrm>
          <a:prstGeom prst="wedgeRoundRectCallout">
            <a:avLst>
              <a:gd name="adj1" fmla="val -896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500826" y="3571876"/>
            <a:ext cx="428628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29" name="AutoShape 5"/>
          <p:cNvSpPr>
            <a:spLocks noChangeArrowheads="1"/>
          </p:cNvSpPr>
          <p:nvPr/>
        </p:nvSpPr>
        <p:spPr bwMode="auto">
          <a:xfrm>
            <a:off x="7000892" y="3143248"/>
            <a:ext cx="1146741" cy="408623"/>
          </a:xfrm>
          <a:prstGeom prst="wedgeRoundRectCallout">
            <a:avLst>
              <a:gd name="adj1" fmla="val -669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成员方法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071934" y="2295508"/>
            <a:ext cx="500066" cy="20479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1214414" y="2378887"/>
            <a:ext cx="4000528" cy="2873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1214414" y="2736077"/>
            <a:ext cx="2952750" cy="135732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1214414" y="4164837"/>
            <a:ext cx="2952750" cy="28733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8644" name="AutoShape 20"/>
          <p:cNvSpPr>
            <a:spLocks noChangeArrowheads="1"/>
          </p:cNvSpPr>
          <p:nvPr/>
        </p:nvSpPr>
        <p:spPr bwMode="auto">
          <a:xfrm>
            <a:off x="5357818" y="1735945"/>
            <a:ext cx="1146741" cy="408623"/>
          </a:xfrm>
          <a:prstGeom prst="wedgeRoundRectCallout">
            <a:avLst>
              <a:gd name="adj1" fmla="val 68"/>
              <a:gd name="adj2" fmla="val 544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创建对象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8645" name="AutoShape 21"/>
          <p:cNvSpPr>
            <a:spLocks noChangeArrowheads="1"/>
          </p:cNvSpPr>
          <p:nvPr/>
        </p:nvSpPr>
        <p:spPr bwMode="auto">
          <a:xfrm>
            <a:off x="5000628" y="2736077"/>
            <a:ext cx="1846757" cy="408623"/>
          </a:xfrm>
          <a:prstGeom prst="wedgeRoundRectCallout">
            <a:avLst>
              <a:gd name="adj1" fmla="val -713"/>
              <a:gd name="adj2" fmla="val 516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给每个属性赋值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8646" name="AutoShape 22"/>
          <p:cNvSpPr>
            <a:spLocks noChangeArrowheads="1"/>
          </p:cNvSpPr>
          <p:nvPr/>
        </p:nvSpPr>
        <p:spPr bwMode="auto">
          <a:xfrm>
            <a:off x="4500562" y="3879085"/>
            <a:ext cx="1146741" cy="408623"/>
          </a:xfrm>
          <a:prstGeom prst="wedgeRoundRectCallout">
            <a:avLst>
              <a:gd name="adj1" fmla="val -1966"/>
              <a:gd name="adj2" fmla="val 42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3571868" y="4164837"/>
            <a:ext cx="928694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4000496" y="2950391"/>
            <a:ext cx="100013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5286380" y="2164573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8" grpId="0" animBg="1"/>
      <p:bldP spid="538638" grpId="1" animBg="1"/>
      <p:bldP spid="538639" grpId="0" animBg="1"/>
      <p:bldP spid="538632" grpId="0" animBg="1"/>
      <p:bldP spid="538632" grpId="1" animBg="1"/>
      <p:bldP spid="538640" grpId="0" animBg="1"/>
      <p:bldP spid="538640" grpId="1" animBg="1"/>
      <p:bldP spid="538630" grpId="0" animBg="1"/>
      <p:bldP spid="538630" grpId="1" animBg="1"/>
      <p:bldP spid="25" grpId="0" animBg="1"/>
      <p:bldP spid="538629" grpId="0" animBg="1"/>
      <p:bldP spid="538629" grpId="1" animBg="1"/>
      <p:bldP spid="24" grpId="0" animBg="1"/>
      <p:bldP spid="538641" grpId="0" animBg="1"/>
      <p:bldP spid="538642" grpId="0" animBg="1"/>
      <p:bldP spid="538643" grpId="0" animBg="1"/>
      <p:bldP spid="538644" grpId="0" animBg="1"/>
      <p:bldP spid="538645" grpId="0" animBg="1"/>
      <p:bldP spid="5386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1143000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创建和使用对象示例</a:t>
            </a: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</a:rPr>
              <a:t>5-4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459787" cy="4525963"/>
          </a:xfrm>
          <a:noFill/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  <a:endParaRPr lang="zh-CN" altLang="en-US" sz="28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795365" y="1252559"/>
            <a:ext cx="7705725" cy="524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一个景区根据游人的年龄收取不同价格的门票。请编写游人类，根据年龄段决定能够购买的门票价格并输出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3429000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428728" y="3429001"/>
          <a:ext cx="2643206" cy="228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</a:tblGrid>
              <a:tr h="582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游人类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显示姓名及门票价格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pic>
        <p:nvPicPr>
          <p:cNvPr id="17" name="图片 16" descr="图11.1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2357430"/>
            <a:ext cx="3835856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468313" y="1285860"/>
            <a:ext cx="8288337" cy="5493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Visitor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姓名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age;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显示信息方法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show(){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while(!"n".equals(name)){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if(age&gt;=18 &amp;&amp; age&lt;=60){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判断年龄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(name+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年龄为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"+age+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价格为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}else{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	System.out.println(name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的年龄为：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"+age+"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，免费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创建和使用对象示例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5-5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3748" name="AutoShape 4"/>
          <p:cNvSpPr>
            <a:spLocks noChangeArrowheads="1"/>
          </p:cNvSpPr>
          <p:nvPr/>
        </p:nvSpPr>
        <p:spPr bwMode="auto">
          <a:xfrm>
            <a:off x="4714876" y="2305997"/>
            <a:ext cx="1146741" cy="408623"/>
          </a:xfrm>
          <a:prstGeom prst="wedgeRoundRectCallout">
            <a:avLst>
              <a:gd name="adj1" fmla="val -49181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成员方法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857224" y="1714489"/>
            <a:ext cx="3168650" cy="64294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429124" y="1142984"/>
            <a:ext cx="1146741" cy="408623"/>
          </a:xfrm>
          <a:prstGeom prst="wedgeRoundRectCallout">
            <a:avLst>
              <a:gd name="adj1" fmla="val 1888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928662" y="2836878"/>
            <a:ext cx="7286676" cy="344964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143372" y="1643050"/>
            <a:ext cx="642941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4572000" y="2786058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57" name="AutoShape 13"/>
          <p:cNvSpPr>
            <a:spLocks noChangeArrowheads="1"/>
          </p:cNvSpPr>
          <p:nvPr/>
        </p:nvSpPr>
        <p:spPr bwMode="auto">
          <a:xfrm>
            <a:off x="1065244" y="1357298"/>
            <a:ext cx="7650160" cy="43760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java.util.Scanner;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InitialVistor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Visitor v = new Visitor();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请输入姓名：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v.name = input.next();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v.age = input.nextInt();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v.show();     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1835150" y="2857496"/>
            <a:ext cx="3744913" cy="28575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3759" name="Rectangle 15"/>
          <p:cNvSpPr>
            <a:spLocks noChangeArrowheads="1"/>
          </p:cNvSpPr>
          <p:nvPr/>
        </p:nvSpPr>
        <p:spPr bwMode="auto">
          <a:xfrm>
            <a:off x="1835150" y="3571876"/>
            <a:ext cx="3744913" cy="100806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1835150" y="4714884"/>
            <a:ext cx="3744913" cy="28733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3761" name="AutoShape 17"/>
          <p:cNvSpPr>
            <a:spLocks noChangeArrowheads="1"/>
          </p:cNvSpPr>
          <p:nvPr/>
        </p:nvSpPr>
        <p:spPr bwMode="auto">
          <a:xfrm>
            <a:off x="5986485" y="2798748"/>
            <a:ext cx="1146741" cy="408623"/>
          </a:xfrm>
          <a:prstGeom prst="wedgeRoundRectCallout">
            <a:avLst>
              <a:gd name="adj1" fmla="val -627"/>
              <a:gd name="adj2" fmla="val 469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创建对象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62" name="AutoShape 18"/>
          <p:cNvSpPr>
            <a:spLocks noChangeArrowheads="1"/>
          </p:cNvSpPr>
          <p:nvPr/>
        </p:nvSpPr>
        <p:spPr bwMode="auto">
          <a:xfrm>
            <a:off x="6054750" y="3901327"/>
            <a:ext cx="1846757" cy="500563"/>
          </a:xfrm>
          <a:prstGeom prst="wedgeRoundRectCallout">
            <a:avLst>
              <a:gd name="adj1" fmla="val 617"/>
              <a:gd name="adj2" fmla="val 49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defTabSz="381000" eaLnBrk="0" hangingPunct="0">
              <a:lnSpc>
                <a:spcPct val="13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给每个属性赋值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63" name="AutoShape 19"/>
          <p:cNvSpPr>
            <a:spLocks noChangeArrowheads="1"/>
          </p:cNvSpPr>
          <p:nvPr/>
        </p:nvSpPr>
        <p:spPr bwMode="auto">
          <a:xfrm>
            <a:off x="5867400" y="4814873"/>
            <a:ext cx="1146741" cy="408623"/>
          </a:xfrm>
          <a:prstGeom prst="wedgeRoundRectCallout">
            <a:avLst>
              <a:gd name="adj1" fmla="val -49498"/>
              <a:gd name="adj2" fmla="val 37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5549926" y="3026091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5500694" y="4000504"/>
            <a:ext cx="615976" cy="9451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286380" y="492919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8" grpId="0" animBg="1"/>
      <p:bldP spid="543750" grpId="0" animBg="1"/>
      <p:bldP spid="543750" grpId="1" animBg="1"/>
      <p:bldP spid="543749" grpId="0" animBg="1"/>
      <p:bldP spid="543749" grpId="1" animBg="1"/>
      <p:bldP spid="543756" grpId="0" animBg="1"/>
      <p:bldP spid="543756" grpId="1" animBg="1"/>
      <p:bldP spid="543757" grpId="0" animBg="1"/>
      <p:bldP spid="543758" grpId="0" animBg="1"/>
      <p:bldP spid="543759" grpId="0" animBg="1"/>
      <p:bldP spid="543760" grpId="0" animBg="1"/>
      <p:bldP spid="543761" grpId="0" animBg="1"/>
      <p:bldP spid="543762" grpId="0" animBg="1"/>
      <p:bldP spid="5437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面向对象（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OO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）的优点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928794" y="1419231"/>
          <a:ext cx="5429261" cy="45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1138"/>
            <a:ext cx="8229600" cy="71753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定义管理员类 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142985"/>
            <a:ext cx="7499350" cy="5429288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sz="2400" dirty="0"/>
              <a:t>训练要点</a:t>
            </a:r>
            <a:endParaRPr sz="2400" dirty="0"/>
          </a:p>
          <a:p>
            <a:pPr lvl="1"/>
            <a:r>
              <a:t>类的属性</a:t>
            </a:r>
            <a:r>
              <a:rPr lang="en-US"/>
              <a:t>:</a:t>
            </a:r>
            <a:r>
              <a:rPr lang="zh-CN" altLang="en-US"/>
              <a:t>用户名，密码</a:t>
            </a:r>
            <a:endParaRPr dirty="0"/>
          </a:p>
          <a:p>
            <a:pPr lvl="1"/>
            <a:r>
              <a:rPr dirty="0"/>
              <a:t>定义类的方法</a:t>
            </a:r>
            <a:endParaRPr dirty="0"/>
          </a:p>
          <a:p>
            <a:r>
              <a:rPr sz="2400" dirty="0"/>
              <a:t>需求说明</a:t>
            </a:r>
            <a:endParaRPr sz="2400" dirty="0"/>
          </a:p>
          <a:p>
            <a:pPr lvl="1"/>
            <a:r>
              <a:rPr dirty="0"/>
              <a:t>编写管理员类</a:t>
            </a:r>
            <a:endParaRPr dirty="0"/>
          </a:p>
          <a:p>
            <a:r>
              <a:rPr sz="2400" dirty="0"/>
              <a:t>实现思路</a:t>
            </a:r>
            <a:endParaRPr sz="2400" dirty="0"/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dirty="0"/>
              <a:t>定义管理员类</a:t>
            </a:r>
            <a:r>
              <a:rPr lang="en-US" altLang="zh-CN" dirty="0"/>
              <a:t>Administrator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dirty="0"/>
              <a:t>定义其属性和方法</a:t>
            </a:r>
            <a:endParaRPr lang="en-US" altLang="zh-CN" dirty="0"/>
          </a:p>
        </p:txBody>
      </p:sp>
      <p:grpSp>
        <p:nvGrpSpPr>
          <p:cNvPr id="2" name="组合 6"/>
          <p:cNvGrpSpPr/>
          <p:nvPr/>
        </p:nvGrpSpPr>
        <p:grpSpPr>
          <a:xfrm>
            <a:off x="0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0"/>
          <p:cNvGrpSpPr/>
          <p:nvPr/>
        </p:nvGrpSpPr>
        <p:grpSpPr bwMode="auto">
          <a:xfrm>
            <a:off x="2857488" y="592933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</a:t>
              </a:r>
              <a:r>
                <a:rPr lang="zh-CN" altLang="en-US" b="1">
                  <a:solidFill>
                    <a:srgbClr val="FBFFFE"/>
                  </a:solidFill>
                </a:rPr>
                <a:t>时间：</a:t>
              </a:r>
              <a:r>
                <a:rPr lang="en-US" altLang="zh-CN" b="1">
                  <a:solidFill>
                    <a:srgbClr val="FBFFFE"/>
                  </a:solidFill>
                </a:rPr>
                <a:t>10</a:t>
              </a:r>
              <a:r>
                <a:rPr lang="zh-CN" altLang="en-US" b="1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</a:rPr>
              <a:t>定义客户类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85861"/>
            <a:ext cx="7499350" cy="378621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编写客户类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属性：积分、卡类型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方法</a:t>
            </a:r>
            <a:r>
              <a:rPr lang="en-US" altLang="zh-CN" dirty="0">
                <a:ea typeface="黑体" panose="02010609060101010101" pitchFamily="49" charset="-122"/>
              </a:rPr>
              <a:t>show()</a:t>
            </a:r>
            <a:r>
              <a:rPr lang="zh-CN" altLang="en-US" dirty="0">
                <a:ea typeface="黑体" panose="02010609060101010101" pitchFamily="49" charset="-122"/>
              </a:rPr>
              <a:t>：显示客户信息（显示积分、卡类型）</a:t>
            </a:r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/>
          </a:p>
          <a:p>
            <a:pPr marL="342900" lvl="1" indent="-342900">
              <a:buSzPct val="80000"/>
              <a:buBlip>
                <a:blip r:embed="rId1"/>
              </a:buBlip>
            </a:pPr>
            <a:endParaRPr lang="en-US" sz="2800" dirty="0">
              <a:cs typeface="+mn-cs"/>
            </a:endParaRPr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sz="2800" dirty="0">
                <a:cs typeface="+mn-cs"/>
              </a:rPr>
              <a:t>定义客户类</a:t>
            </a:r>
            <a:r>
              <a:rPr lang="en-US" altLang="zh-CN" sz="2800" dirty="0">
                <a:cs typeface="+mn-cs"/>
              </a:rPr>
              <a:t>Customer</a:t>
            </a:r>
            <a:endParaRPr lang="en-US" altLang="zh-CN" sz="2800" dirty="0">
              <a:cs typeface="+mn-cs"/>
            </a:endParaRPr>
          </a:p>
          <a:p>
            <a:pPr marL="342900" lvl="1" indent="-342900">
              <a:buSzPct val="80000"/>
              <a:buBlip>
                <a:blip r:embed="rId1"/>
              </a:buBlip>
            </a:pPr>
            <a:r>
              <a:rPr sz="2800" dirty="0">
                <a:cs typeface="+mn-cs"/>
              </a:rPr>
              <a:t>定义属性和方法 </a:t>
            </a:r>
            <a:endParaRPr sz="2800" dirty="0">
              <a:cs typeface="+mn-cs"/>
            </a:endParaRPr>
          </a:p>
          <a:p>
            <a:pPr lvl="2"/>
            <a:endParaRPr lang="zh-CN" altLang="en-US" dirty="0">
              <a:ea typeface="黑体" panose="02010609060101010101" pitchFamily="49" charset="-12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/>
          <p:nvPr/>
        </p:nvGrpSpPr>
        <p:grpSpPr bwMode="auto">
          <a:xfrm>
            <a:off x="2857500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56391" y="3467545"/>
            <a:ext cx="986585" cy="461521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198438"/>
            <a:ext cx="8229600" cy="1143000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创建管理员对象 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7499350" cy="52482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训练要点</a:t>
            </a:r>
            <a:endParaRPr lang="zh-CN" altLang="en-US" dirty="0"/>
          </a:p>
          <a:p>
            <a:pPr lvl="1"/>
            <a:r>
              <a:rPr lang="zh-CN" altLang="en-US" dirty="0"/>
              <a:t>使用类创建对象</a:t>
            </a:r>
            <a:endParaRPr lang="zh-CN" altLang="en-US" dirty="0"/>
          </a:p>
          <a:p>
            <a:pPr lvl="1"/>
            <a:r>
              <a:rPr lang="zh-CN" altLang="en-US" dirty="0"/>
              <a:t>引用对象的属性和方法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创建两个管理员类对象，输出他们的相关信息</a:t>
            </a:r>
            <a:endParaRPr lang="en-US" altLang="zh-CN" dirty="0"/>
          </a:p>
          <a:p>
            <a:r>
              <a:rPr dirty="0"/>
              <a:t>实现思路</a:t>
            </a:r>
            <a:endParaRPr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dirty="0"/>
              <a:t>、创建两个管理员类的对象</a:t>
            </a:r>
            <a:endParaRPr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dirty="0"/>
              <a:t>、给两个对象赋值并调用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dirty="0"/>
              <a:t>显示方法</a:t>
            </a:r>
            <a:endParaRPr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9" name="图片 18" descr="图11.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3929066"/>
            <a:ext cx="3013108" cy="2089227"/>
          </a:xfrm>
          <a:prstGeom prst="rect">
            <a:avLst/>
          </a:prstGeom>
        </p:spPr>
      </p:pic>
      <p:grpSp>
        <p:nvGrpSpPr>
          <p:cNvPr id="4" name="组合 10"/>
          <p:cNvGrpSpPr/>
          <p:nvPr/>
        </p:nvGrpSpPr>
        <p:grpSpPr bwMode="auto">
          <a:xfrm>
            <a:off x="2857509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1138"/>
            <a:ext cx="8229600" cy="1143000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更改管理员密码 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76350"/>
            <a:ext cx="4929222" cy="4816475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zh-CN" altLang="en-US" dirty="0"/>
          </a:p>
          <a:p>
            <a:pPr lvl="1"/>
            <a:r>
              <a:rPr lang="zh-CN" altLang="en-US" dirty="0"/>
              <a:t>使用类创建对象</a:t>
            </a:r>
            <a:endParaRPr lang="zh-CN" altLang="en-US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zh-CN" altLang="en-US" dirty="0"/>
          </a:p>
          <a:p>
            <a:r>
              <a:rPr dirty="0"/>
              <a:t>需求说明</a:t>
            </a:r>
            <a:endParaRPr dirty="0"/>
          </a:p>
          <a:p>
            <a:pPr lvl="1"/>
            <a:r>
              <a:rPr lang="zh-CN" altLang="en-US" dirty="0"/>
              <a:t>输入旧的用户名和密码，如果正确，方有权限更新</a:t>
            </a:r>
            <a:endParaRPr lang="zh-CN" altLang="en-US" dirty="0"/>
          </a:p>
          <a:p>
            <a:pPr lvl="1"/>
            <a:r>
              <a:rPr lang="zh-CN" altLang="en-US" dirty="0"/>
              <a:t>从键盘获取新的密码，进行更新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1243" y="1309687"/>
            <a:ext cx="30384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956" y="3643314"/>
            <a:ext cx="312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1138"/>
            <a:ext cx="8229600" cy="1143000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更改管理员密码 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276350"/>
            <a:ext cx="7499350" cy="4816475"/>
          </a:xfrm>
        </p:spPr>
        <p:txBody>
          <a:bodyPr/>
          <a:lstStyle/>
          <a:p>
            <a:r>
              <a:rPr lang="zh-CN" altLang="en-US" dirty="0"/>
              <a:t>实现思路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zh-CN" altLang="en-US" dirty="0"/>
              <a:t>创建管理员类的对象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zh-CN" altLang="en-US" dirty="0"/>
              <a:t>利用</a:t>
            </a:r>
            <a:r>
              <a:rPr lang="en-US" altLang="zh-CN" dirty="0"/>
              <a:t>while</a:t>
            </a:r>
            <a:r>
              <a:rPr lang="zh-CN" altLang="en-US" dirty="0"/>
              <a:t>实现循环执行 </a:t>
            </a:r>
            <a:endParaRPr lang="en-US" altLang="zh-CN" dirty="0"/>
          </a:p>
          <a:p>
            <a:r>
              <a:rPr dirty="0"/>
              <a:t>难点指导</a:t>
            </a:r>
            <a:endParaRPr dirty="0"/>
          </a:p>
          <a:p>
            <a:pPr lvl="1"/>
            <a:r>
              <a:rPr lang="zh-CN" altLang="en-US" dirty="0"/>
              <a:t>循环执行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2714612" y="578645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</a:rPr>
              <a:t>客户积分回馈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000108"/>
            <a:ext cx="7499350" cy="5524517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实现积分回馈功能</a:t>
            </a:r>
            <a:endParaRPr lang="en-US" altLang="zh-CN" dirty="0"/>
          </a:p>
          <a:p>
            <a:pPr lvl="1"/>
            <a:r>
              <a:rPr lang="zh-CN" altLang="en-US" dirty="0"/>
              <a:t>金卡客户积分大于</a:t>
            </a:r>
            <a:r>
              <a:rPr lang="en-US" altLang="zh-CN" dirty="0"/>
              <a:t>1000</a:t>
            </a:r>
            <a:r>
              <a:rPr lang="zh-CN" altLang="en-US" dirty="0"/>
              <a:t>分或普卡客户积分大于</a:t>
            </a:r>
            <a:r>
              <a:rPr lang="en-US" altLang="zh-CN" dirty="0"/>
              <a:t>5000</a:t>
            </a:r>
            <a:r>
              <a:rPr lang="zh-CN" altLang="en-US" dirty="0"/>
              <a:t>，获得回馈积分</a:t>
            </a:r>
            <a:r>
              <a:rPr lang="en-US" altLang="zh-CN" dirty="0"/>
              <a:t>500</a:t>
            </a:r>
            <a:r>
              <a:rPr lang="zh-CN" altLang="en-US" dirty="0"/>
              <a:t>分</a:t>
            </a:r>
            <a:endParaRPr lang="zh-CN" altLang="en-US" dirty="0"/>
          </a:p>
          <a:p>
            <a:pPr lvl="1"/>
            <a:r>
              <a:rPr lang="zh-CN" altLang="en-US" dirty="0"/>
              <a:t>创建客户对象输出他得到的回馈积分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5" name="图片 14" descr="图11.1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857628"/>
            <a:ext cx="3114749" cy="2200099"/>
          </a:xfrm>
          <a:prstGeom prst="rect">
            <a:avLst/>
          </a:prstGeom>
        </p:spPr>
      </p:pic>
      <p:grpSp>
        <p:nvGrpSpPr>
          <p:cNvPr id="3" name="组合 10"/>
          <p:cNvGrpSpPr/>
          <p:nvPr/>
        </p:nvGrpSpPr>
        <p:grpSpPr bwMode="auto">
          <a:xfrm>
            <a:off x="2714612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6334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zh-CN" altLang="en-US" dirty="0"/>
              <a:t>掌握类和对象</a:t>
            </a:r>
            <a:endParaRPr lang="zh-CN" altLang="en-US" dirty="0"/>
          </a:p>
          <a:p>
            <a:r>
              <a:rPr lang="zh-CN" altLang="en-US" dirty="0"/>
              <a:t>理解封装</a:t>
            </a:r>
            <a:endParaRPr lang="zh-CN" altLang="en-US" dirty="0"/>
          </a:p>
          <a:p>
            <a:r>
              <a:rPr lang="zh-CN" altLang="en-US" dirty="0"/>
              <a:t>会创建和使用对象</a:t>
            </a:r>
            <a:endParaRPr lang="zh-CN" altLang="en-US" dirty="0"/>
          </a:p>
        </p:txBody>
      </p:sp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2264" y="1137592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071678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071546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490537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787427" y="1285860"/>
            <a:ext cx="7570787" cy="4751387"/>
          </a:xfrm>
        </p:spPr>
        <p:txBody>
          <a:bodyPr/>
          <a:lstStyle/>
          <a:p>
            <a:r>
              <a:rPr dirty="0"/>
              <a:t>对象是用来描述客观事物的一个实体</a:t>
            </a:r>
            <a:endParaRPr lang="en-US" dirty="0"/>
          </a:p>
          <a:p>
            <a:r>
              <a:rPr dirty="0"/>
              <a:t>类定义了对象将会拥有的特征（属性）和行为（方法）</a:t>
            </a:r>
            <a:endParaRPr lang="zh-CN" altLang="en-US" dirty="0"/>
          </a:p>
          <a:p>
            <a:r>
              <a:rPr dirty="0"/>
              <a:t>类是对象的类型，对象是类的实例</a:t>
            </a:r>
            <a:endParaRPr lang="en-US" dirty="0"/>
          </a:p>
          <a:p>
            <a:pPr lvl="0"/>
            <a:r>
              <a:rPr dirty="0"/>
              <a:t>使用类的步骤</a:t>
            </a:r>
            <a:endParaRPr dirty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3714744" y="3357562"/>
          <a:ext cx="357190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earth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35375" y="2349500"/>
            <a:ext cx="2232025" cy="2232025"/>
          </a:xfrm>
          <a:prstGeom prst="rect">
            <a:avLst/>
          </a:prstGeom>
          <a:noFill/>
        </p:spPr>
      </p:pic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503238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万物皆对象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771556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世界是由什么组成的？ </a:t>
            </a:r>
            <a:endParaRPr lang="zh-CN" alt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39750" y="1916113"/>
            <a:ext cx="8316913" cy="3959225"/>
            <a:chOff x="521" y="1389"/>
            <a:chExt cx="5239" cy="2494"/>
          </a:xfrm>
        </p:grpSpPr>
        <p:pic>
          <p:nvPicPr>
            <p:cNvPr id="487430" name="Picture 6" descr="objectspic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1" y="1389"/>
              <a:ext cx="5239" cy="2494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 bwMode="auto">
            <a:xfrm>
              <a:off x="748" y="1449"/>
              <a:ext cx="4695" cy="1673"/>
              <a:chOff x="748" y="1540"/>
              <a:chExt cx="4695" cy="1673"/>
            </a:xfrm>
          </p:grpSpPr>
          <p:sp>
            <p:nvSpPr>
              <p:cNvPr id="487432" name="Rectangle 8"/>
              <p:cNvSpPr>
                <a:spLocks noChangeArrowheads="1"/>
              </p:cNvSpPr>
              <p:nvPr/>
            </p:nvSpPr>
            <p:spPr bwMode="auto">
              <a:xfrm>
                <a:off x="748" y="1623"/>
                <a:ext cx="635" cy="192"/>
              </a:xfrm>
              <a:prstGeom prst="rect">
                <a:avLst/>
              </a:prstGeom>
              <a:solidFill>
                <a:srgbClr val="FF00FF"/>
              </a:soli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anose="02010609060101010101" pitchFamily="49" charset="-122"/>
                  </a:rPr>
                  <a:t>            名胜             </a:t>
                </a:r>
                <a:endParaRPr lang="zh-CN" altLang="en-US" b="1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87433" name="Rectangle 9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726" cy="182"/>
              </a:xfrm>
              <a:prstGeom prst="rect">
                <a:avLst/>
              </a:prstGeom>
              <a:solidFill>
                <a:srgbClr val="FF00FF"/>
              </a:soli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anose="02010609060101010101" pitchFamily="49" charset="-122"/>
                  </a:rPr>
                  <a:t>人</a:t>
                </a:r>
                <a:endParaRPr lang="zh-CN" altLang="en-US" b="1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87434" name="Rectangle 10"/>
              <p:cNvSpPr>
                <a:spLocks noChangeArrowheads="1"/>
              </p:cNvSpPr>
              <p:nvPr/>
            </p:nvSpPr>
            <p:spPr bwMode="auto">
              <a:xfrm>
                <a:off x="793" y="3022"/>
                <a:ext cx="1134" cy="191"/>
              </a:xfrm>
              <a:prstGeom prst="rect">
                <a:avLst/>
              </a:prstGeom>
              <a:solidFill>
                <a:srgbClr val="FF00FF"/>
              </a:soli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anose="02010609060101010101" pitchFamily="49" charset="-122"/>
                  </a:rPr>
                  <a:t>          物品             </a:t>
                </a:r>
                <a:endParaRPr lang="zh-CN" altLang="en-US" b="1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87435" name="Rectangle 11"/>
              <p:cNvSpPr>
                <a:spLocks noChangeArrowheads="1"/>
              </p:cNvSpPr>
              <p:nvPr/>
            </p:nvSpPr>
            <p:spPr bwMode="auto">
              <a:xfrm>
                <a:off x="3946" y="1540"/>
                <a:ext cx="1497" cy="238"/>
              </a:xfrm>
              <a:prstGeom prst="rect">
                <a:avLst/>
              </a:prstGeom>
              <a:solidFill>
                <a:srgbClr val="FF00FF"/>
              </a:soli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动物 ，植物</a:t>
                </a:r>
                <a:r>
                  <a:rPr lang="en-US" altLang="zh-CN" b="1">
                    <a:solidFill>
                      <a:schemeClr val="bg1"/>
                    </a:solidFill>
                    <a:latin typeface="Arial" panose="020B0604020202020204"/>
                    <a:ea typeface="黑体" panose="02010609060101010101" pitchFamily="49" charset="-122"/>
                  </a:rPr>
                  <a:t>……</a:t>
                </a:r>
                <a:r>
                  <a:rPr lang="en-US" altLang="zh-CN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en-US" altLang="zh-CN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b="1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12"/>
            <p:cNvGrpSpPr/>
            <p:nvPr/>
          </p:nvGrpSpPr>
          <p:grpSpPr bwMode="auto">
            <a:xfrm>
              <a:off x="657" y="1550"/>
              <a:ext cx="4854" cy="1245"/>
              <a:chOff x="657" y="1550"/>
              <a:chExt cx="4854" cy="1245"/>
            </a:xfrm>
          </p:grpSpPr>
          <p:pic>
            <p:nvPicPr>
              <p:cNvPr id="487437" name="Picture 13" descr="big ben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948" y="1550"/>
                <a:ext cx="780" cy="1200"/>
              </a:xfrm>
              <a:prstGeom prst="rect">
                <a:avLst/>
              </a:prstGeom>
              <a:noFill/>
            </p:spPr>
          </p:pic>
          <p:pic>
            <p:nvPicPr>
              <p:cNvPr id="487438" name="Picture 14" descr="great wal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57" y="1796"/>
                <a:ext cx="1384" cy="954"/>
              </a:xfrm>
              <a:prstGeom prst="rect">
                <a:avLst/>
              </a:prstGeom>
              <a:noFill/>
            </p:spPr>
          </p:pic>
          <p:pic>
            <p:nvPicPr>
              <p:cNvPr id="487439" name="Picture 15" descr="temple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063" y="1640"/>
                <a:ext cx="862" cy="1110"/>
              </a:xfrm>
              <a:prstGeom prst="rect">
                <a:avLst/>
              </a:prstGeom>
              <a:noFill/>
            </p:spPr>
          </p:pic>
          <p:pic>
            <p:nvPicPr>
              <p:cNvPr id="487440" name="Picture 16" descr="贝克汉姆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923" y="1933"/>
                <a:ext cx="726" cy="862"/>
              </a:xfrm>
              <a:prstGeom prst="rect">
                <a:avLst/>
              </a:prstGeom>
              <a:noFill/>
            </p:spPr>
          </p:pic>
          <p:pic>
            <p:nvPicPr>
              <p:cNvPr id="487441" name="Picture 17" descr="xiaotian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649" y="1751"/>
                <a:ext cx="862" cy="104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87442" name="AutoShape 18"/>
          <p:cNvSpPr>
            <a:spLocks noChangeArrowheads="1"/>
          </p:cNvSpPr>
          <p:nvPr/>
        </p:nvSpPr>
        <p:spPr bwMode="auto">
          <a:xfrm>
            <a:off x="2195513" y="5949950"/>
            <a:ext cx="5013325" cy="709613"/>
          </a:xfrm>
          <a:prstGeom prst="roundRect">
            <a:avLst>
              <a:gd name="adj" fmla="val 14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分类是人们认识世界的一个很自然的过程，在日常生活中会不自觉地进行分类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700118" y="214298"/>
            <a:ext cx="8229600" cy="1143000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身边的对象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89481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73088" y="2565400"/>
          <a:ext cx="2301875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1" imgW="1389380" imgH="1604645" progId="Visio.Drawing.11">
                  <p:embed/>
                </p:oleObj>
              </mc:Choice>
              <mc:Fallback>
                <p:oleObj name="Visio" r:id="rId1" imgW="1389380" imgH="160464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565400"/>
                        <a:ext cx="2301875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3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05338" y="2565400"/>
          <a:ext cx="2481262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389380" imgH="1577975" progId="Visio.Drawing.11">
                  <p:embed/>
                </p:oleObj>
              </mc:Choice>
              <mc:Fallback>
                <p:oleObj name="Visio" r:id="rId3" imgW="1389380" imgH="157797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2565400"/>
                        <a:ext cx="2481262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5" name="AutoShape 3"/>
          <p:cNvSpPr>
            <a:spLocks noChangeArrowheads="1"/>
          </p:cNvSpPr>
          <p:nvPr/>
        </p:nvSpPr>
        <p:spPr bwMode="auto">
          <a:xfrm>
            <a:off x="876256" y="1638300"/>
            <a:ext cx="1266852" cy="408623"/>
          </a:xfrm>
          <a:prstGeom prst="wedgeRoundRectCallout">
            <a:avLst>
              <a:gd name="adj1" fmla="val 400"/>
              <a:gd name="adj2" fmla="val 47521"/>
              <a:gd name="adj3" fmla="val 1666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张浩</a:t>
            </a:r>
            <a:endParaRPr lang="zh-CN" altLang="en-US" sz="2000" b="1" dirty="0"/>
          </a:p>
        </p:txBody>
      </p:sp>
      <p:sp>
        <p:nvSpPr>
          <p:cNvPr id="489476" name="AutoShape 4"/>
          <p:cNvSpPr>
            <a:spLocks noChangeArrowheads="1"/>
          </p:cNvSpPr>
          <p:nvPr/>
        </p:nvSpPr>
        <p:spPr bwMode="gray">
          <a:xfrm>
            <a:off x="5829329" y="1643050"/>
            <a:ext cx="1295400" cy="417525"/>
          </a:xfrm>
          <a:prstGeom prst="wedgeRoundRectCallout">
            <a:avLst>
              <a:gd name="adj1" fmla="val -1216"/>
              <a:gd name="adj2" fmla="val 51725"/>
              <a:gd name="adj3" fmla="val 1666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李明</a:t>
            </a:r>
            <a:endParaRPr lang="zh-CN" altLang="en-US" sz="2000" b="1" dirty="0"/>
          </a:p>
        </p:txBody>
      </p:sp>
      <p:sp>
        <p:nvSpPr>
          <p:cNvPr id="489477" name="AutoShape 5"/>
          <p:cNvSpPr>
            <a:spLocks noChangeArrowheads="1"/>
          </p:cNvSpPr>
          <p:nvPr/>
        </p:nvSpPr>
        <p:spPr bwMode="gray">
          <a:xfrm>
            <a:off x="6929454" y="2928934"/>
            <a:ext cx="1801812" cy="2520950"/>
          </a:xfrm>
          <a:prstGeom prst="roundRect">
            <a:avLst>
              <a:gd name="adj" fmla="val 1443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1600" b="1" dirty="0"/>
              <a:t>收银员</a:t>
            </a:r>
            <a:endParaRPr lang="zh-CN" altLang="en-US" sz="1600" b="1" dirty="0"/>
          </a:p>
          <a:p>
            <a:pPr algn="l" eaLnBrk="0" hangingPunct="0">
              <a:defRPr/>
            </a:pPr>
            <a:endParaRPr lang="zh-CN" altLang="en-US" sz="1600" b="1" dirty="0"/>
          </a:p>
          <a:p>
            <a:pPr algn="l" eaLnBrk="0" hangingPunct="0">
              <a:defRPr/>
            </a:pPr>
            <a:r>
              <a:rPr lang="zh-CN" altLang="en-US" sz="1600" b="1" dirty="0"/>
              <a:t> 员工号</a:t>
            </a:r>
            <a:r>
              <a:rPr lang="en-US" altLang="zh-CN" sz="1600" b="1" dirty="0"/>
              <a:t>—10001</a:t>
            </a:r>
            <a:endParaRPr lang="en-US" altLang="zh-CN" sz="1600" b="1" dirty="0"/>
          </a:p>
          <a:p>
            <a:pPr algn="l" eaLnBrk="0" hangingPunct="0">
              <a:defRPr/>
            </a:pPr>
            <a:r>
              <a:rPr lang="en-US" altLang="zh-CN" sz="1600" b="1" dirty="0"/>
              <a:t> </a:t>
            </a:r>
            <a:r>
              <a:rPr lang="zh-CN" altLang="en-US" sz="1600" b="1" dirty="0"/>
              <a:t>姓名</a:t>
            </a:r>
            <a:r>
              <a:rPr lang="en-US" altLang="zh-CN" sz="1600" b="1" dirty="0"/>
              <a:t>—</a:t>
            </a:r>
            <a:r>
              <a:rPr lang="zh-CN" altLang="en-US" sz="1600" b="1" dirty="0"/>
              <a:t>李明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zh-CN" altLang="en-US" sz="1600" b="1" dirty="0"/>
              <a:t> 部门</a:t>
            </a:r>
            <a:r>
              <a:rPr lang="en-US" altLang="zh-CN" sz="1600" b="1" dirty="0"/>
              <a:t>—</a:t>
            </a:r>
            <a:r>
              <a:rPr lang="zh-CN" altLang="en-US" sz="1600" b="1" dirty="0"/>
              <a:t>财务部</a:t>
            </a:r>
            <a:endParaRPr lang="zh-CN" altLang="en-US" sz="1600" b="1" dirty="0"/>
          </a:p>
          <a:p>
            <a:pPr algn="l" eaLnBrk="0" hangingPunct="0">
              <a:defRPr/>
            </a:pPr>
            <a:endParaRPr lang="zh-CN" altLang="en-US" sz="1600" b="1" dirty="0"/>
          </a:p>
          <a:p>
            <a:pPr algn="l" eaLnBrk="0" hangingPunct="0">
              <a:defRPr/>
            </a:pPr>
            <a:r>
              <a:rPr lang="zh-CN" altLang="en-US" sz="1600" b="1" dirty="0"/>
              <a:t> 操作：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zh-CN" altLang="en-US" sz="1600" b="1" dirty="0"/>
              <a:t> 收款</a:t>
            </a:r>
            <a:endParaRPr lang="zh-CN" altLang="en-US" sz="1600" b="1" dirty="0"/>
          </a:p>
          <a:p>
            <a:pPr algn="l" eaLnBrk="0" hangingPunct="0">
              <a:defRPr/>
            </a:pPr>
            <a:r>
              <a:rPr lang="zh-CN" altLang="en-US" sz="1600" b="1" dirty="0"/>
              <a:t> 打印账单</a:t>
            </a:r>
            <a:endParaRPr lang="zh-CN" altLang="en-US" sz="1600" b="1" dirty="0"/>
          </a:p>
        </p:txBody>
      </p:sp>
      <p:sp>
        <p:nvSpPr>
          <p:cNvPr id="489479" name="AutoShape 7"/>
          <p:cNvSpPr>
            <a:spLocks noChangeArrowheads="1"/>
          </p:cNvSpPr>
          <p:nvPr/>
        </p:nvSpPr>
        <p:spPr bwMode="auto">
          <a:xfrm>
            <a:off x="2805141" y="3000372"/>
            <a:ext cx="1695421" cy="242889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顾客</a:t>
            </a:r>
            <a:endParaRPr lang="zh-CN" altLang="en-US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姓名</a:t>
            </a:r>
            <a:r>
              <a:rPr lang="en-US" altLang="zh-CN" sz="1600" b="1" dirty="0"/>
              <a:t>—</a:t>
            </a:r>
            <a:r>
              <a:rPr lang="zh-CN" altLang="en-US" sz="1600" b="1" dirty="0"/>
              <a:t>张浩</a:t>
            </a:r>
            <a:endParaRPr lang="zh-CN" altLang="en-US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年龄</a:t>
            </a:r>
            <a:r>
              <a:rPr lang="en-US" altLang="zh-CN" sz="1600" b="1" dirty="0"/>
              <a:t>—20</a:t>
            </a:r>
            <a:endParaRPr lang="en-US" altLang="zh-CN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体重</a:t>
            </a:r>
            <a:r>
              <a:rPr lang="en-US" altLang="zh-CN" sz="1600" b="1" dirty="0"/>
              <a:t>—60kg</a:t>
            </a:r>
            <a:endParaRPr lang="en-US" altLang="zh-CN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en-US" altLang="zh-CN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600" b="1" dirty="0"/>
              <a:t> </a:t>
            </a:r>
            <a:r>
              <a:rPr lang="zh-CN" altLang="en-US" sz="1600" b="1" dirty="0"/>
              <a:t>操作：</a:t>
            </a:r>
            <a:endParaRPr lang="zh-CN" altLang="en-US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 购买商品</a:t>
            </a:r>
            <a:endParaRPr lang="zh-CN" altLang="en-US" sz="1600" b="1" dirty="0"/>
          </a:p>
        </p:txBody>
      </p:sp>
      <p:sp>
        <p:nvSpPr>
          <p:cNvPr id="9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nimBg="1"/>
      <p:bldP spid="489476" grpId="0" animBg="1"/>
      <p:bldP spid="489477" grpId="0" animBg="1"/>
      <p:bldP spid="4894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6" name="Line 10"/>
          <p:cNvSpPr>
            <a:spLocks noChangeShapeType="1"/>
          </p:cNvSpPr>
          <p:nvPr/>
        </p:nvSpPr>
        <p:spPr bwMode="auto">
          <a:xfrm>
            <a:off x="4857752" y="4799970"/>
            <a:ext cx="1441448" cy="111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0505" name="Line 9"/>
          <p:cNvSpPr>
            <a:spLocks noChangeShapeType="1"/>
          </p:cNvSpPr>
          <p:nvPr/>
        </p:nvSpPr>
        <p:spPr bwMode="auto">
          <a:xfrm>
            <a:off x="4857752" y="3874244"/>
            <a:ext cx="1516061" cy="8517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720725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对象的特征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属性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285860"/>
            <a:ext cx="8229600" cy="540067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属性</a:t>
            </a:r>
            <a:r>
              <a:rPr lang="en-US" altLang="zh-CN" dirty="0"/>
              <a:t>——</a:t>
            </a:r>
            <a:r>
              <a:rPr lang="zh-CN" altLang="en-US" dirty="0"/>
              <a:t>对象具有的各种特征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zh-CN" altLang="en-GB" dirty="0"/>
              <a:t>每个对象的每个属性都拥有特定值</a:t>
            </a:r>
            <a:endParaRPr lang="zh-CN" altLang="en-GB" dirty="0"/>
          </a:p>
          <a:p>
            <a:pPr lvl="1">
              <a:lnSpc>
                <a:spcPct val="115000"/>
              </a:lnSpc>
            </a:pPr>
            <a:r>
              <a:rPr lang="zh-CN" altLang="en-GB" dirty="0"/>
              <a:t>例如：张浩和李明的年龄、姓名不一样</a:t>
            </a:r>
            <a:endParaRPr lang="zh-CN" altLang="en-US" dirty="0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3906838" y="4565650"/>
            <a:ext cx="994183" cy="372904"/>
          </a:xfrm>
          <a:prstGeom prst="roundRect">
            <a:avLst>
              <a:gd name="adj" fmla="val 240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岁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3906838" y="3773488"/>
            <a:ext cx="970138" cy="36933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张浩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V="1">
            <a:off x="2771775" y="4005263"/>
            <a:ext cx="11509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0503" name="Line 7"/>
          <p:cNvSpPr>
            <a:spLocks noChangeShapeType="1"/>
          </p:cNvSpPr>
          <p:nvPr/>
        </p:nvSpPr>
        <p:spPr bwMode="auto">
          <a:xfrm>
            <a:off x="2771775" y="479742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0504" name="Line 8"/>
          <p:cNvSpPr>
            <a:spLocks noChangeShapeType="1"/>
          </p:cNvSpPr>
          <p:nvPr/>
        </p:nvSpPr>
        <p:spPr bwMode="auto">
          <a:xfrm>
            <a:off x="2771775" y="5084763"/>
            <a:ext cx="129698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0507" name="Line 11"/>
          <p:cNvSpPr>
            <a:spLocks noChangeShapeType="1"/>
          </p:cNvSpPr>
          <p:nvPr/>
        </p:nvSpPr>
        <p:spPr bwMode="auto">
          <a:xfrm flipV="1">
            <a:off x="4859338" y="5084763"/>
            <a:ext cx="15843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0508" name="Oval 12"/>
          <p:cNvSpPr>
            <a:spLocks noChangeArrowheads="1"/>
          </p:cNvSpPr>
          <p:nvPr/>
        </p:nvSpPr>
        <p:spPr bwMode="auto">
          <a:xfrm>
            <a:off x="6300788" y="4437063"/>
            <a:ext cx="1725612" cy="863600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属性 </a:t>
            </a:r>
            <a:endParaRPr lang="zh-CN" altLang="en-US" b="1" dirty="0"/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3906838" y="5429250"/>
            <a:ext cx="966932" cy="36933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60kg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684213" y="4365625"/>
            <a:ext cx="2087562" cy="792163"/>
          </a:xfrm>
          <a:prstGeom prst="roundRect">
            <a:avLst>
              <a:gd name="adj" fmla="val 334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顾客张浩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6" grpId="0" animBg="1"/>
      <p:bldP spid="490505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7" grpId="0" animBg="1"/>
      <p:bldP spid="490508" grpId="0" animBg="1"/>
      <p:bldP spid="490509" grpId="0" animBg="1"/>
      <p:bldP spid="490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118" y="214290"/>
            <a:ext cx="8229600" cy="792163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对象的特征</a:t>
            </a:r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方法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1556" y="1285860"/>
            <a:ext cx="8229600" cy="5400675"/>
          </a:xfrm>
          <a:noFill/>
        </p:spPr>
        <p:txBody>
          <a:bodyPr/>
          <a:lstStyle/>
          <a:p>
            <a:pPr>
              <a:buSzPct val="80000"/>
            </a:pPr>
            <a:r>
              <a:rPr dirty="0"/>
              <a:t>方法</a:t>
            </a:r>
            <a:r>
              <a:rPr lang="en-US" altLang="zh-CN" dirty="0"/>
              <a:t>——</a:t>
            </a:r>
            <a:r>
              <a:rPr dirty="0"/>
              <a:t>对象执行的操作</a:t>
            </a:r>
            <a:endParaRPr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SzPct val="80000"/>
            </a:pPr>
            <a:r>
              <a:rPr dirty="0"/>
              <a:t>对象：用来描述客观事物的一个实体，由一组属性和方法构成</a:t>
            </a:r>
            <a:endParaRPr dirty="0"/>
          </a:p>
          <a:p>
            <a:endParaRPr lang="zh-CN" altLang="en-US" dirty="0"/>
          </a:p>
        </p:txBody>
      </p:sp>
      <p:sp>
        <p:nvSpPr>
          <p:cNvPr id="491524" name="AutoShape 4"/>
          <p:cNvSpPr>
            <a:spLocks noChangeArrowheads="1"/>
          </p:cNvSpPr>
          <p:nvPr/>
        </p:nvSpPr>
        <p:spPr bwMode="auto">
          <a:xfrm>
            <a:off x="4202187" y="3141663"/>
            <a:ext cx="127870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打印账单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 flipV="1">
            <a:off x="3005138" y="2581275"/>
            <a:ext cx="11509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3005138" y="33734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>
            <a:off x="3005138" y="3660775"/>
            <a:ext cx="129698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29" name="Line 9"/>
          <p:cNvSpPr>
            <a:spLocks noChangeShapeType="1"/>
          </p:cNvSpPr>
          <p:nvPr/>
        </p:nvSpPr>
        <p:spPr bwMode="auto">
          <a:xfrm>
            <a:off x="5429256" y="2498319"/>
            <a:ext cx="1247769" cy="8036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>
            <a:off x="5453063" y="344487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 flipV="1">
            <a:off x="5092700" y="3662363"/>
            <a:ext cx="1655763" cy="6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32" name="Oval 12"/>
          <p:cNvSpPr>
            <a:spLocks noChangeArrowheads="1"/>
          </p:cNvSpPr>
          <p:nvPr/>
        </p:nvSpPr>
        <p:spPr bwMode="auto">
          <a:xfrm>
            <a:off x="6677025" y="3013075"/>
            <a:ext cx="1584325" cy="863600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方法 </a:t>
            </a:r>
            <a:endParaRPr lang="zh-CN" altLang="en-US" b="1" dirty="0"/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4284663" y="4005263"/>
            <a:ext cx="11962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刷卡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917575" y="2941638"/>
            <a:ext cx="2141538" cy="7921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收银员李明</a:t>
            </a:r>
            <a:endParaRPr lang="zh-CN" altLang="en-US" b="1" dirty="0"/>
          </a:p>
        </p:txBody>
      </p:sp>
      <p:sp>
        <p:nvSpPr>
          <p:cNvPr id="15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91525" name="AutoShape 5"/>
          <p:cNvSpPr>
            <a:spLocks noChangeArrowheads="1"/>
          </p:cNvSpPr>
          <p:nvPr/>
        </p:nvSpPr>
        <p:spPr bwMode="auto">
          <a:xfrm>
            <a:off x="4152703" y="2349500"/>
            <a:ext cx="13281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收银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  <p:bldP spid="491526" grpId="0" animBg="1"/>
      <p:bldP spid="491527" grpId="0" animBg="1"/>
      <p:bldP spid="491528" grpId="0" animBg="1"/>
      <p:bldP spid="491529" grpId="0" animBg="1"/>
      <p:bldP spid="491530" grpId="0" animBg="1"/>
      <p:bldP spid="491531" grpId="0" animBg="1"/>
      <p:bldP spid="491532" grpId="0" animBg="1"/>
      <p:bldP spid="491533" grpId="0" animBg="1"/>
      <p:bldP spid="491535" grpId="0" animBg="1"/>
      <p:bldP spid="4915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6656" y="222250"/>
            <a:ext cx="7993062" cy="504825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对象的属性和方法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8539" y="928670"/>
            <a:ext cx="7559675" cy="4865705"/>
          </a:xfrm>
        </p:spPr>
        <p:txBody>
          <a:bodyPr/>
          <a:lstStyle/>
          <a:p>
            <a:pPr>
              <a:buSzPct val="80000"/>
            </a:pPr>
            <a:r>
              <a:rPr dirty="0"/>
              <a:t>列出尼古拉斯</a:t>
            </a:r>
            <a:r>
              <a:rPr lang="en-US" altLang="zh-CN" dirty="0"/>
              <a:t>·</a:t>
            </a:r>
            <a:r>
              <a:rPr dirty="0"/>
              <a:t>凯奇驾驶的这辆法拉利</a:t>
            </a:r>
            <a:r>
              <a:rPr lang="en-US" altLang="zh-CN" dirty="0"/>
              <a:t>F360 Spider</a:t>
            </a:r>
            <a:r>
              <a:rPr dirty="0"/>
              <a:t>的属性和方法</a:t>
            </a:r>
            <a:endParaRPr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SzPct val="80000"/>
            </a:pPr>
            <a:r>
              <a:rPr dirty="0"/>
              <a:t>列出小狗对象的属性和方法</a:t>
            </a:r>
            <a:endParaRPr dirty="0"/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5572132" y="1773238"/>
            <a:ext cx="2665413" cy="2585323"/>
          </a:xfrm>
          <a:prstGeom prst="roundRect">
            <a:avLst>
              <a:gd name="adj" fmla="val 56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t" anchorCtr="0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/>
              <a:t>属性：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品牌：法拉利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型号：</a:t>
            </a:r>
            <a:r>
              <a:rPr lang="en-US" altLang="zh-CN" b="1" dirty="0"/>
              <a:t>F360 Spider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en-US" altLang="zh-CN" b="1" dirty="0"/>
              <a:t>  </a:t>
            </a:r>
            <a:r>
              <a:rPr lang="zh-CN" altLang="en-US" b="1" dirty="0"/>
              <a:t>颜色：黄色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价格：</a:t>
            </a:r>
            <a:r>
              <a:rPr lang="en-US" altLang="zh-CN" b="1" dirty="0"/>
              <a:t>380</a:t>
            </a:r>
            <a:r>
              <a:rPr lang="zh-CN" altLang="en-US" b="1" dirty="0"/>
              <a:t>万元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方法：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发动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停止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加速</a:t>
            </a:r>
            <a:endParaRPr lang="zh-CN" altLang="en-US" b="1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072066" y="4868863"/>
            <a:ext cx="2735262" cy="1800225"/>
          </a:xfrm>
          <a:prstGeom prst="roundRect">
            <a:avLst>
              <a:gd name="adj" fmla="val 310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t" anchorCtr="0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/>
              <a:t>属性：  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颜色：白色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方法： 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叫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跑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/>
              <a:t>  吃</a:t>
            </a:r>
            <a:endParaRPr lang="zh-CN" altLang="en-US" b="1" dirty="0"/>
          </a:p>
        </p:txBody>
      </p:sp>
      <p:pic>
        <p:nvPicPr>
          <p:cNvPr id="492550" name="Picture 6" descr="法拉利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63713" y="2205038"/>
            <a:ext cx="2784475" cy="2089150"/>
          </a:xfrm>
          <a:prstGeom prst="rect">
            <a:avLst/>
          </a:prstGeom>
          <a:noFill/>
        </p:spPr>
      </p:pic>
      <p:pic>
        <p:nvPicPr>
          <p:cNvPr id="492551" name="Picture 7" descr="do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4868863"/>
            <a:ext cx="2087562" cy="1731962"/>
          </a:xfrm>
          <a:prstGeom prst="rect">
            <a:avLst/>
          </a:prstGeom>
          <a:noFill/>
        </p:spPr>
      </p:pic>
      <p:sp>
        <p:nvSpPr>
          <p:cNvPr id="12" name="灯片编号占位符 15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nimBg="1"/>
      <p:bldP spid="4925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封装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285860"/>
            <a:ext cx="8229600" cy="4525962"/>
          </a:xfrm>
        </p:spPr>
        <p:txBody>
          <a:bodyPr/>
          <a:lstStyle/>
          <a:p>
            <a:r>
              <a:rPr lang="zh-CN" altLang="en-US" dirty="0"/>
              <a:t>对象同时具有属性和方法两项特性</a:t>
            </a:r>
            <a:endParaRPr lang="zh-CN" altLang="en-US" dirty="0"/>
          </a:p>
          <a:p>
            <a:r>
              <a:rPr lang="zh-CN" altLang="en-US" dirty="0"/>
              <a:t>对象的属性和方法通常被</a:t>
            </a:r>
            <a:r>
              <a:rPr lang="zh-CN" altLang="en-US" dirty="0">
                <a:solidFill>
                  <a:srgbClr val="0000FF"/>
                </a:solidFill>
              </a:rPr>
              <a:t>封装</a:t>
            </a:r>
            <a:r>
              <a:rPr lang="zh-CN" altLang="en-US" dirty="0"/>
              <a:t>在一起，共同体现事物的特性， 二者相辅相承，不能分割</a:t>
            </a:r>
            <a:endParaRPr lang="zh-CN" altLang="en-US" dirty="0"/>
          </a:p>
        </p:txBody>
      </p:sp>
      <p:pic>
        <p:nvPicPr>
          <p:cNvPr id="496644" name="Picture 4" descr="200731922411falali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56178" y="3429000"/>
            <a:ext cx="3816350" cy="1754188"/>
          </a:xfrm>
          <a:prstGeom prst="rect">
            <a:avLst/>
          </a:prstGeom>
          <a:noFill/>
        </p:spPr>
      </p:pic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530627" y="3286124"/>
            <a:ext cx="4176069" cy="776383"/>
          </a:xfrm>
          <a:prstGeom prst="wedgeRoundRectCallout">
            <a:avLst>
              <a:gd name="adj1" fmla="val 50043"/>
              <a:gd name="adj2" fmla="val 5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一辆汽车，有完好的零件和特定的颜色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还应具备开动、刹车等方法行为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829070" y="4143380"/>
            <a:ext cx="928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anose="02010609060101010101" pitchFamily="49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3984</Words>
  <Application>WPS 演示</Application>
  <PresentationFormat>全屏显示(4:3)</PresentationFormat>
  <Paragraphs>513</Paragraphs>
  <Slides>30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黑体</vt:lpstr>
      <vt:lpstr>Calibri</vt:lpstr>
      <vt:lpstr>华文新魏</vt:lpstr>
      <vt:lpstr>华文楷体</vt:lpstr>
      <vt:lpstr>微软雅黑</vt:lpstr>
      <vt:lpstr>Verdana</vt:lpstr>
      <vt:lpstr>方正粗倩简体</vt:lpstr>
      <vt:lpstr>Tahoma</vt:lpstr>
      <vt:lpstr>Times New Roman</vt:lpstr>
      <vt:lpstr>Arial</vt:lpstr>
      <vt:lpstr>Arial Unicode MS</vt:lpstr>
      <vt:lpstr>1_PBDEVA课程PPT模板</vt:lpstr>
      <vt:lpstr>主题2</vt:lpstr>
      <vt:lpstr>Visio.Drawing.11</vt:lpstr>
      <vt:lpstr>Visio.Drawing.11</vt:lpstr>
      <vt:lpstr>Visio.Drawing.11</vt:lpstr>
      <vt:lpstr>Visio.Drawing.11</vt:lpstr>
      <vt:lpstr>第七章</vt:lpstr>
      <vt:lpstr>本章任务</vt:lpstr>
      <vt:lpstr>本章目标</vt:lpstr>
      <vt:lpstr>万物皆对象</vt:lpstr>
      <vt:lpstr>身边的对象</vt:lpstr>
      <vt:lpstr>对象的特征——属性</vt:lpstr>
      <vt:lpstr>对象的特征——方法</vt:lpstr>
      <vt:lpstr>对象的属性和方法</vt:lpstr>
      <vt:lpstr>封装</vt:lpstr>
      <vt:lpstr>从对象抽象出“类”</vt:lpstr>
      <vt:lpstr>类</vt:lpstr>
      <vt:lpstr>类和对象的关系</vt:lpstr>
      <vt:lpstr>Java 是面向对象的语言 </vt:lpstr>
      <vt:lpstr>Java类模板</vt:lpstr>
      <vt:lpstr>定义类</vt:lpstr>
      <vt:lpstr>类示例2</vt:lpstr>
      <vt:lpstr>如何创建和使用对象</vt:lpstr>
      <vt:lpstr>创建和使用对象示例5-1</vt:lpstr>
      <vt:lpstr>创建和使用对象示例5-2</vt:lpstr>
      <vt:lpstr>创建和使用对象示例5-3</vt:lpstr>
      <vt:lpstr>创建和使用对象示例5-4</vt:lpstr>
      <vt:lpstr>创建和使用对象示例5-5</vt:lpstr>
      <vt:lpstr>面向对象（OO）的优点</vt:lpstr>
      <vt:lpstr>学员操作——定义管理员类 </vt:lpstr>
      <vt:lpstr>学员操作——定义客户类</vt:lpstr>
      <vt:lpstr>学员操作——创建管理员对象 </vt:lpstr>
      <vt:lpstr>学员操作——更改管理员密码 </vt:lpstr>
      <vt:lpstr>学员操作——更改管理员密码 </vt:lpstr>
      <vt:lpstr>学员操作——客户积分回馈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86183</cp:lastModifiedBy>
  <cp:revision>770</cp:revision>
  <dcterms:created xsi:type="dcterms:W3CDTF">2006-03-08T06:55:00Z</dcterms:created>
  <dcterms:modified xsi:type="dcterms:W3CDTF">2021-04-15T10:05:09Z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