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3" r:id="rId1"/>
    <p:sldMasterId id="2147484476" r:id="rId2"/>
  </p:sldMasterIdLst>
  <p:notesMasterIdLst>
    <p:notesMasterId r:id="rId32"/>
  </p:notesMasterIdLst>
  <p:handoutMasterIdLst>
    <p:handoutMasterId r:id="rId33"/>
  </p:handoutMasterIdLst>
  <p:sldIdLst>
    <p:sldId id="458" r:id="rId3"/>
    <p:sldId id="423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51" r:id="rId30"/>
    <p:sldId id="457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FF7C80"/>
    <a:srgbClr val="FFD869"/>
    <a:srgbClr val="FFFF00"/>
    <a:srgbClr val="969696"/>
    <a:srgbClr val="F8F8F8"/>
    <a:srgbClr val="A6E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94" autoAdjust="0"/>
    <p:restoredTop sz="89982" autoAdjust="0"/>
  </p:normalViewPr>
  <p:slideViewPr>
    <p:cSldViewPr>
      <p:cViewPr varScale="1">
        <p:scale>
          <a:sx n="65" d="100"/>
          <a:sy n="65" d="100"/>
        </p:scale>
        <p:origin x="1680" y="48"/>
      </p:cViewPr>
      <p:guideLst>
        <p:guide orient="horz" pos="2160"/>
        <p:guide orient="horz" pos="30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8565EBD6-79C7-4999-976A-81B0F407AD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45D0E9F-73D3-4627-B2BE-485BB3FB10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6F31AF-318E-4D2A-A9E0-DB090AA840D8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教员分析使用面向对象思维方式实现的过程，并强调这样做的好处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A5E6EC-B283-4B80-9FDD-FC7ADA830DBB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526FED-26BA-4B04-9081-1ACE923905C4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MyEclipse</a:t>
            </a:r>
            <a:r>
              <a:rPr lang="zh-CN" altLang="en-US" dirty="0"/>
              <a:t>环境中讲解常见错误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400119-FBDB-4A0C-9A68-CF1B03200BE7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结合示例说明面向对象编程的好处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\01 </a:t>
            </a:r>
            <a:r>
              <a:rPr lang="zh-CN" altLang="en-US" dirty="0"/>
              <a:t>教学演示案例</a:t>
            </a:r>
            <a:r>
              <a:rPr lang="en-US" altLang="zh-CN" dirty="0"/>
              <a:t>\</a:t>
            </a:r>
            <a:r>
              <a:rPr lang="zh-CN" altLang="en-US" dirty="0"/>
              <a:t>现场编程</a:t>
            </a:r>
            <a:r>
              <a:rPr lang="en-US" altLang="zh-CN" dirty="0"/>
              <a:t>2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3ED2CB-7A23-4AB8-9496-110DC0E5F4ED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首先分析电动狮子玩具，向学员强调用户只需要知道按两个按钮狮子玩具就会“跑”和“叫”，而不需要关注狮子玩具如何实现的“跑”和“叫”，为后面讲解方法及方法调用埋下伏笔（方法定义后可以多次被调用，并且调用者不需要关注方法实现）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 err="1"/>
              <a:t>AutoLion</a:t>
            </a:r>
            <a:r>
              <a:rPr lang="zh-CN" altLang="en-US" dirty="0"/>
              <a:t>类中的方法，认识方法的几个部分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分别讲解两种情况。并举例说明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11EED8-3D88-439D-A3E2-A0E2F35CD2DB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6917D9-339A-4EC8-AA9D-E6C54AF69F7B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通过</a:t>
            </a:r>
            <a:r>
              <a:rPr lang="en-US" altLang="zh-CN" dirty="0"/>
              <a:t>PPT</a:t>
            </a:r>
            <a:r>
              <a:rPr lang="zh-CN" altLang="en-US" dirty="0"/>
              <a:t>展示方法调用的两种方式，</a:t>
            </a:r>
            <a:r>
              <a:rPr lang="en-US" altLang="zh-CN" dirty="0"/>
              <a:t>PPT</a:t>
            </a:r>
            <a:r>
              <a:rPr lang="zh-CN" altLang="en-US" dirty="0"/>
              <a:t>上不需要过多讲解每个方法，然后在环境中演示，并使用断点调试的方法，让学员体会程序的执行过程，从而理解方法调用时语句的执行顺序。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2A6E1-7514-431D-BF93-F6BAFDF62135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C76711-DC59-45AB-A8A8-A119F1010291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MyEclipse</a:t>
            </a:r>
            <a:r>
              <a:rPr lang="zh-CN" altLang="en-US" dirty="0"/>
              <a:t>环境中讲解常见错误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\01 </a:t>
            </a:r>
            <a:r>
              <a:rPr lang="zh-CN" altLang="en-US" dirty="0"/>
              <a:t>教学演示案例</a:t>
            </a:r>
            <a:r>
              <a:rPr lang="en-US" altLang="zh-CN" dirty="0"/>
              <a:t>\</a:t>
            </a:r>
            <a:r>
              <a:rPr lang="zh-CN" altLang="en-US" dirty="0"/>
              <a:t>现场编程</a:t>
            </a:r>
            <a:r>
              <a:rPr lang="en-US" altLang="zh-CN" dirty="0"/>
              <a:t>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封面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8" descr="啊v去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6429375"/>
            <a:ext cx="4429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连接符 7"/>
          <p:cNvCxnSpPr/>
          <p:nvPr userDrawn="1"/>
        </p:nvCxnSpPr>
        <p:spPr>
          <a:xfrm rot="5400000">
            <a:off x="1464468" y="392907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3929066"/>
            <a:ext cx="5857884" cy="469893"/>
          </a:xfrm>
        </p:spPr>
        <p:txBody>
          <a:bodyPr>
            <a:normAutofit/>
          </a:bodyPr>
          <a:lstStyle>
            <a:lvl1pPr>
              <a:defRPr sz="36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429132"/>
            <a:ext cx="5857884" cy="4286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华文楷体" pitchFamily="2" charset="-122"/>
                <a:ea typeface="华文楷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机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1285875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57290" y="1357298"/>
            <a:ext cx="6500835" cy="785818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4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0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16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285852" y="2571744"/>
            <a:ext cx="6500835" cy="785818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4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0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16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285852" y="4000504"/>
            <a:ext cx="6500835" cy="78581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4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0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16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endParaRPr lang="zh-CN" altLang="en-US" dirty="0"/>
          </a:p>
          <a:p>
            <a:pPr lvl="1"/>
            <a:r>
              <a:rPr lang="zh-CN" altLang="en-US" dirty="0"/>
              <a:t>时间要求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AC08D-9DFA-4B03-9933-FB74D1FD52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课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571625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2000240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0E44A-F4C2-4EED-AC8D-D3E13E9308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布置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643063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928802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EF093-C5AA-409E-98A7-C18ECD7004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次预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500188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714488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pt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114" y="1867988"/>
            <a:ext cx="7772400" cy="1197837"/>
          </a:xfrm>
        </p:spPr>
        <p:txBody>
          <a:bodyPr anchor="b">
            <a:normAutofit/>
          </a:bodyPr>
          <a:lstStyle>
            <a:lvl1pPr algn="ctr"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09406"/>
            <a:ext cx="6858000" cy="849085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14282" y="785794"/>
            <a:ext cx="2141686" cy="75683"/>
            <a:chOff x="0" y="0"/>
            <a:chExt cx="4368" cy="96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11" name="Picture 5" descr="0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51425"/>
            <a:ext cx="91440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2" y="285728"/>
            <a:ext cx="2024743" cy="55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4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2123" y="288942"/>
            <a:ext cx="5994219" cy="405265"/>
          </a:xfrm>
        </p:spPr>
        <p:txBody>
          <a:bodyPr>
            <a:noAutofit/>
          </a:bodyPr>
          <a:lstStyle>
            <a:lvl1pPr algn="ctr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    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1257" y="1571612"/>
            <a:ext cx="8791303" cy="4784874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n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/>
              <a:t>第四级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7566" y="6700928"/>
            <a:ext cx="2677886" cy="130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www.weixin-sx.com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</a:p>
          <a:p>
            <a:pPr algn="l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336761"/>
            <a:ext cx="2024743" cy="555107"/>
          </a:xfrm>
          <a:prstGeom prst="rect">
            <a:avLst/>
          </a:prstGeom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181495" y="757961"/>
            <a:ext cx="6948000" cy="72000"/>
            <a:chOff x="0" y="0"/>
            <a:chExt cx="4368" cy="96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组合 12"/>
          <p:cNvGrpSpPr/>
          <p:nvPr/>
        </p:nvGrpSpPr>
        <p:grpSpPr>
          <a:xfrm>
            <a:off x="0" y="6211389"/>
            <a:ext cx="9144000" cy="685800"/>
            <a:chOff x="0" y="6211389"/>
            <a:chExt cx="9144000" cy="685800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0" y="6492240"/>
              <a:ext cx="9144000" cy="365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" name="1 Título"/>
            <p:cNvSpPr txBox="1">
              <a:spLocks noChangeArrowheads="1"/>
            </p:cNvSpPr>
            <p:nvPr/>
          </p:nvSpPr>
          <p:spPr bwMode="auto">
            <a:xfrm>
              <a:off x="324397" y="6211389"/>
              <a:ext cx="8610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5763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 信 科 技   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0351-4148288   4148218       www.weixin-sx.com     </a:t>
              </a:r>
              <a:r>
                <a:rPr lang="zh-CN" altLang="en-US" sz="1400" b="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微信公众号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：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weixinkeji888</a:t>
              </a:r>
              <a:endPara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方正粗倩简体" panose="03000509000000000000" pitchFamily="65" charset="-122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04812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94770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84" y="365127"/>
            <a:ext cx="6229366" cy="492105"/>
          </a:xfrm>
        </p:spPr>
        <p:txBody>
          <a:bodyPr>
            <a:normAutofit/>
          </a:bodyPr>
          <a:lstStyle>
            <a:lvl1pPr>
              <a:defRPr sz="3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buFont typeface="Wingdings" pitchFamily="2" charset="2"/>
              <a:buChar char="n"/>
              <a:defRPr/>
            </a:lvl3pPr>
            <a:lvl4pPr>
              <a:buFont typeface="Wingdings" pitchFamily="2" charset="2"/>
              <a:buChar char="n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buFont typeface="Wingdings" pitchFamily="2" charset="2"/>
              <a:buChar char="n"/>
              <a:defRPr/>
            </a:lvl3pPr>
            <a:lvl4pPr>
              <a:buFont typeface="Wingdings" pitchFamily="2" charset="2"/>
              <a:buChar char="n"/>
              <a:defRPr/>
            </a:lvl4pPr>
            <a:lvl5pP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336761"/>
            <a:ext cx="2024743" cy="555107"/>
          </a:xfrm>
          <a:prstGeom prst="rect">
            <a:avLst/>
          </a:prstGeom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196000" y="857232"/>
            <a:ext cx="6948000" cy="72000"/>
            <a:chOff x="0" y="0"/>
            <a:chExt cx="4368" cy="96"/>
          </a:xfrm>
        </p:grpSpPr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组合 12"/>
          <p:cNvGrpSpPr/>
          <p:nvPr/>
        </p:nvGrpSpPr>
        <p:grpSpPr>
          <a:xfrm>
            <a:off x="0" y="6211389"/>
            <a:ext cx="9144000" cy="685800"/>
            <a:chOff x="0" y="6211389"/>
            <a:chExt cx="9144000" cy="685800"/>
          </a:xfrm>
        </p:grpSpPr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0" y="6492240"/>
              <a:ext cx="9144000" cy="365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" name="1 Título"/>
            <p:cNvSpPr txBox="1">
              <a:spLocks noChangeArrowheads="1"/>
            </p:cNvSpPr>
            <p:nvPr/>
          </p:nvSpPr>
          <p:spPr bwMode="auto">
            <a:xfrm>
              <a:off x="324397" y="6211389"/>
              <a:ext cx="8610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5763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 信 科 技   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0351-4148288   4148218       www.weixin-sx.com     </a:t>
              </a:r>
              <a:r>
                <a:rPr lang="zh-CN" altLang="en-US" sz="1400" b="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微信公众号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：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weixinkeji888</a:t>
              </a:r>
              <a:endPara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方正粗倩简体" panose="03000509000000000000" pitchFamily="65" charset="-122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73432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3758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571504"/>
          </a:xfrm>
        </p:spPr>
        <p:txBody>
          <a:bodyPr/>
          <a:lstStyle>
            <a:lvl1pPr algn="r">
              <a:defRPr sz="3600" baseline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Blip>
                <a:blip r:embed="rId2"/>
              </a:buBlip>
              <a:defRPr sz="2800" b="1"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2800"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4"/>
              </a:buBlip>
              <a:defRPr sz="2000" b="1" baseline="0">
                <a:latin typeface="黑体" pitchFamily="49" charset="-122"/>
                <a:ea typeface="黑体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20565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31457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78094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755269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786677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8805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和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54032"/>
          </a:xfrm>
        </p:spPr>
        <p:txBody>
          <a:bodyPr/>
          <a:lstStyle>
            <a:lvl1pPr algn="r">
              <a:defRPr sz="3600" b="0" i="0" baseline="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85852" y="1357299"/>
            <a:ext cx="6929437" cy="2000264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4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4"/>
          </p:nvPr>
        </p:nvSpPr>
        <p:spPr>
          <a:xfrm>
            <a:off x="1357312" y="3500439"/>
            <a:ext cx="6786587" cy="15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dirty="0"/>
              <a:t>单击图标添加图片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>
              <a:defRPr sz="3600" baseline="0">
                <a:solidFill>
                  <a:schemeClr val="bg1"/>
                </a:solidFill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1643063" y="2357438"/>
            <a:ext cx="6286500" cy="30718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dirty="0"/>
              <a:t>单击图标添加图片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54032"/>
          </a:xfrm>
        </p:spPr>
        <p:txBody>
          <a:bodyPr/>
          <a:lstStyle>
            <a:lvl1pPr algn="r">
              <a:defRPr sz="3600" baseline="0">
                <a:solidFill>
                  <a:schemeClr val="bg1"/>
                </a:solidFill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357313" y="1357312"/>
            <a:ext cx="6715125" cy="2357439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4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9" name="表格占位符 8"/>
          <p:cNvSpPr>
            <a:spLocks noGrp="1"/>
          </p:cNvSpPr>
          <p:nvPr>
            <p:ph type="tbl" sz="quarter" idx="14"/>
          </p:nvPr>
        </p:nvSpPr>
        <p:spPr>
          <a:xfrm>
            <a:off x="1500188" y="4000500"/>
            <a:ext cx="6429375" cy="2000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dirty="0"/>
              <a:t>单击图标添加表格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642942"/>
          </a:xfrm>
        </p:spPr>
        <p:txBody>
          <a:bodyPr/>
          <a:lstStyle>
            <a:lvl1pPr algn="r">
              <a:defRPr lang="zh-CN" altLang="en-US" sz="3600" b="0" i="0" kern="1200" baseline="0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3"/>
          </p:nvPr>
        </p:nvSpPr>
        <p:spPr>
          <a:xfrm>
            <a:off x="2000250" y="1714500"/>
            <a:ext cx="5072063" cy="3214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C8BD4-664B-428A-B9D1-03AD775E98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答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1604963"/>
            <a:ext cx="664368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>
              <a:defRPr lang="zh-CN" altLang="en-US" sz="3600" b="0" i="0" kern="1200" baseline="0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676417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924DF-ED17-4713-9FB6-6A13C69061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预习检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1747838"/>
            <a:ext cx="664368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7" descr="提问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28625" y="1390650"/>
            <a:ext cx="7620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785941" y="1857364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4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5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6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3E3E5-D264-4809-824D-F17682AB3E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课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604963"/>
            <a:ext cx="664368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676417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EACE5-57BB-4FB3-B640-FE66DE86C8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啊啊啊.pn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44000" cy="684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EC7958-BA08-46FD-8140-DA55D6B0D2D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9" r:id="rId1"/>
    <p:sldLayoutId id="2147484450" r:id="rId2"/>
    <p:sldLayoutId id="2147484451" r:id="rId3"/>
    <p:sldLayoutId id="2147484452" r:id="rId4"/>
    <p:sldLayoutId id="2147484453" r:id="rId5"/>
    <p:sldLayoutId id="2147484454" r:id="rId6"/>
    <p:sldLayoutId id="2147484455" r:id="rId7"/>
    <p:sldLayoutId id="2147484456" r:id="rId8"/>
    <p:sldLayoutId id="2147484457" r:id="rId9"/>
    <p:sldLayoutId id="2147484458" r:id="rId10"/>
    <p:sldLayoutId id="2147484459" r:id="rId11"/>
    <p:sldLayoutId id="2147484460" r:id="rId12"/>
    <p:sldLayoutId id="2147484461" r:id="rId13"/>
    <p:sldLayoutId id="2147484462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14546" y="285728"/>
            <a:ext cx="6443680" cy="420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336761"/>
            <a:ext cx="2024743" cy="555107"/>
          </a:xfrm>
          <a:prstGeom prst="rect">
            <a:avLst/>
          </a:prstGeom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181495" y="757961"/>
            <a:ext cx="6948000" cy="72000"/>
            <a:chOff x="0" y="0"/>
            <a:chExt cx="4368" cy="96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0" y="6211389"/>
            <a:ext cx="9144000" cy="685800"/>
            <a:chOff x="0" y="6211389"/>
            <a:chExt cx="9144000" cy="685800"/>
          </a:xfrm>
        </p:grpSpPr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0" y="6492240"/>
              <a:ext cx="9144000" cy="365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" name="1 Título"/>
            <p:cNvSpPr txBox="1">
              <a:spLocks noChangeArrowheads="1"/>
            </p:cNvSpPr>
            <p:nvPr/>
          </p:nvSpPr>
          <p:spPr bwMode="auto">
            <a:xfrm>
              <a:off x="324397" y="6211389"/>
              <a:ext cx="8610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5763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 信 科 技   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0351-4148288   4148218       www.weixin-sx.com     </a:t>
              </a:r>
              <a:r>
                <a:rPr lang="zh-CN" altLang="en-US" sz="1400" b="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微信公众号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：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weixinkeji888</a:t>
              </a:r>
              <a:endPara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方正粗倩简体" panose="03000509000000000000" pitchFamily="65" charset="-122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99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n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n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n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第八章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类的无参方法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方法调用</a:t>
            </a:r>
            <a:endParaRPr lang="en-US" altLang="zh-CN" b="1" dirty="0"/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00739" name="AutoShape 3"/>
          <p:cNvSpPr>
            <a:spLocks noChangeArrowheads="1"/>
          </p:cNvSpPr>
          <p:nvPr/>
        </p:nvSpPr>
        <p:spPr bwMode="auto">
          <a:xfrm>
            <a:off x="247650" y="858838"/>
            <a:ext cx="8861425" cy="5687711"/>
          </a:xfrm>
          <a:prstGeom prst="roundRect">
            <a:avLst>
              <a:gd name="adj" fmla="val 16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class AutoLion {  </a:t>
            </a:r>
          </a:p>
          <a:p>
            <a:pPr algn="l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String color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黄色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颜色</a:t>
            </a:r>
          </a:p>
          <a:p>
            <a:pPr algn="l" defTabSz="723900">
              <a:lnSpc>
                <a:spcPct val="9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/*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跑*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/</a:t>
            </a:r>
          </a:p>
          <a:p>
            <a:pPr algn="l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public void run(){</a:t>
            </a:r>
          </a:p>
          <a:p>
            <a:pPr algn="l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正在以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0.1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米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秒的速度向前奔跑。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</a:p>
          <a:p>
            <a:pPr algn="l" defTabSz="723900">
              <a:lnSpc>
                <a:spcPct val="9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}</a:t>
            </a:r>
          </a:p>
          <a:p>
            <a:pPr algn="l" defTabSz="723900">
              <a:lnSpc>
                <a:spcPct val="9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/*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叫*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/</a:t>
            </a:r>
          </a:p>
          <a:p>
            <a:pPr algn="l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public String bark(){</a:t>
            </a:r>
          </a:p>
          <a:p>
            <a:pPr algn="l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String sound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大声吼叫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 ; </a:t>
            </a:r>
          </a:p>
          <a:p>
            <a:pPr algn="l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return sound;</a:t>
            </a:r>
          </a:p>
          <a:p>
            <a:pPr algn="l" defTabSz="723900">
              <a:lnSpc>
                <a:spcPct val="9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} </a:t>
            </a:r>
          </a:p>
          <a:p>
            <a:pPr algn="l" defTabSz="723900">
              <a:lnSpc>
                <a:spcPct val="9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/*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获得颜色*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/</a:t>
            </a:r>
          </a:p>
          <a:p>
            <a:pPr algn="l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public String getColor(){</a:t>
            </a:r>
          </a:p>
          <a:p>
            <a:pPr algn="l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return color;</a:t>
            </a:r>
          </a:p>
          <a:p>
            <a:pPr algn="l" defTabSz="723900">
              <a:lnSpc>
                <a:spcPct val="9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algn="l" defTabSz="723900">
              <a:lnSpc>
                <a:spcPct val="9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/*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显示狮子特性*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/</a:t>
            </a:r>
          </a:p>
          <a:p>
            <a:pPr algn="l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public String showLion(){</a:t>
            </a:r>
          </a:p>
          <a:p>
            <a:pPr algn="l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return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这是一个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 + getColor()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的玩具狮子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!";</a:t>
            </a:r>
          </a:p>
          <a:p>
            <a:pPr algn="l" defTabSz="723900">
              <a:lnSpc>
                <a:spcPct val="9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algn="l" defTabSz="723900">
              <a:lnSpc>
                <a:spcPct val="9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500740" name="AutoShape 4"/>
          <p:cNvSpPr>
            <a:spLocks noChangeArrowheads="1"/>
          </p:cNvSpPr>
          <p:nvPr/>
        </p:nvSpPr>
        <p:spPr bwMode="auto">
          <a:xfrm>
            <a:off x="3744944" y="1525588"/>
            <a:ext cx="5327650" cy="29356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public class</a:t>
            </a:r>
            <a:r>
              <a:rPr lang="en-US" altLang="zh-CN" b="1" dirty="0"/>
              <a:t> </a:t>
            </a:r>
            <a:r>
              <a:rPr lang="en-US" altLang="zh-CN" b="1" dirty="0" err="1"/>
              <a:t>TestLion</a:t>
            </a:r>
            <a:r>
              <a:rPr lang="en-US" altLang="zh-CN" b="1" dirty="0"/>
              <a:t> {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    </a:t>
            </a:r>
            <a:r>
              <a:rPr lang="en-US" altLang="zh-CN" b="1" dirty="0">
                <a:solidFill>
                  <a:srgbClr val="0000FF"/>
                </a:solidFill>
              </a:rPr>
              <a:t>public static void</a:t>
            </a:r>
            <a:r>
              <a:rPr lang="en-US" altLang="zh-CN" b="1" dirty="0"/>
              <a:t> main(String[ ] </a:t>
            </a:r>
            <a:r>
              <a:rPr lang="en-US" altLang="zh-CN" b="1" dirty="0" err="1"/>
              <a:t>args</a:t>
            </a:r>
            <a:r>
              <a:rPr lang="en-US" altLang="zh-CN" b="1" dirty="0"/>
              <a:t>) {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           </a:t>
            </a:r>
            <a:r>
              <a:rPr lang="en-US" altLang="zh-CN" b="1" dirty="0" err="1"/>
              <a:t>AutoLion</a:t>
            </a:r>
            <a:r>
              <a:rPr lang="en-US" altLang="zh-CN" b="1" dirty="0"/>
              <a:t> lion = </a:t>
            </a:r>
            <a:r>
              <a:rPr lang="en-US" altLang="zh-CN" b="1" dirty="0">
                <a:solidFill>
                  <a:srgbClr val="0000FF"/>
                </a:solidFill>
              </a:rPr>
              <a:t>new</a:t>
            </a:r>
            <a:r>
              <a:rPr lang="en-US" altLang="zh-CN" b="1" dirty="0"/>
              <a:t> </a:t>
            </a:r>
            <a:r>
              <a:rPr lang="en-US" altLang="zh-CN" b="1" dirty="0" err="1"/>
              <a:t>AutoLion</a:t>
            </a:r>
            <a:r>
              <a:rPr lang="en-US" altLang="zh-CN" b="1" dirty="0"/>
              <a:t>();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           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</a:t>
            </a:r>
            <a:r>
              <a:rPr lang="en-US" altLang="zh-CN" b="1" dirty="0" err="1"/>
              <a:t>lion.showLion</a:t>
            </a:r>
            <a:r>
              <a:rPr lang="en-US" altLang="zh-CN" b="1" dirty="0"/>
              <a:t>());     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           </a:t>
            </a:r>
            <a:r>
              <a:rPr lang="en-US" altLang="zh-CN" b="1" dirty="0" err="1"/>
              <a:t>lion.run</a:t>
            </a:r>
            <a:r>
              <a:rPr lang="en-US" altLang="zh-CN" b="1" dirty="0"/>
              <a:t>();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           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</a:t>
            </a:r>
            <a:r>
              <a:rPr lang="en-US" altLang="zh-CN" b="1" dirty="0" err="1"/>
              <a:t>lion.bark</a:t>
            </a:r>
            <a:r>
              <a:rPr lang="en-US" altLang="zh-CN" b="1" dirty="0"/>
              <a:t>());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     }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}</a:t>
            </a:r>
          </a:p>
        </p:txBody>
      </p:sp>
      <p:sp>
        <p:nvSpPr>
          <p:cNvPr id="500741" name="AutoShape 5"/>
          <p:cNvSpPr>
            <a:spLocks noChangeArrowheads="1"/>
          </p:cNvSpPr>
          <p:nvPr/>
        </p:nvSpPr>
        <p:spPr bwMode="auto">
          <a:xfrm>
            <a:off x="3786214" y="4500570"/>
            <a:ext cx="2185988" cy="776383"/>
          </a:xfrm>
          <a:prstGeom prst="wedgeRoundRectCallout">
            <a:avLst>
              <a:gd name="adj1" fmla="val -25395"/>
              <a:gd name="adj2" fmla="val 533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在类的方法中调用</a:t>
            </a:r>
          </a:p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该类另一个方法</a:t>
            </a:r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2928926" y="5643578"/>
            <a:ext cx="1152525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00750" name="Rectangle 14"/>
          <p:cNvSpPr>
            <a:spLocks noChangeArrowheads="1"/>
          </p:cNvSpPr>
          <p:nvPr/>
        </p:nvSpPr>
        <p:spPr bwMode="auto">
          <a:xfrm>
            <a:off x="6572296" y="2640009"/>
            <a:ext cx="1754188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00751" name="Rectangle 15"/>
          <p:cNvSpPr>
            <a:spLocks noChangeArrowheads="1"/>
          </p:cNvSpPr>
          <p:nvPr/>
        </p:nvSpPr>
        <p:spPr bwMode="auto">
          <a:xfrm>
            <a:off x="4429124" y="3000372"/>
            <a:ext cx="1223962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00752" name="Rectangle 16"/>
          <p:cNvSpPr>
            <a:spLocks noChangeArrowheads="1"/>
          </p:cNvSpPr>
          <p:nvPr/>
        </p:nvSpPr>
        <p:spPr bwMode="auto">
          <a:xfrm>
            <a:off x="6572296" y="3357562"/>
            <a:ext cx="1223962" cy="3603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00744" name="AutoShape 8"/>
          <p:cNvSpPr>
            <a:spLocks noChangeArrowheads="1"/>
          </p:cNvSpPr>
          <p:nvPr/>
        </p:nvSpPr>
        <p:spPr bwMode="auto">
          <a:xfrm>
            <a:off x="6572296" y="4143380"/>
            <a:ext cx="2143108" cy="776383"/>
          </a:xfrm>
          <a:prstGeom prst="wedgeRoundRectCallout">
            <a:avLst>
              <a:gd name="adj1" fmla="val -25114"/>
              <a:gd name="adj2" fmla="val -4941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在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main()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方法中</a:t>
            </a:r>
          </a:p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调用类的方法          </a:t>
            </a:r>
          </a:p>
        </p:txBody>
      </p:sp>
      <p:cxnSp>
        <p:nvCxnSpPr>
          <p:cNvPr id="17" name="直接箭头连接符 16"/>
          <p:cNvCxnSpPr/>
          <p:nvPr/>
        </p:nvCxnSpPr>
        <p:spPr bwMode="auto">
          <a:xfrm flipV="1">
            <a:off x="3929058" y="5286388"/>
            <a:ext cx="500066" cy="3571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00752" idx="2"/>
          </p:cNvCxnSpPr>
          <p:nvPr/>
        </p:nvCxnSpPr>
        <p:spPr bwMode="auto">
          <a:xfrm rot="16200000" flipH="1">
            <a:off x="7058467" y="3843733"/>
            <a:ext cx="425456" cy="17383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0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0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0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animBg="1"/>
      <p:bldP spid="500740" grpId="0" animBg="1"/>
      <p:bldP spid="500741" grpId="0" animBg="1"/>
      <p:bldP spid="500742" grpId="0" animBg="1"/>
      <p:bldP spid="500750" grpId="0" animBg="1"/>
      <p:bldP spid="500751" grpId="0" animBg="1"/>
      <p:bldP spid="500752" grpId="0" animBg="1"/>
      <p:bldP spid="5007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方法调用小结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0"/>
            <a:ext cx="7920037" cy="114458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+mn-ea"/>
              </a:rPr>
              <a:t>方法之间允许相互调用，不需要知道方法的具体实现，实现重用，提高效率</a:t>
            </a:r>
            <a:r>
              <a:rPr lang="zh-CN" altLang="en-US" sz="3200" dirty="0">
                <a:latin typeface="+mn-ea"/>
              </a:rPr>
              <a:t>   </a:t>
            </a:r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571472" y="2428868"/>
          <a:ext cx="800105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6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情   况</a:t>
                      </a:r>
                    </a:p>
                  </a:txBody>
                  <a:tcPr marL="92477" marR="92477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举   例</a:t>
                      </a:r>
                    </a:p>
                  </a:txBody>
                  <a:tcPr marL="92477" marR="92477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Student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类的方法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a( )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调用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Student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类的方法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b( )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，直接调用</a:t>
                      </a:r>
                    </a:p>
                  </a:txBody>
                  <a:tcPr marL="92477" marR="92477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public void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a( 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   b( );    //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调用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b(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} </a:t>
                      </a:r>
                    </a:p>
                  </a:txBody>
                  <a:tcPr marL="92477" marR="92477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Student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类的方法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a( )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调用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Teacher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类的方法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b( )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，先创建类对象，然后使用“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.”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调用</a:t>
                      </a:r>
                    </a:p>
                  </a:txBody>
                  <a:tcPr marL="92477" marR="92477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public void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a( 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   Teacher t =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new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Teacher(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t.b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 ); //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调用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Teacher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类的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} </a:t>
                      </a:r>
                    </a:p>
                  </a:txBody>
                  <a:tcPr marL="92477" marR="92477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AutoShape 2"/>
          <p:cNvSpPr>
            <a:spLocks noChangeArrowheads="1"/>
          </p:cNvSpPr>
          <p:nvPr/>
        </p:nvSpPr>
        <p:spPr bwMode="auto">
          <a:xfrm>
            <a:off x="946180" y="1536174"/>
            <a:ext cx="6483340" cy="1892826"/>
          </a:xfrm>
          <a:prstGeom prst="roundRect">
            <a:avLst>
              <a:gd name="adj" fmla="val 118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class Student1 {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public void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showInfo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() {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	return 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我是一名学生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	}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505859" name="AutoShape 3"/>
          <p:cNvSpPr>
            <a:spLocks noChangeArrowheads="1"/>
          </p:cNvSpPr>
          <p:nvPr/>
        </p:nvSpPr>
        <p:spPr bwMode="gray">
          <a:xfrm>
            <a:off x="928662" y="4449137"/>
            <a:ext cx="6786610" cy="480061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方法的返回值类型为</a:t>
            </a:r>
            <a:r>
              <a:rPr lang="en-US" altLang="zh-CN" sz="2000" b="1" dirty="0"/>
              <a:t>void</a:t>
            </a:r>
            <a:r>
              <a:rPr lang="zh-CN" altLang="en-US" sz="2000" b="1" dirty="0"/>
              <a:t>，方法中不能有</a:t>
            </a:r>
            <a:r>
              <a:rPr lang="en-US" altLang="zh-CN" sz="2000" b="1" dirty="0"/>
              <a:t>return </a:t>
            </a:r>
            <a:r>
              <a:rPr lang="zh-CN" altLang="en-US" sz="2000" b="1" dirty="0"/>
              <a:t>返回值！</a:t>
            </a:r>
            <a:endParaRPr lang="en-US" altLang="zh-CN" sz="2000" b="1" dirty="0"/>
          </a:p>
        </p:txBody>
      </p:sp>
      <p:sp>
        <p:nvSpPr>
          <p:cNvPr id="505860" name="Rectangle 4"/>
          <p:cNvSpPr>
            <a:spLocks noChangeArrowheads="1"/>
          </p:cNvSpPr>
          <p:nvPr/>
        </p:nvSpPr>
        <p:spPr bwMode="auto">
          <a:xfrm>
            <a:off x="1708135" y="2357430"/>
            <a:ext cx="792163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0586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常见错误</a:t>
            </a:r>
            <a:r>
              <a:rPr lang="en-US" altLang="zh-CN" b="1" dirty="0"/>
              <a:t>4-1</a:t>
            </a:r>
            <a:endParaRPr lang="zh-CN" altLang="en-US" b="1" dirty="0"/>
          </a:p>
        </p:txBody>
      </p:sp>
      <p:sp>
        <p:nvSpPr>
          <p:cNvPr id="505864" name="Rectangle 8"/>
          <p:cNvSpPr>
            <a:spLocks noChangeArrowheads="1"/>
          </p:cNvSpPr>
          <p:nvPr/>
        </p:nvSpPr>
        <p:spPr bwMode="auto">
          <a:xfrm>
            <a:off x="2214546" y="2000240"/>
            <a:ext cx="571504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" name="组合 77"/>
          <p:cNvGrpSpPr/>
          <p:nvPr/>
        </p:nvGrpSpPr>
        <p:grpSpPr>
          <a:xfrm>
            <a:off x="102193" y="857232"/>
            <a:ext cx="1469411" cy="400110"/>
            <a:chOff x="2962268" y="5103147"/>
            <a:chExt cx="1469411" cy="400110"/>
          </a:xfrm>
        </p:grpSpPr>
        <p:pic>
          <p:nvPicPr>
            <p:cNvPr id="9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grpSp>
        <p:nvGrpSpPr>
          <p:cNvPr id="3" name="组合 68"/>
          <p:cNvGrpSpPr/>
          <p:nvPr/>
        </p:nvGrpSpPr>
        <p:grpSpPr>
          <a:xfrm>
            <a:off x="85054" y="3786190"/>
            <a:ext cx="1058023" cy="414475"/>
            <a:chOff x="1000100" y="3950459"/>
            <a:chExt cx="1058023" cy="414475"/>
          </a:xfrm>
        </p:grpSpPr>
        <p:pic>
          <p:nvPicPr>
            <p:cNvPr id="13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357290" y="395764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animBg="1"/>
      <p:bldP spid="505860" grpId="0" animBg="1"/>
      <p:bldP spid="5058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AutoShape 2"/>
          <p:cNvSpPr>
            <a:spLocks noChangeArrowheads="1"/>
          </p:cNvSpPr>
          <p:nvPr/>
        </p:nvSpPr>
        <p:spPr bwMode="auto">
          <a:xfrm>
            <a:off x="977931" y="1521607"/>
            <a:ext cx="6451589" cy="2613023"/>
          </a:xfrm>
          <a:prstGeom prst="roundRect">
            <a:avLst>
              <a:gd name="adj" fmla="val 147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class Student2 {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public double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getInfo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() {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	double weight = 95.5;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	double height = 1.69;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		return weight, height;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	}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507907" name="AutoShape 3"/>
          <p:cNvSpPr>
            <a:spLocks noChangeArrowheads="1"/>
          </p:cNvSpPr>
          <p:nvPr/>
        </p:nvSpPr>
        <p:spPr bwMode="gray">
          <a:xfrm>
            <a:off x="928662" y="5020641"/>
            <a:ext cx="4464050" cy="40862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sz="2000" b="1" dirty="0" err="1"/>
              <a:t>方法不能返回多个值</a:t>
            </a:r>
            <a:r>
              <a:rPr lang="zh-CN" altLang="en-US" sz="2000" b="1" dirty="0"/>
              <a:t>！</a:t>
            </a:r>
          </a:p>
        </p:txBody>
      </p:sp>
      <p:sp>
        <p:nvSpPr>
          <p:cNvPr id="507910" name="Rectangle 6"/>
          <p:cNvSpPr>
            <a:spLocks noChangeArrowheads="1"/>
          </p:cNvSpPr>
          <p:nvPr/>
        </p:nvSpPr>
        <p:spPr bwMode="auto">
          <a:xfrm>
            <a:off x="1724023" y="2997200"/>
            <a:ext cx="2490787" cy="3603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0791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常见错误</a:t>
            </a:r>
            <a:r>
              <a:rPr lang="en-US" altLang="zh-CN" b="1" dirty="0"/>
              <a:t>4-2</a:t>
            </a:r>
            <a:endParaRPr lang="zh-CN" altLang="en-US" b="1" dirty="0"/>
          </a:p>
        </p:txBody>
      </p:sp>
      <p:grpSp>
        <p:nvGrpSpPr>
          <p:cNvPr id="2" name="组合 77"/>
          <p:cNvGrpSpPr/>
          <p:nvPr/>
        </p:nvGrpSpPr>
        <p:grpSpPr>
          <a:xfrm>
            <a:off x="102193" y="857232"/>
            <a:ext cx="1469411" cy="400110"/>
            <a:chOff x="2962268" y="5103147"/>
            <a:chExt cx="1469411" cy="400110"/>
          </a:xfrm>
        </p:grpSpPr>
        <p:pic>
          <p:nvPicPr>
            <p:cNvPr id="8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grpSp>
        <p:nvGrpSpPr>
          <p:cNvPr id="3" name="组合 68"/>
          <p:cNvGrpSpPr/>
          <p:nvPr/>
        </p:nvGrpSpPr>
        <p:grpSpPr>
          <a:xfrm>
            <a:off x="85054" y="4514723"/>
            <a:ext cx="1058023" cy="414475"/>
            <a:chOff x="1000100" y="3950459"/>
            <a:chExt cx="1058023" cy="414475"/>
          </a:xfrm>
        </p:grpSpPr>
        <p:pic>
          <p:nvPicPr>
            <p:cNvPr id="12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357290" y="395764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6" grpId="0" animBg="1"/>
      <p:bldP spid="507907" grpId="0" animBg="1"/>
      <p:bldP spid="5079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AutoShape 2"/>
          <p:cNvSpPr>
            <a:spLocks noChangeArrowheads="1"/>
          </p:cNvSpPr>
          <p:nvPr/>
        </p:nvSpPr>
        <p:spPr bwMode="auto">
          <a:xfrm>
            <a:off x="285721" y="1416379"/>
            <a:ext cx="4214842" cy="3444020"/>
          </a:xfrm>
          <a:prstGeom prst="roundRect">
            <a:avLst>
              <a:gd name="adj" fmla="val 38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class Student3 {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public String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showInfo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() {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return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我是一名学生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public double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getInfo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() {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	double weight = 95.5;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	double height = 1.69;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			return weight;</a:t>
            </a:r>
          </a:p>
          <a:p>
            <a:pPr algn="l" defTabSz="723900"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	}</a:t>
            </a:r>
          </a:p>
          <a:p>
            <a:pPr algn="l" defTabSz="723900"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	}</a:t>
            </a:r>
          </a:p>
          <a:p>
            <a:pPr algn="l" defTabSz="723900"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508931" name="AutoShape 3"/>
          <p:cNvSpPr>
            <a:spLocks noChangeArrowheads="1"/>
          </p:cNvSpPr>
          <p:nvPr/>
        </p:nvSpPr>
        <p:spPr bwMode="gray">
          <a:xfrm>
            <a:off x="1000100" y="5663583"/>
            <a:ext cx="4319587" cy="40862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zh-CN" sz="2000" b="1"/>
              <a:t>多个方法不能相互嵌套定义</a:t>
            </a:r>
            <a:r>
              <a:rPr lang="zh-CN" altLang="en-US" sz="2000" b="1"/>
              <a:t>！</a:t>
            </a:r>
            <a:endParaRPr lang="en-US" altLang="zh-CN" sz="2000" b="1"/>
          </a:p>
        </p:txBody>
      </p:sp>
      <p:sp>
        <p:nvSpPr>
          <p:cNvPr id="508932" name="Rectangle 4"/>
          <p:cNvSpPr>
            <a:spLocks noChangeArrowheads="1"/>
          </p:cNvSpPr>
          <p:nvPr/>
        </p:nvSpPr>
        <p:spPr bwMode="auto">
          <a:xfrm>
            <a:off x="1000099" y="2571744"/>
            <a:ext cx="3357587" cy="171451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0893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常见错误</a:t>
            </a:r>
            <a:r>
              <a:rPr lang="en-US" altLang="zh-CN" b="1" dirty="0"/>
              <a:t>4-3</a:t>
            </a:r>
            <a:endParaRPr lang="zh-CN" altLang="en-US" b="1" dirty="0"/>
          </a:p>
        </p:txBody>
      </p:sp>
      <p:sp>
        <p:nvSpPr>
          <p:cNvPr id="508936" name="AutoShape 8"/>
          <p:cNvSpPr>
            <a:spLocks noChangeArrowheads="1"/>
          </p:cNvSpPr>
          <p:nvPr/>
        </p:nvSpPr>
        <p:spPr bwMode="auto">
          <a:xfrm>
            <a:off x="5143505" y="1416379"/>
            <a:ext cx="3786214" cy="34440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class Student3 {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public String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showInfo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() {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return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我是一名学生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</a:p>
          <a:p>
            <a:pPr algn="l" defTabSz="723900"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}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public double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getInfo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() {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double weight = 95.5;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double height = 1.69;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		return weight;</a:t>
            </a:r>
          </a:p>
          <a:p>
            <a:pPr algn="l" defTabSz="723900"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}</a:t>
            </a:r>
          </a:p>
          <a:p>
            <a:pPr algn="l" defTabSz="723900"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508937" name="Rectangle 9"/>
          <p:cNvSpPr>
            <a:spLocks noChangeArrowheads="1"/>
          </p:cNvSpPr>
          <p:nvPr/>
        </p:nvSpPr>
        <p:spPr bwMode="auto">
          <a:xfrm>
            <a:off x="5572132" y="2857496"/>
            <a:ext cx="2951162" cy="16557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" name="组合 77"/>
          <p:cNvGrpSpPr/>
          <p:nvPr/>
        </p:nvGrpSpPr>
        <p:grpSpPr>
          <a:xfrm>
            <a:off x="102193" y="857232"/>
            <a:ext cx="1469411" cy="400110"/>
            <a:chOff x="2962268" y="5103147"/>
            <a:chExt cx="1469411" cy="400110"/>
          </a:xfrm>
        </p:grpSpPr>
        <p:pic>
          <p:nvPicPr>
            <p:cNvPr id="11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cxnSp>
        <p:nvCxnSpPr>
          <p:cNvPr id="13" name="直接箭头连接符 12"/>
          <p:cNvCxnSpPr/>
          <p:nvPr/>
        </p:nvCxnSpPr>
        <p:spPr>
          <a:xfrm>
            <a:off x="4357686" y="3429000"/>
            <a:ext cx="928694" cy="2617"/>
          </a:xfrm>
          <a:prstGeom prst="straightConnector1">
            <a:avLst/>
          </a:prstGeom>
          <a:ln w="88900"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68"/>
          <p:cNvGrpSpPr/>
          <p:nvPr/>
        </p:nvGrpSpPr>
        <p:grpSpPr>
          <a:xfrm>
            <a:off x="85054" y="5157665"/>
            <a:ext cx="1058023" cy="414475"/>
            <a:chOff x="1000100" y="3950459"/>
            <a:chExt cx="1058023" cy="414475"/>
          </a:xfrm>
        </p:grpSpPr>
        <p:pic>
          <p:nvPicPr>
            <p:cNvPr id="16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357290" y="395764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0" grpId="0" animBg="1"/>
      <p:bldP spid="508931" grpId="0" animBg="1"/>
      <p:bldP spid="508932" grpId="0" animBg="1"/>
      <p:bldP spid="508936" grpId="0" animBg="1"/>
      <p:bldP spid="5089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2"/>
          <p:cNvSpPr>
            <a:spLocks noChangeArrowheads="1"/>
          </p:cNvSpPr>
          <p:nvPr/>
        </p:nvSpPr>
        <p:spPr bwMode="auto">
          <a:xfrm>
            <a:off x="928663" y="1357298"/>
            <a:ext cx="6572295" cy="33332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class Student4 {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age = 20;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if(age &lt; 20) {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    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年龄不符合入学要求！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  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}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public void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showInfo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() {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return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我是一名学生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}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509955" name="AutoShape 3"/>
          <p:cNvSpPr>
            <a:spLocks noChangeArrowheads="1"/>
          </p:cNvSpPr>
          <p:nvPr/>
        </p:nvSpPr>
        <p:spPr bwMode="gray">
          <a:xfrm>
            <a:off x="928662" y="5572140"/>
            <a:ext cx="5545137" cy="40862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zh-CN" sz="2000" b="1" dirty="0"/>
              <a:t>不能在方法外部直接写程序逻辑代码</a:t>
            </a:r>
            <a:r>
              <a:rPr lang="zh-CN" altLang="en-US" sz="2000" b="1" dirty="0"/>
              <a:t>！</a:t>
            </a:r>
            <a:endParaRPr lang="en-US" altLang="zh-CN" sz="2000" b="1" dirty="0"/>
          </a:p>
        </p:txBody>
      </p:sp>
      <p:sp>
        <p:nvSpPr>
          <p:cNvPr id="50995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常见错误</a:t>
            </a:r>
            <a:r>
              <a:rPr lang="en-US" altLang="zh-CN" b="1" dirty="0"/>
              <a:t>4-4</a:t>
            </a:r>
            <a:endParaRPr lang="zh-CN" altLang="en-US" b="1" dirty="0"/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1357290" y="2143116"/>
            <a:ext cx="5357850" cy="10080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" name="组合 77"/>
          <p:cNvGrpSpPr/>
          <p:nvPr/>
        </p:nvGrpSpPr>
        <p:grpSpPr>
          <a:xfrm>
            <a:off x="102193" y="857232"/>
            <a:ext cx="1469411" cy="400110"/>
            <a:chOff x="2962268" y="5103147"/>
            <a:chExt cx="1469411" cy="400110"/>
          </a:xfrm>
        </p:grpSpPr>
        <p:pic>
          <p:nvPicPr>
            <p:cNvPr id="10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grpSp>
        <p:nvGrpSpPr>
          <p:cNvPr id="3" name="组合 68"/>
          <p:cNvGrpSpPr/>
          <p:nvPr/>
        </p:nvGrpSpPr>
        <p:grpSpPr>
          <a:xfrm>
            <a:off x="85054" y="5086227"/>
            <a:ext cx="1058023" cy="414475"/>
            <a:chOff x="1000100" y="3950459"/>
            <a:chExt cx="1058023" cy="414475"/>
          </a:xfrm>
        </p:grpSpPr>
        <p:pic>
          <p:nvPicPr>
            <p:cNvPr id="15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357290" y="395764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09955" grpId="0" animBg="1"/>
      <p:bldP spid="5099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小结</a:t>
            </a:r>
            <a:endParaRPr lang="en-US" altLang="zh-CN" b="1"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276351"/>
            <a:ext cx="7561262" cy="1581146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 err="1"/>
              <a:t>编写电池类（Cell</a:t>
            </a:r>
            <a:r>
              <a:rPr lang="en-US" altLang="zh-CN" sz="2400" dirty="0"/>
              <a:t>）：</a:t>
            </a:r>
            <a:r>
              <a:rPr lang="zh-CN" altLang="en-US" sz="2400" dirty="0"/>
              <a:t>具有品牌属性，可以续电</a:t>
            </a:r>
          </a:p>
          <a:p>
            <a:r>
              <a:rPr lang="zh-CN" altLang="en-US" sz="2400" dirty="0"/>
              <a:t>编写测试类（</a:t>
            </a:r>
            <a:r>
              <a:rPr lang="en-US" altLang="zh-CN" sz="2400" dirty="0" err="1"/>
              <a:t>TestCell</a:t>
            </a:r>
            <a:r>
              <a:rPr lang="en-US" altLang="zh-CN" sz="2400" dirty="0"/>
              <a:t>）</a:t>
            </a:r>
            <a:endParaRPr lang="zh-CN" altLang="en-US" sz="2400" dirty="0"/>
          </a:p>
        </p:txBody>
      </p:sp>
      <p:grpSp>
        <p:nvGrpSpPr>
          <p:cNvPr id="2" name="组合 79"/>
          <p:cNvGrpSpPr/>
          <p:nvPr/>
        </p:nvGrpSpPr>
        <p:grpSpPr>
          <a:xfrm>
            <a:off x="71406" y="857232"/>
            <a:ext cx="1502753" cy="400110"/>
            <a:chOff x="6641147" y="5088888"/>
            <a:chExt cx="1502753" cy="400110"/>
          </a:xfrm>
        </p:grpSpPr>
        <p:pic>
          <p:nvPicPr>
            <p:cNvPr id="9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855461" y="5088888"/>
              <a:ext cx="1288439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现场编程</a:t>
              </a:r>
            </a:p>
          </p:txBody>
        </p:sp>
      </p:grpSp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3071802" y="3000372"/>
          <a:ext cx="2781620" cy="202406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78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电池类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属性：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品牌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行为：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续电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b="1" dirty="0"/>
              <a:t>学员操作</a:t>
            </a:r>
            <a:r>
              <a:rPr lang="en-US" altLang="zh-CN" sz="3200" b="1" dirty="0"/>
              <a:t>——</a:t>
            </a:r>
            <a:r>
              <a:rPr lang="zh-CN" altLang="en-US" sz="3200" b="1" dirty="0"/>
              <a:t>计算平均分和总成绩</a:t>
            </a:r>
            <a:r>
              <a:rPr lang="en-US" altLang="zh-CN" sz="3200" b="1" dirty="0"/>
              <a:t>2</a:t>
            </a:r>
            <a:r>
              <a:rPr lang="en-US" altLang="zh-CN" sz="3200" dirty="0"/>
              <a:t>-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 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zh-CN" altLang="en-US" dirty="0"/>
              <a:t>训练要点</a:t>
            </a:r>
          </a:p>
          <a:p>
            <a:pPr lvl="1"/>
            <a:r>
              <a:rPr lang="zh-CN" altLang="en-US" dirty="0"/>
              <a:t>方法的定义和调用</a:t>
            </a:r>
          </a:p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从键盘接收三门课分数，计算三门课的平均分和总成绩，编写成绩计算类实现功能 </a:t>
            </a:r>
          </a:p>
          <a:p>
            <a:endParaRPr lang="zh-CN" altLang="en-US" dirty="0"/>
          </a:p>
        </p:txBody>
      </p:sp>
      <p:grpSp>
        <p:nvGrpSpPr>
          <p:cNvPr id="2" name="组合 7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14" name="图片 13" descr="图12.3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4" y="3790926"/>
            <a:ext cx="2720357" cy="2281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</a:t>
            </a:r>
            <a:r>
              <a:rPr lang="zh-CN" altLang="en-US"/>
              <a:t>操作</a:t>
            </a:r>
            <a:r>
              <a:rPr lang="en-US" altLang="zh-CN"/>
              <a:t>—</a:t>
            </a:r>
            <a:r>
              <a:rPr lang="zh-CN" altLang="en-US"/>
              <a:t>计算</a:t>
            </a:r>
            <a:r>
              <a:rPr lang="zh-CN" altLang="en-US" dirty="0"/>
              <a:t>平均分和总成绩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实现思路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1. </a:t>
            </a:r>
            <a:r>
              <a:rPr lang="zh-CN" altLang="en-US" dirty="0"/>
              <a:t>创建类 </a:t>
            </a:r>
            <a:r>
              <a:rPr lang="en-US" altLang="zh-CN" dirty="0" err="1"/>
              <a:t>ScoreCalc</a:t>
            </a:r>
            <a:endParaRPr lang="zh-CN" altLang="en-US" dirty="0"/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2. </a:t>
            </a:r>
            <a:r>
              <a:rPr lang="zh-CN" altLang="en-US" dirty="0"/>
              <a:t>编写方法实现各功能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zh-CN" altLang="en-US" dirty="0"/>
              <a:t>编写测试类</a:t>
            </a:r>
            <a:endParaRPr lang="en-US" altLang="zh-CN" dirty="0"/>
          </a:p>
          <a:p>
            <a:r>
              <a:rPr lang="zh-CN" altLang="en-US" dirty="0"/>
              <a:t>难点指导</a:t>
            </a:r>
          </a:p>
          <a:p>
            <a:pPr lvl="1"/>
            <a:r>
              <a:rPr lang="zh-CN" altLang="en-US" dirty="0"/>
              <a:t>面向对象编程思维</a:t>
            </a:r>
          </a:p>
        </p:txBody>
      </p:sp>
      <p:grpSp>
        <p:nvGrpSpPr>
          <p:cNvPr id="4" name="组合 9"/>
          <p:cNvGrpSpPr>
            <a:grpSpLocks/>
          </p:cNvGrpSpPr>
          <p:nvPr/>
        </p:nvGrpSpPr>
        <p:grpSpPr bwMode="auto">
          <a:xfrm>
            <a:off x="2857500" y="5786454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13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>
                  <a:solidFill>
                    <a:srgbClr val="FBFFFE"/>
                  </a:solidFill>
                </a:rPr>
                <a:t>25</a:t>
              </a:r>
              <a:r>
                <a:rPr lang="zh-CN" altLang="en-US" b="1" dirty="0">
                  <a:solidFill>
                    <a:srgbClr val="FBFFFE"/>
                  </a:solidFill>
                </a:rPr>
                <a:t>分钟</a:t>
              </a:r>
            </a:p>
          </p:txBody>
        </p:sp>
      </p:grpSp>
      <p:grpSp>
        <p:nvGrpSpPr>
          <p:cNvPr id="5" name="组合 7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b="1" dirty="0"/>
              <a:t>成员变量和局部变量</a:t>
            </a:r>
            <a:r>
              <a:rPr lang="zh-CN" altLang="en-US" b="1" dirty="0"/>
              <a:t>2</a:t>
            </a:r>
            <a:r>
              <a:rPr lang="en-US" altLang="zh-CN" b="1" dirty="0"/>
              <a:t>-1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r>
              <a:rPr lang="zh-CN" altLang="en-US" dirty="0"/>
              <a:t>变量声明的位置决定变量作用域</a:t>
            </a:r>
          </a:p>
          <a:p>
            <a:r>
              <a:rPr lang="zh-CN" altLang="en-US" dirty="0"/>
              <a:t>变量作用域确定可在程序中按变量名访问该变量的区域</a:t>
            </a:r>
          </a:p>
        </p:txBody>
      </p:sp>
      <p:sp>
        <p:nvSpPr>
          <p:cNvPr id="531460" name="AutoShape 4"/>
          <p:cNvSpPr>
            <a:spLocks noChangeArrowheads="1"/>
          </p:cNvSpPr>
          <p:nvPr/>
        </p:nvSpPr>
        <p:spPr bwMode="auto">
          <a:xfrm>
            <a:off x="1258888" y="2924175"/>
            <a:ext cx="7273925" cy="2252924"/>
          </a:xfrm>
          <a:prstGeom prst="roundRect">
            <a:avLst>
              <a:gd name="adj" fmla="val 44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//…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for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a = 0; a &lt; 4; a++) {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("hello" );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System.out.println ( a );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//…</a:t>
            </a:r>
          </a:p>
        </p:txBody>
      </p:sp>
      <p:sp>
        <p:nvSpPr>
          <p:cNvPr id="531463" name="Rectangle 7"/>
          <p:cNvSpPr>
            <a:spLocks noChangeArrowheads="1"/>
          </p:cNvSpPr>
          <p:nvPr/>
        </p:nvSpPr>
        <p:spPr bwMode="auto">
          <a:xfrm>
            <a:off x="3357554" y="4429132"/>
            <a:ext cx="647700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31462" name="AutoShape 6"/>
          <p:cNvSpPr>
            <a:spLocks noChangeArrowheads="1"/>
          </p:cNvSpPr>
          <p:nvPr/>
        </p:nvSpPr>
        <p:spPr bwMode="auto">
          <a:xfrm>
            <a:off x="4429124" y="4071942"/>
            <a:ext cx="1146741" cy="408623"/>
          </a:xfrm>
          <a:prstGeom prst="wedgeRoundRectCallout">
            <a:avLst>
              <a:gd name="adj1" fmla="val -25398"/>
              <a:gd name="adj2" fmla="val 514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代码错误</a:t>
            </a:r>
          </a:p>
        </p:txBody>
      </p:sp>
      <p:sp>
        <p:nvSpPr>
          <p:cNvPr id="531461" name="AutoShape 5"/>
          <p:cNvSpPr>
            <a:spLocks noChangeArrowheads="1"/>
          </p:cNvSpPr>
          <p:nvPr/>
        </p:nvSpPr>
        <p:spPr bwMode="auto">
          <a:xfrm>
            <a:off x="3571868" y="5143512"/>
            <a:ext cx="2803576" cy="408623"/>
          </a:xfrm>
          <a:prstGeom prst="wedgeRoundRectCallout">
            <a:avLst>
              <a:gd name="adj1" fmla="val -27250"/>
              <a:gd name="adj2" fmla="val -5614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a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的作用域仅在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for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循环中 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 rot="16200000" flipH="1">
            <a:off x="4036215" y="4822041"/>
            <a:ext cx="357190" cy="2857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531462" idx="1"/>
          </p:cNvCxnSpPr>
          <p:nvPr/>
        </p:nvCxnSpPr>
        <p:spPr bwMode="auto">
          <a:xfrm flipV="1">
            <a:off x="3929058" y="4276254"/>
            <a:ext cx="500066" cy="15287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3" grpId="0" animBg="1"/>
      <p:bldP spid="531462" grpId="0" animBg="1"/>
      <p:bldP spid="5314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43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回顾与作业点评</a:t>
            </a:r>
            <a:endParaRPr lang="en-US" altLang="zh-CN" b="1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04912"/>
            <a:ext cx="7645398" cy="5010170"/>
          </a:xfrm>
          <a:ln/>
        </p:spPr>
        <p:txBody>
          <a:bodyPr/>
          <a:lstStyle/>
          <a:p>
            <a:r>
              <a:rPr lang="zh-CN" altLang="en-GB" dirty="0"/>
              <a:t>类和对象的</a:t>
            </a:r>
            <a:r>
              <a:rPr lang="zh-CN" altLang="en-US" dirty="0"/>
              <a:t>关系</a:t>
            </a:r>
            <a:r>
              <a:rPr lang="zh-CN" altLang="en-GB" dirty="0"/>
              <a:t>是什么？</a:t>
            </a:r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auto">
          <a:xfrm>
            <a:off x="1142976" y="1613511"/>
            <a:ext cx="7632700" cy="49952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class &amp;Student {</a:t>
            </a:r>
          </a:p>
          <a:p>
            <a:pPr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String name;</a:t>
            </a:r>
          </a:p>
          <a:p>
            <a:pPr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char sex;</a:t>
            </a:r>
          </a:p>
          <a:p>
            <a:pPr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int age;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public String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toString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( ){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return name + "\t" + sex + "\t" + age;</a:t>
            </a:r>
          </a:p>
          <a:p>
            <a:pPr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}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public static void main(String[] args){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Student stu = new Student();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name 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神仙姐姐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sex     = 'F';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age     = 18;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System.out.println(stu);</a:t>
            </a:r>
          </a:p>
          <a:p>
            <a:pPr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}</a:t>
            </a:r>
          </a:p>
          <a:p>
            <a:pPr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487429" name="Rectangle 5"/>
          <p:cNvSpPr>
            <a:spLocks noChangeArrowheads="1"/>
          </p:cNvSpPr>
          <p:nvPr/>
        </p:nvSpPr>
        <p:spPr bwMode="auto">
          <a:xfrm>
            <a:off x="2571736" y="1643050"/>
            <a:ext cx="1214446" cy="3587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87430" name="AutoShape 6"/>
          <p:cNvSpPr>
            <a:spLocks noChangeArrowheads="1"/>
          </p:cNvSpPr>
          <p:nvPr/>
        </p:nvSpPr>
        <p:spPr bwMode="auto">
          <a:xfrm>
            <a:off x="4214811" y="1571612"/>
            <a:ext cx="1285884" cy="408623"/>
          </a:xfrm>
          <a:prstGeom prst="wedgeRoundRectCallout">
            <a:avLst>
              <a:gd name="adj1" fmla="val -16425"/>
              <a:gd name="adj2" fmla="val 5177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Student              </a:t>
            </a:r>
          </a:p>
        </p:txBody>
      </p:sp>
      <p:sp>
        <p:nvSpPr>
          <p:cNvPr id="487432" name="AutoShape 8"/>
          <p:cNvSpPr>
            <a:spLocks noChangeArrowheads="1"/>
          </p:cNvSpPr>
          <p:nvPr/>
        </p:nvSpPr>
        <p:spPr bwMode="auto">
          <a:xfrm>
            <a:off x="214282" y="4449137"/>
            <a:ext cx="1232515" cy="408623"/>
          </a:xfrm>
          <a:prstGeom prst="wedgeRoundRectCallout">
            <a:avLst>
              <a:gd name="adj1" fmla="val 19407"/>
              <a:gd name="adj2" fmla="val 4666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stu.name</a:t>
            </a:r>
          </a:p>
        </p:txBody>
      </p:sp>
      <p:sp>
        <p:nvSpPr>
          <p:cNvPr id="487433" name="AutoShape 9"/>
          <p:cNvSpPr>
            <a:spLocks noChangeArrowheads="1"/>
          </p:cNvSpPr>
          <p:nvPr/>
        </p:nvSpPr>
        <p:spPr bwMode="auto">
          <a:xfrm>
            <a:off x="357158" y="4929198"/>
            <a:ext cx="1017657" cy="408623"/>
          </a:xfrm>
          <a:prstGeom prst="wedgeRoundRectCallout">
            <a:avLst>
              <a:gd name="adj1" fmla="val 25149"/>
              <a:gd name="adj2" fmla="val -5503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stu.sex</a:t>
            </a:r>
          </a:p>
        </p:txBody>
      </p:sp>
      <p:sp>
        <p:nvSpPr>
          <p:cNvPr id="487434" name="AutoShape 10"/>
          <p:cNvSpPr>
            <a:spLocks noChangeArrowheads="1"/>
          </p:cNvSpPr>
          <p:nvPr/>
        </p:nvSpPr>
        <p:spPr bwMode="auto">
          <a:xfrm>
            <a:off x="3683899" y="5143512"/>
            <a:ext cx="1030977" cy="408623"/>
          </a:xfrm>
          <a:prstGeom prst="wedgeRoundRectCallout">
            <a:avLst>
              <a:gd name="adj1" fmla="val -26453"/>
              <a:gd name="adj2" fmla="val -517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stu.age</a:t>
            </a:r>
          </a:p>
        </p:txBody>
      </p:sp>
      <p:sp>
        <p:nvSpPr>
          <p:cNvPr id="487436" name="Rectangle 12"/>
          <p:cNvSpPr>
            <a:spLocks noChangeArrowheads="1"/>
          </p:cNvSpPr>
          <p:nvPr/>
        </p:nvSpPr>
        <p:spPr bwMode="auto">
          <a:xfrm>
            <a:off x="784254" y="1073125"/>
            <a:ext cx="8135937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GB" sz="2800" b="1" dirty="0">
                <a:latin typeface="+mn-lt"/>
                <a:ea typeface="+mn-ea"/>
              </a:rPr>
              <a:t>实现输出学生信息，下面代码有哪些错误？</a:t>
            </a:r>
          </a:p>
        </p:txBody>
      </p:sp>
      <p:sp>
        <p:nvSpPr>
          <p:cNvPr id="487438" name="Rectangle 14"/>
          <p:cNvSpPr>
            <a:spLocks noChangeArrowheads="1"/>
          </p:cNvSpPr>
          <p:nvPr/>
        </p:nvSpPr>
        <p:spPr bwMode="auto">
          <a:xfrm>
            <a:off x="1785918" y="4570422"/>
            <a:ext cx="785818" cy="2873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87439" name="Rectangle 15"/>
          <p:cNvSpPr>
            <a:spLocks noChangeArrowheads="1"/>
          </p:cNvSpPr>
          <p:nvPr/>
        </p:nvSpPr>
        <p:spPr bwMode="auto">
          <a:xfrm>
            <a:off x="1785918" y="4927612"/>
            <a:ext cx="785818" cy="2873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87440" name="Rectangle 16"/>
          <p:cNvSpPr>
            <a:spLocks noChangeArrowheads="1"/>
          </p:cNvSpPr>
          <p:nvPr/>
        </p:nvSpPr>
        <p:spPr bwMode="auto">
          <a:xfrm>
            <a:off x="1785918" y="5284802"/>
            <a:ext cx="785818" cy="28733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1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grpSp>
        <p:nvGrpSpPr>
          <p:cNvPr id="3" name="组合 77"/>
          <p:cNvGrpSpPr/>
          <p:nvPr/>
        </p:nvGrpSpPr>
        <p:grpSpPr>
          <a:xfrm>
            <a:off x="102193" y="857232"/>
            <a:ext cx="1469411" cy="400110"/>
            <a:chOff x="2962268" y="5103147"/>
            <a:chExt cx="1469411" cy="400110"/>
          </a:xfrm>
        </p:grpSpPr>
        <p:pic>
          <p:nvPicPr>
            <p:cNvPr id="2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cxnSp>
        <p:nvCxnSpPr>
          <p:cNvPr id="24" name="直接箭头连接符 23"/>
          <p:cNvCxnSpPr/>
          <p:nvPr/>
        </p:nvCxnSpPr>
        <p:spPr bwMode="auto">
          <a:xfrm>
            <a:off x="3786182" y="1785926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487432" idx="3"/>
          </p:cNvCxnSpPr>
          <p:nvPr/>
        </p:nvCxnSpPr>
        <p:spPr bwMode="auto">
          <a:xfrm rot="10800000">
            <a:off x="1446798" y="4653450"/>
            <a:ext cx="267683" cy="6143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487433" idx="3"/>
          </p:cNvCxnSpPr>
          <p:nvPr/>
        </p:nvCxnSpPr>
        <p:spPr bwMode="auto">
          <a:xfrm rot="10800000">
            <a:off x="1374816" y="5133511"/>
            <a:ext cx="339665" cy="6143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487434" idx="1"/>
          </p:cNvCxnSpPr>
          <p:nvPr/>
        </p:nvCxnSpPr>
        <p:spPr bwMode="auto">
          <a:xfrm flipV="1">
            <a:off x="3286116" y="5347824"/>
            <a:ext cx="397783" cy="8144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8" grpId="0" animBg="1"/>
      <p:bldP spid="487429" grpId="0" animBg="1"/>
      <p:bldP spid="487430" grpId="0" animBg="1"/>
      <p:bldP spid="487432" grpId="0" animBg="1"/>
      <p:bldP spid="487433" grpId="0" animBg="1"/>
      <p:bldP spid="487434" grpId="0" animBg="1"/>
      <p:bldP spid="487436" grpId="0"/>
      <p:bldP spid="487438" grpId="0" animBg="1"/>
      <p:bldP spid="487439" grpId="0" animBg="1"/>
      <p:bldP spid="48744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成员变量和局部变量</a:t>
            </a:r>
            <a:r>
              <a:rPr lang="zh-CN" altLang="en-US" dirty="0"/>
              <a:t>2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zh-CN" altLang="en-US" dirty="0"/>
              <a:t>谁能使用这些变量？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1099046" y="1841502"/>
            <a:ext cx="4103687" cy="4587894"/>
          </a:xfrm>
          <a:prstGeom prst="roundRect">
            <a:avLst>
              <a:gd name="adj" fmla="val 78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560982" y="2441577"/>
            <a:ext cx="3240088" cy="1201737"/>
          </a:xfrm>
          <a:prstGeom prst="roundRect">
            <a:avLst>
              <a:gd name="adj" fmla="val 240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/>
              <a:t>变量</a:t>
            </a:r>
            <a:r>
              <a:rPr lang="en-US" altLang="zh-CN" b="1" dirty="0"/>
              <a:t>1</a:t>
            </a:r>
            <a:r>
              <a:rPr lang="zh-CN" altLang="en-US" b="1" dirty="0"/>
              <a:t>类型  变量</a:t>
            </a:r>
            <a:r>
              <a:rPr lang="en-US" altLang="zh-CN" b="1" dirty="0"/>
              <a:t>1</a:t>
            </a:r>
            <a:r>
              <a:rPr lang="zh-CN" altLang="en-US" b="1" dirty="0"/>
              <a:t>；                      </a:t>
            </a:r>
          </a:p>
          <a:p>
            <a:pPr algn="l"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/>
              <a:t>变量</a:t>
            </a:r>
            <a:r>
              <a:rPr lang="en-US" altLang="zh-CN" b="1" dirty="0"/>
              <a:t>2</a:t>
            </a:r>
            <a:r>
              <a:rPr lang="zh-CN" altLang="en-US" b="1" dirty="0"/>
              <a:t>类型  变量</a:t>
            </a:r>
            <a:r>
              <a:rPr lang="en-US" altLang="zh-CN" b="1" dirty="0"/>
              <a:t>2</a:t>
            </a:r>
            <a:r>
              <a:rPr lang="zh-CN" altLang="en-US" b="1" dirty="0"/>
              <a:t>；</a:t>
            </a:r>
          </a:p>
          <a:p>
            <a:pPr algn="l"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/>
              <a:t>变量</a:t>
            </a:r>
            <a:r>
              <a:rPr lang="en-US" altLang="zh-CN" b="1" dirty="0"/>
              <a:t>3</a:t>
            </a:r>
            <a:r>
              <a:rPr lang="zh-CN" altLang="en-US" b="1" dirty="0"/>
              <a:t>类型  变量</a:t>
            </a:r>
            <a:r>
              <a:rPr lang="en-US" altLang="zh-CN" b="1" dirty="0"/>
              <a:t>3</a:t>
            </a:r>
            <a:r>
              <a:rPr lang="zh-CN" altLang="en-US" b="1" dirty="0"/>
              <a:t>；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560982" y="3857628"/>
            <a:ext cx="3240088" cy="2087563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/>
              <a:t>public </a:t>
            </a:r>
            <a:r>
              <a:rPr lang="zh-CN" altLang="en-US" b="1" dirty="0"/>
              <a:t>返回类型 方法</a:t>
            </a:r>
            <a:r>
              <a:rPr lang="en-US" altLang="zh-CN" b="1" dirty="0"/>
              <a:t>1(){</a:t>
            </a:r>
          </a:p>
          <a:p>
            <a:pPr algn="l"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/>
              <a:t>        </a:t>
            </a:r>
            <a:r>
              <a:rPr lang="zh-CN" altLang="en-US" b="1" dirty="0"/>
              <a:t>变量</a:t>
            </a:r>
            <a:r>
              <a:rPr lang="en-US" altLang="zh-CN" b="1" dirty="0"/>
              <a:t>4</a:t>
            </a:r>
            <a:r>
              <a:rPr lang="zh-CN" altLang="en-US" b="1" dirty="0"/>
              <a:t>类型  变量</a:t>
            </a:r>
            <a:r>
              <a:rPr lang="en-US" altLang="zh-CN" b="1" dirty="0"/>
              <a:t>4;</a:t>
            </a:r>
          </a:p>
          <a:p>
            <a:pPr algn="l"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/>
              <a:t>}</a:t>
            </a:r>
          </a:p>
          <a:p>
            <a:pPr algn="l"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/>
              <a:t>public </a:t>
            </a:r>
            <a:r>
              <a:rPr lang="zh-CN" altLang="en-US" b="1" dirty="0"/>
              <a:t>返回类型 方法</a:t>
            </a:r>
            <a:r>
              <a:rPr lang="en-US" altLang="zh-CN" b="1" dirty="0"/>
              <a:t>2(){</a:t>
            </a:r>
          </a:p>
          <a:p>
            <a:pPr algn="l"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/>
              <a:t>        </a:t>
            </a:r>
            <a:r>
              <a:rPr lang="zh-CN" altLang="en-US" b="1" dirty="0"/>
              <a:t>变量</a:t>
            </a:r>
            <a:r>
              <a:rPr lang="en-US" altLang="zh-CN" b="1" dirty="0"/>
              <a:t>5</a:t>
            </a:r>
            <a:r>
              <a:rPr lang="zh-CN" altLang="en-US" b="1" dirty="0"/>
              <a:t>类型   变量</a:t>
            </a:r>
            <a:r>
              <a:rPr lang="en-US" altLang="zh-CN" b="1" dirty="0"/>
              <a:t>5</a:t>
            </a:r>
            <a:r>
              <a:rPr lang="zh-CN" altLang="en-US" b="1" dirty="0"/>
              <a:t>；                      </a:t>
            </a:r>
          </a:p>
          <a:p>
            <a:pPr algn="l"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/>
              <a:t>} 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154608" y="2041528"/>
            <a:ext cx="4135438" cy="396875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ea typeface="黑体" pitchFamily="2" charset="-122"/>
              </a:rPr>
              <a:t>public class AutoLion{ 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227633" y="6000768"/>
            <a:ext cx="3846513" cy="396875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ea typeface="黑体" pitchFamily="2" charset="-122"/>
              </a:rPr>
              <a:t>} 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429868" y="2645831"/>
            <a:ext cx="2428412" cy="783169"/>
          </a:xfrm>
          <a:prstGeom prst="roundRect">
            <a:avLst>
              <a:gd name="adj" fmla="val 17968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AutoLion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类的方法，</a:t>
            </a:r>
          </a:p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其他类的方法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6429868" y="4184031"/>
            <a:ext cx="845475" cy="437198"/>
          </a:xfrm>
          <a:prstGeom prst="roundRect">
            <a:avLst>
              <a:gd name="adj" fmla="val 27824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方法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1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6429868" y="5263531"/>
            <a:ext cx="860519" cy="451485"/>
          </a:xfrm>
          <a:prstGeom prst="roundRect">
            <a:avLst>
              <a:gd name="adj" fmla="val 31958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方法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2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4847130" y="2711447"/>
            <a:ext cx="1295400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b="1" dirty="0">
                <a:solidFill>
                  <a:srgbClr val="0000FF"/>
                </a:solidFill>
                <a:ea typeface="黑体" pitchFamily="2" charset="-122"/>
              </a:rPr>
              <a:t>                                   成员变量                                    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4775693" y="4068769"/>
            <a:ext cx="1295400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b="1" dirty="0">
                <a:solidFill>
                  <a:srgbClr val="0000FF"/>
                </a:solidFill>
                <a:ea typeface="黑体" pitchFamily="2" charset="-122"/>
              </a:rPr>
              <a:t>                                             局部变量                                            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4775693" y="5140339"/>
            <a:ext cx="1295400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b="1" dirty="0">
                <a:solidFill>
                  <a:srgbClr val="0000FF"/>
                </a:solidFill>
                <a:ea typeface="黑体" pitchFamily="2" charset="-122"/>
              </a:rPr>
              <a:t>                                      局部变量                                      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775692" y="5535008"/>
            <a:ext cx="1500198" cy="1588"/>
          </a:xfrm>
          <a:prstGeom prst="straightConnector1">
            <a:avLst/>
          </a:prstGeom>
          <a:ln w="88900"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848716" y="3153828"/>
            <a:ext cx="1500198" cy="1588"/>
          </a:xfrm>
          <a:prstGeom prst="straightConnector1">
            <a:avLst/>
          </a:prstGeom>
          <a:ln w="88900"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847130" y="4463438"/>
            <a:ext cx="1500198" cy="1588"/>
          </a:xfrm>
          <a:prstGeom prst="straightConnector1">
            <a:avLst/>
          </a:prstGeom>
          <a:ln w="88900"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组合 72"/>
          <p:cNvGrpSpPr/>
          <p:nvPr/>
        </p:nvGrpSpPr>
        <p:grpSpPr>
          <a:xfrm>
            <a:off x="98702" y="870880"/>
            <a:ext cx="986586" cy="422603"/>
            <a:chOff x="1000100" y="1173499"/>
            <a:chExt cx="986586" cy="422603"/>
          </a:xfrm>
        </p:grpSpPr>
        <p:pic>
          <p:nvPicPr>
            <p:cNvPr id="2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b="1" dirty="0"/>
              <a:t>成员变量和局部变量</a:t>
            </a:r>
            <a:r>
              <a:rPr lang="zh-CN" altLang="en-US" b="1" dirty="0"/>
              <a:t>的区别</a:t>
            </a:r>
            <a:endParaRPr lang="en-US" altLang="zh-CN" b="1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071547"/>
            <a:ext cx="7645398" cy="30003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作用域不同</a:t>
            </a:r>
          </a:p>
          <a:p>
            <a:pPr lvl="1"/>
            <a:r>
              <a:rPr lang="zh-CN" altLang="en-US" dirty="0"/>
              <a:t>局部变量的作用域仅限于定义它的方法</a:t>
            </a:r>
          </a:p>
          <a:p>
            <a:pPr lvl="1"/>
            <a:r>
              <a:rPr lang="zh-CN" altLang="en-US" dirty="0"/>
              <a:t>成员变量的作用域在整个类内部都是可见的</a:t>
            </a:r>
          </a:p>
          <a:p>
            <a:r>
              <a:rPr lang="zh-CN" altLang="en-US" dirty="0"/>
              <a:t>初始值不同</a:t>
            </a:r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会给成员变量一个初始值</a:t>
            </a:r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不会给局部变量赋予初始值</a:t>
            </a:r>
          </a:p>
          <a:p>
            <a:endParaRPr lang="zh-CN" altLang="en-US" sz="2400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gray">
          <a:xfrm>
            <a:off x="1643042" y="5572140"/>
            <a:ext cx="5500725" cy="76581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b="1" dirty="0"/>
              <a:t>在同一个类中，成员变量和局部变量同名时，局部变量具有更高的优先级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gray">
          <a:xfrm>
            <a:off x="1643042" y="4572008"/>
            <a:ext cx="5545137" cy="765813"/>
          </a:xfrm>
          <a:prstGeom prst="roundRect">
            <a:avLst>
              <a:gd name="adj" fmla="val 775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b="1" dirty="0"/>
              <a:t>在同一个方法中，不允许有同名局部变量</a:t>
            </a:r>
            <a:endParaRPr lang="en-US" altLang="zh-CN" b="1" dirty="0"/>
          </a:p>
          <a:p>
            <a:pPr algn="l"/>
            <a:r>
              <a:rPr lang="zh-CN" altLang="en-US" b="1" dirty="0"/>
              <a:t>在不同的方法中，可以有同名局部变量</a:t>
            </a:r>
          </a:p>
        </p:txBody>
      </p:sp>
      <p:grpSp>
        <p:nvGrpSpPr>
          <p:cNvPr id="2" name="组合 68"/>
          <p:cNvGrpSpPr/>
          <p:nvPr/>
        </p:nvGrpSpPr>
        <p:grpSpPr>
          <a:xfrm>
            <a:off x="84953" y="4228971"/>
            <a:ext cx="1058023" cy="414475"/>
            <a:chOff x="1000100" y="3950459"/>
            <a:chExt cx="1058023" cy="414475"/>
          </a:xfrm>
        </p:grpSpPr>
        <p:pic>
          <p:nvPicPr>
            <p:cNvPr id="8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357290" y="395764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AutoShape 2"/>
          <p:cNvSpPr>
            <a:spLocks noChangeArrowheads="1"/>
          </p:cNvSpPr>
          <p:nvPr/>
        </p:nvSpPr>
        <p:spPr bwMode="auto">
          <a:xfrm>
            <a:off x="989044" y="1521633"/>
            <a:ext cx="6511914" cy="36933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class Test {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int score1 = 88;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int score2 = 98;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public void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calcAvg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() {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int avg = (score1 + score2)/2;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}    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public void showAvg(){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平均分是：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 + avg);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}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526340" name="Rectangle 4"/>
          <p:cNvSpPr>
            <a:spLocks noChangeArrowheads="1"/>
          </p:cNvSpPr>
          <p:nvPr/>
        </p:nvSpPr>
        <p:spPr bwMode="auto">
          <a:xfrm>
            <a:off x="5357818" y="4071942"/>
            <a:ext cx="500066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2634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常见错误</a:t>
            </a:r>
          </a:p>
        </p:txBody>
      </p:sp>
      <p:sp>
        <p:nvSpPr>
          <p:cNvPr id="526344" name="AutoShape 8"/>
          <p:cNvSpPr>
            <a:spLocks noChangeArrowheads="1"/>
          </p:cNvSpPr>
          <p:nvPr/>
        </p:nvSpPr>
        <p:spPr bwMode="gray">
          <a:xfrm>
            <a:off x="1643042" y="5715016"/>
            <a:ext cx="4968875" cy="6492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/>
              <a:t>局部变量</a:t>
            </a:r>
            <a:r>
              <a:rPr lang="en-US" altLang="zh-CN" b="1"/>
              <a:t>avg</a:t>
            </a:r>
            <a:r>
              <a:rPr lang="zh-CN" altLang="en-US" b="1"/>
              <a:t>的作用域仅限于</a:t>
            </a:r>
            <a:r>
              <a:rPr lang="en-US" altLang="zh-CN" b="1"/>
              <a:t>calcAvg()</a:t>
            </a:r>
            <a:r>
              <a:rPr lang="zh-CN" altLang="en-US" b="1"/>
              <a:t>方法</a:t>
            </a:r>
          </a:p>
        </p:txBody>
      </p:sp>
      <p:grpSp>
        <p:nvGrpSpPr>
          <p:cNvPr id="2" name="组合 77"/>
          <p:cNvGrpSpPr/>
          <p:nvPr/>
        </p:nvGrpSpPr>
        <p:grpSpPr>
          <a:xfrm>
            <a:off x="102193" y="857232"/>
            <a:ext cx="1469411" cy="400110"/>
            <a:chOff x="2962268" y="5103147"/>
            <a:chExt cx="1469411" cy="400110"/>
          </a:xfrm>
        </p:grpSpPr>
        <p:pic>
          <p:nvPicPr>
            <p:cNvPr id="8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43042" y="3000372"/>
            <a:ext cx="3286148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3" name="组合 68"/>
          <p:cNvGrpSpPr/>
          <p:nvPr/>
        </p:nvGrpSpPr>
        <p:grpSpPr>
          <a:xfrm>
            <a:off x="84953" y="5586293"/>
            <a:ext cx="1058023" cy="414475"/>
            <a:chOff x="1000100" y="3950459"/>
            <a:chExt cx="1058023" cy="414475"/>
          </a:xfrm>
        </p:grpSpPr>
        <p:pic>
          <p:nvPicPr>
            <p:cNvPr id="13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357290" y="395764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 animBg="1"/>
      <p:bldP spid="526340" grpId="0" animBg="1"/>
      <p:bldP spid="526344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4" name="AutoShape 4"/>
          <p:cNvSpPr>
            <a:spLocks noChangeArrowheads="1"/>
          </p:cNvSpPr>
          <p:nvPr/>
        </p:nvSpPr>
        <p:spPr bwMode="auto">
          <a:xfrm>
            <a:off x="522288" y="2000240"/>
            <a:ext cx="8458200" cy="405341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static void main(String[ ] args) {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Scanner input = new Scanner(System.in);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System.out.print("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请输入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成绩：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int java = input.nextInt();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//……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/*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计算并显示输出*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/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int total = java + c + db;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double avg = total / 3;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System.out.print("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总成绩：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 + total);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System.out.print("\n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平均分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: " + avg);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面向对象的编程（</a:t>
            </a:r>
            <a:r>
              <a:rPr lang="en-US" altLang="zh-CN" b="1" dirty="0"/>
              <a:t>OOP</a:t>
            </a:r>
            <a:r>
              <a:rPr lang="zh-CN" altLang="en-US" b="1" dirty="0"/>
              <a:t>）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r>
              <a:rPr lang="en-US" altLang="zh-CN" dirty="0" err="1"/>
              <a:t>ScoreCalc</a:t>
            </a:r>
            <a:r>
              <a:rPr lang="zh-CN" altLang="en-US" dirty="0"/>
              <a:t>类 和</a:t>
            </a:r>
            <a:r>
              <a:rPr lang="zh-CN" altLang="en-US" dirty="0">
                <a:solidFill>
                  <a:srgbClr val="FF0066"/>
                </a:solidFill>
              </a:rPr>
              <a:t> </a:t>
            </a:r>
            <a:r>
              <a:rPr lang="en-US" altLang="zh-CN" dirty="0"/>
              <a:t>Test</a:t>
            </a:r>
            <a:r>
              <a:rPr lang="zh-CN" altLang="en-US" dirty="0"/>
              <a:t>类</a:t>
            </a:r>
          </a:p>
        </p:txBody>
      </p:sp>
      <p:sp>
        <p:nvSpPr>
          <p:cNvPr id="512005" name="Rectangle 5"/>
          <p:cNvSpPr>
            <a:spLocks noChangeArrowheads="1"/>
          </p:cNvSpPr>
          <p:nvPr/>
        </p:nvSpPr>
        <p:spPr bwMode="auto">
          <a:xfrm>
            <a:off x="1254131" y="3786190"/>
            <a:ext cx="4175125" cy="178595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77894" y="2184417"/>
            <a:ext cx="2736850" cy="3673475"/>
            <a:chOff x="612" y="1344"/>
            <a:chExt cx="1724" cy="2314"/>
          </a:xfrm>
        </p:grpSpPr>
        <p:sp>
          <p:nvSpPr>
            <p:cNvPr id="512008" name="AutoShape 8"/>
            <p:cNvSpPr>
              <a:spLocks noChangeArrowheads="1"/>
            </p:cNvSpPr>
            <p:nvPr/>
          </p:nvSpPr>
          <p:spPr bwMode="auto">
            <a:xfrm>
              <a:off x="612" y="1344"/>
              <a:ext cx="1724" cy="2314"/>
            </a:xfrm>
            <a:prstGeom prst="roundRect">
              <a:avLst>
                <a:gd name="adj" fmla="val 0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/>
                <a:t>calcDiffTime</a:t>
              </a:r>
            </a:p>
          </p:txBody>
        </p:sp>
        <p:sp>
          <p:nvSpPr>
            <p:cNvPr id="512009" name="AutoShape 9"/>
            <p:cNvSpPr>
              <a:spLocks noChangeArrowheads="1"/>
            </p:cNvSpPr>
            <p:nvPr/>
          </p:nvSpPr>
          <p:spPr bwMode="auto">
            <a:xfrm>
              <a:off x="657" y="1934"/>
              <a:ext cx="1497" cy="272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/>
                <a:t>calcTotalScore()</a:t>
              </a:r>
            </a:p>
          </p:txBody>
        </p:sp>
        <p:sp>
          <p:nvSpPr>
            <p:cNvPr id="512010" name="Rectangle 10"/>
            <p:cNvSpPr>
              <a:spLocks noChangeArrowheads="1"/>
            </p:cNvSpPr>
            <p:nvPr/>
          </p:nvSpPr>
          <p:spPr bwMode="auto">
            <a:xfrm>
              <a:off x="671" y="1480"/>
              <a:ext cx="1452" cy="363"/>
            </a:xfrm>
            <a:prstGeom prst="rect">
              <a:avLst/>
            </a:prstGeom>
            <a:noFill/>
            <a:ln w="19050" algn="ctr">
              <a:noFill/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 err="1"/>
                <a:t>ScoreCalc</a:t>
              </a:r>
              <a:endParaRPr lang="en-US" altLang="zh-CN" b="1" dirty="0"/>
            </a:p>
          </p:txBody>
        </p:sp>
        <p:sp>
          <p:nvSpPr>
            <p:cNvPr id="512011" name="AutoShape 11"/>
            <p:cNvSpPr>
              <a:spLocks noChangeArrowheads="1"/>
            </p:cNvSpPr>
            <p:nvPr/>
          </p:nvSpPr>
          <p:spPr bwMode="auto">
            <a:xfrm>
              <a:off x="657" y="2387"/>
              <a:ext cx="1497" cy="318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/>
                <a:t>showTotalScore()</a:t>
              </a:r>
            </a:p>
          </p:txBody>
        </p:sp>
        <p:sp>
          <p:nvSpPr>
            <p:cNvPr id="512012" name="AutoShape 12"/>
            <p:cNvSpPr>
              <a:spLocks noChangeArrowheads="1"/>
            </p:cNvSpPr>
            <p:nvPr/>
          </p:nvSpPr>
          <p:spPr bwMode="auto">
            <a:xfrm>
              <a:off x="657" y="2841"/>
              <a:ext cx="1497" cy="272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 err="1"/>
                <a:t>calcAvg</a:t>
              </a:r>
              <a:r>
                <a:rPr lang="en-US" altLang="zh-CN" b="1" dirty="0"/>
                <a:t>()</a:t>
              </a:r>
            </a:p>
          </p:txBody>
        </p:sp>
        <p:sp>
          <p:nvSpPr>
            <p:cNvPr id="512013" name="AutoShape 13"/>
            <p:cNvSpPr>
              <a:spLocks noChangeArrowheads="1"/>
            </p:cNvSpPr>
            <p:nvPr/>
          </p:nvSpPr>
          <p:spPr bwMode="auto">
            <a:xfrm>
              <a:off x="657" y="3295"/>
              <a:ext cx="1497" cy="272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 err="1"/>
                <a:t>showAvg</a:t>
              </a:r>
              <a:r>
                <a:rPr lang="en-US" altLang="zh-CN" b="1" dirty="0"/>
                <a:t>()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643570" y="2184416"/>
            <a:ext cx="3168650" cy="3673476"/>
            <a:chOff x="3379" y="1344"/>
            <a:chExt cx="1996" cy="2314"/>
          </a:xfrm>
        </p:grpSpPr>
        <p:sp>
          <p:nvSpPr>
            <p:cNvPr id="512015" name="AutoShape 15"/>
            <p:cNvSpPr>
              <a:spLocks noChangeArrowheads="1"/>
            </p:cNvSpPr>
            <p:nvPr/>
          </p:nvSpPr>
          <p:spPr bwMode="auto">
            <a:xfrm>
              <a:off x="3379" y="1344"/>
              <a:ext cx="1996" cy="2314"/>
            </a:xfrm>
            <a:prstGeom prst="roundRect">
              <a:avLst>
                <a:gd name="adj" fmla="val 1386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endParaRPr lang="zh-CN" altLang="en-US" b="1" dirty="0" err="1"/>
            </a:p>
          </p:txBody>
        </p:sp>
        <p:sp>
          <p:nvSpPr>
            <p:cNvPr id="512016" name="AutoShape 16"/>
            <p:cNvSpPr>
              <a:spLocks noChangeArrowheads="1"/>
            </p:cNvSpPr>
            <p:nvPr/>
          </p:nvSpPr>
          <p:spPr bwMode="auto">
            <a:xfrm>
              <a:off x="3424" y="1845"/>
              <a:ext cx="1905" cy="1633"/>
            </a:xfrm>
            <a:prstGeom prst="roundRect">
              <a:avLst>
                <a:gd name="adj" fmla="val 2023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zh-CN" altLang="en-US" b="1" dirty="0"/>
                <a:t> </a:t>
              </a:r>
              <a:r>
                <a:rPr lang="en-US" altLang="zh-CN" b="1" dirty="0"/>
                <a:t>main(){    //</a:t>
              </a:r>
              <a:r>
                <a:rPr lang="zh-CN" altLang="en-US" b="1" dirty="0"/>
                <a:t>程序入口</a:t>
              </a:r>
            </a:p>
            <a:p>
              <a:pPr algn="l"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zh-CN" altLang="en-US" b="1" dirty="0"/>
                <a:t>     </a:t>
              </a:r>
              <a:r>
                <a:rPr lang="en-US" altLang="zh-CN" b="1" dirty="0"/>
                <a:t>//</a:t>
              </a:r>
              <a:r>
                <a:rPr lang="zh-CN" altLang="en-US" b="1" dirty="0"/>
                <a:t>计算并输出总成绩    </a:t>
              </a:r>
            </a:p>
            <a:p>
              <a:pPr algn="l"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zh-CN" altLang="en-US" b="1" dirty="0"/>
                <a:t>                   </a:t>
              </a:r>
            </a:p>
            <a:p>
              <a:pPr algn="l"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/>
                <a:t>    //</a:t>
              </a:r>
              <a:r>
                <a:rPr lang="zh-CN" altLang="en-US" b="1" dirty="0"/>
                <a:t>计算并输出平均分</a:t>
              </a:r>
            </a:p>
            <a:p>
              <a:pPr algn="l"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zh-CN" altLang="en-US" b="1" dirty="0"/>
                <a:t>                   </a:t>
              </a:r>
            </a:p>
            <a:p>
              <a:pPr algn="l"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/>
                <a:t>}</a:t>
              </a:r>
            </a:p>
            <a:p>
              <a:pPr algn="l"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endParaRPr lang="zh-CN" altLang="en-US" b="1" dirty="0"/>
            </a:p>
          </p:txBody>
        </p:sp>
        <p:sp>
          <p:nvSpPr>
            <p:cNvPr id="512017" name="Rectangle 17"/>
            <p:cNvSpPr>
              <a:spLocks noChangeArrowheads="1"/>
            </p:cNvSpPr>
            <p:nvPr/>
          </p:nvSpPr>
          <p:spPr bwMode="auto">
            <a:xfrm>
              <a:off x="3560" y="1435"/>
              <a:ext cx="1361" cy="363"/>
            </a:xfrm>
            <a:prstGeom prst="rect">
              <a:avLst/>
            </a:prstGeom>
            <a:noFill/>
            <a:ln w="19050" algn="ctr">
              <a:noFill/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 err="1"/>
                <a:t>Test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419475" y="4500570"/>
            <a:ext cx="4105275" cy="936625"/>
            <a:chOff x="2154" y="2795"/>
            <a:chExt cx="2586" cy="590"/>
          </a:xfrm>
        </p:grpSpPr>
        <p:sp>
          <p:nvSpPr>
            <p:cNvPr id="512019" name="Text Box 19"/>
            <p:cNvSpPr txBox="1">
              <a:spLocks noChangeArrowheads="1"/>
            </p:cNvSpPr>
            <p:nvPr/>
          </p:nvSpPr>
          <p:spPr bwMode="auto">
            <a:xfrm>
              <a:off x="4241" y="2795"/>
              <a:ext cx="499" cy="231"/>
            </a:xfrm>
            <a:prstGeom prst="rect">
              <a:avLst/>
            </a:prstGeom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ea typeface="黑体" pitchFamily="2" charset="-122"/>
                </a:rPr>
                <a:t>调用</a:t>
              </a:r>
            </a:p>
          </p:txBody>
        </p:sp>
        <p:sp>
          <p:nvSpPr>
            <p:cNvPr id="512020" name="Line 20"/>
            <p:cNvSpPr>
              <a:spLocks noChangeShapeType="1"/>
            </p:cNvSpPr>
            <p:nvPr/>
          </p:nvSpPr>
          <p:spPr bwMode="auto">
            <a:xfrm flipH="1">
              <a:off x="2154" y="2931"/>
              <a:ext cx="2132" cy="454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419475" y="3711581"/>
            <a:ext cx="4032250" cy="503237"/>
            <a:chOff x="2154" y="2251"/>
            <a:chExt cx="2540" cy="317"/>
          </a:xfrm>
        </p:grpSpPr>
        <p:sp>
          <p:nvSpPr>
            <p:cNvPr id="512022" name="Text Box 22"/>
            <p:cNvSpPr txBox="1">
              <a:spLocks noChangeArrowheads="1"/>
            </p:cNvSpPr>
            <p:nvPr/>
          </p:nvSpPr>
          <p:spPr bwMode="auto">
            <a:xfrm>
              <a:off x="4286" y="2251"/>
              <a:ext cx="408" cy="231"/>
            </a:xfrm>
            <a:prstGeom prst="rect">
              <a:avLst/>
            </a:prstGeom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 dirty="0">
                  <a:ea typeface="黑体" pitchFamily="2" charset="-122"/>
                </a:rPr>
                <a:t>调用</a:t>
              </a:r>
            </a:p>
          </p:txBody>
        </p:sp>
        <p:sp>
          <p:nvSpPr>
            <p:cNvPr id="512023" name="Line 23"/>
            <p:cNvSpPr>
              <a:spLocks noChangeShapeType="1"/>
            </p:cNvSpPr>
            <p:nvPr/>
          </p:nvSpPr>
          <p:spPr bwMode="auto">
            <a:xfrm flipH="1">
              <a:off x="2154" y="2341"/>
              <a:ext cx="2132" cy="227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503271" y="3429809"/>
            <a:ext cx="5854662" cy="1311337"/>
            <a:chOff x="1115" y="1775"/>
            <a:chExt cx="5137" cy="745"/>
          </a:xfrm>
        </p:grpSpPr>
        <p:sp>
          <p:nvSpPr>
            <p:cNvPr id="512025" name="AutoShape 25"/>
            <p:cNvSpPr>
              <a:spLocks noChangeArrowheads="1"/>
            </p:cNvSpPr>
            <p:nvPr/>
          </p:nvSpPr>
          <p:spPr bwMode="auto">
            <a:xfrm>
              <a:off x="1115" y="1775"/>
              <a:ext cx="5137" cy="745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anchor="ctr" anchorCtr="0">
              <a:spAutoFit/>
            </a:bodyPr>
            <a:lstStyle/>
            <a:p>
              <a:pPr marL="0" lvl="1" algn="l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endParaRPr lang="zh-CN" altLang="en-US" b="1" kern="0" dirty="0">
                <a:solidFill>
                  <a:schemeClr val="bg1"/>
                </a:solidFill>
                <a:latin typeface="Arial"/>
                <a:ea typeface="黑体"/>
              </a:endParaRPr>
            </a:p>
            <a:p>
              <a:pPr marL="0" lvl="1" algn="l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endParaRPr lang="en-US" altLang="zh-CN" b="1" kern="0" dirty="0">
                <a:solidFill>
                  <a:schemeClr val="bg1"/>
                </a:solidFill>
                <a:latin typeface="Arial"/>
                <a:ea typeface="黑体"/>
              </a:endParaRPr>
            </a:p>
            <a:p>
              <a:pPr marL="0" lvl="1" algn="l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Arial"/>
                  <a:ea typeface="黑体"/>
                </a:rPr>
                <a:t>类的方法实现某个特定的功能，其他类不需要知道它如何实现，调用方法就可以了，不用重复写代码！                                    </a:t>
              </a:r>
            </a:p>
          </p:txBody>
        </p:sp>
        <p:sp>
          <p:nvSpPr>
            <p:cNvPr id="512026" name="WordArt 26"/>
            <p:cNvSpPr>
              <a:spLocks noChangeArrowheads="1" noChangeShapeType="1" noTextEdit="1"/>
            </p:cNvSpPr>
            <p:nvPr/>
          </p:nvSpPr>
          <p:spPr bwMode="auto">
            <a:xfrm>
              <a:off x="1266" y="1815"/>
              <a:ext cx="3294" cy="297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anchor="ctr" anchorCtr="0">
              <a:spAutoFit/>
            </a:bodyPr>
            <a:lstStyle/>
            <a:p>
              <a:pPr marL="0" lvl="1" algn="l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sz="2800" b="1" kern="0" dirty="0">
                  <a:solidFill>
                    <a:schemeClr val="bg1"/>
                  </a:solidFill>
                  <a:latin typeface="Arial"/>
                  <a:ea typeface="黑体"/>
                </a:rPr>
                <a:t>面向对象（</a:t>
              </a:r>
              <a:r>
                <a:rPr lang="en-US" altLang="zh-CN" sz="2800" b="1" kern="0" dirty="0">
                  <a:solidFill>
                    <a:schemeClr val="bg1"/>
                  </a:solidFill>
                  <a:latin typeface="Arial"/>
                  <a:ea typeface="黑体"/>
                </a:rPr>
                <a:t>OO</a:t>
              </a:r>
              <a:r>
                <a:rPr lang="zh-CN" altLang="en-US" sz="2800" b="1" kern="0" dirty="0">
                  <a:solidFill>
                    <a:schemeClr val="bg1"/>
                  </a:solidFill>
                  <a:latin typeface="Arial"/>
                  <a:ea typeface="黑体"/>
                </a:rPr>
                <a:t>）思想</a:t>
              </a:r>
            </a:p>
          </p:txBody>
        </p:sp>
      </p:grpSp>
      <p:sp>
        <p:nvSpPr>
          <p:cNvPr id="512006" name="AutoShape 6"/>
          <p:cNvSpPr>
            <a:spLocks noChangeArrowheads="1"/>
          </p:cNvSpPr>
          <p:nvPr/>
        </p:nvSpPr>
        <p:spPr bwMode="gray">
          <a:xfrm>
            <a:off x="6072198" y="3214686"/>
            <a:ext cx="2549525" cy="1021556"/>
          </a:xfrm>
          <a:prstGeom prst="wedgeRoundRectCallout">
            <a:avLst>
              <a:gd name="adj1" fmla="val -51269"/>
              <a:gd name="adj2" fmla="val 2331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如果还要再执行这个功能，难道还要重复再写一遍？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4" grpId="0" animBg="1"/>
      <p:bldP spid="512004" grpId="1" animBg="1"/>
      <p:bldP spid="512005" grpId="0" animBg="1"/>
      <p:bldP spid="512005" grpId="1" animBg="1"/>
      <p:bldP spid="512006" grpId="0" animBg="1"/>
      <p:bldP spid="51200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小结</a:t>
            </a:r>
            <a:endParaRPr lang="en-US" altLang="zh-CN" b="1" dirty="0"/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285860"/>
            <a:ext cx="7929618" cy="5010170"/>
          </a:xfrm>
          <a:noFill/>
          <a:ln/>
        </p:spPr>
        <p:txBody>
          <a:bodyPr/>
          <a:lstStyle/>
          <a:p>
            <a:pPr marL="342900" lvl="1" indent="-342900">
              <a:buSzPct val="80000"/>
              <a:buBlip>
                <a:blip r:embed="rId4"/>
              </a:buBlip>
            </a:pPr>
            <a:r>
              <a:rPr lang="zh-CN" altLang="en-US" sz="2800" dirty="0">
                <a:cs typeface="+mn-cs"/>
              </a:rPr>
              <a:t>编写手机类（</a:t>
            </a:r>
            <a:r>
              <a:rPr lang="en-US" altLang="zh-CN" sz="2800" dirty="0">
                <a:cs typeface="+mn-cs"/>
              </a:rPr>
              <a:t>Phone</a:t>
            </a:r>
            <a:r>
              <a:rPr lang="zh-CN" altLang="en-US" sz="2800" dirty="0">
                <a:cs typeface="+mn-cs"/>
              </a:rPr>
              <a:t>）</a:t>
            </a:r>
            <a:endParaRPr lang="en-US" altLang="zh-CN" sz="2800" dirty="0">
              <a:cs typeface="+mn-cs"/>
            </a:endParaRPr>
          </a:p>
          <a:p>
            <a:pPr marL="742950" lvl="2" indent="-342900">
              <a:buSzPct val="80000"/>
              <a:buBlip>
                <a:blip r:embed="rId4"/>
              </a:buBlip>
            </a:pPr>
            <a:r>
              <a:rPr lang="zh-CN" altLang="en-US" sz="2400" dirty="0">
                <a:cs typeface="+mn-cs"/>
              </a:rPr>
              <a:t>可以下载音乐，可以播放这些音乐，可以进行充电</a:t>
            </a:r>
          </a:p>
          <a:p>
            <a:pPr marL="342900" lvl="1" indent="-342900">
              <a:buSzPct val="80000"/>
              <a:buBlip>
                <a:blip r:embed="rId4"/>
              </a:buBlip>
            </a:pPr>
            <a:r>
              <a:rPr lang="zh-CN" altLang="en-US" sz="2800" dirty="0">
                <a:cs typeface="+mn-cs"/>
              </a:rPr>
              <a:t>重用电池类方法（</a:t>
            </a:r>
            <a:r>
              <a:rPr lang="en-US" altLang="zh-CN" sz="2800" dirty="0">
                <a:cs typeface="+mn-cs"/>
              </a:rPr>
              <a:t>Cell</a:t>
            </a:r>
            <a:r>
              <a:rPr lang="zh-CN" altLang="en-US" sz="2800" dirty="0">
                <a:cs typeface="+mn-cs"/>
              </a:rPr>
              <a:t>）</a:t>
            </a:r>
          </a:p>
          <a:p>
            <a:pPr marL="342900" lvl="1" indent="-342900">
              <a:buSzPct val="80000"/>
              <a:buBlip>
                <a:blip r:embed="rId4"/>
              </a:buBlip>
            </a:pPr>
            <a:r>
              <a:rPr lang="zh-CN" altLang="en-US" sz="2800" dirty="0">
                <a:cs typeface="+mn-cs"/>
              </a:rPr>
              <a:t>编写测试类（</a:t>
            </a:r>
            <a:r>
              <a:rPr lang="en-US" altLang="zh-CN" sz="2800" dirty="0" err="1">
                <a:cs typeface="+mn-cs"/>
              </a:rPr>
              <a:t>TestPhone</a:t>
            </a:r>
            <a:r>
              <a:rPr lang="zh-CN" altLang="en-US" sz="2800" dirty="0">
                <a:cs typeface="+mn-cs"/>
              </a:rPr>
              <a:t>）</a:t>
            </a:r>
          </a:p>
        </p:txBody>
      </p:sp>
      <p:graphicFrame>
        <p:nvGraphicFramePr>
          <p:cNvPr id="537622" name="Object 22"/>
          <p:cNvGraphicFramePr>
            <a:graphicFrameLocks noChangeAspect="1"/>
          </p:cNvGraphicFramePr>
          <p:nvPr/>
        </p:nvGraphicFramePr>
        <p:xfrm>
          <a:off x="7308850" y="3486164"/>
          <a:ext cx="1101725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5" imgW="1307937" imgH="2222222" progId="">
                  <p:embed/>
                </p:oleObj>
              </mc:Choice>
              <mc:Fallback>
                <p:oleObj name="Image" r:id="rId5" imgW="1307937" imgH="222222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3486164"/>
                        <a:ext cx="1101725" cy="187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79"/>
          <p:cNvGrpSpPr/>
          <p:nvPr/>
        </p:nvGrpSpPr>
        <p:grpSpPr>
          <a:xfrm>
            <a:off x="71406" y="857232"/>
            <a:ext cx="1502753" cy="400110"/>
            <a:chOff x="6641147" y="5088888"/>
            <a:chExt cx="1502753" cy="400110"/>
          </a:xfrm>
        </p:grpSpPr>
        <p:pic>
          <p:nvPicPr>
            <p:cNvPr id="13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855461" y="5088888"/>
              <a:ext cx="1288439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现场编程</a:t>
              </a:r>
            </a:p>
          </p:txBody>
        </p:sp>
      </p:grpSp>
      <p:graphicFrame>
        <p:nvGraphicFramePr>
          <p:cNvPr id="15" name="Group 29"/>
          <p:cNvGraphicFramePr>
            <a:graphicFrameLocks noGrp="1"/>
          </p:cNvGraphicFramePr>
          <p:nvPr/>
        </p:nvGraphicFramePr>
        <p:xfrm>
          <a:off x="1285852" y="4214818"/>
          <a:ext cx="2781620" cy="199358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78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手机类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行为：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播放下载的音乐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下载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充电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9"/>
          <p:cNvGraphicFramePr>
            <a:graphicFrameLocks noGrp="1"/>
          </p:cNvGraphicFramePr>
          <p:nvPr/>
        </p:nvGraphicFramePr>
        <p:xfrm>
          <a:off x="4286248" y="4214818"/>
          <a:ext cx="2781620" cy="202406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78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电池类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属性：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品牌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行为：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续电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" name="直接箭头连接符 16"/>
          <p:cNvCxnSpPr/>
          <p:nvPr/>
        </p:nvCxnSpPr>
        <p:spPr>
          <a:xfrm>
            <a:off x="2857488" y="5286388"/>
            <a:ext cx="1500198" cy="1588"/>
          </a:xfrm>
          <a:prstGeom prst="straightConnector1">
            <a:avLst/>
          </a:prstGeom>
          <a:ln w="88900"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reeform 12"/>
          <p:cNvSpPr>
            <a:spLocks/>
          </p:cNvSpPr>
          <p:nvPr/>
        </p:nvSpPr>
        <p:spPr bwMode="auto">
          <a:xfrm rot="5400000" flipV="1">
            <a:off x="928662" y="4429133"/>
            <a:ext cx="428629" cy="571505"/>
          </a:xfrm>
          <a:prstGeom prst="arc">
            <a:avLst>
              <a:gd name="adj1" fmla="val 10930154"/>
              <a:gd name="adj2" fmla="val 17542"/>
            </a:avLst>
          </a:prstGeom>
          <a:ln w="88900"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学员操作</a:t>
            </a:r>
            <a:r>
              <a:rPr lang="en-US" altLang="zh-CN" b="1" dirty="0"/>
              <a:t>——</a:t>
            </a:r>
            <a:r>
              <a:rPr lang="zh-CN" altLang="en-US" b="1" dirty="0"/>
              <a:t>定义管理员类 </a:t>
            </a:r>
            <a:endParaRPr lang="en-US" altLang="zh-CN" b="1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编写管理员类</a:t>
            </a:r>
            <a:r>
              <a:rPr lang="en-US" altLang="zh-CN" dirty="0"/>
              <a:t>Manager</a:t>
            </a:r>
            <a:r>
              <a:rPr lang="zh-CN" altLang="en-US" dirty="0"/>
              <a:t>，使用</a:t>
            </a:r>
            <a:r>
              <a:rPr lang="en-US" altLang="zh-CN" dirty="0"/>
              <a:t>show()</a:t>
            </a:r>
            <a:r>
              <a:rPr lang="zh-CN" altLang="en-US" dirty="0"/>
              <a:t>方法返回管理员信息 </a:t>
            </a:r>
          </a:p>
          <a:p>
            <a:pPr lvl="1"/>
            <a:r>
              <a:rPr lang="zh-CN" altLang="en-US" dirty="0"/>
              <a:t>编写测试类</a:t>
            </a:r>
            <a:r>
              <a:rPr lang="en-US" altLang="zh-CN" dirty="0" err="1"/>
              <a:t>ManagerTest</a:t>
            </a:r>
            <a:r>
              <a:rPr lang="zh-CN" altLang="en-US" dirty="0"/>
              <a:t>输出管理员信息</a:t>
            </a:r>
          </a:p>
          <a:p>
            <a:endParaRPr lang="zh-CN" altLang="en-US" dirty="0"/>
          </a:p>
        </p:txBody>
      </p:sp>
      <p:grpSp>
        <p:nvGrpSpPr>
          <p:cNvPr id="2" name="组合 6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2928926" y="585472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2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10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  <p:pic>
        <p:nvPicPr>
          <p:cNvPr id="13" name="图片 12" descr="图12.6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0" y="3714752"/>
            <a:ext cx="4691545" cy="1567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b="1" dirty="0"/>
              <a:t>学员操作</a:t>
            </a:r>
            <a:r>
              <a:rPr lang="en-US" altLang="zh-CN" sz="3200" b="1" dirty="0"/>
              <a:t>——</a:t>
            </a:r>
            <a:r>
              <a:rPr lang="zh-CN" altLang="en-US" sz="3200" b="1" dirty="0"/>
              <a:t>实现菜单的级联效果</a:t>
            </a:r>
            <a:r>
              <a:rPr lang="en-US" altLang="zh-CN" sz="3200" b="1" dirty="0"/>
              <a:t>2-1</a:t>
            </a:r>
            <a:endParaRPr lang="zh-CN" altLang="en-US" sz="3200" b="1"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训练要点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方法的定义和调用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循环结构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需求说明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实现</a:t>
            </a:r>
            <a:r>
              <a:rPr lang="en-US" altLang="zh-CN" dirty="0" err="1"/>
              <a:t>MyShopping</a:t>
            </a:r>
            <a:r>
              <a:rPr lang="zh-CN" altLang="en-US" dirty="0"/>
              <a:t>菜单，</a:t>
            </a:r>
            <a:endParaRPr lang="en-US" altLang="zh-CN" dirty="0"/>
          </a:p>
          <a:p>
            <a:pPr lvl="1">
              <a:lnSpc>
                <a:spcPct val="90000"/>
              </a:lnSpc>
              <a:buNone/>
            </a:pPr>
            <a:r>
              <a:rPr lang="zh-CN" altLang="en-US" dirty="0"/>
              <a:t>输入菜单项编号，</a:t>
            </a:r>
            <a:endParaRPr lang="en-US" altLang="zh-CN" dirty="0"/>
          </a:p>
          <a:p>
            <a:pPr lvl="1">
              <a:lnSpc>
                <a:spcPct val="90000"/>
              </a:lnSpc>
              <a:buNone/>
            </a:pPr>
            <a:r>
              <a:rPr lang="zh-CN" altLang="en-US" dirty="0"/>
              <a:t>可以自由切换各个菜单 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" name="组合 5"/>
          <p:cNvGrpSpPr>
            <a:grpSpLocks/>
          </p:cNvGrpSpPr>
          <p:nvPr/>
        </p:nvGrpSpPr>
        <p:grpSpPr bwMode="auto">
          <a:xfrm>
            <a:off x="1000100" y="5643578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8"/>
            <p:cNvSpPr txBox="1">
              <a:spLocks noChangeArrowheads="1"/>
            </p:cNvSpPr>
            <p:nvPr/>
          </p:nvSpPr>
          <p:spPr bwMode="auto">
            <a:xfrm>
              <a:off x="4849816" y="5538802"/>
              <a:ext cx="157928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FBFFFE"/>
                  </a:solidFill>
                </a:rPr>
                <a:t>讲解需求说明</a:t>
              </a:r>
            </a:p>
          </p:txBody>
        </p:sp>
      </p:grpSp>
      <p:pic>
        <p:nvPicPr>
          <p:cNvPr id="15" name="图片 14" descr="图12.8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89" y="1000108"/>
            <a:ext cx="4111445" cy="5143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</a:t>
            </a:r>
            <a:r>
              <a:rPr lang="zh-CN" altLang="en-US"/>
              <a:t>操作</a:t>
            </a:r>
            <a:r>
              <a:rPr lang="en-US" altLang="zh-CN"/>
              <a:t>—</a:t>
            </a:r>
            <a:r>
              <a:rPr lang="zh-CN" altLang="en-US"/>
              <a:t>实现</a:t>
            </a:r>
            <a:r>
              <a:rPr lang="zh-CN" altLang="en-US" dirty="0"/>
              <a:t>菜单的级联效果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365284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实现思路</a:t>
            </a:r>
            <a:endParaRPr lang="en-US" altLang="zh-CN" sz="24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zh-CN" altLang="en-US" dirty="0"/>
              <a:t>创建菜单类</a:t>
            </a:r>
            <a:r>
              <a:rPr lang="en-US" altLang="zh-CN" dirty="0"/>
              <a:t>Menu </a:t>
            </a:r>
            <a:endParaRPr lang="zh-CN" altLang="en-US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zh-CN" altLang="en-US" dirty="0"/>
              <a:t>编写方法实现各功能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en-US" altLang="en-US" sz="2400" dirty="0" err="1"/>
              <a:t>showLoginMenu</a:t>
            </a:r>
            <a:r>
              <a:rPr lang="en-US" altLang="en-US" sz="2400" dirty="0"/>
              <a:t>()</a:t>
            </a:r>
            <a:r>
              <a:rPr lang="zh-CN" altLang="en-US" sz="2400" dirty="0"/>
              <a:t>方法，实现显示登录菜单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 err="1"/>
              <a:t>showMainMenu</a:t>
            </a:r>
            <a:r>
              <a:rPr lang="en-US" altLang="en-US" sz="2400" dirty="0"/>
              <a:t>()</a:t>
            </a:r>
            <a:r>
              <a:rPr lang="zh-CN" altLang="en-US" sz="2400" dirty="0"/>
              <a:t>方法，实现显示主菜单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 err="1"/>
              <a:t>showCustMenu</a:t>
            </a:r>
            <a:r>
              <a:rPr lang="en-US" altLang="en-US" sz="2400" dirty="0"/>
              <a:t>()</a:t>
            </a:r>
            <a:r>
              <a:rPr lang="zh-CN" altLang="en-US" sz="2400" dirty="0"/>
              <a:t>方法，实现显示客户信息管理菜单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 err="1"/>
              <a:t>showSendGMenu</a:t>
            </a:r>
            <a:r>
              <a:rPr lang="en-US" altLang="en-US" sz="2400" dirty="0"/>
              <a:t>()</a:t>
            </a:r>
            <a:r>
              <a:rPr lang="zh-CN" altLang="en-US" sz="2400" dirty="0"/>
              <a:t>方法，实现显示真情回馈菜单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zh-CN" altLang="en-US" dirty="0"/>
              <a:t>编写测试类</a:t>
            </a:r>
            <a:endParaRPr lang="en-US" altLang="zh-CN" dirty="0"/>
          </a:p>
          <a:p>
            <a:pPr>
              <a:buNone/>
            </a:pPr>
            <a:endParaRPr lang="zh-CN" altLang="en-US" sz="2400" dirty="0"/>
          </a:p>
        </p:txBody>
      </p:sp>
      <p:grpSp>
        <p:nvGrpSpPr>
          <p:cNvPr id="4" name="组合 9"/>
          <p:cNvGrpSpPr>
            <a:grpSpLocks/>
          </p:cNvGrpSpPr>
          <p:nvPr/>
        </p:nvGrpSpPr>
        <p:grpSpPr bwMode="auto">
          <a:xfrm>
            <a:off x="2857500" y="592615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>
                  <a:solidFill>
                    <a:srgbClr val="FBFFFE"/>
                  </a:solidFill>
                </a:rPr>
                <a:t>25</a:t>
              </a:r>
              <a:r>
                <a:rPr lang="zh-CN" altLang="en-US" b="1" dirty="0">
                  <a:solidFill>
                    <a:srgbClr val="FBFFFE"/>
                  </a:solidFill>
                </a:rPr>
                <a:t>分钟</a:t>
              </a:r>
            </a:p>
          </p:txBody>
        </p:sp>
      </p:grpSp>
      <p:grpSp>
        <p:nvGrpSpPr>
          <p:cNvPr id="5" name="组合 8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10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学员操作</a:t>
            </a:r>
            <a:r>
              <a:rPr lang="en-US" altLang="zh-CN" b="1" dirty="0"/>
              <a:t>——</a:t>
            </a:r>
            <a:r>
              <a:rPr lang="zh-CN" altLang="zh-CN" b="1" dirty="0"/>
              <a:t>实现系统入口程序</a:t>
            </a:r>
            <a:endParaRPr lang="en-US" altLang="zh-CN" b="1" dirty="0"/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编写类</a:t>
            </a:r>
            <a:r>
              <a:rPr lang="en-US" altLang="zh-CN" dirty="0" err="1"/>
              <a:t>StartSMS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实现输入用户名和密码，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符合条件的进入系统 </a:t>
            </a:r>
          </a:p>
          <a:p>
            <a:endParaRPr lang="zh-CN" altLang="en-US" dirty="0"/>
          </a:p>
        </p:txBody>
      </p:sp>
      <p:grpSp>
        <p:nvGrpSpPr>
          <p:cNvPr id="2" name="组合 6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1071538" y="5357826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2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15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  <p:pic>
        <p:nvPicPr>
          <p:cNvPr id="13" name="图片 12" descr="图12.9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1214422"/>
            <a:ext cx="3786214" cy="4822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总结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 sz="2400" dirty="0"/>
              <a:t>定义类的方法必须包括以下三个部分</a:t>
            </a:r>
          </a:p>
          <a:p>
            <a:pPr lvl="1"/>
            <a:r>
              <a:rPr lang="zh-CN" altLang="en-US" sz="2400" dirty="0"/>
              <a:t>方法的名称</a:t>
            </a:r>
          </a:p>
          <a:p>
            <a:pPr lvl="1"/>
            <a:r>
              <a:rPr lang="zh-CN" altLang="en-US" sz="2400" dirty="0"/>
              <a:t>方法返回值的类型</a:t>
            </a:r>
          </a:p>
          <a:p>
            <a:pPr lvl="1"/>
            <a:r>
              <a:rPr lang="zh-CN" altLang="en-US" sz="2400" dirty="0"/>
              <a:t>方法的主体</a:t>
            </a:r>
            <a:endParaRPr lang="en-US" altLang="zh-CN" sz="2400" dirty="0"/>
          </a:p>
          <a:p>
            <a:pPr lvl="0"/>
            <a:r>
              <a:rPr lang="zh-CN" altLang="en-US" sz="2400" dirty="0"/>
              <a:t>类的方法调用，使用如下两种形式</a:t>
            </a:r>
          </a:p>
          <a:p>
            <a:pPr lvl="1"/>
            <a:r>
              <a:rPr lang="zh-CN" altLang="en-US" sz="2400" dirty="0"/>
              <a:t>同一个类中的方法，直接使用“</a:t>
            </a:r>
            <a:r>
              <a:rPr lang="zh-CN" altLang="en-US" sz="2400" dirty="0">
                <a:solidFill>
                  <a:srgbClr val="0000FF"/>
                </a:solidFill>
              </a:rPr>
              <a:t>方法名</a:t>
            </a:r>
            <a:r>
              <a:rPr lang="en-US" altLang="zh-CN" sz="2400" dirty="0">
                <a:solidFill>
                  <a:srgbClr val="0000FF"/>
                </a:solidFill>
              </a:rPr>
              <a:t>()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</a:rPr>
              <a:t>”</a:t>
            </a:r>
            <a:r>
              <a:rPr lang="zh-CN" altLang="en-US" sz="2400" dirty="0"/>
              <a:t>调用</a:t>
            </a:r>
          </a:p>
          <a:p>
            <a:pPr lvl="1"/>
            <a:r>
              <a:rPr lang="zh-CN" altLang="en-US" sz="2400" dirty="0"/>
              <a:t>不同类的方法，首先创建对象，再使用</a:t>
            </a:r>
            <a:endParaRPr lang="en-US" altLang="zh-CN" sz="2400" dirty="0"/>
          </a:p>
          <a:p>
            <a:pPr lvl="1">
              <a:buNone/>
            </a:pPr>
            <a:r>
              <a:rPr lang="zh-CN" altLang="en-US" sz="2400" dirty="0"/>
              <a:t>“</a:t>
            </a:r>
            <a:r>
              <a:rPr lang="zh-CN" altLang="en-US" sz="2400" dirty="0">
                <a:solidFill>
                  <a:srgbClr val="0000FF"/>
                </a:solidFill>
              </a:rPr>
              <a:t>对象名</a:t>
            </a:r>
            <a:r>
              <a:rPr lang="en-US" altLang="en-US" sz="2400" dirty="0">
                <a:solidFill>
                  <a:srgbClr val="0000FF"/>
                </a:solidFill>
              </a:rPr>
              <a:t>.</a:t>
            </a:r>
            <a:r>
              <a:rPr lang="zh-CN" altLang="en-US" sz="2400" dirty="0">
                <a:solidFill>
                  <a:srgbClr val="0000FF"/>
                </a:solidFill>
              </a:rPr>
              <a:t>方法名</a:t>
            </a:r>
            <a:r>
              <a:rPr lang="en-US" altLang="zh-CN" sz="2400" dirty="0">
                <a:solidFill>
                  <a:srgbClr val="0000FF"/>
                </a:solidFill>
              </a:rPr>
              <a:t>()</a:t>
            </a:r>
            <a:r>
              <a:rPr lang="zh-CN" altLang="en-US" sz="2400" dirty="0"/>
              <a:t>”来调用</a:t>
            </a:r>
            <a:endParaRPr lang="en-US" altLang="zh-CN" sz="2400" dirty="0"/>
          </a:p>
          <a:p>
            <a:pPr lvl="0"/>
            <a:r>
              <a:rPr lang="zh-CN" altLang="en-US" sz="2400" dirty="0"/>
              <a:t>在</a:t>
            </a:r>
            <a:r>
              <a:rPr lang="en-US" sz="2400" dirty="0"/>
              <a:t>Java</a:t>
            </a:r>
            <a:r>
              <a:rPr lang="zh-CN" altLang="en-US" sz="2400" dirty="0"/>
              <a:t>中，有成员变量和局部变量，它们的作用域各不相同</a:t>
            </a: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本章任务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1438269"/>
          </a:xfrm>
        </p:spPr>
        <p:txBody>
          <a:bodyPr>
            <a:normAutofit fontScale="25000" lnSpcReduction="20000"/>
          </a:bodyPr>
          <a:lstStyle/>
          <a:p>
            <a:pPr marL="533400" indent="-533400">
              <a:lnSpc>
                <a:spcPct val="90000"/>
              </a:lnSpc>
            </a:pPr>
            <a:r>
              <a:rPr lang="zh-CN" altLang="en-US" sz="9600" dirty="0"/>
              <a:t>实现计算平均分和课程总成绩</a:t>
            </a:r>
          </a:p>
          <a:p>
            <a:pPr marL="533400" indent="-533400">
              <a:lnSpc>
                <a:spcPct val="90000"/>
              </a:lnSpc>
            </a:pPr>
            <a:r>
              <a:rPr lang="zh-CN" altLang="en-US" sz="9600" dirty="0"/>
              <a:t>实现</a:t>
            </a:r>
            <a:r>
              <a:rPr lang="en-US" altLang="zh-CN" sz="9600" dirty="0" err="1"/>
              <a:t>MyShopping</a:t>
            </a:r>
            <a:r>
              <a:rPr lang="zh-CN" altLang="en-US" sz="9600" dirty="0"/>
              <a:t>系统菜单切换</a:t>
            </a:r>
          </a:p>
          <a:p>
            <a:pPr marL="533400" indent="-533400">
              <a:lnSpc>
                <a:spcPct val="90000"/>
              </a:lnSpc>
            </a:pPr>
            <a:r>
              <a:rPr lang="zh-CN" altLang="en-US" sz="9600" dirty="0"/>
              <a:t>实现</a:t>
            </a:r>
            <a:r>
              <a:rPr lang="en-US" altLang="zh-CN" sz="9600" dirty="0" err="1"/>
              <a:t>MyShopping</a:t>
            </a:r>
            <a:r>
              <a:rPr lang="zh-CN" altLang="en-US" sz="9600" dirty="0"/>
              <a:t>系统入口程序</a:t>
            </a:r>
          </a:p>
          <a:p>
            <a:pPr marL="533400" indent="-533400">
              <a:lnSpc>
                <a:spcPct val="80000"/>
              </a:lnSpc>
            </a:pPr>
            <a:endParaRPr lang="zh-CN" altLang="en-US" sz="2400" dirty="0"/>
          </a:p>
          <a:p>
            <a:pPr marL="533400" indent="-533400">
              <a:lnSpc>
                <a:spcPct val="80000"/>
              </a:lnSpc>
            </a:pPr>
            <a:endParaRPr lang="zh-CN" altLang="en-US" sz="2400" dirty="0"/>
          </a:p>
          <a:p>
            <a:pPr marL="533400" indent="-533400">
              <a:lnSpc>
                <a:spcPct val="80000"/>
              </a:lnSpc>
            </a:pPr>
            <a:endParaRPr lang="zh-CN" altLang="en-US" sz="2400" dirty="0"/>
          </a:p>
          <a:p>
            <a:pPr marL="533400" indent="-533400">
              <a:lnSpc>
                <a:spcPct val="80000"/>
              </a:lnSpc>
            </a:pPr>
            <a:endParaRPr lang="zh-CN" altLang="en-US" sz="2400" dirty="0"/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                            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endParaRPr lang="zh-CN" altLang="en-US" sz="2400" dirty="0"/>
          </a:p>
        </p:txBody>
      </p:sp>
      <p:pic>
        <p:nvPicPr>
          <p:cNvPr id="7" name="图片 6" descr="图12.3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3000372"/>
            <a:ext cx="2904784" cy="2435939"/>
          </a:xfrm>
          <a:prstGeom prst="rect">
            <a:avLst/>
          </a:prstGeom>
        </p:spPr>
      </p:pic>
      <p:pic>
        <p:nvPicPr>
          <p:cNvPr id="8" name="图片 7" descr="图12.8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902" y="2696116"/>
            <a:ext cx="3269684" cy="4090470"/>
          </a:xfrm>
          <a:prstGeom prst="rect">
            <a:avLst/>
          </a:prstGeom>
        </p:spPr>
      </p:pic>
      <p:pic>
        <p:nvPicPr>
          <p:cNvPr id="9" name="图片 8" descr="图12.9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76" y="2762662"/>
            <a:ext cx="3159080" cy="4023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本章目标</a:t>
            </a:r>
          </a:p>
        </p:txBody>
      </p:sp>
      <p:sp>
        <p:nvSpPr>
          <p:cNvPr id="4915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会定义和使用类的方法</a:t>
            </a:r>
          </a:p>
          <a:p>
            <a:r>
              <a:rPr lang="zh-CN" altLang="en-US" dirty="0"/>
              <a:t>理解</a:t>
            </a:r>
            <a:r>
              <a:rPr lang="zh-CN" altLang="en-US"/>
              <a:t>变量作用域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类的方法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5429264"/>
            <a:ext cx="7645398" cy="1571636"/>
          </a:xfrm>
          <a:noFill/>
          <a:ln/>
        </p:spPr>
        <p:txBody>
          <a:bodyPr/>
          <a:lstStyle/>
          <a:p>
            <a:r>
              <a:rPr lang="zh-CN" altLang="en-US" dirty="0"/>
              <a:t>写出狮子对象的“跑”方法、 “叫”方法</a:t>
            </a:r>
          </a:p>
          <a:p>
            <a:endParaRPr lang="zh-CN" altLang="en-US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5984899" y="1412875"/>
            <a:ext cx="1944687" cy="2062103"/>
          </a:xfrm>
          <a:prstGeom prst="rect">
            <a:avLst/>
          </a:prstGeom>
          <a:solidFill>
            <a:srgbClr val="E4FCE4"/>
          </a:solidFill>
          <a:ln w="9525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/>
              <a:t>电动玩具狮子</a:t>
            </a:r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/>
              <a:t>属性：</a:t>
            </a:r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/>
              <a:t>颜色：黄色</a:t>
            </a:r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endParaRPr lang="zh-CN" altLang="en-US" sz="1600" b="1" dirty="0"/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/>
              <a:t>行为：</a:t>
            </a:r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/>
              <a:t>跑</a:t>
            </a:r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/>
              <a:t>叫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142976" y="1412875"/>
            <a:ext cx="3748087" cy="2447925"/>
            <a:chOff x="1157" y="890"/>
            <a:chExt cx="2361" cy="1542"/>
          </a:xfrm>
        </p:grpSpPr>
        <p:pic>
          <p:nvPicPr>
            <p:cNvPr id="492548" name="Picture 4" descr="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57" y="890"/>
              <a:ext cx="2361" cy="1542"/>
            </a:xfrm>
            <a:prstGeom prst="rect">
              <a:avLst/>
            </a:prstGeom>
            <a:noFill/>
          </p:spPr>
        </p:pic>
        <p:pic>
          <p:nvPicPr>
            <p:cNvPr id="492553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41" y="1426"/>
              <a:ext cx="156" cy="1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</p:grpSp>
      <p:sp>
        <p:nvSpPr>
          <p:cNvPr id="492552" name="AutoShape 8"/>
          <p:cNvSpPr>
            <a:spLocks noChangeArrowheads="1"/>
          </p:cNvSpPr>
          <p:nvPr/>
        </p:nvSpPr>
        <p:spPr bwMode="gray">
          <a:xfrm>
            <a:off x="2735230" y="3643314"/>
            <a:ext cx="1277530" cy="646986"/>
          </a:xfrm>
          <a:prstGeom prst="wedgeRoundRectCallout">
            <a:avLst>
              <a:gd name="adj1" fmla="val -18310"/>
              <a:gd name="adj2" fmla="val -48258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marL="0" lvl="1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/>
              <a:t>按此按钮，</a:t>
            </a:r>
          </a:p>
          <a:p>
            <a:pPr marL="0" lvl="1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/>
              <a:t>狮子开始叫</a:t>
            </a:r>
          </a:p>
        </p:txBody>
      </p:sp>
      <p:sp>
        <p:nvSpPr>
          <p:cNvPr id="492550" name="AutoShape 6"/>
          <p:cNvSpPr>
            <a:spLocks noChangeArrowheads="1"/>
          </p:cNvSpPr>
          <p:nvPr/>
        </p:nvSpPr>
        <p:spPr bwMode="gray">
          <a:xfrm>
            <a:off x="4143372" y="1142984"/>
            <a:ext cx="1277530" cy="646986"/>
          </a:xfrm>
          <a:prstGeom prst="wedgeRoundRectCallout">
            <a:avLst>
              <a:gd name="adj1" fmla="val -24791"/>
              <a:gd name="adj2" fmla="val 51441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marL="0" lvl="1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/>
              <a:t>按此按钮，</a:t>
            </a:r>
          </a:p>
          <a:p>
            <a:pPr marL="0" lvl="1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/>
              <a:t>狮子开始跑</a:t>
            </a:r>
          </a:p>
        </p:txBody>
      </p:sp>
      <p:grpSp>
        <p:nvGrpSpPr>
          <p:cNvPr id="3" name="组合 72"/>
          <p:cNvGrpSpPr/>
          <p:nvPr/>
        </p:nvGrpSpPr>
        <p:grpSpPr>
          <a:xfrm>
            <a:off x="84952" y="4786322"/>
            <a:ext cx="986586" cy="422603"/>
            <a:chOff x="1000100" y="1173499"/>
            <a:chExt cx="986586" cy="422603"/>
          </a:xfrm>
        </p:grpSpPr>
        <p:pic>
          <p:nvPicPr>
            <p:cNvPr id="1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cxnSp>
        <p:nvCxnSpPr>
          <p:cNvPr id="14" name="直接箭头连接符 13"/>
          <p:cNvCxnSpPr/>
          <p:nvPr/>
        </p:nvCxnSpPr>
        <p:spPr bwMode="auto">
          <a:xfrm flipV="1">
            <a:off x="3100011" y="1714488"/>
            <a:ext cx="1043363" cy="52544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 rot="16200000" flipH="1">
            <a:off x="2505309" y="2801665"/>
            <a:ext cx="1166632" cy="5639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9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2" grpId="0" animBg="1"/>
      <p:bldP spid="4925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类的方法示例</a:t>
            </a:r>
          </a:p>
        </p:txBody>
      </p:sp>
      <p:sp>
        <p:nvSpPr>
          <p:cNvPr id="494596" name="Rectangle 4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59035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defTabSz="7239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zh-CN" dirty="0"/>
              <a:t>AutoLion</a:t>
            </a:r>
            <a:r>
              <a:rPr lang="zh-CN" altLang="en-US" dirty="0"/>
              <a:t>类代码实现</a:t>
            </a:r>
          </a:p>
        </p:txBody>
      </p:sp>
      <p:sp>
        <p:nvSpPr>
          <p:cNvPr id="494595" name="AutoShape 3"/>
          <p:cNvSpPr>
            <a:spLocks noChangeArrowheads="1"/>
          </p:cNvSpPr>
          <p:nvPr/>
        </p:nvSpPr>
        <p:spPr bwMode="auto">
          <a:xfrm>
            <a:off x="1111254" y="1931312"/>
            <a:ext cx="7032646" cy="399801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public class</a:t>
            </a:r>
            <a:r>
              <a:rPr lang="en-US" altLang="zh-CN" b="1" dirty="0"/>
              <a:t> </a:t>
            </a:r>
            <a:r>
              <a:rPr lang="en-US" altLang="zh-CN" b="1" dirty="0" err="1"/>
              <a:t>AutoLion</a:t>
            </a:r>
            <a:r>
              <a:rPr lang="en-US" altLang="zh-CN" b="1" dirty="0"/>
              <a:t> { 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    String color = "</a:t>
            </a:r>
            <a:r>
              <a:rPr lang="zh-CN" altLang="en-US" b="1" dirty="0"/>
              <a:t>黄色</a:t>
            </a:r>
            <a:r>
              <a:rPr lang="en-US" altLang="zh-CN" b="1" dirty="0"/>
              <a:t>";</a:t>
            </a:r>
          </a:p>
          <a:p>
            <a:pPr algn="l"/>
            <a:endParaRPr lang="en-US" altLang="zh-CN" b="1" dirty="0"/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    </a:t>
            </a: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void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run() </a:t>
            </a:r>
            <a:r>
              <a:rPr lang="en-US" altLang="zh-CN" b="1" dirty="0"/>
              <a:t>{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          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</a:t>
            </a:r>
            <a:r>
              <a:rPr lang="en-US" altLang="zh-CN" b="1" dirty="0">
                <a:ea typeface="宋体" charset="-122"/>
              </a:rPr>
              <a:t>"</a:t>
            </a:r>
            <a:r>
              <a:rPr lang="zh-CN" altLang="en-US" b="1" dirty="0"/>
              <a:t>正在以</a:t>
            </a:r>
            <a:r>
              <a:rPr lang="en-US" altLang="zh-CN" b="1" dirty="0"/>
              <a:t>0.1</a:t>
            </a:r>
            <a:r>
              <a:rPr lang="zh-CN" altLang="en-US" b="1" dirty="0"/>
              <a:t>米</a:t>
            </a:r>
            <a:r>
              <a:rPr lang="en-US" altLang="zh-CN" b="1" dirty="0"/>
              <a:t>/</a:t>
            </a:r>
            <a:r>
              <a:rPr lang="zh-CN" altLang="en-US" b="1" dirty="0"/>
              <a:t>秒的速度向前奔跑</a:t>
            </a:r>
            <a:r>
              <a:rPr lang="en-US" altLang="zh-CN" b="1" dirty="0"/>
              <a:t>");</a:t>
            </a:r>
          </a:p>
          <a:p>
            <a:pPr algn="l"/>
            <a:r>
              <a:rPr lang="en-US" altLang="zh-CN" b="1" dirty="0"/>
              <a:t>    }   </a:t>
            </a:r>
          </a:p>
          <a:p>
            <a:pPr algn="l"/>
            <a:endParaRPr lang="en-US" altLang="zh-CN" b="1" dirty="0"/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    </a:t>
            </a: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String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bark() </a:t>
            </a:r>
            <a:r>
              <a:rPr lang="en-US" altLang="zh-CN" b="1" dirty="0"/>
              <a:t>{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          String sound = </a:t>
            </a:r>
            <a:r>
              <a:rPr lang="en-US" altLang="zh-CN" b="1" dirty="0">
                <a:ea typeface="宋体" charset="-122"/>
              </a:rPr>
              <a:t>"</a:t>
            </a:r>
            <a:r>
              <a:rPr lang="zh-CN" altLang="en-US" b="1" dirty="0"/>
              <a:t>大声吼叫</a:t>
            </a:r>
            <a:r>
              <a:rPr lang="en-US" altLang="zh-CN" b="1" dirty="0"/>
              <a:t>" ;          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          </a:t>
            </a:r>
            <a:r>
              <a:rPr lang="en-US" altLang="zh-CN" b="1" dirty="0">
                <a:solidFill>
                  <a:srgbClr val="0000FF"/>
                </a:solidFill>
              </a:rPr>
              <a:t>return</a:t>
            </a:r>
            <a:r>
              <a:rPr lang="en-US" altLang="zh-CN" b="1" dirty="0"/>
              <a:t> sound;</a:t>
            </a:r>
          </a:p>
          <a:p>
            <a:pPr algn="l"/>
            <a:r>
              <a:rPr lang="en-US" altLang="zh-CN" b="1" dirty="0"/>
              <a:t>    } </a:t>
            </a:r>
          </a:p>
          <a:p>
            <a:pPr algn="l"/>
            <a:r>
              <a:rPr lang="en-US" altLang="zh-CN" b="1" dirty="0"/>
              <a:t>}</a:t>
            </a:r>
          </a:p>
        </p:txBody>
      </p:sp>
      <p:sp>
        <p:nvSpPr>
          <p:cNvPr id="494598" name="AutoShape 6"/>
          <p:cNvSpPr>
            <a:spLocks noChangeArrowheads="1"/>
          </p:cNvSpPr>
          <p:nvPr/>
        </p:nvSpPr>
        <p:spPr bwMode="auto">
          <a:xfrm>
            <a:off x="6007103" y="4088725"/>
            <a:ext cx="916092" cy="408623"/>
          </a:xfrm>
          <a:prstGeom prst="wedgeRoundRectCallout">
            <a:avLst>
              <a:gd name="adj1" fmla="val -22671"/>
              <a:gd name="adj2" fmla="val -5730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方法体</a:t>
            </a:r>
          </a:p>
        </p:txBody>
      </p:sp>
      <p:sp>
        <p:nvSpPr>
          <p:cNvPr id="494599" name="AutoShape 7"/>
          <p:cNvSpPr>
            <a:spLocks noChangeArrowheads="1"/>
          </p:cNvSpPr>
          <p:nvPr/>
        </p:nvSpPr>
        <p:spPr bwMode="auto">
          <a:xfrm>
            <a:off x="3500429" y="2645691"/>
            <a:ext cx="1385920" cy="408623"/>
          </a:xfrm>
          <a:prstGeom prst="wedgeRoundRectCallout">
            <a:avLst>
              <a:gd name="adj1" fmla="val -23611"/>
              <a:gd name="adj2" fmla="val 4963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返回值类型</a:t>
            </a:r>
          </a:p>
        </p:txBody>
      </p:sp>
      <p:sp>
        <p:nvSpPr>
          <p:cNvPr id="494601" name="Rectangle 9"/>
          <p:cNvSpPr>
            <a:spLocks noChangeArrowheads="1"/>
          </p:cNvSpPr>
          <p:nvPr/>
        </p:nvSpPr>
        <p:spPr bwMode="auto">
          <a:xfrm>
            <a:off x="2138350" y="3002881"/>
            <a:ext cx="571504" cy="28733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94602" name="Rectangle 10"/>
          <p:cNvSpPr>
            <a:spLocks noChangeArrowheads="1"/>
          </p:cNvSpPr>
          <p:nvPr/>
        </p:nvSpPr>
        <p:spPr bwMode="auto">
          <a:xfrm>
            <a:off x="2158980" y="4288765"/>
            <a:ext cx="698507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94603" name="Rectangle 11"/>
          <p:cNvSpPr>
            <a:spLocks noChangeArrowheads="1"/>
          </p:cNvSpPr>
          <p:nvPr/>
        </p:nvSpPr>
        <p:spPr bwMode="auto">
          <a:xfrm>
            <a:off x="2714611" y="3002881"/>
            <a:ext cx="571504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94604" name="Rectangle 12"/>
          <p:cNvSpPr>
            <a:spLocks noChangeArrowheads="1"/>
          </p:cNvSpPr>
          <p:nvPr/>
        </p:nvSpPr>
        <p:spPr bwMode="auto">
          <a:xfrm>
            <a:off x="2867004" y="4288765"/>
            <a:ext cx="704863" cy="280994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94605" name="Rectangle 13"/>
          <p:cNvSpPr>
            <a:spLocks noChangeArrowheads="1"/>
          </p:cNvSpPr>
          <p:nvPr/>
        </p:nvSpPr>
        <p:spPr bwMode="auto">
          <a:xfrm>
            <a:off x="1758953" y="3358486"/>
            <a:ext cx="5976938" cy="3587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94606" name="Rectangle 14"/>
          <p:cNvSpPr>
            <a:spLocks noChangeArrowheads="1"/>
          </p:cNvSpPr>
          <p:nvPr/>
        </p:nvSpPr>
        <p:spPr bwMode="auto">
          <a:xfrm>
            <a:off x="1785917" y="4645955"/>
            <a:ext cx="3097212" cy="64294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94597" name="AutoShape 5"/>
          <p:cNvSpPr>
            <a:spLocks noChangeArrowheads="1"/>
          </p:cNvSpPr>
          <p:nvPr/>
        </p:nvSpPr>
        <p:spPr bwMode="auto">
          <a:xfrm>
            <a:off x="3487741" y="3808704"/>
            <a:ext cx="1146741" cy="408623"/>
          </a:xfrm>
          <a:prstGeom prst="wedgeRoundRectCallout">
            <a:avLst>
              <a:gd name="adj1" fmla="val -15957"/>
              <a:gd name="adj2" fmla="val 5143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方法名称</a:t>
            </a:r>
          </a:p>
        </p:txBody>
      </p:sp>
      <p:grpSp>
        <p:nvGrpSpPr>
          <p:cNvPr id="2" name="组合 70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2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cxnSp>
        <p:nvCxnSpPr>
          <p:cNvPr id="22" name="直接箭头连接符 21"/>
          <p:cNvCxnSpPr/>
          <p:nvPr/>
        </p:nvCxnSpPr>
        <p:spPr bwMode="auto">
          <a:xfrm flipV="1">
            <a:off x="2571735" y="2717129"/>
            <a:ext cx="1000132" cy="28575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 bwMode="auto">
          <a:xfrm flipV="1">
            <a:off x="3143239" y="4003013"/>
            <a:ext cx="421038" cy="2857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494598" idx="4"/>
          </p:cNvCxnSpPr>
          <p:nvPr/>
        </p:nvCxnSpPr>
        <p:spPr bwMode="auto">
          <a:xfrm>
            <a:off x="5572131" y="3788699"/>
            <a:ext cx="685331" cy="2701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9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5" grpId="0" animBg="1"/>
      <p:bldP spid="494599" grpId="0" animBg="1"/>
      <p:bldP spid="494601" grpId="0" animBg="1"/>
      <p:bldP spid="494602" grpId="0" animBg="1"/>
      <p:bldP spid="494603" grpId="0" animBg="1"/>
      <p:bldP spid="494604" grpId="0" animBg="1"/>
      <p:bldP spid="494605" grpId="0" animBg="1"/>
      <p:bldP spid="494606" grpId="0" animBg="1"/>
      <p:bldP spid="4945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如何定义类的方法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438137"/>
          </a:xfrm>
        </p:spPr>
        <p:txBody>
          <a:bodyPr>
            <a:normAutofit fontScale="92500" lnSpcReduction="20000"/>
          </a:bodyPr>
          <a:lstStyle/>
          <a:p>
            <a:pPr marL="533400" indent="-533400"/>
            <a:r>
              <a:rPr lang="zh-CN" altLang="en-US" dirty="0"/>
              <a:t>类的方法定义类的某种行为（或功能）</a:t>
            </a:r>
          </a:p>
          <a:p>
            <a:pPr marL="533400" indent="-533400"/>
            <a:endParaRPr lang="zh-CN" altLang="en-US" dirty="0"/>
          </a:p>
          <a:p>
            <a:pPr marL="533400" indent="-533400"/>
            <a:endParaRPr lang="zh-CN" altLang="en-US" dirty="0"/>
          </a:p>
          <a:p>
            <a:pPr marL="533400" indent="-533400"/>
            <a:endParaRPr lang="zh-CN" altLang="en-US" dirty="0"/>
          </a:p>
          <a:p>
            <a:pPr marL="533400" indent="-533400"/>
            <a:endParaRPr lang="zh-CN" altLang="en-US" dirty="0"/>
          </a:p>
        </p:txBody>
      </p:sp>
      <p:sp>
        <p:nvSpPr>
          <p:cNvPr id="495630" name="Text Box 14"/>
          <p:cNvSpPr txBox="1">
            <a:spLocks noChangeArrowheads="1"/>
          </p:cNvSpPr>
          <p:nvPr/>
        </p:nvSpPr>
        <p:spPr bwMode="auto">
          <a:xfrm>
            <a:off x="784254" y="3905912"/>
            <a:ext cx="359727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33400" indent="-5334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zh-CN" altLang="en-US" sz="2800" b="1" dirty="0">
                <a:latin typeface="+mn-lt"/>
                <a:ea typeface="+mn-ea"/>
              </a:rPr>
              <a:t>定义类的方法</a:t>
            </a:r>
          </a:p>
        </p:txBody>
      </p:sp>
      <p:sp>
        <p:nvSpPr>
          <p:cNvPr id="495631" name="AutoShape 15"/>
          <p:cNvSpPr>
            <a:spLocks noChangeArrowheads="1"/>
          </p:cNvSpPr>
          <p:nvPr/>
        </p:nvSpPr>
        <p:spPr bwMode="auto">
          <a:xfrm>
            <a:off x="1116013" y="4643446"/>
            <a:ext cx="7099325" cy="1172629"/>
          </a:xfrm>
          <a:prstGeom prst="roundRect">
            <a:avLst>
              <a:gd name="adj" fmla="val 134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返回值类型  方法名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()  {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这里编写方法的主体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495632" name="AutoShape 16"/>
          <p:cNvSpPr>
            <a:spLocks noChangeArrowheads="1"/>
          </p:cNvSpPr>
          <p:nvPr/>
        </p:nvSpPr>
        <p:spPr bwMode="auto">
          <a:xfrm>
            <a:off x="4357686" y="4254828"/>
            <a:ext cx="3941385" cy="408623"/>
          </a:xfrm>
          <a:prstGeom prst="wedgeRoundRectCallout">
            <a:avLst>
              <a:gd name="adj1" fmla="val -27740"/>
              <a:gd name="adj2" fmla="val 4661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步骤一：定义方法名以及返回值类型</a:t>
            </a:r>
          </a:p>
        </p:txBody>
      </p:sp>
      <p:sp>
        <p:nvSpPr>
          <p:cNvPr id="495633" name="AutoShape 17"/>
          <p:cNvSpPr>
            <a:spLocks noChangeArrowheads="1"/>
          </p:cNvSpPr>
          <p:nvPr/>
        </p:nvSpPr>
        <p:spPr bwMode="auto">
          <a:xfrm>
            <a:off x="4429124" y="5449269"/>
            <a:ext cx="2298603" cy="408623"/>
          </a:xfrm>
          <a:prstGeom prst="wedgeRoundRectCallout">
            <a:avLst>
              <a:gd name="adj1" fmla="val -30081"/>
              <a:gd name="adj2" fmla="val -5276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步骤二：编写方法体</a:t>
            </a:r>
          </a:p>
        </p:txBody>
      </p:sp>
      <p:grpSp>
        <p:nvGrpSpPr>
          <p:cNvPr id="2" name="组合 71"/>
          <p:cNvGrpSpPr/>
          <p:nvPr/>
        </p:nvGrpSpPr>
        <p:grpSpPr>
          <a:xfrm>
            <a:off x="71406" y="3520443"/>
            <a:ext cx="1000132" cy="400110"/>
            <a:chOff x="1000100" y="1801286"/>
            <a:chExt cx="1000132" cy="400110"/>
          </a:xfrm>
        </p:grpSpPr>
        <p:pic>
          <p:nvPicPr>
            <p:cNvPr id="1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3" name="组合 22"/>
          <p:cNvGrpSpPr/>
          <p:nvPr/>
        </p:nvGrpSpPr>
        <p:grpSpPr>
          <a:xfrm>
            <a:off x="1357290" y="1782753"/>
            <a:ext cx="6651661" cy="1789123"/>
            <a:chOff x="1357290" y="1782753"/>
            <a:chExt cx="6651661" cy="1789123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4341042" y="2684467"/>
              <a:ext cx="1516842" cy="887409"/>
              <a:chOff x="3863" y="2659"/>
              <a:chExt cx="1240" cy="333"/>
            </a:xfrm>
          </p:grpSpPr>
          <p:sp>
            <p:nvSpPr>
              <p:cNvPr id="495624" name="AutoShape 8"/>
              <p:cNvSpPr>
                <a:spLocks noChangeArrowheads="1"/>
              </p:cNvSpPr>
              <p:nvPr/>
            </p:nvSpPr>
            <p:spPr bwMode="gray">
              <a:xfrm>
                <a:off x="3923" y="2659"/>
                <a:ext cx="1180" cy="308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ctr" anchorCtr="1">
                <a:spAutoFit/>
              </a:bodyPr>
              <a:lstStyle/>
              <a:p>
                <a:pPr algn="l">
                  <a:defRPr/>
                </a:pPr>
                <a:endParaRPr lang="zh-CN" altLang="en-US" sz="1600" b="1"/>
              </a:p>
            </p:txBody>
          </p:sp>
          <p:sp>
            <p:nvSpPr>
              <p:cNvPr id="495625" name="AutoShape 9"/>
              <p:cNvSpPr>
                <a:spLocks noChangeArrowheads="1"/>
              </p:cNvSpPr>
              <p:nvPr/>
            </p:nvSpPr>
            <p:spPr bwMode="gray">
              <a:xfrm>
                <a:off x="3863" y="2684"/>
                <a:ext cx="1226" cy="308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noFill/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ctr" anchorCtr="1">
                <a:spAutoFit/>
              </a:bodyPr>
              <a:lstStyle/>
              <a:p>
                <a:pPr algn="l" eaLnBrk="0" hangingPunct="0">
                  <a:defRPr/>
                </a:pPr>
                <a:r>
                  <a:rPr lang="zh-CN" altLang="en-US" sz="1600" b="1" dirty="0"/>
                  <a:t>方法的定义                                         </a:t>
                </a:r>
              </a:p>
            </p:txBody>
          </p:sp>
        </p:grpSp>
        <p:sp>
          <p:nvSpPr>
            <p:cNvPr id="495626" name="AutoShape 10"/>
            <p:cNvSpPr>
              <a:spLocks noChangeArrowheads="1"/>
            </p:cNvSpPr>
            <p:nvPr/>
          </p:nvSpPr>
          <p:spPr bwMode="auto">
            <a:xfrm>
              <a:off x="4256097" y="1782753"/>
              <a:ext cx="1601787" cy="374571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>
              <a:spAutoFit/>
            </a:bodyPr>
            <a:lstStyle/>
            <a:p>
              <a:pPr algn="l">
                <a:defRPr/>
              </a:pPr>
              <a:r>
                <a:rPr lang="zh-CN" altLang="en-US" sz="1600" b="1" dirty="0"/>
                <a:t>方法的名称                               </a:t>
              </a:r>
            </a:p>
          </p:txBody>
        </p:sp>
        <p:sp>
          <p:nvSpPr>
            <p:cNvPr id="495627" name="AutoShape 11"/>
            <p:cNvSpPr>
              <a:spLocks noChangeArrowheads="1"/>
            </p:cNvSpPr>
            <p:nvPr/>
          </p:nvSpPr>
          <p:spPr bwMode="auto">
            <a:xfrm>
              <a:off x="6500826" y="2928934"/>
              <a:ext cx="1508125" cy="374571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>
              <a:spAutoFit/>
            </a:bodyPr>
            <a:lstStyle/>
            <a:p>
              <a:pPr algn="l">
                <a:defRPr/>
              </a:pPr>
              <a:r>
                <a:rPr lang="zh-CN" altLang="en-US" sz="1600" b="1" dirty="0"/>
                <a:t>方法的主体                           </a:t>
              </a:r>
            </a:p>
          </p:txBody>
        </p:sp>
        <p:sp>
          <p:nvSpPr>
            <p:cNvPr id="495628" name="AutoShape 12"/>
            <p:cNvSpPr>
              <a:spLocks noChangeArrowheads="1"/>
            </p:cNvSpPr>
            <p:nvPr/>
          </p:nvSpPr>
          <p:spPr bwMode="auto">
            <a:xfrm>
              <a:off x="1357290" y="2928934"/>
              <a:ext cx="2451100" cy="374571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>
              <a:spAutoFit/>
            </a:bodyPr>
            <a:lstStyle/>
            <a:p>
              <a:pPr algn="l">
                <a:defRPr/>
              </a:pPr>
              <a:r>
                <a:rPr lang="zh-CN" altLang="en-US" sz="1600" b="1" dirty="0"/>
                <a:t>方法返回值的数据类型                                         </a:t>
              </a:r>
            </a:p>
          </p:txBody>
        </p:sp>
        <p:cxnSp>
          <p:nvCxnSpPr>
            <p:cNvPr id="22" name="直接箭头连接符 21"/>
            <p:cNvCxnSpPr/>
            <p:nvPr/>
          </p:nvCxnSpPr>
          <p:spPr>
            <a:xfrm rot="5400000" flipH="1" flipV="1">
              <a:off x="4822827" y="2392355"/>
              <a:ext cx="500066" cy="1588"/>
            </a:xfrm>
            <a:prstGeom prst="straightConnector1">
              <a:avLst/>
            </a:prstGeom>
            <a:ln w="88900"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5929322" y="3141660"/>
              <a:ext cx="563577" cy="1588"/>
            </a:xfrm>
            <a:prstGeom prst="straightConnector1">
              <a:avLst/>
            </a:prstGeom>
            <a:ln w="88900"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rot="10800000">
              <a:off x="3857620" y="3143248"/>
              <a:ext cx="500066" cy="1588"/>
            </a:xfrm>
            <a:prstGeom prst="straightConnector1">
              <a:avLst/>
            </a:prstGeom>
            <a:ln w="88900"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接箭头连接符 31"/>
          <p:cNvCxnSpPr/>
          <p:nvPr/>
        </p:nvCxnSpPr>
        <p:spPr bwMode="auto">
          <a:xfrm flipV="1">
            <a:off x="3929058" y="4520575"/>
            <a:ext cx="428628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 bwMode="auto">
          <a:xfrm>
            <a:off x="4071934" y="5377831"/>
            <a:ext cx="357190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5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5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30" grpId="0"/>
      <p:bldP spid="495631" grpId="0" animBg="1"/>
      <p:bldP spid="495632" grpId="0" animBg="1"/>
      <p:bldP spid="4956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方法的返回值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两种情况</a:t>
            </a:r>
          </a:p>
          <a:p>
            <a:pPr lvl="1"/>
            <a:r>
              <a:rPr lang="zh-CN" altLang="en-US" dirty="0"/>
              <a:t>如果方法具有返回值，方法中必须使用关键字</a:t>
            </a: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zh-CN" altLang="en-US" dirty="0"/>
              <a:t>返回该值，返回值类型为该返回值的类型</a:t>
            </a:r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/>
          </a:p>
          <a:p>
            <a:pPr lvl="1"/>
            <a:r>
              <a:rPr lang="zh-CN" altLang="en-US" dirty="0"/>
              <a:t>如果方法没有返回值，返回值类型为</a:t>
            </a:r>
            <a:r>
              <a:rPr lang="en-US" altLang="zh-CN" dirty="0">
                <a:solidFill>
                  <a:srgbClr val="0000FF"/>
                </a:solidFill>
              </a:rPr>
              <a:t>void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/>
          </a:p>
        </p:txBody>
      </p:sp>
      <p:sp>
        <p:nvSpPr>
          <p:cNvPr id="497668" name="AutoShape 4"/>
          <p:cNvSpPr>
            <a:spLocks noChangeArrowheads="1"/>
          </p:cNvSpPr>
          <p:nvPr/>
        </p:nvSpPr>
        <p:spPr bwMode="auto">
          <a:xfrm>
            <a:off x="1260475" y="4030687"/>
            <a:ext cx="6240483" cy="26130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class Student{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public String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getName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(){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en-US" altLang="zh-CN" b="1" dirty="0">
                <a:solidFill>
                  <a:srgbClr val="0000FF"/>
                </a:solidFill>
              </a:rPr>
              <a:t>return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name;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//……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497670" name="Rectangle 6"/>
          <p:cNvSpPr>
            <a:spLocks noChangeArrowheads="1"/>
          </p:cNvSpPr>
          <p:nvPr/>
        </p:nvSpPr>
        <p:spPr bwMode="auto">
          <a:xfrm>
            <a:off x="2285984" y="4786321"/>
            <a:ext cx="785817" cy="28575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97671" name="Rectangle 7"/>
          <p:cNvSpPr>
            <a:spLocks noChangeArrowheads="1"/>
          </p:cNvSpPr>
          <p:nvPr/>
        </p:nvSpPr>
        <p:spPr bwMode="auto">
          <a:xfrm>
            <a:off x="2000232" y="5111774"/>
            <a:ext cx="1571636" cy="3587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97672" name="AutoShape 8"/>
          <p:cNvSpPr>
            <a:spLocks noChangeArrowheads="1"/>
          </p:cNvSpPr>
          <p:nvPr/>
        </p:nvSpPr>
        <p:spPr bwMode="auto">
          <a:xfrm>
            <a:off x="1260475" y="2714123"/>
            <a:ext cx="1882765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return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表达式；</a:t>
            </a:r>
          </a:p>
        </p:txBody>
      </p:sp>
      <p:sp>
        <p:nvSpPr>
          <p:cNvPr id="497676" name="AutoShape 12"/>
          <p:cNvSpPr>
            <a:spLocks noChangeArrowheads="1"/>
          </p:cNvSpPr>
          <p:nvPr/>
        </p:nvSpPr>
        <p:spPr bwMode="gray">
          <a:xfrm>
            <a:off x="4000496" y="2643182"/>
            <a:ext cx="3286148" cy="571504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/>
          <a:p>
            <a:pPr algn="l" eaLnBrk="0" hangingPunct="0">
              <a:defRPr/>
            </a:pPr>
            <a:r>
              <a:rPr lang="zh-CN" altLang="en-US" b="1" dirty="0"/>
              <a:t>作用： 跳出方法、返回结果</a:t>
            </a:r>
          </a:p>
        </p:txBody>
      </p:sp>
      <p:grpSp>
        <p:nvGrpSpPr>
          <p:cNvPr id="2" name="组合 71"/>
          <p:cNvGrpSpPr/>
          <p:nvPr/>
        </p:nvGrpSpPr>
        <p:grpSpPr>
          <a:xfrm>
            <a:off x="71406" y="2743138"/>
            <a:ext cx="1000132" cy="400110"/>
            <a:chOff x="1000100" y="1801286"/>
            <a:chExt cx="1000132" cy="400110"/>
          </a:xfrm>
        </p:grpSpPr>
        <p:pic>
          <p:nvPicPr>
            <p:cNvPr id="1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1285852" y="4071942"/>
            <a:ext cx="6240483" cy="26130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class Student{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public </a:t>
            </a:r>
            <a:r>
              <a:rPr lang="en-US" altLang="zh-CN" b="1" dirty="0">
                <a:solidFill>
                  <a:srgbClr val="0000FF"/>
                </a:solidFill>
              </a:rPr>
              <a:t>void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getName(){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//……</a:t>
            </a: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8" grpId="0" animBg="1"/>
      <p:bldP spid="497668" grpId="1" animBg="1"/>
      <p:bldP spid="497670" grpId="0" animBg="1"/>
      <p:bldP spid="497670" grpId="1" animBg="1"/>
      <p:bldP spid="497671" grpId="0" animBg="1"/>
      <p:bldP spid="497671" grpId="1" animBg="1"/>
      <p:bldP spid="497672" grpId="0" animBg="1"/>
      <p:bldP spid="497676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方法调用</a:t>
            </a:r>
            <a:endParaRPr lang="en-US" altLang="zh-CN" b="1"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/>
          <a:p>
            <a:r>
              <a:rPr lang="zh-CN" altLang="en-US" dirty="0"/>
              <a:t>方法是个“黑匣子”，完成某个特定的应用程序功能，并返回结果</a:t>
            </a:r>
          </a:p>
          <a:p>
            <a:r>
              <a:rPr lang="zh-CN" altLang="en-US" dirty="0"/>
              <a:t>方法调用：执行方法中包含的语句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                </a:t>
            </a:r>
          </a:p>
          <a:p>
            <a:pPr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498692" name="AutoShape 4"/>
          <p:cNvSpPr>
            <a:spLocks noChangeArrowheads="1"/>
          </p:cNvSpPr>
          <p:nvPr/>
        </p:nvSpPr>
        <p:spPr bwMode="auto">
          <a:xfrm>
            <a:off x="1857356" y="2900755"/>
            <a:ext cx="2000264" cy="456807"/>
          </a:xfrm>
          <a:prstGeom prst="roundRect">
            <a:avLst>
              <a:gd name="adj" fmla="val 2966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对象名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.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方法名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();</a:t>
            </a:r>
          </a:p>
        </p:txBody>
      </p:sp>
      <p:sp>
        <p:nvSpPr>
          <p:cNvPr id="498699" name="Rectangle 11"/>
          <p:cNvSpPr>
            <a:spLocks noChangeArrowheads="1"/>
          </p:cNvSpPr>
          <p:nvPr/>
        </p:nvSpPr>
        <p:spPr bwMode="auto">
          <a:xfrm>
            <a:off x="784254" y="4389455"/>
            <a:ext cx="7667625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>
                <a:latin typeface="+mn-lt"/>
                <a:ea typeface="+mn-ea"/>
              </a:rPr>
              <a:t>小明过生日，爸爸送他一个电动狮子玩具，编程测试这个狮子能否正常工作            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lang="zh-CN" altLang="en-US" sz="2800" b="1" dirty="0">
              <a:ea typeface="黑体" pitchFamily="2" charset="-122"/>
            </a:endParaRPr>
          </a:p>
        </p:txBody>
      </p:sp>
      <p:grpSp>
        <p:nvGrpSpPr>
          <p:cNvPr id="2" name="组合 71"/>
          <p:cNvGrpSpPr/>
          <p:nvPr/>
        </p:nvGrpSpPr>
        <p:grpSpPr>
          <a:xfrm>
            <a:off x="71406" y="2900755"/>
            <a:ext cx="1000132" cy="400110"/>
            <a:chOff x="1000100" y="1801286"/>
            <a:chExt cx="1000132" cy="400110"/>
          </a:xfrm>
        </p:grpSpPr>
        <p:pic>
          <p:nvPicPr>
            <p:cNvPr id="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3" name="组合 72"/>
          <p:cNvGrpSpPr/>
          <p:nvPr/>
        </p:nvGrpSpPr>
        <p:grpSpPr>
          <a:xfrm>
            <a:off x="84952" y="3823976"/>
            <a:ext cx="986586" cy="422603"/>
            <a:chOff x="1000100" y="1173499"/>
            <a:chExt cx="986586" cy="422603"/>
          </a:xfrm>
        </p:grpSpPr>
        <p:pic>
          <p:nvPicPr>
            <p:cNvPr id="1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8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BDEVA课程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CCFFFF"/>
            </a:gs>
            <a:gs pos="100000">
              <a:schemeClr val="bg1"/>
            </a:gs>
          </a:gsLst>
          <a:lin ang="5400000" scaled="1"/>
        </a:gradFill>
        <a:ln w="12700">
          <a:solidFill>
            <a:srgbClr val="008080"/>
          </a:solidFill>
          <a:round/>
          <a:headEnd/>
          <a:tailEnd/>
        </a:ln>
      </a:spPr>
      <a:bodyPr wrap="square">
        <a:spAutoFit/>
      </a:bodyPr>
      <a:lstStyle>
        <a:defPPr>
          <a:defRPr b="1" dirty="0" smtClean="0">
            <a:solidFill>
              <a:srgbClr val="0000FF"/>
            </a:solidFill>
            <a:ea typeface="黑体" pitchFamily="49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主题2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4324</TotalTime>
  <Words>2239</Words>
  <Application>Microsoft Office PowerPoint</Application>
  <PresentationFormat>全屏显示(4:3)</PresentationFormat>
  <Paragraphs>427</Paragraphs>
  <Slides>29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黑体</vt:lpstr>
      <vt:lpstr>华文楷体</vt:lpstr>
      <vt:lpstr>华文新魏</vt:lpstr>
      <vt:lpstr>宋体</vt:lpstr>
      <vt:lpstr>微软雅黑</vt:lpstr>
      <vt:lpstr>Arial</vt:lpstr>
      <vt:lpstr>Calibri</vt:lpstr>
      <vt:lpstr>Tahoma</vt:lpstr>
      <vt:lpstr>Times New Roman</vt:lpstr>
      <vt:lpstr>Verdana</vt:lpstr>
      <vt:lpstr>Wingdings</vt:lpstr>
      <vt:lpstr>1_PBDEVA课程PPT模板</vt:lpstr>
      <vt:lpstr>主题2</vt:lpstr>
      <vt:lpstr>Image</vt:lpstr>
      <vt:lpstr>第八章</vt:lpstr>
      <vt:lpstr>回顾与作业点评</vt:lpstr>
      <vt:lpstr>本章任务</vt:lpstr>
      <vt:lpstr>本章目标</vt:lpstr>
      <vt:lpstr>类的方法</vt:lpstr>
      <vt:lpstr>类的方法示例</vt:lpstr>
      <vt:lpstr>如何定义类的方法</vt:lpstr>
      <vt:lpstr>方法的返回值</vt:lpstr>
      <vt:lpstr>方法调用</vt:lpstr>
      <vt:lpstr>方法调用</vt:lpstr>
      <vt:lpstr>方法调用小结</vt:lpstr>
      <vt:lpstr>常见错误4-1</vt:lpstr>
      <vt:lpstr>常见错误4-2</vt:lpstr>
      <vt:lpstr>常见错误4-3</vt:lpstr>
      <vt:lpstr>常见错误4-4</vt:lpstr>
      <vt:lpstr>小结</vt:lpstr>
      <vt:lpstr>学员操作——计算平均分和总成绩2-1 </vt:lpstr>
      <vt:lpstr>学员操作—计算平均分和总成绩2-2</vt:lpstr>
      <vt:lpstr>成员变量和局部变量2-1</vt:lpstr>
      <vt:lpstr>成员变量和局部变量2-2</vt:lpstr>
      <vt:lpstr>成员变量和局部变量的区别</vt:lpstr>
      <vt:lpstr>常见错误</vt:lpstr>
      <vt:lpstr>面向对象的编程（OOP）</vt:lpstr>
      <vt:lpstr>小结</vt:lpstr>
      <vt:lpstr>学员操作——定义管理员类 </vt:lpstr>
      <vt:lpstr>学员操作——实现菜单的级联效果2-1</vt:lpstr>
      <vt:lpstr>学员操作—实现菜单的级联效果2-2</vt:lpstr>
      <vt:lpstr>学员操作——实现系统入口程序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wxj</cp:lastModifiedBy>
  <cp:revision>763</cp:revision>
  <dcterms:created xsi:type="dcterms:W3CDTF">2006-03-08T06:55:38Z</dcterms:created>
  <dcterms:modified xsi:type="dcterms:W3CDTF">2020-07-27T07:49:41Z</dcterms:modified>
</cp:coreProperties>
</file>