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3" r:id="rId3"/>
  </p:sldMasterIdLst>
  <p:notesMasterIdLst>
    <p:notesMasterId r:id="rId8"/>
  </p:notesMasterIdLst>
  <p:handoutMasterIdLst>
    <p:handoutMasterId r:id="rId36"/>
  </p:handoutMasterIdLst>
  <p:sldIdLst>
    <p:sldId id="460" r:id="rId4"/>
    <p:sldId id="425" r:id="rId5"/>
    <p:sldId id="426" r:id="rId6"/>
    <p:sldId id="427" r:id="rId7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9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2714" autoAdjust="0"/>
  </p:normalViewPr>
  <p:slideViewPr>
    <p:cSldViewPr>
      <p:cViewPr varScale="1">
        <p:scale>
          <a:sx n="67" d="100"/>
          <a:sy n="67" d="100"/>
        </p:scale>
        <p:origin x="1662" y="4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60A9F9-342C-4108-A1E9-6F8BD45A5E1A}" type="slidenum">
              <a:rPr lang="zh-CN" altLang="en-US"/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6A11B4-CC6B-44D4-9F5B-8C2560539125}" type="slidenum">
              <a:rPr lang="zh-CN" altLang="en-US"/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A1402A-2534-44D9-8180-9BDD18C6A093}" type="slidenum">
              <a:rPr lang="zh-CN" altLang="en-US"/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550EDB-AAA1-4155-8DCD-7EF69B5CC775}" type="slidenum">
              <a:rPr lang="zh-CN" altLang="en-US"/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1CE5FE-8114-4866-B1C0-9E271DD1818C}" type="slidenum">
              <a:rPr lang="zh-CN" altLang="en-US"/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535016-AAEE-4063-832D-527E7AEF9DB1}" type="slidenum">
              <a:rPr lang="zh-CN" altLang="en-US"/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5EB988-5111-41DF-BEB1-D071FFE7428D}" type="slidenum">
              <a:rPr lang="zh-CN" altLang="en-US"/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CABC47-3FBB-4054-917E-97E7D47F791D}" type="slidenum">
              <a:rPr lang="zh-CN" altLang="en-US"/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5EB988-5111-41DF-BEB1-D071FFE7428D}" type="slidenum">
              <a:rPr lang="zh-CN" altLang="en-US"/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5EB988-5111-41DF-BEB1-D071FFE7428D}" type="slidenum">
              <a:rPr lang="zh-CN" altLang="en-US"/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n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  <a:lvl5pP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 hasCustomPrompt="1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 hasCustomPrompt="1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9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6.png"/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34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3.png"/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带参数的方法</a:t>
            </a:r>
            <a:r>
              <a:rPr lang="en-US" altLang="zh-CN"/>
              <a:t>(</a:t>
            </a:r>
            <a:r>
              <a:rPr lang="zh-CN" altLang="en-US"/>
              <a:t>二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AutoShape 2"/>
          <p:cNvSpPr>
            <a:spLocks noChangeArrowheads="1"/>
          </p:cNvSpPr>
          <p:nvPr/>
        </p:nvSpPr>
        <p:spPr bwMode="auto">
          <a:xfrm>
            <a:off x="950915" y="1500174"/>
            <a:ext cx="6764357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addName(String name){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.addName(String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gray">
          <a:xfrm>
            <a:off x="1214414" y="5143512"/>
            <a:ext cx="500066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调用方法时不能指定实参类型！</a:t>
            </a:r>
            <a:endParaRPr lang="en-US" altLang="zh-CN" sz="2000" b="1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2786050" y="3786190"/>
            <a:ext cx="642942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vert="horz" wrap="none" lIns="91440" tIns="45720" rIns="91440" bIns="45720" numCol="1" anchor="ctr" anchorCtr="0" compatLnSpc="1"/>
          <a:lstStyle/>
          <a:p>
            <a:pPr marL="342900" indent="-342900">
              <a:buClr>
                <a:schemeClr val="tx2"/>
              </a:buClr>
              <a:buSzPct val="80000"/>
              <a:buBlip>
                <a:blip r:embed="rId1"/>
              </a:buBlip>
            </a:pP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4-1</a:t>
            </a:r>
            <a:endParaRPr lang="zh-CN" altLang="en-US" b="1"/>
          </a:p>
        </p:txBody>
      </p:sp>
      <p:sp>
        <p:nvSpPr>
          <p:cNvPr id="519176" name="AutoShape 8"/>
          <p:cNvSpPr>
            <a:spLocks noChangeArrowheads="1"/>
          </p:cNvSpPr>
          <p:nvPr/>
        </p:nvSpPr>
        <p:spPr bwMode="gray">
          <a:xfrm>
            <a:off x="4786314" y="3638554"/>
            <a:ext cx="3744913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对象名</a:t>
            </a:r>
            <a:r>
              <a:rPr lang="en-US" altLang="zh-CN" b="1" dirty="0"/>
              <a:t>.addName("</a:t>
            </a:r>
            <a:r>
              <a:rPr lang="zh-CN" altLang="en-US" b="1" dirty="0"/>
              <a:t>张三</a:t>
            </a:r>
            <a:r>
              <a:rPr lang="en-US" altLang="en-US" b="1" dirty="0"/>
              <a:t>"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  <a:endParaRPr lang="zh-CN" altLang="en-US" b="1" dirty="0"/>
          </a:p>
        </p:txBody>
      </p: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125395" y="4643446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  <p:bldP spid="519171" grpId="0" animBg="1"/>
      <p:bldP spid="519172" grpId="0" animBg="1"/>
      <p:bldP spid="5191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992190" y="1487504"/>
            <a:ext cx="679452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boolean searchName(int start ,int end ,String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开始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e=3;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boolean flag=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 searchName(s ,e ,name);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1219" name="AutoShape 3"/>
          <p:cNvSpPr>
            <a:spLocks noChangeArrowheads="1"/>
          </p:cNvSpPr>
          <p:nvPr/>
        </p:nvSpPr>
        <p:spPr bwMode="gray">
          <a:xfrm>
            <a:off x="1285852" y="5780108"/>
            <a:ext cx="4464050" cy="64928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形参和实参数据类型不一致</a:t>
            </a:r>
            <a:r>
              <a:rPr lang="zh-CN" altLang="en-US" sz="2000" b="1" dirty="0"/>
              <a:t>！</a:t>
            </a:r>
            <a:endParaRPr lang="zh-CN" altLang="en-US" sz="2000" b="1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4429124" y="4786322"/>
            <a:ext cx="14287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4-2</a:t>
            </a:r>
            <a:endParaRPr lang="zh-CN" altLang="en-US" b="1"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1054102" y="3786190"/>
            <a:ext cx="731816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3786183" y="1928802"/>
            <a:ext cx="78581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125395" y="5443417"/>
            <a:ext cx="1058023" cy="414475"/>
            <a:chOff x="1000100" y="3950459"/>
            <a:chExt cx="1058023" cy="414475"/>
          </a:xfrm>
        </p:grpSpPr>
        <p:pic>
          <p:nvPicPr>
            <p:cNvPr id="1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19" grpId="0" animBg="1"/>
      <p:bldP spid="521220" grpId="0" animBg="1"/>
      <p:bldP spid="521223" grpId="0" animBg="1"/>
      <p:bldP spid="5212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1001715" y="1473999"/>
            <a:ext cx="6784995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boolean searchName(int start,int end,String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s=1;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e=3;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boolean flag=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.searchName(s,e);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2243" name="AutoShape 3"/>
          <p:cNvSpPr>
            <a:spLocks noChangeArrowheads="1"/>
          </p:cNvSpPr>
          <p:nvPr/>
        </p:nvSpPr>
        <p:spPr bwMode="gray">
          <a:xfrm>
            <a:off x="1142976" y="5424506"/>
            <a:ext cx="4319587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zh-CN" sz="2000" b="1" dirty="0"/>
              <a:t>形参和实参数量不一致</a:t>
            </a:r>
            <a:r>
              <a:rPr lang="zh-CN" altLang="en-US" sz="2000" b="1" dirty="0"/>
              <a:t>！</a:t>
            </a:r>
            <a:endParaRPr lang="en-US" altLang="zh-CN" sz="2000" b="1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3762391" y="1928803"/>
            <a:ext cx="2738435" cy="28575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4-3</a:t>
            </a:r>
            <a:endParaRPr lang="zh-CN" altLang="en-US" b="1"/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4429125" y="4429132"/>
            <a:ext cx="285752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125395" y="5014789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  <p:bldP spid="522244" grpId="0" animBg="1"/>
      <p:bldP spid="5222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AutoShape 2"/>
          <p:cNvSpPr>
            <a:spLocks noChangeArrowheads="1"/>
          </p:cNvSpPr>
          <p:nvPr/>
        </p:nvSpPr>
        <p:spPr bwMode="auto">
          <a:xfrm>
            <a:off x="992190" y="1378757"/>
            <a:ext cx="686595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方法定义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boolean searchName(int start,int end,String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方法体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方法调用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s=1;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e=3;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.searchName(s,e,name);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7" name="AutoShape 3"/>
          <p:cNvSpPr>
            <a:spLocks noChangeArrowheads="1"/>
          </p:cNvSpPr>
          <p:nvPr/>
        </p:nvSpPr>
        <p:spPr bwMode="gray">
          <a:xfrm>
            <a:off x="1214414" y="5711845"/>
            <a:ext cx="5545138" cy="574675"/>
          </a:xfrm>
          <a:prstGeom prst="roundRect">
            <a:avLst>
              <a:gd name="adj" fmla="val 47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zh-CN" sz="2000" b="1" dirty="0"/>
              <a:t>调用方法后没有对返回值作任何处理</a:t>
            </a:r>
            <a:r>
              <a:rPr lang="zh-CN" altLang="en-US" sz="2000" b="1" dirty="0"/>
              <a:t>！</a:t>
            </a:r>
            <a:endParaRPr lang="en-US" altLang="zh-CN" sz="2000" b="1" dirty="0"/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4-4</a:t>
            </a:r>
            <a:endParaRPr lang="zh-CN" altLang="en-US" b="1"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1071537" y="4643446"/>
            <a:ext cx="3579813" cy="393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714479" y="1785926"/>
            <a:ext cx="1008063" cy="3222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125395" y="5229103"/>
            <a:ext cx="1058023" cy="414475"/>
            <a:chOff x="1000100" y="3950459"/>
            <a:chExt cx="1058023" cy="414475"/>
          </a:xfrm>
        </p:grpSpPr>
        <p:pic>
          <p:nvPicPr>
            <p:cNvPr id="13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70" grpId="0" animBg="1"/>
      <p:bldP spid="5232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学员操作</a:t>
            </a:r>
            <a:r>
              <a:rPr lang="en-US" altLang="zh-CN" b="1" dirty="0"/>
              <a:t>——</a:t>
            </a:r>
            <a:r>
              <a:rPr lang="zh-CN" altLang="en-US" dirty="0"/>
              <a:t>修改</a:t>
            </a:r>
            <a:r>
              <a:rPr lang="zh-CN" altLang="zh-CN" b="1" dirty="0"/>
              <a:t>客户姓名</a:t>
            </a:r>
            <a:endParaRPr lang="en-US" altLang="zh-CN" b="1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76351"/>
            <a:ext cx="7645398" cy="129539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修改客户姓名，输入新、旧姓名，进行修改并显示是否修改成功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285852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 descr="图14.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285992"/>
            <a:ext cx="3706806" cy="4143404"/>
          </a:xfrm>
          <a:prstGeom prst="rect">
            <a:avLst/>
          </a:prstGeom>
        </p:spPr>
      </p:pic>
      <p:grpSp>
        <p:nvGrpSpPr>
          <p:cNvPr id="4" name="组合 56"/>
          <p:cNvGrpSpPr/>
          <p:nvPr/>
        </p:nvGrpSpPr>
        <p:grpSpPr>
          <a:xfrm>
            <a:off x="-32" y="2928934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28596" y="3429000"/>
            <a:ext cx="7645398" cy="2428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定义方法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85787" y="4109383"/>
            <a:ext cx="3786213" cy="10341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editName</a:t>
            </a:r>
            <a:r>
              <a:rPr lang="en-US" altLang="zh-CN" b="1" dirty="0"/>
              <a:t> (</a:t>
            </a:r>
            <a:endParaRPr lang="en-US" altLang="zh-CN" b="1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/>
              <a:t>       String </a:t>
            </a:r>
            <a:r>
              <a:rPr lang="en-US" altLang="zh-CN" b="1" dirty="0" err="1"/>
              <a:t>oldName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/>
              <a:t>       String </a:t>
            </a:r>
            <a:r>
              <a:rPr lang="en-US" altLang="zh-CN" b="1" dirty="0" err="1"/>
              <a:t>newName</a:t>
            </a:r>
            <a:r>
              <a:rPr lang="en-US" altLang="zh-CN" b="1" dirty="0"/>
              <a:t>)</a:t>
            </a:r>
            <a:endParaRPr lang="zh-CN" altLang="en-US" sz="16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数组作为参数</a:t>
            </a:r>
            <a:r>
              <a:rPr lang="zh-CN" altLang="zh-CN" b="1" dirty="0"/>
              <a:t>的方法</a:t>
            </a:r>
            <a:r>
              <a:rPr lang="en-US" altLang="zh-CN" b="1" dirty="0"/>
              <a:t>2-1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5214950"/>
            <a:ext cx="7645398" cy="13573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位学员的决赛成绩保存在数组中</a:t>
            </a:r>
            <a:endParaRPr lang="en-US" altLang="zh-CN" dirty="0"/>
          </a:p>
          <a:p>
            <a:r>
              <a:rPr lang="zh-CN" altLang="en-US" dirty="0"/>
              <a:t>设计求平均成绩、最高成绩的方法，并把数组作为参数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54" y="1276351"/>
            <a:ext cx="7319963" cy="1008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有</a:t>
            </a:r>
            <a:r>
              <a:rPr lang="en-US" altLang="zh-CN" sz="2800" b="1" dirty="0">
                <a:latin typeface="+mn-lt"/>
                <a:ea typeface="+mn-ea"/>
              </a:rPr>
              <a:t>5</a:t>
            </a:r>
            <a:r>
              <a:rPr lang="zh-CN" altLang="en-US" sz="2800" b="1" dirty="0">
                <a:latin typeface="+mn-lt"/>
                <a:ea typeface="+mn-ea"/>
              </a:rPr>
              <a:t>位学员参加了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知识竞赛的决赛，输出决赛的平均成绩和最高成绩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71406" y="4553652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图 14.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2285992"/>
            <a:ext cx="3541081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9" y="1463657"/>
            <a:ext cx="464502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 double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calAvg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[] scores ){</a:t>
            </a:r>
            <a:endParaRPr lang="zh-CN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sum=0;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double </a:t>
            </a:r>
            <a:r>
              <a:rPr lang="en-US" altLang="en-US" b="1" dirty="0" err="1">
                <a:cs typeface="Times New Roman" panose="02020603050405020304" pitchFamily="18" charset="0"/>
              </a:rPr>
              <a:t>avg</a:t>
            </a:r>
            <a:r>
              <a:rPr lang="en-US" altLang="en-US" b="1" dirty="0">
                <a:cs typeface="Times New Roman" panose="02020603050405020304" pitchFamily="18" charset="0"/>
              </a:rPr>
              <a:t>=0.0;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for(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 =0;i&lt;</a:t>
            </a:r>
            <a:r>
              <a:rPr lang="en-US" altLang="en-US" b="1" dirty="0" err="1">
                <a:cs typeface="Times New Roman" panose="02020603050405020304" pitchFamily="18" charset="0"/>
              </a:rPr>
              <a:t>scores.length;i</a:t>
            </a:r>
            <a:r>
              <a:rPr lang="en-US" altLang="en-US" b="1" dirty="0">
                <a:cs typeface="Times New Roman" panose="02020603050405020304" pitchFamily="18" charset="0"/>
              </a:rPr>
              <a:t>++){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   sum+=scores[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];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}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cs typeface="Times New Roman" panose="02020603050405020304" pitchFamily="18" charset="0"/>
              </a:rPr>
              <a:t>avg</a:t>
            </a:r>
            <a:r>
              <a:rPr lang="en-US" altLang="en-US" b="1" dirty="0">
                <a:cs typeface="Times New Roman" panose="02020603050405020304" pitchFamily="18" charset="0"/>
              </a:rPr>
              <a:t>=(double)sum/</a:t>
            </a:r>
            <a:r>
              <a:rPr lang="en-US" altLang="en-US" b="1" dirty="0" err="1">
                <a:cs typeface="Times New Roman" panose="02020603050405020304" pitchFamily="18" charset="0"/>
              </a:rPr>
              <a:t>scores.length</a:t>
            </a:r>
            <a:r>
              <a:rPr lang="en-US" altLang="en-US" b="1" dirty="0">
                <a:cs typeface="Times New Roman" panose="02020603050405020304" pitchFamily="18" charset="0"/>
              </a:rPr>
              <a:t>;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return </a:t>
            </a:r>
            <a:r>
              <a:rPr lang="en-US" altLang="en-US" b="1" dirty="0" err="1">
                <a:cs typeface="Times New Roman" panose="02020603050405020304" pitchFamily="18" charset="0"/>
              </a:rPr>
              <a:t>avg</a:t>
            </a:r>
            <a:r>
              <a:rPr lang="en-US" altLang="en-US" b="1" dirty="0">
                <a:cs typeface="Times New Roman" panose="02020603050405020304" pitchFamily="18" charset="0"/>
              </a:rPr>
              <a:t>;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714355"/>
            <a:ext cx="1385920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数组作为参数</a:t>
            </a:r>
            <a:r>
              <a:rPr lang="zh-CN" altLang="zh-CN" dirty="0"/>
              <a:t>的方法</a:t>
            </a:r>
            <a:r>
              <a:rPr lang="en-US" altLang="zh-CN" dirty="0"/>
              <a:t>2-2</a:t>
            </a:r>
            <a:endParaRPr lang="en-US" altLang="zh-CN" b="1"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214415" y="1571612"/>
            <a:ext cx="785817" cy="28575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085533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2214546" y="2214554"/>
            <a:ext cx="464502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calMax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[] scores ){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max=scores[0];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for(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 =1;i&lt;</a:t>
            </a:r>
            <a:r>
              <a:rPr lang="en-US" altLang="en-US" b="1" dirty="0" err="1">
                <a:cs typeface="Times New Roman" panose="02020603050405020304" pitchFamily="18" charset="0"/>
              </a:rPr>
              <a:t>scores.length;i</a:t>
            </a:r>
            <a:r>
              <a:rPr lang="en-US" altLang="en-US" b="1" dirty="0">
                <a:cs typeface="Times New Roman" panose="02020603050405020304" pitchFamily="18" charset="0"/>
              </a:rPr>
              <a:t>++){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   if(max&lt;scores[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]){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       max=scores[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];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   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return max;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}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4103687" y="4325165"/>
            <a:ext cx="4754593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[] scores=new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[5];//</a:t>
            </a:r>
            <a:r>
              <a:rPr lang="zh-CN" altLang="en-US" b="1" dirty="0">
                <a:cs typeface="Times New Roman" panose="02020603050405020304" pitchFamily="18" charset="0"/>
              </a:rPr>
              <a:t>保存比赛成绩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//……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double </a:t>
            </a:r>
            <a:r>
              <a:rPr lang="en-US" altLang="en-US" b="1" dirty="0" err="1">
                <a:cs typeface="Times New Roman" panose="02020603050405020304" pitchFamily="18" charset="0"/>
              </a:rPr>
              <a:t>avgScore</a:t>
            </a:r>
            <a:r>
              <a:rPr lang="en-US" altLang="en-US" b="1" dirty="0">
                <a:cs typeface="Times New Roman" panose="02020603050405020304" pitchFamily="18" charset="0"/>
              </a:rPr>
              <a:t>=</a:t>
            </a:r>
            <a:r>
              <a:rPr lang="en-US" altLang="en-US" b="1" dirty="0" err="1">
                <a:cs typeface="Times New Roman" panose="02020603050405020304" pitchFamily="18" charset="0"/>
              </a:rPr>
              <a:t>st.calAvg</a:t>
            </a:r>
            <a:r>
              <a:rPr lang="en-US" altLang="en-US" b="1" dirty="0">
                <a:cs typeface="Times New Roman" panose="02020603050405020304" pitchFamily="18" charset="0"/>
              </a:rPr>
              <a:t>(scores);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maxScore</a:t>
            </a:r>
            <a:r>
              <a:rPr lang="en-US" altLang="en-US" b="1" dirty="0">
                <a:cs typeface="Times New Roman" panose="02020603050405020304" pitchFamily="18" charset="0"/>
              </a:rPr>
              <a:t>=</a:t>
            </a:r>
            <a:r>
              <a:rPr lang="en-US" altLang="en-US" b="1" dirty="0" err="1">
                <a:cs typeface="Times New Roman" panose="02020603050405020304" pitchFamily="18" charset="0"/>
              </a:rPr>
              <a:t>st.calMax</a:t>
            </a:r>
            <a:r>
              <a:rPr lang="en-US" altLang="en-US" b="1" dirty="0">
                <a:cs typeface="Times New Roman" panose="02020603050405020304" pitchFamily="18" charset="0"/>
              </a:rPr>
              <a:t>(scores);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000365" y="2285992"/>
            <a:ext cx="357189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857488" y="1571612"/>
            <a:ext cx="1357322" cy="28575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4214810" y="2285992"/>
            <a:ext cx="135732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5257782" y="1500173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5411881" y="187135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7400922" y="4714883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 flipH="1" flipV="1">
            <a:off x="6989911" y="486874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43636" y="5143512"/>
            <a:ext cx="19288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786446" y="5500702"/>
            <a:ext cx="19288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对象</a:t>
            </a:r>
            <a:r>
              <a:rPr lang="zh-CN" altLang="en-US" b="1" dirty="0"/>
              <a:t>作为参数</a:t>
            </a:r>
            <a:r>
              <a:rPr lang="zh-CN" altLang="zh-CN" b="1" dirty="0"/>
              <a:t>的方法</a:t>
            </a:r>
            <a:r>
              <a:rPr lang="en-US" altLang="zh-CN" b="1" dirty="0"/>
              <a:t>2-1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714884"/>
            <a:ext cx="7645398" cy="13573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方式一：设计带四个参数（学号、姓名、年龄、成绩）的方法</a:t>
            </a:r>
            <a:endParaRPr lang="en-US" altLang="zh-CN" sz="2400" dirty="0"/>
          </a:p>
          <a:p>
            <a:r>
              <a:rPr lang="zh-CN" altLang="en-US" sz="2400" dirty="0"/>
              <a:t>方式二：将学生学号、姓名、年龄、成绩封装在学生对象中，设计方法，以学生对象作为参数</a:t>
            </a:r>
            <a:endParaRPr lang="en-US" altLang="zh-CN" sz="2400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54" y="1276351"/>
            <a:ext cx="7319963" cy="1008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在实现了增加一个学生姓名的基础上，增加学生的学号、年龄和成绩，并显示这些信息，如何实现？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02402" y="4196463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6" name="图片 15" descr="图14.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2643182"/>
            <a:ext cx="3571900" cy="1924118"/>
          </a:xfrm>
          <a:prstGeom prst="rect">
            <a:avLst/>
          </a:prstGeom>
        </p:spPr>
      </p:pic>
      <p:sp>
        <p:nvSpPr>
          <p:cNvPr id="17" name="AutoShape 3"/>
          <p:cNvSpPr>
            <a:spLocks noChangeArrowheads="1"/>
          </p:cNvSpPr>
          <p:nvPr/>
        </p:nvSpPr>
        <p:spPr bwMode="gray">
          <a:xfrm>
            <a:off x="1102971" y="2823855"/>
            <a:ext cx="6215106" cy="85725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可以将多个相关的信息封装成对象，作为参数传递，避免方法有太多的参数！</a:t>
            </a:r>
            <a:endParaRPr lang="en-US" altLang="zh-CN" sz="2000" b="1" dirty="0"/>
          </a:p>
        </p:txBody>
      </p:sp>
      <p:grpSp>
        <p:nvGrpSpPr>
          <p:cNvPr id="4" name="组合 57"/>
          <p:cNvGrpSpPr/>
          <p:nvPr/>
        </p:nvGrpSpPr>
        <p:grpSpPr>
          <a:xfrm>
            <a:off x="117900" y="4243336"/>
            <a:ext cx="843709" cy="400110"/>
            <a:chOff x="3786182" y="3143248"/>
            <a:chExt cx="84370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build="p"/>
      <p:bldP spid="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53102"/>
            <a:ext cx="6716730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class Student  {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cs typeface="Times New Roman" panose="02020603050405020304" pitchFamily="18" charset="0"/>
              </a:rPr>
              <a:t>public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id;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public String name;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public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age;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public 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score;	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public void </a:t>
            </a:r>
            <a:r>
              <a:rPr lang="en-US" altLang="en-US" b="1" dirty="0" err="1">
                <a:cs typeface="Times New Roman" panose="02020603050405020304" pitchFamily="18" charset="0"/>
              </a:rPr>
              <a:t>showInfo</a:t>
            </a:r>
            <a:r>
              <a:rPr lang="en-US" altLang="en-US" b="1" dirty="0">
                <a:cs typeface="Times New Roman" panose="02020603050405020304" pitchFamily="18" charset="0"/>
              </a:rPr>
              <a:t>() {		</a:t>
            </a:r>
            <a:r>
              <a:rPr lang="en-US" altLang="en-US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en-US" b="1" dirty="0">
                <a:cs typeface="Times New Roman" panose="02020603050405020304" pitchFamily="18" charset="0"/>
              </a:rPr>
              <a:t>(id+"\t"+name+"\t"+age+"\t"+score);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714355"/>
            <a:ext cx="916092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学生类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571504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对象作为参数</a:t>
            </a:r>
            <a:r>
              <a:rPr lang="zh-CN" altLang="zh-CN" dirty="0"/>
              <a:t>的方法</a:t>
            </a:r>
            <a:r>
              <a:rPr lang="en-US" altLang="zh-CN" dirty="0"/>
              <a:t>2-2</a:t>
            </a:r>
            <a:endParaRPr lang="en-US" altLang="zh-CN" b="1"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142976" y="1500174"/>
            <a:ext cx="928694" cy="3571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085533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3428992" y="2214554"/>
            <a:ext cx="5143536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 void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addStudent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( Student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stu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) {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for(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 =0;i&lt;</a:t>
            </a:r>
            <a:r>
              <a:rPr lang="en-US" altLang="en-US" b="1" dirty="0" err="1">
                <a:cs typeface="Times New Roman" panose="02020603050405020304" pitchFamily="18" charset="0"/>
              </a:rPr>
              <a:t>students.length;i</a:t>
            </a:r>
            <a:r>
              <a:rPr lang="en-US" altLang="en-US" b="1" dirty="0">
                <a:cs typeface="Times New Roman" panose="02020603050405020304" pitchFamily="18" charset="0"/>
              </a:rPr>
              <a:t>++) 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if(students[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]==null) 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   students[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]=</a:t>
            </a:r>
            <a:r>
              <a:rPr lang="en-US" altLang="en-US" b="1" dirty="0" err="1">
                <a:cs typeface="Times New Roman" panose="02020603050405020304" pitchFamily="18" charset="0"/>
              </a:rPr>
              <a:t>stu</a:t>
            </a:r>
            <a:r>
              <a:rPr lang="en-US" altLang="en-US" b="1" dirty="0">
                <a:cs typeface="Times New Roman" panose="02020603050405020304" pitchFamily="18" charset="0"/>
              </a:rPr>
              <a:t>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    break;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       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4103687" y="4542387"/>
            <a:ext cx="4754593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 //</a:t>
            </a:r>
            <a:r>
              <a:rPr lang="en-US" altLang="zh-CN" b="1" dirty="0">
                <a:cs typeface="Times New Roman" panose="02020603050405020304" pitchFamily="18" charset="0"/>
              </a:rPr>
              <a:t>……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 err="1">
                <a:cs typeface="Times New Roman" panose="02020603050405020304" pitchFamily="18" charset="0"/>
              </a:rPr>
              <a:t>studentsBiz.addStudent</a:t>
            </a:r>
            <a:r>
              <a:rPr lang="en-US" altLang="en-US" b="1" dirty="0">
                <a:cs typeface="Times New Roman" panose="02020603050405020304" pitchFamily="18" charset="0"/>
              </a:rPr>
              <a:t>(student1);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 err="1">
                <a:cs typeface="Times New Roman" panose="02020603050405020304" pitchFamily="18" charset="0"/>
              </a:rPr>
              <a:t>studentsBiz.addStudent</a:t>
            </a:r>
            <a:r>
              <a:rPr lang="en-US" altLang="en-US" b="1" dirty="0">
                <a:cs typeface="Times New Roman" panose="02020603050405020304" pitchFamily="18" charset="0"/>
              </a:rPr>
              <a:t>(student2);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112640" y="2285992"/>
            <a:ext cx="135732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6472228" y="1500173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对象参数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6626327" y="187135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7400922" y="4399510"/>
            <a:ext cx="1146741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6929456" y="4714885"/>
            <a:ext cx="40365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556634" y="4971014"/>
            <a:ext cx="250033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541136" y="5312707"/>
            <a:ext cx="2500330" cy="3571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r>
              <a:rPr lang="zh-CN" altLang="en-US" sz="3200" dirty="0"/>
              <a:t>学员操作</a:t>
            </a:r>
            <a:r>
              <a:rPr lang="en-US" altLang="zh-CN" sz="3200" b="1" dirty="0"/>
              <a:t>——</a:t>
            </a:r>
            <a:r>
              <a:rPr lang="zh-CN" altLang="en-US" sz="3200" dirty="0"/>
              <a:t>对客户姓名排序</a:t>
            </a:r>
            <a:r>
              <a:rPr lang="en-US" altLang="zh-CN" sz="3200" b="1" dirty="0"/>
              <a:t>2-1</a:t>
            </a:r>
            <a:endParaRPr lang="zh-CN" altLang="en-US" sz="3200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/>
            <a:r>
              <a:rPr lang="zh-CN" altLang="en-US" dirty="0"/>
              <a:t>带参方法的调用</a:t>
            </a:r>
            <a:endParaRPr lang="zh-CN" altLang="en-US" dirty="0"/>
          </a:p>
          <a:p>
            <a:pPr lvl="1"/>
            <a:r>
              <a:rPr lang="zh-CN" altLang="en-US" dirty="0"/>
              <a:t>数组作为方法的参数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编写方法，实现对客户姓名的排序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" name="图片 10" descr="图14.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3713991"/>
            <a:ext cx="4497689" cy="20724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本章任务</a:t>
            </a:r>
            <a:endParaRPr lang="zh-CN" altLang="en-US" b="1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00109"/>
            <a:ext cx="7645398" cy="2500330"/>
          </a:xfrm>
        </p:spPr>
        <p:txBody>
          <a:bodyPr/>
          <a:lstStyle/>
          <a:p>
            <a:r>
              <a:rPr lang="zh-CN" altLang="en-US" dirty="0"/>
              <a:t>实现客户信息的添加和显示</a:t>
            </a:r>
            <a:endParaRPr lang="en-US" altLang="zh-CN" dirty="0"/>
          </a:p>
          <a:p>
            <a:r>
              <a:rPr lang="zh-CN" altLang="en-US" dirty="0"/>
              <a:t>修改客户姓名</a:t>
            </a:r>
            <a:endParaRPr lang="en-US" altLang="zh-CN" dirty="0"/>
          </a:p>
          <a:p>
            <a:r>
              <a:rPr lang="zh-CN" altLang="en-US" dirty="0"/>
              <a:t>对客户姓名排序</a:t>
            </a:r>
            <a:endParaRPr lang="zh-CN" altLang="en-US" dirty="0"/>
          </a:p>
          <a:p>
            <a:r>
              <a:rPr lang="zh-CN" altLang="en-US" dirty="0"/>
              <a:t>实现模拟账户存取款功能</a:t>
            </a:r>
            <a:endParaRPr lang="zh-CN" altLang="en-US" dirty="0"/>
          </a:p>
        </p:txBody>
      </p:sp>
      <p:pic>
        <p:nvPicPr>
          <p:cNvPr id="7" name="图片 6" descr="图14.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457" y="1928802"/>
            <a:ext cx="3542006" cy="3159843"/>
          </a:xfrm>
          <a:prstGeom prst="rect">
            <a:avLst/>
          </a:prstGeom>
        </p:spPr>
      </p:pic>
      <p:pic>
        <p:nvPicPr>
          <p:cNvPr id="8" name="图片 7" descr="图14.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214553"/>
            <a:ext cx="3786182" cy="1792899"/>
          </a:xfrm>
          <a:prstGeom prst="rect">
            <a:avLst/>
          </a:prstGeom>
        </p:spPr>
      </p:pic>
      <p:pic>
        <p:nvPicPr>
          <p:cNvPr id="9" name="图片 8" descr="图14.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928802"/>
            <a:ext cx="4154180" cy="4643470"/>
          </a:xfrm>
          <a:prstGeom prst="rect">
            <a:avLst/>
          </a:prstGeom>
        </p:spPr>
      </p:pic>
      <p:pic>
        <p:nvPicPr>
          <p:cNvPr id="10" name="图片 9" descr="图14.5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928934"/>
            <a:ext cx="4807760" cy="2215339"/>
          </a:xfrm>
          <a:prstGeom prst="rect">
            <a:avLst/>
          </a:prstGeom>
        </p:spPr>
      </p:pic>
      <p:pic>
        <p:nvPicPr>
          <p:cNvPr id="11" name="图片 10" descr="图14.1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1357298"/>
            <a:ext cx="3286148" cy="545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r>
              <a:rPr lang="zh-CN" altLang="en-US" sz="3200" dirty="0"/>
              <a:t>学员操作</a:t>
            </a:r>
            <a:r>
              <a:rPr lang="en-US" altLang="zh-CN" sz="3200" dirty="0"/>
              <a:t>——</a:t>
            </a:r>
            <a:r>
              <a:rPr lang="zh-CN" altLang="en-US" sz="3200" dirty="0"/>
              <a:t>对客户姓名排序</a:t>
            </a:r>
            <a:r>
              <a:rPr lang="en-US" altLang="zh-CN" sz="3200" dirty="0"/>
              <a:t>2-2</a:t>
            </a:r>
            <a:endParaRPr lang="zh-CN" altLang="en-US" sz="3200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实现思路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dirty="0"/>
              <a:t>利用数组存储学生姓名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dirty="0"/>
              <a:t>定义排序方法：</a:t>
            </a:r>
            <a:r>
              <a:rPr lang="en-US" dirty="0" err="1"/>
              <a:t>sortNames</a:t>
            </a:r>
            <a:r>
              <a:rPr lang="en-US" dirty="0"/>
              <a:t>(String[] names)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/>
              <a:t>创建测试类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难点指导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创建数组作为参数的方法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调用数组作为参数的方法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592933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17" y="214290"/>
            <a:ext cx="7178695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/>
              <a:t>学员操作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改进</a:t>
            </a:r>
            <a:r>
              <a:rPr lang="zh-CN" altLang="en-US" sz="2800" dirty="0"/>
              <a:t>客户信息的添加和显示</a:t>
            </a:r>
            <a:endParaRPr lang="en-US" altLang="zh-CN" sz="2800" b="1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76351"/>
            <a:ext cx="7645398" cy="129539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实现添加客户信息</a:t>
            </a:r>
            <a:endParaRPr lang="en-US" altLang="zh-CN" dirty="0"/>
          </a:p>
          <a:p>
            <a:pPr lvl="1"/>
            <a:r>
              <a:rPr lang="zh-CN" altLang="en-US" dirty="0"/>
              <a:t>客户信息包括：姓名、年龄、是否有会员卡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428881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56"/>
          <p:cNvGrpSpPr/>
          <p:nvPr/>
        </p:nvGrpSpPr>
        <p:grpSpPr>
          <a:xfrm>
            <a:off x="-32" y="3681859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85786" y="4286256"/>
            <a:ext cx="8429684" cy="2428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定义</a:t>
            </a:r>
            <a:r>
              <a:rPr lang="en-US" altLang="en-US" sz="2400" b="1" dirty="0">
                <a:latin typeface="+mn-lt"/>
                <a:ea typeface="+mn-ea"/>
              </a:rPr>
              <a:t>Customer</a:t>
            </a:r>
            <a:r>
              <a:rPr lang="zh-CN" altLang="en-US" sz="2400" b="1" dirty="0">
                <a:latin typeface="+mn-lt"/>
                <a:ea typeface="+mn-ea"/>
              </a:rPr>
              <a:t>类</a:t>
            </a:r>
            <a:endParaRPr lang="zh-CN" altLang="en-US" sz="24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在</a:t>
            </a:r>
            <a:r>
              <a:rPr lang="en-US" altLang="en-US" sz="2400" b="1" dirty="0" err="1">
                <a:latin typeface="+mn-lt"/>
                <a:ea typeface="+mn-ea"/>
              </a:rPr>
              <a:t>CustomerBiz</a:t>
            </a:r>
            <a:r>
              <a:rPr lang="zh-CN" altLang="en-US" sz="2400" b="1" dirty="0">
                <a:latin typeface="+mn-lt"/>
                <a:ea typeface="+mn-ea"/>
              </a:rPr>
              <a:t>类中声明客户对象数组</a:t>
            </a:r>
            <a:endParaRPr lang="zh-CN" altLang="en-US" sz="24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定义添加客户的方法：</a:t>
            </a:r>
            <a:r>
              <a:rPr lang="en-US" altLang="en-US" sz="2400" b="1" dirty="0" err="1">
                <a:latin typeface="+mn-lt"/>
                <a:ea typeface="+mn-ea"/>
              </a:rPr>
              <a:t>addCustomer</a:t>
            </a:r>
            <a:r>
              <a:rPr lang="en-US" altLang="en-US" sz="2400" b="1" dirty="0">
                <a:latin typeface="+mn-lt"/>
                <a:ea typeface="+mn-ea"/>
              </a:rPr>
              <a:t> (Customer </a:t>
            </a:r>
            <a:r>
              <a:rPr lang="en-US" altLang="en-US" sz="2400" b="1" dirty="0" err="1">
                <a:latin typeface="+mn-lt"/>
                <a:ea typeface="+mn-ea"/>
              </a:rPr>
              <a:t>cust</a:t>
            </a:r>
            <a:r>
              <a:rPr lang="en-US" altLang="en-US" sz="2400" b="1" dirty="0">
                <a:latin typeface="+mn-lt"/>
                <a:ea typeface="+mn-ea"/>
              </a:rPr>
              <a:t>)</a:t>
            </a:r>
            <a:endParaRPr lang="en-US" altLang="en-US" sz="24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定义显示信息的方法：</a:t>
            </a:r>
            <a:r>
              <a:rPr lang="en-US" altLang="en-US" sz="2400" b="1" dirty="0" err="1">
                <a:latin typeface="+mn-lt"/>
                <a:ea typeface="+mn-ea"/>
              </a:rPr>
              <a:t>showCustomers</a:t>
            </a:r>
            <a:r>
              <a:rPr lang="en-US" altLang="en-US" sz="2400" b="1" dirty="0">
                <a:latin typeface="+mn-lt"/>
                <a:ea typeface="+mn-ea"/>
              </a:rPr>
              <a:t>()</a:t>
            </a:r>
            <a:r>
              <a:rPr lang="zh-CN" altLang="en-US" sz="2400" b="1" dirty="0">
                <a:latin typeface="+mn-lt"/>
                <a:ea typeface="+mn-ea"/>
              </a:rPr>
              <a:t>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pic>
        <p:nvPicPr>
          <p:cNvPr id="15" name="图片 14" descr="图14.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2888346"/>
            <a:ext cx="3404637" cy="1612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为什么需要包</a:t>
            </a:r>
            <a:endParaRPr lang="zh-CN" altLang="en-US" b="1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784254" y="1276351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>
                <a:latin typeface="+mn-lt"/>
                <a:ea typeface="+mn-ea"/>
              </a:rPr>
              <a:t>Windows</a:t>
            </a:r>
            <a:r>
              <a:rPr lang="zh-CN" altLang="en-US" sz="2800" b="1" dirty="0">
                <a:latin typeface="+mn-lt"/>
                <a:ea typeface="+mn-ea"/>
              </a:rPr>
              <a:t>树形文件系统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/>
              <a:t>文档分门别类，易于查找和管理</a:t>
            </a:r>
            <a:endParaRPr lang="en-US" altLang="zh-CN" sz="20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>
                <a:latin typeface="+mn-lt"/>
                <a:ea typeface="+mn-ea"/>
              </a:rPr>
              <a:t>使用目录解决文件同名冲突问题</a:t>
            </a:r>
            <a:endParaRPr lang="zh-CN" altLang="en-US" sz="20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如何存放两个同名的类而不冲突？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pic>
        <p:nvPicPr>
          <p:cNvPr id="490500" name="Picture 4" descr="treefi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1285860"/>
            <a:ext cx="2449512" cy="4537075"/>
          </a:xfrm>
          <a:prstGeom prst="rect">
            <a:avLst/>
          </a:prstGeom>
          <a:noFill/>
        </p:spPr>
      </p:pic>
      <p:grpSp>
        <p:nvGrpSpPr>
          <p:cNvPr id="2" name="Group 5"/>
          <p:cNvGrpSpPr/>
          <p:nvPr/>
        </p:nvGrpSpPr>
        <p:grpSpPr bwMode="auto">
          <a:xfrm>
            <a:off x="969970" y="4071942"/>
            <a:ext cx="1744629" cy="1357322"/>
            <a:chOff x="476" y="2527"/>
            <a:chExt cx="1624" cy="988"/>
          </a:xfrm>
        </p:grpSpPr>
        <p:sp>
          <p:nvSpPr>
            <p:cNvPr id="490502" name="AutoShape 6"/>
            <p:cNvSpPr>
              <a:spLocks noChangeArrowheads="1"/>
            </p:cNvSpPr>
            <p:nvPr/>
          </p:nvSpPr>
          <p:spPr bwMode="gray">
            <a:xfrm>
              <a:off x="703" y="2704"/>
              <a:ext cx="1131" cy="811"/>
            </a:xfrm>
            <a:prstGeom prst="foldedCorner">
              <a:avLst>
                <a:gd name="adj" fmla="val 1250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b="1" dirty="0"/>
                <a:t>Sort.java</a:t>
              </a:r>
              <a:endParaRPr lang="en-US" altLang="zh-CN" b="1" dirty="0"/>
            </a:p>
          </p:txBody>
        </p:sp>
        <p:sp>
          <p:nvSpPr>
            <p:cNvPr id="490503" name="AutoShape 7"/>
            <p:cNvSpPr>
              <a:spLocks noChangeArrowheads="1"/>
            </p:cNvSpPr>
            <p:nvPr/>
          </p:nvSpPr>
          <p:spPr bwMode="auto">
            <a:xfrm>
              <a:off x="476" y="2527"/>
              <a:ext cx="1624" cy="25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/>
                <a:t>插入排序</a:t>
              </a:r>
              <a:endParaRPr lang="zh-CN" altLang="en-US" b="1" dirty="0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3857620" y="4071941"/>
            <a:ext cx="1720850" cy="1357313"/>
            <a:chOff x="2336" y="2481"/>
            <a:chExt cx="1084" cy="855"/>
          </a:xfrm>
        </p:grpSpPr>
        <p:sp>
          <p:nvSpPr>
            <p:cNvPr id="490505" name="AutoShape 9"/>
            <p:cNvSpPr>
              <a:spLocks noChangeArrowheads="1"/>
            </p:cNvSpPr>
            <p:nvPr/>
          </p:nvSpPr>
          <p:spPr bwMode="gray">
            <a:xfrm>
              <a:off x="2562" y="2659"/>
              <a:ext cx="730" cy="677"/>
            </a:xfrm>
            <a:prstGeom prst="foldedCorner">
              <a:avLst>
                <a:gd name="adj" fmla="val 1250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b="1" dirty="0"/>
                <a:t>Sort.java</a:t>
              </a:r>
              <a:endParaRPr lang="en-US" altLang="zh-CN" b="1" dirty="0"/>
            </a:p>
          </p:txBody>
        </p:sp>
        <p:sp>
          <p:nvSpPr>
            <p:cNvPr id="490506" name="AutoShape 10"/>
            <p:cNvSpPr>
              <a:spLocks noChangeArrowheads="1"/>
            </p:cNvSpPr>
            <p:nvPr/>
          </p:nvSpPr>
          <p:spPr bwMode="auto">
            <a:xfrm>
              <a:off x="2336" y="2481"/>
              <a:ext cx="1084" cy="257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/>
                <a:t>冒泡排序</a:t>
              </a:r>
              <a:endParaRPr lang="zh-CN" altLang="en-US" b="1" dirty="0"/>
            </a:p>
          </p:txBody>
        </p:sp>
      </p:grpSp>
      <p:grpSp>
        <p:nvGrpSpPr>
          <p:cNvPr id="4" name="组合 72"/>
          <p:cNvGrpSpPr/>
          <p:nvPr/>
        </p:nvGrpSpPr>
        <p:grpSpPr>
          <a:xfrm>
            <a:off x="156390" y="2577769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包</a:t>
            </a:r>
            <a:endParaRPr lang="zh-CN" altLang="en-US" b="1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解决类的同名问题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 flipH="1">
            <a:off x="2843213" y="3644900"/>
            <a:ext cx="1154112" cy="5048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>
            <a:off x="5148263" y="3717925"/>
            <a:ext cx="0" cy="15843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>
            <a:off x="5940425" y="3573463"/>
            <a:ext cx="1150938" cy="5746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1527" name="AutoShape 7"/>
          <p:cNvSpPr>
            <a:spLocks noChangeArrowheads="1"/>
          </p:cNvSpPr>
          <p:nvPr/>
        </p:nvSpPr>
        <p:spPr bwMode="gray">
          <a:xfrm>
            <a:off x="611188" y="4221163"/>
            <a:ext cx="3299354" cy="10215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允许类组成较小的单元（类似</a:t>
            </a:r>
            <a:endParaRPr lang="zh-CN" altLang="en-US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文件夹），易于找到和使用相</a:t>
            </a:r>
            <a:endParaRPr lang="zh-CN" altLang="en-US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应的文件</a:t>
            </a:r>
            <a:endParaRPr lang="zh-CN" altLang="en-US" b="1" dirty="0"/>
          </a:p>
        </p:txBody>
      </p:sp>
      <p:sp>
        <p:nvSpPr>
          <p:cNvPr id="491528" name="AutoShape 8"/>
          <p:cNvSpPr>
            <a:spLocks noChangeArrowheads="1"/>
          </p:cNvSpPr>
          <p:nvPr/>
        </p:nvSpPr>
        <p:spPr bwMode="gray">
          <a:xfrm>
            <a:off x="4211638" y="5373688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防止命名冲突</a:t>
            </a:r>
            <a:endParaRPr lang="zh-CN" altLang="en-US" b="1" dirty="0"/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gray">
          <a:xfrm>
            <a:off x="6335713" y="4221163"/>
            <a:ext cx="2103457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更好的保护类、属</a:t>
            </a:r>
            <a:endParaRPr lang="zh-CN" altLang="en-US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性和方法</a:t>
            </a:r>
            <a:endParaRPr lang="zh-CN" altLang="en-US" b="1" dirty="0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924300" y="2133600"/>
            <a:ext cx="2447925" cy="1584325"/>
            <a:chOff x="2154" y="1616"/>
            <a:chExt cx="1542" cy="998"/>
          </a:xfrm>
          <a:solidFill>
            <a:srgbClr val="00B0F0"/>
          </a:solidFill>
        </p:grpSpPr>
        <p:sp>
          <p:nvSpPr>
            <p:cNvPr id="491531" name="AutoShape 11"/>
            <p:cNvSpPr>
              <a:spLocks noChangeArrowheads="1"/>
            </p:cNvSpPr>
            <p:nvPr/>
          </p:nvSpPr>
          <p:spPr bwMode="gray">
            <a:xfrm>
              <a:off x="2154" y="1616"/>
              <a:ext cx="1542" cy="998"/>
            </a:xfrm>
            <a:prstGeom prst="flowChartMultidocumen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 dirty="0"/>
                <a:t>Sort.java</a:t>
              </a:r>
              <a:endParaRPr lang="en-US" altLang="zh-CN" b="1" dirty="0"/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gray">
            <a:xfrm>
              <a:off x="2154" y="1616"/>
              <a:ext cx="590" cy="237"/>
            </a:xfrm>
            <a:prstGeom prst="rect">
              <a:avLst/>
            </a:prstGeom>
            <a:grpFill/>
            <a:ln w="19050" algn="ctr">
              <a:solidFill>
                <a:schemeClr val="tx2">
                  <a:lumMod val="75000"/>
                </a:schemeClr>
              </a:solidFill>
              <a:rou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zh-CN" altLang="en-US" b="1" dirty="0"/>
                <a:t>包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如何创建包</a:t>
            </a:r>
            <a:endParaRPr lang="zh-CN" altLang="en-US" b="1"/>
          </a:p>
        </p:txBody>
      </p:sp>
      <p:sp>
        <p:nvSpPr>
          <p:cNvPr id="493571" name="AutoShape 3"/>
          <p:cNvSpPr>
            <a:spLocks noGrp="1" noChangeArrowheads="1"/>
          </p:cNvSpPr>
          <p:nvPr>
            <p:ph idx="1"/>
          </p:nvPr>
        </p:nvSpPr>
        <p:spPr>
          <a:xfrm>
            <a:off x="785786" y="2143116"/>
            <a:ext cx="7645398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package</a:t>
            </a:r>
            <a:r>
              <a:rPr lang="en-US" altLang="zh-CN" sz="1800"/>
              <a:t> cn.wx.demo;   </a:t>
            </a:r>
            <a:r>
              <a:rPr lang="en-US" altLang="zh-CN" sz="1800" dirty="0"/>
              <a:t>//</a:t>
            </a:r>
            <a:r>
              <a:rPr lang="zh-CN" altLang="en-US" sz="1800" dirty="0"/>
              <a:t>声明包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public </a:t>
            </a:r>
            <a:r>
              <a:rPr lang="en-US" altLang="zh-CN" sz="1800"/>
              <a:t>class School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    //……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    public String 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 {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       //……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gray">
          <a:xfrm>
            <a:off x="4000496" y="3286124"/>
            <a:ext cx="1394167" cy="408623"/>
          </a:xfrm>
          <a:prstGeom prst="wedgeRoundRectCallout">
            <a:avLst>
              <a:gd name="adj1" fmla="val -31098"/>
              <a:gd name="adj2" fmla="val -4726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包名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3574" name="AutoShape 6"/>
          <p:cNvSpPr>
            <a:spLocks noChangeArrowheads="1"/>
          </p:cNvSpPr>
          <p:nvPr/>
        </p:nvSpPr>
        <p:spPr bwMode="gray">
          <a:xfrm>
            <a:off x="5572132" y="1142984"/>
            <a:ext cx="2336039" cy="776383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package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声明包，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以分号结尾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3576" name="AutoShape 8"/>
          <p:cNvSpPr>
            <a:spLocks noChangeArrowheads="1"/>
          </p:cNvSpPr>
          <p:nvPr/>
        </p:nvSpPr>
        <p:spPr bwMode="gray">
          <a:xfrm>
            <a:off x="2143109" y="1152419"/>
            <a:ext cx="2071701" cy="776383"/>
          </a:xfrm>
          <a:prstGeom prst="wedgeRoundRectCallout">
            <a:avLst>
              <a:gd name="adj1" fmla="val -29507"/>
              <a:gd name="adj2" fmla="val 4939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作为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源代码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第一条语句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flipV="1">
            <a:off x="4929190" y="1931808"/>
            <a:ext cx="83228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2714612" y="2003246"/>
            <a:ext cx="546535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643306" y="2714620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 animBg="1"/>
      <p:bldP spid="493574" grpId="0" animBg="1"/>
      <p:bldP spid="4935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包命名规范</a:t>
            </a:r>
            <a:endParaRPr lang="zh-CN" altLang="en-US" b="1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/>
              <a:t>包名由小写字母组成，不能以圆点开头或结尾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包名之前最好加上唯一的前缀，通常使用组织倒置的网络域名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r>
              <a:rPr lang="zh-CN" altLang="en-US" dirty="0"/>
              <a:t>包名后续部分依不同机构内部的规范不同而不同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1042988" y="1857364"/>
            <a:ext cx="7231062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package</a:t>
            </a:r>
            <a:r>
              <a:rPr lang="en-US" altLang="zh-CN" b="1" dirty="0"/>
              <a:t> </a:t>
            </a:r>
            <a:r>
              <a:rPr lang="en-US" altLang="zh-CN" b="1" dirty="0" err="1"/>
              <a:t>mypackage</a:t>
            </a:r>
            <a:r>
              <a:rPr lang="en-US" altLang="zh-CN" b="1" dirty="0"/>
              <a:t>;</a:t>
            </a:r>
            <a:endParaRPr lang="en-US" altLang="zh-CN" b="1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1042988" y="3286124"/>
            <a:ext cx="7231062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package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3300"/>
                </a:solidFill>
              </a:rPr>
              <a:t>net.javagroup</a:t>
            </a:r>
            <a:r>
              <a:rPr lang="en-US" altLang="zh-CN" b="1" dirty="0" err="1"/>
              <a:t>.mypackage</a:t>
            </a:r>
            <a:r>
              <a:rPr lang="en-US" altLang="zh-CN" b="1" dirty="0"/>
              <a:t>;</a:t>
            </a:r>
            <a:endParaRPr lang="en-US" altLang="zh-CN" b="1" dirty="0"/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1042988" y="4714884"/>
            <a:ext cx="7231062" cy="460950"/>
          </a:xfrm>
          <a:prstGeom prst="roundRect">
            <a:avLst>
              <a:gd name="adj" fmla="val 243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package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3300"/>
                </a:solidFill>
              </a:rPr>
              <a:t>net.javagroup</a:t>
            </a:r>
            <a:r>
              <a:rPr lang="en-US" altLang="zh-CN" b="1" dirty="0" err="1"/>
              <a:t>.research.powerproject</a:t>
            </a:r>
            <a:r>
              <a:rPr lang="en-US" altLang="zh-CN" b="1" dirty="0"/>
              <a:t>;</a:t>
            </a:r>
            <a:endParaRPr lang="en-US" altLang="zh-CN" b="1" dirty="0"/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3714744" y="5432437"/>
            <a:ext cx="9160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部门名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5143504" y="5429264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项目名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4219569" y="5143512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5659432" y="5143512"/>
            <a:ext cx="0" cy="2889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gray">
          <a:xfrm>
            <a:off x="4357686" y="1857364"/>
            <a:ext cx="289421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package .mypackage; </a:t>
            </a:r>
            <a:r>
              <a:rPr lang="en-US" altLang="zh-CN" b="1" kern="0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</a:rPr>
              <a:t>×</a:t>
            </a:r>
            <a:endParaRPr lang="en-US" altLang="zh-CN" b="1" kern="0" dirty="0">
              <a:solidFill>
                <a:srgbClr val="FF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11522" y="1826368"/>
            <a:ext cx="535259" cy="44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8" grpId="0" animBg="1"/>
      <p:bldP spid="494599" grpId="0" animBg="1"/>
      <p:bldP spid="494600" grpId="0" animBg="1"/>
      <p:bldP spid="494601" grpId="0" animBg="1"/>
      <p:bldP spid="494602" grpId="0" animBg="1"/>
      <p:bldP spid="4946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用</a:t>
            </a:r>
            <a:r>
              <a:rPr lang="en-US" altLang="zh-CN" b="1"/>
              <a:t>Eclipse </a:t>
            </a:r>
            <a:r>
              <a:rPr lang="zh-CN" altLang="en-US" b="1" dirty="0"/>
              <a:t>创建包</a:t>
            </a:r>
            <a:endParaRPr lang="zh-CN" altLang="en-US" b="1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zh-CN" altLang="en-US"/>
              <a:t>使用</a:t>
            </a:r>
            <a:r>
              <a:rPr lang="en-US" altLang="zh-CN"/>
              <a:t>Eclipse</a:t>
            </a:r>
            <a:r>
              <a:rPr lang="zh-CN" altLang="en-US" dirty="0"/>
              <a:t>创建包的两种方法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分别创建包和类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创建类的过程中创建类所在的包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包与目录的关系</a:t>
            </a:r>
            <a:endParaRPr lang="zh-CN" altLang="en-US" b="1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创建好的包和</a:t>
            </a:r>
            <a:r>
              <a:rPr lang="en-US" altLang="zh-CN" dirty="0"/>
              <a:t>Java</a:t>
            </a:r>
            <a:r>
              <a:rPr lang="zh-CN" altLang="en-US" dirty="0"/>
              <a:t>源文件是如何存储的？</a:t>
            </a:r>
            <a:endParaRPr lang="zh-CN" altLang="en-US" dirty="0"/>
          </a:p>
          <a:p>
            <a:pPr lvl="1"/>
            <a:r>
              <a:rPr lang="zh-CN" altLang="en-US" dirty="0"/>
              <a:t>创建</a:t>
            </a:r>
            <a:r>
              <a:rPr lang="zh-CN" altLang="en-US"/>
              <a:t>包</a:t>
            </a:r>
            <a:r>
              <a:rPr lang="en-US" altLang="zh-CN"/>
              <a:t>cn.wx.classandobject 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即创建了目录结构</a:t>
            </a:r>
            <a:r>
              <a:rPr lang="zh-CN" altLang="en-US"/>
              <a:t>：</a:t>
            </a:r>
            <a:r>
              <a:rPr lang="en-US" altLang="zh-CN"/>
              <a:t>cn\wx\classandobject </a:t>
            </a:r>
            <a:endParaRPr lang="en-US" altLang="zh-CN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gray">
          <a:xfrm>
            <a:off x="1643042" y="3143248"/>
            <a:ext cx="10080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cn</a:t>
            </a:r>
            <a:endParaRPr lang="en-US" altLang="zh-CN" b="1" dirty="0"/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gray">
          <a:xfrm>
            <a:off x="2643174" y="3500438"/>
            <a:ext cx="936625" cy="376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/>
              <a:t>wx</a:t>
            </a:r>
            <a:endParaRPr lang="en-US" altLang="zh-CN" b="1" dirty="0"/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2122488" y="3716338"/>
            <a:ext cx="50482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3130550" y="3860800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3130550" y="4148138"/>
            <a:ext cx="5778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gray">
          <a:xfrm>
            <a:off x="3706812" y="3933825"/>
            <a:ext cx="1936757" cy="3746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classandobject</a:t>
            </a:r>
            <a:endParaRPr lang="en-US" altLang="zh-CN" b="1" dirty="0"/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4211638" y="4292600"/>
            <a:ext cx="0" cy="10810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>
            <a:off x="4211638" y="4724400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704" name="AutoShape 16"/>
          <p:cNvSpPr>
            <a:spLocks noChangeArrowheads="1"/>
          </p:cNvSpPr>
          <p:nvPr/>
        </p:nvSpPr>
        <p:spPr bwMode="gray">
          <a:xfrm>
            <a:off x="4786313" y="4508500"/>
            <a:ext cx="149544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School.java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4211638" y="5156200"/>
            <a:ext cx="5762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gray">
          <a:xfrm>
            <a:off x="4786313" y="4940300"/>
            <a:ext cx="129849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Hello.java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143108" y="3500438"/>
            <a:ext cx="1588" cy="7207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animBg="1"/>
      <p:bldP spid="498694" grpId="0" animBg="1"/>
      <p:bldP spid="498695" grpId="0" animBg="1"/>
      <p:bldP spid="498696" grpId="0" animBg="1"/>
      <p:bldP spid="498697" grpId="0" animBg="1"/>
      <p:bldP spid="498698" grpId="0" animBg="1"/>
      <p:bldP spid="498702" grpId="0" animBg="1"/>
      <p:bldP spid="498703" grpId="0" animBg="1"/>
      <p:bldP spid="498704" grpId="0" animBg="1"/>
      <p:bldP spid="498705" grpId="0" animBg="1"/>
      <p:bldP spid="498706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如何导入包</a:t>
            </a:r>
            <a:endParaRPr lang="zh-CN" altLang="en-US" b="1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为了使用不在同一包中的类，需要在</a:t>
            </a:r>
            <a:r>
              <a:rPr lang="en-US" altLang="zh-CN" dirty="0"/>
              <a:t>Java</a:t>
            </a:r>
            <a:r>
              <a:rPr lang="zh-CN" altLang="en-US" dirty="0"/>
              <a:t>程序中使用</a:t>
            </a:r>
            <a:r>
              <a:rPr lang="en-US" altLang="zh-CN" dirty="0"/>
              <a:t>import</a:t>
            </a:r>
            <a:r>
              <a:rPr lang="zh-CN" altLang="en-US" dirty="0"/>
              <a:t>关键字导入这个类</a:t>
            </a:r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857224" y="3000372"/>
            <a:ext cx="7546975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import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java.util.*;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导入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包中所有类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>
                <a:solidFill>
                  <a:srgbClr val="0000FF"/>
                </a:solidFill>
              </a:rPr>
              <a:t>import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cn.wx.classandobject. School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导入指定包中指定类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gray">
          <a:xfrm>
            <a:off x="6000760" y="2214554"/>
            <a:ext cx="2619067" cy="408623"/>
          </a:xfrm>
          <a:prstGeom prst="wedgeRoundRectCallout">
            <a:avLst>
              <a:gd name="adj1" fmla="val -35093"/>
              <a:gd name="adj2" fmla="val 588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关键字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import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并不陌生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42" name="AutoShape 6"/>
          <p:cNvSpPr>
            <a:spLocks noChangeArrowheads="1"/>
          </p:cNvSpPr>
          <p:nvPr/>
        </p:nvSpPr>
        <p:spPr bwMode="auto">
          <a:xfrm>
            <a:off x="2470124" y="4214818"/>
            <a:ext cx="4321175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包名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类名；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0743" name="AutoShape 7"/>
          <p:cNvSpPr>
            <a:spLocks noChangeArrowheads="1"/>
          </p:cNvSpPr>
          <p:nvPr/>
        </p:nvSpPr>
        <p:spPr bwMode="gray">
          <a:xfrm>
            <a:off x="250825" y="5143512"/>
            <a:ext cx="4014219" cy="776383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系统包：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java.util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自定义包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cn.wx.classandobject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>
            <a:off x="4643438" y="5143512"/>
            <a:ext cx="3243834" cy="776383"/>
          </a:xfrm>
          <a:prstGeom prst="wedgeRoundRectCallout">
            <a:avLst>
              <a:gd name="adj1" fmla="val -37592"/>
              <a:gd name="adj2" fmla="val -504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*： 指包中的所有类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School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：指包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中的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School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2402" y="4171898"/>
            <a:ext cx="1000132" cy="40011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flipV="1">
            <a:off x="6072200" y="2646189"/>
            <a:ext cx="403656" cy="2827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0800000" flipV="1">
            <a:off x="2475332" y="4786322"/>
            <a:ext cx="667909" cy="3601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5429256" y="4786322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  <p:bldP spid="500741" grpId="0" animBg="1"/>
      <p:bldP spid="500742" grpId="0" animBg="1"/>
      <p:bldP spid="500743" grpId="0" animBg="1"/>
      <p:bldP spid="5007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小结</a:t>
            </a:r>
            <a:endParaRPr lang="en-US" altLang="zh-CN" b="1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en-US" altLang="zh-CN"/>
              <a:t>School.java</a:t>
            </a:r>
            <a:r>
              <a:rPr lang="zh-CN" altLang="en-US"/>
              <a:t>位于</a:t>
            </a:r>
            <a:r>
              <a:rPr lang="en-US" altLang="zh-CN"/>
              <a:t>cn.wx.classandobject</a:t>
            </a:r>
            <a:r>
              <a:rPr lang="zh-CN" altLang="en-US" dirty="0"/>
              <a:t>包中</a:t>
            </a:r>
            <a:r>
              <a:rPr lang="zh-CN" altLang="en-US"/>
              <a:t>，</a:t>
            </a:r>
            <a:r>
              <a:rPr lang="en-US" altLang="zh-CN"/>
              <a:t>Hello.java</a:t>
            </a:r>
            <a:r>
              <a:rPr lang="zh-CN" altLang="en-US" dirty="0"/>
              <a:t>位于</a:t>
            </a:r>
            <a:r>
              <a:rPr lang="en-US" altLang="zh-CN" dirty="0"/>
              <a:t>demo</a:t>
            </a:r>
            <a:r>
              <a:rPr lang="zh-CN" altLang="en-US" dirty="0"/>
              <a:t>包中，下面程序空缺部分需要填入代码吗？如果需要，是什么？ </a:t>
            </a: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4067175" y="2643182"/>
            <a:ext cx="4862543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Hello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fr-FR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  School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center = 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fr-FR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new School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fr-FR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center.showMessage();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71406" y="2643182"/>
            <a:ext cx="3936999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添加代码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School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showMessage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>
                <a:solidFill>
                  <a:schemeClr val="accent5">
                    <a:lumMod val="10000"/>
                  </a:schemeClr>
                </a:solidFill>
              </a:rPr>
              <a:t>“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这是维信科技。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gray">
          <a:xfrm>
            <a:off x="71406" y="2714620"/>
            <a:ext cx="3786214" cy="376238"/>
          </a:xfrm>
          <a:prstGeom prst="roundRect">
            <a:avLst>
              <a:gd name="adj" fmla="val 451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/>
              <a:t>package cn.wx.classandobject</a:t>
            </a:r>
            <a:r>
              <a:rPr lang="en-US" altLang="zh-CN" b="1" dirty="0"/>
              <a:t>;</a:t>
            </a:r>
            <a:endParaRPr lang="en-US" altLang="zh-CN" b="1" dirty="0"/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gray">
          <a:xfrm>
            <a:off x="4143372" y="2714620"/>
            <a:ext cx="1928826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package demo; </a:t>
            </a:r>
            <a:endParaRPr lang="en-US" altLang="zh-CN" b="1" dirty="0"/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gray">
          <a:xfrm>
            <a:off x="4143372" y="3352803"/>
            <a:ext cx="3714776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/>
              <a:t>import cn.wx.classandobject</a:t>
            </a:r>
            <a:r>
              <a:rPr lang="en-US" altLang="zh-CN" b="1" dirty="0"/>
              <a:t>.*;</a:t>
            </a:r>
            <a:endParaRPr lang="en-US" altLang="zh-CN" b="1" dirty="0"/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gray">
          <a:xfrm>
            <a:off x="785786" y="5857892"/>
            <a:ext cx="2581816" cy="776383"/>
          </a:xfrm>
          <a:prstGeom prst="wedgeRoundRectCallout">
            <a:avLst>
              <a:gd name="adj1" fmla="val 17085"/>
              <a:gd name="adj2" fmla="val -492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声明包的含义：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声明当前类所处的位置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gray">
          <a:xfrm>
            <a:off x="5786446" y="5643578"/>
            <a:ext cx="3060174" cy="1144143"/>
          </a:xfrm>
          <a:prstGeom prst="wedgeRoundRectCallout">
            <a:avLst>
              <a:gd name="adj1" fmla="val 21391"/>
              <a:gd name="adj2" fmla="val -508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导入包的含义：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声明在当前类中要使用到的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别的类所处的位置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16200000" flipH="1">
            <a:off x="7379815" y="5336096"/>
            <a:ext cx="431632" cy="1893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1664776" y="5454004"/>
            <a:ext cx="574508" cy="23928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animBg="1"/>
      <p:bldP spid="502791" grpId="0" animBg="1"/>
      <p:bldP spid="502792" grpId="0" animBg="1"/>
      <p:bldP spid="502793" grpId="0" animBg="1"/>
      <p:bldP spid="5027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本章目标</a:t>
            </a:r>
            <a:endParaRPr lang="zh-CN" altLang="en-US" b="1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会定义带参方法</a:t>
            </a:r>
            <a:endParaRPr lang="zh-CN" altLang="en-US" dirty="0"/>
          </a:p>
          <a:p>
            <a:r>
              <a:rPr lang="zh-CN" altLang="en-US" dirty="0"/>
              <a:t>会使用带参方法</a:t>
            </a:r>
            <a:endParaRPr lang="zh-CN" altLang="en-US" dirty="0"/>
          </a:p>
          <a:p>
            <a:r>
              <a:rPr lang="zh-CN" altLang="en-US" dirty="0"/>
              <a:t>会创建包组织</a:t>
            </a:r>
            <a:r>
              <a:rPr lang="en-US" altLang="zh-CN" dirty="0"/>
              <a:t>Java</a:t>
            </a:r>
            <a:r>
              <a:rPr lang="zh-CN" altLang="en-US" dirty="0"/>
              <a:t>工程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r>
              <a:rPr lang="zh-CN" altLang="en-US" sz="3200" dirty="0"/>
              <a:t>学员操作</a:t>
            </a:r>
            <a:r>
              <a:rPr lang="en-US" altLang="zh-CN" sz="3200" b="1" dirty="0"/>
              <a:t>——</a:t>
            </a:r>
            <a:r>
              <a:rPr lang="zh-CN" altLang="en-US" sz="3200" dirty="0"/>
              <a:t>模拟银行账户业务</a:t>
            </a:r>
            <a:endParaRPr lang="en-US" altLang="zh-CN" sz="3200" b="1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76351"/>
            <a:ext cx="8215370" cy="4367227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模拟银行账户业务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创建包</a:t>
            </a:r>
            <a:r>
              <a:rPr lang="en-US" dirty="0"/>
              <a:t>bank.com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编写</a:t>
            </a:r>
            <a:r>
              <a:rPr lang="en-US" dirty="0"/>
              <a:t>Account</a:t>
            </a:r>
            <a:r>
              <a:rPr lang="zh-CN" altLang="en-US" dirty="0"/>
              <a:t>类，添加带参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方法实现存款和取款业务，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存款时帐户初始金额为</a:t>
            </a:r>
            <a:r>
              <a:rPr lang="en-US" dirty="0"/>
              <a:t>0</a:t>
            </a:r>
            <a:r>
              <a:rPr lang="zh-CN" altLang="en-US" dirty="0"/>
              <a:t>元，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取款时如果余额不足给出提示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071538" y="54260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14.1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857232"/>
            <a:ext cx="3357586" cy="557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5010170"/>
          </a:xfrm>
        </p:spPr>
        <p:txBody>
          <a:bodyPr/>
          <a:lstStyle/>
          <a:p>
            <a:pPr lvl="0"/>
            <a:r>
              <a:rPr lang="zh-CN" altLang="en-US" dirty="0"/>
              <a:t>带参方法定义的一般形式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形参是在定义方法时对参数的称呼</a:t>
            </a:r>
            <a:endParaRPr lang="en-US" altLang="zh-CN" dirty="0"/>
          </a:p>
          <a:p>
            <a:r>
              <a:rPr lang="zh-CN" altLang="en-US" dirty="0"/>
              <a:t>实参是在调用方法时传递给方法的实际的值</a:t>
            </a:r>
            <a:endParaRPr lang="en-US" altLang="zh-CN" dirty="0"/>
          </a:p>
          <a:p>
            <a:r>
              <a:rPr lang="zh-CN" altLang="en-US" dirty="0"/>
              <a:t>调用带参方法时要求实参与形参要匹配</a:t>
            </a:r>
            <a:endParaRPr lang="en-US" altLang="zh-CN" dirty="0"/>
          </a:p>
          <a:p>
            <a:r>
              <a:rPr lang="zh-CN" altLang="en-US" dirty="0"/>
              <a:t>创建包使用关键字</a:t>
            </a:r>
            <a:r>
              <a:rPr lang="en-US" dirty="0"/>
              <a:t>package</a:t>
            </a:r>
            <a:endParaRPr lang="en-US" dirty="0"/>
          </a:p>
          <a:p>
            <a:r>
              <a:rPr lang="zh-CN" altLang="en-US" dirty="0"/>
              <a:t>导入包使用关键字</a:t>
            </a:r>
            <a:r>
              <a:rPr lang="en-US" dirty="0"/>
              <a:t>import</a:t>
            </a:r>
            <a:endParaRPr lang="zh-CN" alt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4414" y="1785926"/>
            <a:ext cx="6858048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dirty="0">
                <a:latin typeface="+mn-lt"/>
                <a:ea typeface="+mn-ea"/>
              </a:rPr>
              <a:t>&lt;</a:t>
            </a:r>
            <a:r>
              <a:rPr lang="zh-CN" altLang="en-US" sz="2000" b="1" dirty="0">
                <a:latin typeface="+mn-lt"/>
                <a:ea typeface="+mn-ea"/>
              </a:rPr>
              <a:t>访问修饰符</a:t>
            </a:r>
            <a:r>
              <a:rPr lang="en-US" sz="2000" b="1" dirty="0">
                <a:latin typeface="+mn-lt"/>
                <a:ea typeface="+mn-ea"/>
              </a:rPr>
              <a:t>&gt;  </a:t>
            </a:r>
            <a:r>
              <a:rPr lang="zh-CN" altLang="en-US" sz="2000" b="1" dirty="0">
                <a:latin typeface="+mn-lt"/>
                <a:ea typeface="+mn-ea"/>
              </a:rPr>
              <a:t>返回类型</a:t>
            </a:r>
            <a:r>
              <a:rPr lang="en-US" sz="2000" b="1" dirty="0">
                <a:latin typeface="+mn-lt"/>
                <a:ea typeface="+mn-ea"/>
              </a:rPr>
              <a:t>  &lt;</a:t>
            </a:r>
            <a:r>
              <a:rPr lang="zh-CN" altLang="en-US" sz="2000" b="1" dirty="0">
                <a:latin typeface="+mn-lt"/>
                <a:ea typeface="+mn-ea"/>
              </a:rPr>
              <a:t>方法名</a:t>
            </a:r>
            <a:r>
              <a:rPr lang="en-US" sz="2000" b="1" dirty="0">
                <a:latin typeface="+mn-lt"/>
                <a:ea typeface="+mn-ea"/>
              </a:rPr>
              <a:t>&gt;(&lt;</a:t>
            </a:r>
            <a:r>
              <a:rPr lang="zh-CN" altLang="en-US" sz="2000" b="1" dirty="0">
                <a:latin typeface="+mn-lt"/>
                <a:ea typeface="+mn-ea"/>
              </a:rPr>
              <a:t>参数列表</a:t>
            </a:r>
            <a:r>
              <a:rPr lang="en-US" sz="2000" b="1" dirty="0">
                <a:latin typeface="+mn-lt"/>
                <a:ea typeface="+mn-ea"/>
              </a:rPr>
              <a:t>&gt;) {</a:t>
            </a:r>
            <a:endParaRPr lang="zh-CN" altLang="en-US" sz="2000" b="1" dirty="0">
              <a:latin typeface="+mn-lt"/>
              <a:ea typeface="+mn-ea"/>
            </a:endParaRPr>
          </a:p>
          <a:p>
            <a:pPr algn="l">
              <a:buNone/>
            </a:pPr>
            <a:r>
              <a:rPr lang="en-US" sz="2000" b="1" dirty="0">
                <a:latin typeface="+mn-lt"/>
                <a:ea typeface="+mn-ea"/>
              </a:rPr>
              <a:t>    //</a:t>
            </a:r>
            <a:r>
              <a:rPr lang="zh-CN" altLang="en-US" sz="2000" b="1" dirty="0">
                <a:latin typeface="+mn-lt"/>
                <a:ea typeface="+mn-ea"/>
              </a:rPr>
              <a:t>方法的主体</a:t>
            </a:r>
            <a:endParaRPr lang="zh-CN" altLang="en-US" sz="2000" b="1" dirty="0">
              <a:latin typeface="+mn-lt"/>
              <a:ea typeface="+mn-ea"/>
            </a:endParaRPr>
          </a:p>
          <a:p>
            <a:pPr algn="l">
              <a:buNone/>
            </a:pPr>
            <a:r>
              <a:rPr lang="en-US" sz="2000" b="1" dirty="0">
                <a:latin typeface="+mn-lt"/>
                <a:ea typeface="+mn-ea"/>
              </a:rPr>
              <a:t>}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为什么要用带参数的方法</a:t>
            </a:r>
            <a:endParaRPr lang="zh-CN" altLang="en-US" b="1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1543007" y="3020377"/>
            <a:ext cx="1312848" cy="408623"/>
          </a:xfrm>
          <a:prstGeom prst="wedgeRoundRectCallout">
            <a:avLst>
              <a:gd name="adj1" fmla="val 47151"/>
              <a:gd name="adj2" fmla="val 300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新鲜桃汁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543007" y="3020377"/>
            <a:ext cx="1385919" cy="408623"/>
          </a:xfrm>
          <a:prstGeom prst="wedgeRoundRectCallout">
            <a:avLst>
              <a:gd name="adj1" fmla="val 50602"/>
              <a:gd name="adj2" fmla="val 281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新鲜苹果汁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1543007" y="3020377"/>
            <a:ext cx="1384286" cy="408623"/>
          </a:xfrm>
          <a:prstGeom prst="wedgeRoundRectCallout">
            <a:avLst>
              <a:gd name="adj1" fmla="val 50522"/>
              <a:gd name="adj2" fmla="val 16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新鲜梨汁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506887" name="Picture 7" descr="graph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6325" y="5445125"/>
            <a:ext cx="1152525" cy="798513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 bwMode="auto">
          <a:xfrm>
            <a:off x="468313" y="4076700"/>
            <a:ext cx="3168650" cy="2379663"/>
            <a:chOff x="295" y="2568"/>
            <a:chExt cx="1996" cy="1499"/>
          </a:xfrm>
        </p:grpSpPr>
        <p:pic>
          <p:nvPicPr>
            <p:cNvPr id="506889" name="Picture 9" descr="果汁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5" y="2568"/>
              <a:ext cx="1996" cy="1499"/>
            </a:xfrm>
            <a:prstGeom prst="rect">
              <a:avLst/>
            </a:prstGeom>
            <a:noFill/>
          </p:spPr>
        </p:pic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295" y="2568"/>
              <a:ext cx="272" cy="109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B0F0"/>
                  </a:solidFill>
                  <a:ea typeface="黑体" panose="02010609060101010101" pitchFamily="49" charset="-122"/>
                </a:rPr>
                <a:t>输出三种果汁</a:t>
              </a:r>
              <a:endParaRPr lang="zh-CN" altLang="en-US" b="1" dirty="0">
                <a:solidFill>
                  <a:srgbClr val="00B0F0"/>
                </a:solidFill>
                <a:ea typeface="黑体" panose="02010609060101010101" pitchFamily="49" charset="-122"/>
              </a:endParaRPr>
            </a:p>
          </p:txBody>
        </p:sp>
      </p:grpSp>
      <p:pic>
        <p:nvPicPr>
          <p:cNvPr id="506891" name="Picture 11" descr="苹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4724400"/>
            <a:ext cx="876300" cy="952500"/>
          </a:xfrm>
          <a:prstGeom prst="rect">
            <a:avLst/>
          </a:prstGeom>
          <a:noFill/>
        </p:spPr>
      </p:pic>
      <p:pic>
        <p:nvPicPr>
          <p:cNvPr id="506892" name="Picture 12" descr="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5825" y="4652963"/>
            <a:ext cx="947738" cy="1152525"/>
          </a:xfrm>
          <a:prstGeom prst="rect">
            <a:avLst/>
          </a:prstGeom>
          <a:noFill/>
        </p:spPr>
      </p:pic>
      <p:pic>
        <p:nvPicPr>
          <p:cNvPr id="506893" name="Picture 13" descr="桃子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4870450"/>
            <a:ext cx="787400" cy="863600"/>
          </a:xfrm>
          <a:prstGeom prst="rect">
            <a:avLst/>
          </a:prstGeom>
          <a:noFill/>
        </p:spPr>
      </p:pic>
      <p:pic>
        <p:nvPicPr>
          <p:cNvPr id="506894" name="Picture 14" descr="水果集合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0075" y="5013325"/>
            <a:ext cx="1943100" cy="1284288"/>
          </a:xfrm>
          <a:prstGeom prst="rect">
            <a:avLst/>
          </a:prstGeom>
          <a:noFill/>
        </p:spPr>
      </p:pic>
      <p:pic>
        <p:nvPicPr>
          <p:cNvPr id="506895" name="Picture 15" descr="榨汁机2 拷贝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27450" y="1700213"/>
            <a:ext cx="2068513" cy="3455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9803 C 0.02605 -0.2289 0.05191 -0.35977 0.0033 -0.44254 C -0.04531 -0.52532 -0.23697 -0.60277 -0.29201 -0.59468 C -0.34704 -0.58659 -0.32118 -0.43052 -0.3269 -0.39399 C -0.33263 -0.35745 -0.32986 -0.36624 -0.3269 -0.374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-0.06289 C -0.01823 -0.08624 -0.01875 -0.10937 -0.01927 -0.13272 C -0.01979 -0.15607 -0.02014 -0.16879 -0.02066 -0.20255 C -0.02118 -0.23653 -0.02014 -0.29688 -0.02205 -0.33596 C -0.02413 -0.37503 -0.02135 -0.40833 -0.03246 -0.43653 C -0.04357 -0.46451 -0.05173 -0.47815 -0.08837 -0.50428 C -0.12482 -0.53018 -0.21475 -0.59769 -0.25173 -0.59237 C -0.28854 -0.58705 -0.29948 -0.4985 -0.3092 -0.47145 C -0.31875 -0.44463 -0.3092 -0.43723 -0.3092 -0.43029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0" y="-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1.50289E-6 C 0.01788 -0.05642 0.01649 -0.11283 0.01145 -0.17549 C 0.00642 -0.23815 -0.00087 -0.33526 -0.01077 -0.37642 C -0.02066 -0.41757 -0.02153 -0.40046 -0.0474 -0.42289 C -0.07327 -0.44532 -0.12448 -0.49202 -0.16632 -0.51168 C -0.20816 -0.53133 -0.26789 -0.54104 -0.29809 -0.54127 C -0.3283 -0.5415 -0.33924 -0.53064 -0.3474 -0.51376 C -0.35556 -0.49688 -0.34705 -0.47122 -0.3474 -0.43977 C -0.34775 -0.40833 -0.34844 -0.36694 -0.34896 -0.3255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-2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506885" grpId="0" animBg="1"/>
      <p:bldP spid="506885" grpId="1" animBg="1"/>
      <p:bldP spid="5068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如何使用带参数的方法</a:t>
            </a:r>
            <a:r>
              <a:rPr lang="en-US" altLang="zh-CN" b="1"/>
              <a:t>3-1</a:t>
            </a:r>
            <a:endParaRPr lang="en-US" altLang="zh-CN" b="1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zh-CN" altLang="en-US" dirty="0"/>
              <a:t>定义带参数的方法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sz="2400" dirty="0"/>
          </a:p>
          <a:p>
            <a:r>
              <a:rPr lang="zh-CN" altLang="en-US"/>
              <a:t>调用</a:t>
            </a:r>
            <a:r>
              <a:rPr lang="zh-CN" altLang="en-US" dirty="0"/>
              <a:t>带参数的方法</a:t>
            </a:r>
            <a:endParaRPr lang="zh-CN" altLang="en-US" dirty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1258888" y="2060575"/>
            <a:ext cx="1584325" cy="5048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954088" y="1844675"/>
            <a:ext cx="7235825" cy="2106906"/>
          </a:xfrm>
          <a:prstGeom prst="roundRect">
            <a:avLst>
              <a:gd name="adj" fmla="val 24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String zhazhi ( </a:t>
            </a:r>
            <a:r>
              <a:rPr lang="en-US" altLang="zh-CN" b="1" dirty="0">
                <a:solidFill>
                  <a:srgbClr val="0000FF"/>
                </a:solidFill>
              </a:rPr>
              <a:t>String fruit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String juice = fruit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return juice;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6342" name="AutoShape 6"/>
          <p:cNvSpPr>
            <a:spLocks noChangeArrowheads="1"/>
          </p:cNvSpPr>
          <p:nvPr/>
        </p:nvSpPr>
        <p:spPr bwMode="auto">
          <a:xfrm>
            <a:off x="1041400" y="4581525"/>
            <a:ext cx="576580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myFruit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myJuice = </a:t>
            </a:r>
            <a:r>
              <a:rPr lang="en-US" altLang="zh-CN" b="1" dirty="0">
                <a:solidFill>
                  <a:srgbClr val="0000FF"/>
                </a:solidFill>
              </a:rPr>
              <a:t>myZhazhi.zhazhi(myFruit);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System.out.println(myJuice);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4932363" y="2986088"/>
            <a:ext cx="4143699" cy="776383"/>
          </a:xfrm>
          <a:prstGeom prst="wedgeRoundRectCallout">
            <a:avLst>
              <a:gd name="adj1" fmla="val -33439"/>
              <a:gd name="adj2" fmla="val -47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参数列表：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(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2…)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5545139" y="4559300"/>
            <a:ext cx="2741638" cy="715089"/>
          </a:xfrm>
          <a:prstGeom prst="wedgeRoundRectCallout">
            <a:avLst>
              <a:gd name="adj1" fmla="val -32969"/>
              <a:gd name="adj2" fmla="val 508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调用方法，传递的参数要与参数列表一一对应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endCxn id="526343" idx="4"/>
          </p:cNvCxnSpPr>
          <p:nvPr/>
        </p:nvCxnSpPr>
        <p:spPr bwMode="auto">
          <a:xfrm>
            <a:off x="4714876" y="2714620"/>
            <a:ext cx="903725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6344" idx="4"/>
          </p:cNvCxnSpPr>
          <p:nvPr/>
        </p:nvCxnSpPr>
        <p:spPr bwMode="auto">
          <a:xfrm flipV="1">
            <a:off x="5286380" y="5280353"/>
            <a:ext cx="725687" cy="5061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  <p:bldP spid="526343" grpId="0" animBg="1"/>
      <p:bldP spid="5263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如何使用带参数的方法</a:t>
            </a:r>
            <a:r>
              <a:rPr lang="en-US" altLang="zh-CN" b="1"/>
              <a:t>3-2</a:t>
            </a:r>
            <a:endParaRPr lang="en-US" altLang="zh-CN" b="1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1270054" y="2327809"/>
            <a:ext cx="645797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&lt;</a:t>
            </a:r>
            <a:r>
              <a:rPr lang="zh-CN" altLang="en-US" b="1" dirty="0">
                <a:solidFill>
                  <a:srgbClr val="0000FF"/>
                </a:solidFill>
              </a:rPr>
              <a:t>访问修饰符</a:t>
            </a:r>
            <a:r>
              <a:rPr lang="en-US" altLang="zh-CN" b="1" dirty="0">
                <a:solidFill>
                  <a:srgbClr val="0000FF"/>
                </a:solidFill>
              </a:rPr>
              <a:t>&gt;  </a:t>
            </a:r>
            <a:r>
              <a:rPr lang="zh-CN" altLang="en-US" b="1" dirty="0">
                <a:solidFill>
                  <a:srgbClr val="0000FF"/>
                </a:solidFill>
              </a:rPr>
              <a:t>返回类型  </a:t>
            </a:r>
            <a:r>
              <a:rPr lang="en-US" altLang="zh-CN" b="1" dirty="0">
                <a:solidFill>
                  <a:srgbClr val="0000FF"/>
                </a:solidFill>
              </a:rPr>
              <a:t>&lt;</a:t>
            </a:r>
            <a:r>
              <a:rPr lang="zh-CN" altLang="en-US" b="1" dirty="0">
                <a:solidFill>
                  <a:srgbClr val="0000FF"/>
                </a:solidFill>
              </a:rPr>
              <a:t>方法名</a:t>
            </a:r>
            <a:r>
              <a:rPr lang="en-US" altLang="zh-CN" b="1" dirty="0">
                <a:solidFill>
                  <a:srgbClr val="0000FF"/>
                </a:solidFill>
              </a:rPr>
              <a:t>&gt;(&lt;</a:t>
            </a:r>
            <a:r>
              <a:rPr lang="zh-CN" altLang="en-US" b="1" dirty="0">
                <a:solidFill>
                  <a:srgbClr val="0000FF"/>
                </a:solidFill>
              </a:rPr>
              <a:t>形式参数列表</a:t>
            </a:r>
            <a:r>
              <a:rPr lang="en-US" altLang="zh-CN" b="1" dirty="0">
                <a:solidFill>
                  <a:srgbClr val="0000FF"/>
                </a:solidFill>
              </a:rPr>
              <a:t>&gt;) {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	      //</a:t>
            </a:r>
            <a:r>
              <a:rPr lang="zh-CN" altLang="en-US" b="1" dirty="0">
                <a:solidFill>
                  <a:srgbClr val="0000FF"/>
                </a:solidFill>
              </a:rPr>
              <a:t>方法的主体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08934" name="AutoShape 6"/>
          <p:cNvSpPr>
            <a:spLocks noChangeArrowheads="1"/>
          </p:cNvSpPr>
          <p:nvPr/>
        </p:nvSpPr>
        <p:spPr bwMode="auto">
          <a:xfrm>
            <a:off x="1727232" y="1714488"/>
            <a:ext cx="3706703" cy="408623"/>
          </a:xfrm>
          <a:prstGeom prst="wedgeRoundRectCallout">
            <a:avLst>
              <a:gd name="adj1" fmla="val -32267"/>
              <a:gd name="adj2" fmla="val 522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该方法允许被访问调用的权限范围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5" name="AutoShape 7"/>
          <p:cNvSpPr>
            <a:spLocks noChangeArrowheads="1"/>
          </p:cNvSpPr>
          <p:nvPr/>
        </p:nvSpPr>
        <p:spPr bwMode="auto">
          <a:xfrm>
            <a:off x="3656058" y="3000372"/>
            <a:ext cx="2063920" cy="408623"/>
          </a:xfrm>
          <a:prstGeom prst="wedgeRoundRectCallout">
            <a:avLst>
              <a:gd name="adj1" fmla="val -28479"/>
              <a:gd name="adj2" fmla="val -518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方法返回值的类型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1270055" y="3670588"/>
            <a:ext cx="645797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StudentsBiz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String[ ] names = new String[30];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public void addName(String name) {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			</a:t>
            </a: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增加学生姓名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		</a:t>
            </a:r>
            <a:r>
              <a:rPr lang="en-US" altLang="zh-CN" b="1" dirty="0">
                <a:solidFill>
                  <a:srgbClr val="0000FF"/>
                </a:solidFill>
              </a:rPr>
              <a:t>}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showNames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 {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显示全部学生姓名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5870636" y="1734493"/>
            <a:ext cx="2533285" cy="408623"/>
          </a:xfrm>
          <a:prstGeom prst="wedgeRoundRectCallout">
            <a:avLst>
              <a:gd name="adj1" fmla="val -33178"/>
              <a:gd name="adj2" fmla="val 52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传送给方法的形参列表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55" name="AutoShape 27"/>
          <p:cNvSpPr>
            <a:spLocks noChangeArrowheads="1"/>
          </p:cNvSpPr>
          <p:nvPr/>
        </p:nvSpPr>
        <p:spPr bwMode="gray">
          <a:xfrm>
            <a:off x="5403819" y="5092079"/>
            <a:ext cx="1609825" cy="408623"/>
          </a:xfrm>
          <a:prstGeom prst="wedgeRoundRectCallout">
            <a:avLst>
              <a:gd name="adj1" fmla="val -32449"/>
              <a:gd name="adj2" fmla="val -560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一个形式参数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56" name="AutoShape 28"/>
          <p:cNvSpPr>
            <a:spLocks noChangeArrowheads="1"/>
          </p:cNvSpPr>
          <p:nvPr/>
        </p:nvSpPr>
        <p:spPr bwMode="gray">
          <a:xfrm>
            <a:off x="6299264" y="4370692"/>
            <a:ext cx="1385919" cy="408623"/>
          </a:xfrm>
          <a:prstGeom prst="wedgeRoundRectCallout">
            <a:avLst>
              <a:gd name="adj1" fmla="val -31352"/>
              <a:gd name="adj2" fmla="val 504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没有返回值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11848" y="1714488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flipV="1">
            <a:off x="2370174" y="2143116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5942074" y="2146122"/>
            <a:ext cx="403659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3656058" y="2786058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5799198" y="465644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5299132" y="4786322"/>
            <a:ext cx="433736" cy="2944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/>
          <p:nvPr/>
        </p:nvGrpSpPr>
        <p:grpSpPr>
          <a:xfrm>
            <a:off x="71406" y="3303185"/>
            <a:ext cx="1000132" cy="414475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70288" y="1276344"/>
            <a:ext cx="7345362" cy="1223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定义带参数的方法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4"/>
              </a:buBlip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4" grpId="0" animBg="1"/>
      <p:bldP spid="508935" grpId="0" animBg="1"/>
      <p:bldP spid="508936" grpId="0" animBg="1"/>
      <p:bldP spid="508953" grpId="0" animBg="1"/>
      <p:bldP spid="508955" grpId="0" animBg="1"/>
      <p:bldP spid="5089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如何使用带参数的方法</a:t>
            </a:r>
            <a:r>
              <a:rPr lang="en-US" altLang="zh-CN" b="1"/>
              <a:t>3-3</a:t>
            </a:r>
            <a:endParaRPr lang="en-US" altLang="zh-CN" b="1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09960" name="AutoShape 8"/>
          <p:cNvSpPr>
            <a:spLocks noChangeArrowheads="1"/>
          </p:cNvSpPr>
          <p:nvPr/>
        </p:nvSpPr>
        <p:spPr bwMode="auto">
          <a:xfrm>
            <a:off x="1275742" y="2652698"/>
            <a:ext cx="6708775" cy="3655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		</a:t>
            </a:r>
            <a:endParaRPr lang="en-US" altLang="zh-CN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>
                <a:solidFill>
                  <a:srgbClr val="0000FF"/>
                </a:solidFill>
              </a:rPr>
              <a:t>StudentsBiz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st</a:t>
            </a:r>
            <a:r>
              <a:rPr lang="en-US" altLang="zh-CN" b="1" dirty="0">
                <a:solidFill>
                  <a:srgbClr val="0000FF"/>
                </a:solidFill>
              </a:rPr>
              <a:t> = new </a:t>
            </a:r>
            <a:r>
              <a:rPr lang="en-US" altLang="zh-CN" b="1" dirty="0" err="1">
                <a:solidFill>
                  <a:srgbClr val="0000FF"/>
                </a:solidFill>
              </a:rPr>
              <a:t>StudentsBiz</a:t>
            </a:r>
            <a:r>
              <a:rPr lang="en-US" altLang="zh-CN" b="1" dirty="0">
                <a:solidFill>
                  <a:srgbClr val="0000FF"/>
                </a:solidFill>
              </a:rPr>
              <a:t>();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Scanner input = new Scanner(</a:t>
            </a:r>
            <a:r>
              <a:rPr lang="en-US" altLang="zh-CN" b="1" dirty="0" err="1"/>
              <a:t>System.in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=0;i&lt;5;i++){</a:t>
            </a:r>
            <a:endParaRPr lang="en-US" altLang="zh-CN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    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("</a:t>
            </a:r>
            <a:r>
              <a:rPr lang="zh-CN" altLang="en-US" b="1" dirty="0"/>
              <a:t>请输入学生姓名：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    String </a:t>
            </a:r>
            <a:r>
              <a:rPr lang="en-US" altLang="zh-CN" b="1" dirty="0" err="1"/>
              <a:t>newName</a:t>
            </a:r>
            <a:r>
              <a:rPr lang="en-US" altLang="zh-CN" b="1" dirty="0"/>
              <a:t> = </a:t>
            </a:r>
            <a:r>
              <a:rPr lang="en-US" altLang="zh-CN" b="1" dirty="0" err="1"/>
              <a:t>input.next</a:t>
            </a:r>
            <a:r>
              <a:rPr lang="en-US" altLang="zh-CN" b="1" dirty="0"/>
              <a:t>();	</a:t>
            </a:r>
            <a:endParaRPr lang="en-US" altLang="zh-CN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    </a:t>
            </a:r>
            <a:r>
              <a:rPr lang="en-US" altLang="zh-CN" b="1" dirty="0" err="1">
                <a:solidFill>
                  <a:srgbClr val="0000FF"/>
                </a:solidFill>
              </a:rPr>
              <a:t>st.addName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newName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}</a:t>
            </a:r>
            <a:endParaRPr lang="en-US" altLang="zh-CN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st.showNames</a:t>
            </a:r>
            <a:r>
              <a:rPr lang="en-US" altLang="zh-CN" b="1" dirty="0"/>
              <a:t>();	</a:t>
            </a:r>
            <a:endParaRPr lang="zh-CN" altLang="en-US" b="1" dirty="0"/>
          </a:p>
          <a:p>
            <a:pPr marL="224155" indent="-224155" algn="l" defTabSz="444500">
              <a:lnSpc>
                <a:spcPct val="130000"/>
              </a:lnSpc>
            </a:pPr>
            <a:r>
              <a:rPr lang="zh-CN" altLang="en-US" b="1" dirty="0"/>
              <a:t>    </a:t>
            </a:r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509962" name="AutoShape 10"/>
          <p:cNvSpPr>
            <a:spLocks noChangeArrowheads="1"/>
          </p:cNvSpPr>
          <p:nvPr/>
        </p:nvSpPr>
        <p:spPr bwMode="gray">
          <a:xfrm>
            <a:off x="5196432" y="5214950"/>
            <a:ext cx="2794482" cy="776383"/>
          </a:xfrm>
          <a:prstGeom prst="wedgeRoundRectCallout">
            <a:avLst>
              <a:gd name="adj1" fmla="val -32014"/>
              <a:gd name="adj2" fmla="val -4897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实参的类型、数量、顺序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都要与形参一一对应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6976480" y="2786058"/>
            <a:ext cx="1881800" cy="776383"/>
          </a:xfrm>
          <a:prstGeom prst="wedgeRoundRectCallout">
            <a:avLst>
              <a:gd name="adj1" fmla="val -49665"/>
              <a:gd name="adj2" fmla="val 68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先实例化对象，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再使用方法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1476375" y="1484313"/>
            <a:ext cx="7427913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785786" y="1276344"/>
            <a:ext cx="7345362" cy="1223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调用带参数的方法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509971" name="AutoShape 19"/>
          <p:cNvSpPr>
            <a:spLocks noChangeArrowheads="1"/>
          </p:cNvSpPr>
          <p:nvPr/>
        </p:nvSpPr>
        <p:spPr bwMode="auto">
          <a:xfrm>
            <a:off x="1285852" y="1857364"/>
            <a:ext cx="507209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对象名</a:t>
            </a:r>
            <a:r>
              <a:rPr lang="en-US" altLang="zh-CN" b="1" dirty="0">
                <a:solidFill>
                  <a:srgbClr val="0000FF"/>
                </a:solidFill>
              </a:rPr>
              <a:t>.</a:t>
            </a:r>
            <a:r>
              <a:rPr lang="zh-CN" altLang="en-US" b="1" dirty="0">
                <a:solidFill>
                  <a:srgbClr val="0000FF"/>
                </a:solidFill>
              </a:rPr>
              <a:t>方法名（参数</a:t>
            </a:r>
            <a:r>
              <a:rPr lang="en-US" altLang="zh-CN" b="1" dirty="0">
                <a:solidFill>
                  <a:srgbClr val="0000FF"/>
                </a:solidFill>
              </a:rPr>
              <a:t>1, </a:t>
            </a:r>
            <a:r>
              <a:rPr lang="zh-CN" altLang="en-US" b="1" dirty="0">
                <a:solidFill>
                  <a:srgbClr val="0000FF"/>
                </a:solidFill>
              </a:rPr>
              <a:t>参数</a:t>
            </a:r>
            <a:r>
              <a:rPr lang="en-US" altLang="zh-CN" b="1" dirty="0">
                <a:solidFill>
                  <a:srgbClr val="0000FF"/>
                </a:solidFill>
              </a:rPr>
              <a:t>2,……</a:t>
            </a:r>
            <a:r>
              <a:rPr lang="zh-CN" altLang="en-US" b="1" dirty="0">
                <a:solidFill>
                  <a:srgbClr val="0000FF"/>
                </a:solidFill>
              </a:rPr>
              <a:t>，参数</a:t>
            </a:r>
            <a:r>
              <a:rPr lang="en-US" altLang="zh-CN" b="1" dirty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09961" name="AutoShape 9"/>
          <p:cNvSpPr>
            <a:spLocks noChangeArrowheads="1"/>
          </p:cNvSpPr>
          <p:nvPr/>
        </p:nvSpPr>
        <p:spPr bwMode="auto">
          <a:xfrm>
            <a:off x="6215074" y="1214422"/>
            <a:ext cx="1146741" cy="408623"/>
          </a:xfrm>
          <a:prstGeom prst="wedgeRoundRectCallout">
            <a:avLst>
              <a:gd name="adj1" fmla="val -32059"/>
              <a:gd name="adj2" fmla="val 524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实参列表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111848" y="1743006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flipV="1">
            <a:off x="5929322" y="1571612"/>
            <a:ext cx="332221" cy="2827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6490716" y="3275009"/>
            <a:ext cx="546535" cy="30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4704766" y="5143512"/>
            <a:ext cx="475097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70"/>
          <p:cNvGrpSpPr/>
          <p:nvPr/>
        </p:nvGrpSpPr>
        <p:grpSpPr>
          <a:xfrm>
            <a:off x="86904" y="2556246"/>
            <a:ext cx="1000132" cy="414475"/>
            <a:chOff x="1000100" y="2528843"/>
            <a:chExt cx="1000132" cy="414475"/>
          </a:xfrm>
        </p:grpSpPr>
        <p:pic>
          <p:nvPicPr>
            <p:cNvPr id="3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0" grpId="0" animBg="1"/>
      <p:bldP spid="509962" grpId="0" animBg="1"/>
      <p:bldP spid="509963" grpId="0" animBg="1"/>
      <p:bldP spid="509971" grpId="0" animBg="1"/>
      <p:bldP spid="5099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b="1"/>
              <a:t>带</a:t>
            </a:r>
            <a:r>
              <a:rPr lang="zh-CN" altLang="en-US" b="1"/>
              <a:t>多</a:t>
            </a:r>
            <a:r>
              <a:rPr lang="zh-CN" altLang="zh-CN" b="1"/>
              <a:t>个参数的方法</a:t>
            </a:r>
            <a:r>
              <a:rPr lang="en-US" altLang="zh-CN" b="1"/>
              <a:t>2-1</a:t>
            </a:r>
            <a:endParaRPr lang="en-US" altLang="zh-CN" b="1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3590232"/>
            <a:ext cx="7645398" cy="1357322"/>
          </a:xfrm>
        </p:spPr>
        <p:txBody>
          <a:bodyPr/>
          <a:lstStyle/>
          <a:p>
            <a:r>
              <a:rPr lang="zh-CN" altLang="en-US" dirty="0"/>
              <a:t>设计方法，通过传递三个参数（开始位置、结束位置、查找的姓名）来实现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784254" y="1276351"/>
            <a:ext cx="7319963" cy="1008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在保存了多个学生姓名的数组中，指定查找区间，查找某个学生姓名并显示是否查找成功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71406" y="2928934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427038" y="1463657"/>
            <a:ext cx="8294687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622300">
              <a:lnSpc>
                <a:spcPct val="130000"/>
              </a:lnSpc>
            </a:pP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boolean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searchName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start,int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end,String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name) {</a:t>
            </a:r>
            <a:endParaRPr lang="en-US" altLang="en-US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cs typeface="Times New Roman" panose="02020603050405020304" pitchFamily="18" charset="0"/>
              </a:rPr>
              <a:t>boolean</a:t>
            </a:r>
            <a:r>
              <a:rPr lang="en-US" altLang="en-US" b="1" dirty="0">
                <a:cs typeface="Times New Roman" panose="02020603050405020304" pitchFamily="18" charset="0"/>
              </a:rPr>
              <a:t> find = false;  // </a:t>
            </a:r>
            <a:r>
              <a:rPr lang="en-US" altLang="en-US" b="1" dirty="0" err="1">
                <a:cs typeface="Times New Roman" panose="02020603050405020304" pitchFamily="18" charset="0"/>
              </a:rPr>
              <a:t>是否找到标识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// </a:t>
            </a:r>
            <a:r>
              <a:rPr lang="en-US" altLang="en-US" b="1" dirty="0" err="1">
                <a:cs typeface="Times New Roman" panose="02020603050405020304" pitchFamily="18" charset="0"/>
              </a:rPr>
              <a:t>指定区间数组中，查找姓名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for(</a:t>
            </a:r>
            <a:r>
              <a:rPr lang="en-US" altLang="en-US" b="1" dirty="0" err="1"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=start-1;i&lt;</a:t>
            </a:r>
            <a:r>
              <a:rPr lang="en-US" altLang="en-US" b="1" dirty="0" err="1">
                <a:cs typeface="Times New Roman" panose="02020603050405020304" pitchFamily="18" charset="0"/>
              </a:rPr>
              <a:t>end;i</a:t>
            </a:r>
            <a:r>
              <a:rPr lang="en-US" altLang="en-US" b="1" dirty="0">
                <a:cs typeface="Times New Roman" panose="02020603050405020304" pitchFamily="18" charset="0"/>
              </a:rPr>
              <a:t>++) 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cs typeface="Times New Roman" panose="02020603050405020304" pitchFamily="18" charset="0"/>
              </a:rPr>
              <a:t>if(names[</a:t>
            </a:r>
            <a:r>
              <a:rPr lang="en-US" altLang="en-US" b="1" dirty="0" err="1"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cs typeface="Times New Roman" panose="02020603050405020304" pitchFamily="18" charset="0"/>
              </a:rPr>
              <a:t>].equals(name)) {	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cs typeface="Times New Roman" panose="02020603050405020304" pitchFamily="18" charset="0"/>
              </a:rPr>
              <a:t>find=true;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cs typeface="Times New Roman" panose="02020603050405020304" pitchFamily="18" charset="0"/>
              </a:rPr>
              <a:t>break;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cs typeface="Times New Roman" panose="02020603050405020304" pitchFamily="18" charset="0"/>
              </a:rPr>
              <a:t>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return find;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622300"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763713" y="857232"/>
            <a:ext cx="1385920" cy="408623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5795963" y="857232"/>
            <a:ext cx="1609825" cy="408623"/>
          </a:xfrm>
          <a:prstGeom prst="wedgeRoundRectCallout">
            <a:avLst>
              <a:gd name="adj1" fmla="val -31875"/>
              <a:gd name="adj2" fmla="val 481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带有三个形参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2844800" y="3590909"/>
            <a:ext cx="2722651" cy="408623"/>
          </a:xfrm>
          <a:prstGeom prst="wedgeRoundRectCallout">
            <a:avLst>
              <a:gd name="adj1" fmla="val -34959"/>
              <a:gd name="adj2" fmla="val 56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返回结果：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boolean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zh-CN" b="1" dirty="0"/>
              <a:t>带</a:t>
            </a:r>
            <a:r>
              <a:rPr lang="zh-CN" altLang="en-US" b="1" dirty="0"/>
              <a:t>多</a:t>
            </a:r>
            <a:r>
              <a:rPr lang="zh-CN" altLang="zh-CN" b="1" dirty="0"/>
              <a:t>个参数的方法</a:t>
            </a:r>
            <a:r>
              <a:rPr lang="zh-CN" altLang="en-US" b="1" dirty="0"/>
              <a:t>2</a:t>
            </a:r>
            <a:r>
              <a:rPr lang="en-US" altLang="zh-CN" b="1" dirty="0"/>
              <a:t>-2</a:t>
            </a:r>
            <a:endParaRPr lang="en-US" altLang="zh-CN" b="1" dirty="0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606777" y="1568439"/>
            <a:ext cx="324008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1071538" y="4714885"/>
            <a:ext cx="1428760" cy="35718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1214414" y="1568439"/>
            <a:ext cx="1008063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3675091" y="4143380"/>
            <a:ext cx="5040313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if(</a:t>
            </a:r>
            <a:r>
              <a:rPr lang="en-US" altLang="en-US" b="1" dirty="0" err="1">
                <a:cs typeface="Times New Roman" panose="02020603050405020304" pitchFamily="18" charset="0"/>
              </a:rPr>
              <a:t>st.searchName</a:t>
            </a:r>
            <a:r>
              <a:rPr lang="en-US" altLang="en-US" b="1" dirty="0"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s,e,name</a:t>
            </a:r>
            <a:r>
              <a:rPr lang="en-US" altLang="en-US" b="1" dirty="0">
                <a:cs typeface="Times New Roman" panose="02020603050405020304" pitchFamily="18" charset="0"/>
              </a:rPr>
              <a:t>)) 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en-US" b="1" dirty="0"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cs typeface="Times New Roman" panose="02020603050405020304" pitchFamily="18" charset="0"/>
              </a:rPr>
              <a:t>找到了</a:t>
            </a:r>
            <a:r>
              <a:rPr lang="en-US" altLang="en-US" b="1" dirty="0">
                <a:cs typeface="Times New Roman" panose="02020603050405020304" pitchFamily="18" charset="0"/>
              </a:rPr>
              <a:t>！");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}else{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en-US" b="1" dirty="0"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cs typeface="Times New Roman" panose="02020603050405020304" pitchFamily="18" charset="0"/>
              </a:rPr>
              <a:t>没找到该学生</a:t>
            </a:r>
            <a:r>
              <a:rPr lang="en-US" altLang="en-US" b="1" dirty="0">
                <a:cs typeface="Times New Roman" panose="02020603050405020304" pitchFamily="18" charset="0"/>
              </a:rPr>
              <a:t>！");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l" defTabSz="355600">
              <a:lnSpc>
                <a:spcPct val="13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}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517142" name="AutoShape 22"/>
          <p:cNvSpPr>
            <a:spLocks noChangeArrowheads="1"/>
          </p:cNvSpPr>
          <p:nvPr/>
        </p:nvSpPr>
        <p:spPr bwMode="auto">
          <a:xfrm>
            <a:off x="6115086" y="3521057"/>
            <a:ext cx="1609825" cy="408623"/>
          </a:xfrm>
          <a:prstGeom prst="wedgeRoundRectCallout">
            <a:avLst>
              <a:gd name="adj1" fmla="val -29836"/>
              <a:gd name="adj2" fmla="val 48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传递三个实参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" name="组合 2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1917812" y="1228410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5954059" y="1335567"/>
            <a:ext cx="354184" cy="26078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2571736" y="4074948"/>
            <a:ext cx="760849" cy="6399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6246859" y="3932072"/>
            <a:ext cx="47509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24" grpId="0" animBg="1"/>
      <p:bldP spid="517125" grpId="0" animBg="1"/>
      <p:bldP spid="517128" grpId="0" animBg="1"/>
      <p:bldP spid="517129" grpId="0" animBg="1"/>
      <p:bldP spid="517130" grpId="0" animBg="1"/>
      <p:bldP spid="517140" grpId="0" animBg="1"/>
      <p:bldP spid="517142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anose="02010609060101010101" pitchFamily="49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5574</Words>
  <Application>WPS 演示</Application>
  <PresentationFormat>全屏显示(4:3)</PresentationFormat>
  <Paragraphs>587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黑体</vt:lpstr>
      <vt:lpstr>Calibri</vt:lpstr>
      <vt:lpstr>华文新魏</vt:lpstr>
      <vt:lpstr>华文楷体</vt:lpstr>
      <vt:lpstr>微软雅黑</vt:lpstr>
      <vt:lpstr>Verdana</vt:lpstr>
      <vt:lpstr>方正粗倩简体</vt:lpstr>
      <vt:lpstr>Tahoma</vt:lpstr>
      <vt:lpstr>Times New Roman</vt:lpstr>
      <vt:lpstr>Arial</vt:lpstr>
      <vt:lpstr>Arial Unicode MS</vt:lpstr>
      <vt:lpstr>1_PBDEVA课程PPT模板</vt:lpstr>
      <vt:lpstr>主题2</vt:lpstr>
      <vt:lpstr>第八章</vt:lpstr>
      <vt:lpstr>本章任务</vt:lpstr>
      <vt:lpstr>本章目标</vt:lpstr>
      <vt:lpstr>为什么要用带参数的方法</vt:lpstr>
      <vt:lpstr>如何使用带参数的方法3-1</vt:lpstr>
      <vt:lpstr>如何使用带参数的方法3-2</vt:lpstr>
      <vt:lpstr>如何使用带参数的方法3-3</vt:lpstr>
      <vt:lpstr>带多个参数的方法2-1</vt:lpstr>
      <vt:lpstr>带多个参数的方法2-2</vt:lpstr>
      <vt:lpstr>常见错误4-1</vt:lpstr>
      <vt:lpstr>常见错误4-2</vt:lpstr>
      <vt:lpstr>常见错误4-3</vt:lpstr>
      <vt:lpstr>常见错误4-4</vt:lpstr>
      <vt:lpstr>学员操作——修改客户姓名</vt:lpstr>
      <vt:lpstr>数组作为参数的方法2-1</vt:lpstr>
      <vt:lpstr>数组作为参数的方法2-2</vt:lpstr>
      <vt:lpstr>对象作为参数的方法2-1</vt:lpstr>
      <vt:lpstr>对象作为参数的方法2-2</vt:lpstr>
      <vt:lpstr>学员操作——对客户姓名排序2-1</vt:lpstr>
      <vt:lpstr>学员操作——对客户姓名排序2-2</vt:lpstr>
      <vt:lpstr>学员操作——改进客户信息的添加和显示</vt:lpstr>
      <vt:lpstr>为什么需要包</vt:lpstr>
      <vt:lpstr>包</vt:lpstr>
      <vt:lpstr>如何创建包</vt:lpstr>
      <vt:lpstr>包命名规范</vt:lpstr>
      <vt:lpstr>用Eclipse 创建包</vt:lpstr>
      <vt:lpstr>包与目录的关系</vt:lpstr>
      <vt:lpstr>如何导入包</vt:lpstr>
      <vt:lpstr>小结</vt:lpstr>
      <vt:lpstr>学员操作——模拟银行账户业务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86183</cp:lastModifiedBy>
  <cp:revision>769</cp:revision>
  <dcterms:created xsi:type="dcterms:W3CDTF">2006-03-08T06:55:00Z</dcterms:created>
  <dcterms:modified xsi:type="dcterms:W3CDTF">2021-06-09T08:54:59Z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