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3" r:id="rId3"/>
  </p:sldMasterIdLst>
  <p:notesMasterIdLst>
    <p:notesMasterId r:id="rId9"/>
  </p:notesMasterIdLst>
  <p:handoutMasterIdLst>
    <p:handoutMasterId r:id="rId35"/>
  </p:handoutMasterIdLst>
  <p:sldIdLst>
    <p:sldId id="458" r:id="rId4"/>
    <p:sldId id="425" r:id="rId5"/>
    <p:sldId id="426" r:id="rId6"/>
    <p:sldId id="427" r:id="rId7"/>
    <p:sldId id="428" r:id="rId8"/>
    <p:sldId id="429" r:id="rId10"/>
    <p:sldId id="430" r:id="rId11"/>
    <p:sldId id="431" r:id="rId12"/>
    <p:sldId id="432" r:id="rId13"/>
    <p:sldId id="433" r:id="rId14"/>
    <p:sldId id="434" r:id="rId15"/>
    <p:sldId id="436" r:id="rId16"/>
    <p:sldId id="437" r:id="rId17"/>
    <p:sldId id="438" r:id="rId18"/>
    <p:sldId id="439" r:id="rId19"/>
    <p:sldId id="440" r:id="rId20"/>
    <p:sldId id="441" r:id="rId21"/>
    <p:sldId id="443" r:id="rId22"/>
    <p:sldId id="444" r:id="rId23"/>
    <p:sldId id="445" r:id="rId24"/>
    <p:sldId id="446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6" r:id="rId33"/>
    <p:sldId id="45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xj" initials="w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7814" autoAdjust="0"/>
  </p:normalViewPr>
  <p:slideViewPr>
    <p:cSldViewPr>
      <p:cViewPr varScale="1">
        <p:scale>
          <a:sx n="68" d="100"/>
          <a:sy n="68" d="100"/>
        </p:scale>
        <p:origin x="1500" y="66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25T10:21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、继承的优点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、子类与父类的关系，并说明</a:t>
            </a:r>
            <a:r>
              <a:rPr lang="en-US" altLang="zh-CN" dirty="0"/>
              <a:t>is-a</a:t>
            </a:r>
            <a:r>
              <a:rPr lang="zh-CN" altLang="en-US" dirty="0"/>
              <a:t>的关系，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或者说是一种特殊和一般的关系。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Dog is a Pet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。同样可以让学生继承人，让苹果继承水果，让三角形继承几何图形。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CEF1-873C-4DB5-8DE7-336985893EA6}" type="slidenum">
              <a:rPr lang="zh-CN" altLang="en-US" smtClean="0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E7E0F-EA88-4D03-BAD2-3D603A72E69F}" type="slidenum">
              <a:rPr lang="zh-CN" altLang="en-US" smtClean="0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教学指导：通过同包、不同包下演示</a:t>
            </a:r>
            <a:r>
              <a:rPr lang="en-US" altLang="zh-CN" dirty="0"/>
              <a:t>4</a:t>
            </a:r>
            <a:r>
              <a:rPr lang="zh-CN" altLang="en-US" dirty="0"/>
              <a:t>种访问修饰符的访问权限及继承情况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教学指导：打开要演示的代码，先带领学员熟悉结，然后打断点运行，讲解初始化过程，重点演示内容如下：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、初始化顺序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super()</a:t>
            </a:r>
            <a:r>
              <a:rPr lang="zh-CN" altLang="en-US" dirty="0"/>
              <a:t>的用法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ea typeface="宋体" panose="02010600030101010101" pitchFamily="2" charset="-122"/>
              </a:rPr>
              <a:t>继承条件下构造方法的调用规则如下：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如果子类的构造方法中没有通过</a:t>
            </a:r>
            <a:r>
              <a:rPr lang="en-US" altLang="zh-CN" dirty="0">
                <a:ea typeface="宋体" panose="02010600030101010101" pitchFamily="2" charset="-122"/>
              </a:rPr>
              <a:t>super</a:t>
            </a:r>
            <a:r>
              <a:rPr lang="zh-CN" altLang="en-US" dirty="0">
                <a:ea typeface="宋体" panose="02010600030101010101" pitchFamily="2" charset="-122"/>
              </a:rPr>
              <a:t>显式调用父类的有参构造方法，也没有通过</a:t>
            </a:r>
            <a:r>
              <a:rPr lang="en-US" altLang="zh-CN" dirty="0">
                <a:ea typeface="宋体" panose="02010600030101010101" pitchFamily="2" charset="-122"/>
              </a:rPr>
              <a:t>this</a:t>
            </a:r>
            <a:r>
              <a:rPr lang="zh-CN" altLang="en-US" dirty="0">
                <a:ea typeface="宋体" panose="02010600030101010101" pitchFamily="2" charset="-122"/>
              </a:rPr>
              <a:t>显式调用自身的其他构造方法，则系统会默认先调用父类的无参构造方法。在这种情况下，写不写“</a:t>
            </a:r>
            <a:r>
              <a:rPr lang="en-US" altLang="zh-CN" dirty="0">
                <a:ea typeface="宋体" panose="02010600030101010101" pitchFamily="2" charset="-122"/>
              </a:rPr>
              <a:t>super();</a:t>
            </a:r>
            <a:r>
              <a:rPr lang="zh-CN" altLang="en-US" dirty="0">
                <a:ea typeface="宋体" panose="02010600030101010101" pitchFamily="2" charset="-122"/>
              </a:rPr>
              <a:t>”语句，效果是一样的。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如果子类的构造方法中通过</a:t>
            </a:r>
            <a:r>
              <a:rPr lang="en-US" altLang="zh-CN" dirty="0">
                <a:ea typeface="宋体" panose="02010600030101010101" pitchFamily="2" charset="-122"/>
              </a:rPr>
              <a:t>super</a:t>
            </a:r>
            <a:r>
              <a:rPr lang="zh-CN" altLang="en-US" dirty="0">
                <a:ea typeface="宋体" panose="02010600030101010101" pitchFamily="2" charset="-122"/>
              </a:rPr>
              <a:t>显式调用父类的有参构造方法，那将执行父类相应构造方法，而不执行父类无参构造方法。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如果子类的构造方法中通过</a:t>
            </a:r>
            <a:r>
              <a:rPr lang="en-US" altLang="zh-CN" dirty="0">
                <a:ea typeface="宋体" panose="02010600030101010101" pitchFamily="2" charset="-122"/>
              </a:rPr>
              <a:t>this</a:t>
            </a:r>
            <a:r>
              <a:rPr lang="zh-CN" altLang="en-US" dirty="0">
                <a:ea typeface="宋体" panose="02010600030101010101" pitchFamily="2" charset="-122"/>
              </a:rPr>
              <a:t>显式调用自身的其他构造方法，在相应构造方法中应用以上两条规则。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特别注意的是，如果存在多级继承关系，在创建一个子类对象时，以上规则会多次向更高一级父类应用，一直到执行顶级父类</a:t>
            </a:r>
            <a:r>
              <a:rPr lang="en-US" altLang="zh-CN" dirty="0">
                <a:ea typeface="宋体" panose="02010600030101010101" pitchFamily="2" charset="-122"/>
              </a:rPr>
              <a:t>Object</a:t>
            </a:r>
            <a:r>
              <a:rPr lang="zh-CN" altLang="en-US" dirty="0">
                <a:ea typeface="宋体" panose="02010600030101010101" pitchFamily="2" charset="-122"/>
              </a:rPr>
              <a:t>类的无参构造方法为止。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FAA87-A1E4-4121-AB3C-630F0940EF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709E94-B03E-4A94-9E9B-AA1BE9745130}" type="slidenum">
              <a:rPr lang="zh-CN" altLang="en-US" smtClean="0"/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15A046-0771-40F4-AA28-5AAA50A3D1B5}" type="slidenum">
              <a:rPr lang="zh-CN" altLang="en-US" smtClean="0"/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www.weixin-sx.com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Font typeface="Wingdings" panose="05000000000000000000" pitchFamily="2" charset="2"/>
              <a:buChar char="n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n"/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Font typeface="Wingdings" panose="05000000000000000000" pitchFamily="2" charset="2"/>
              <a:buChar char="n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  <a:lvl5pP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8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 hasCustomPrompt="1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 hasCustomPrompt="1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9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2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4.jpe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7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2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第十一讲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继承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理解继承</a:t>
            </a:r>
            <a:r>
              <a:rPr lang="en-US" altLang="zh-CN"/>
              <a:t>4-4</a:t>
            </a: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多重继承关系的初始化顺序是怎样的？</a:t>
            </a:r>
            <a:endParaRPr lang="zh-CN" altLang="en-US" dirty="0"/>
          </a:p>
        </p:txBody>
      </p:sp>
      <p:cxnSp>
        <p:nvCxnSpPr>
          <p:cNvPr id="19" name="AutoShape 11"/>
          <p:cNvCxnSpPr>
            <a:cxnSpLocks noChangeShapeType="1"/>
          </p:cNvCxnSpPr>
          <p:nvPr/>
        </p:nvCxnSpPr>
        <p:spPr bwMode="gray">
          <a:xfrm flipV="1">
            <a:off x="2627337" y="3887798"/>
            <a:ext cx="319087" cy="504825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gray">
          <a:xfrm flipV="1">
            <a:off x="6100787" y="2952761"/>
            <a:ext cx="339725" cy="5032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1" name="AutoShape 13"/>
          <p:cNvCxnSpPr>
            <a:cxnSpLocks noChangeShapeType="1"/>
          </p:cNvCxnSpPr>
          <p:nvPr/>
        </p:nvCxnSpPr>
        <p:spPr bwMode="gray">
          <a:xfrm flipV="1">
            <a:off x="4373587" y="3455998"/>
            <a:ext cx="300037" cy="431800"/>
          </a:xfrm>
          <a:prstGeom prst="bentConnector3">
            <a:avLst>
              <a:gd name="adj1" fmla="val 49736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grpSp>
        <p:nvGrpSpPr>
          <p:cNvPr id="3" name="Group 18"/>
          <p:cNvGrpSpPr/>
          <p:nvPr/>
        </p:nvGrpSpPr>
        <p:grpSpPr bwMode="auto">
          <a:xfrm>
            <a:off x="6324624" y="2544804"/>
            <a:ext cx="1676400" cy="1672751"/>
            <a:chOff x="3470" y="1570"/>
            <a:chExt cx="1056" cy="1239"/>
          </a:xfrm>
          <a:solidFill>
            <a:srgbClr val="0070C0"/>
          </a:solidFill>
        </p:grpSpPr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3549" y="1570"/>
              <a:ext cx="886" cy="95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子类构造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0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3470" y="26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1"/>
          <p:cNvGrpSpPr/>
          <p:nvPr/>
        </p:nvGrpSpPr>
        <p:grpSpPr bwMode="auto">
          <a:xfrm>
            <a:off x="4549799" y="2932135"/>
            <a:ext cx="1676400" cy="1569421"/>
            <a:chOff x="2352" y="1569"/>
            <a:chExt cx="1056" cy="1519"/>
          </a:xfrm>
          <a:solidFill>
            <a:srgbClr val="0070C0"/>
          </a:solidFill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2436" y="1569"/>
              <a:ext cx="887" cy="118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子类属性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3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2352" y="2952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4"/>
          <p:cNvGrpSpPr/>
          <p:nvPr/>
        </p:nvGrpSpPr>
        <p:grpSpPr bwMode="auto">
          <a:xfrm>
            <a:off x="2776562" y="3146448"/>
            <a:ext cx="1676400" cy="1714020"/>
            <a:chOff x="1235" y="1570"/>
            <a:chExt cx="1056" cy="1339"/>
          </a:xfrm>
          <a:solidFill>
            <a:srgbClr val="0070C0"/>
          </a:solidFill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1348" y="1570"/>
              <a:ext cx="887" cy="967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父类构造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6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1235" y="27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7"/>
          <p:cNvGrpSpPr/>
          <p:nvPr/>
        </p:nvGrpSpPr>
        <p:grpSpPr bwMode="auto">
          <a:xfrm>
            <a:off x="1066824" y="3460762"/>
            <a:ext cx="1676400" cy="1682750"/>
            <a:chOff x="158" y="1573"/>
            <a:chExt cx="1056" cy="1060"/>
          </a:xfrm>
          <a:solidFill>
            <a:srgbClr val="0070C0"/>
          </a:solidFill>
        </p:grpSpPr>
        <p:sp>
          <p:nvSpPr>
            <p:cNvPr id="32" name="AutoShape 28"/>
            <p:cNvSpPr>
              <a:spLocks noChangeArrowheads="1"/>
            </p:cNvSpPr>
            <p:nvPr/>
          </p:nvSpPr>
          <p:spPr bwMode="gray">
            <a:xfrm>
              <a:off x="249" y="1573"/>
              <a:ext cx="886" cy="70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父类属性 </a:t>
              </a:r>
              <a:endParaRPr kumimoji="1"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Gulim" pitchFamily="34" charset="-127"/>
              </a:endParaRPr>
            </a:p>
          </p:txBody>
        </p:sp>
        <p:pic>
          <p:nvPicPr>
            <p:cNvPr id="33" name="Picture 29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158" y="2500"/>
              <a:ext cx="1056" cy="1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58"/>
          <p:cNvGrpSpPr/>
          <p:nvPr/>
        </p:nvGrpSpPr>
        <p:grpSpPr>
          <a:xfrm>
            <a:off x="112786" y="857232"/>
            <a:ext cx="958752" cy="430730"/>
            <a:chOff x="3643306" y="2500357"/>
            <a:chExt cx="958752" cy="430730"/>
          </a:xfrm>
        </p:grpSpPr>
        <p:pic>
          <p:nvPicPr>
            <p:cNvPr id="3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在何处使用继承</a:t>
            </a:r>
            <a:endParaRPr lang="zh-CN" altLang="en-US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何时使用继承？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继承与真实世界类似</a:t>
            </a:r>
            <a:endParaRPr lang="zh-CN" altLang="en-US" dirty="0"/>
          </a:p>
          <a:p>
            <a:pPr lvl="2" eaLnBrk="1" hangingPunct="1"/>
            <a:r>
              <a:rPr lang="zh-CN" altLang="en-US" sz="2400" dirty="0"/>
              <a:t>只要说</a:t>
            </a: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/>
              <a:t>猫是哺乳动物</a:t>
            </a:r>
            <a:r>
              <a:rPr lang="zh-CN" altLang="en-US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/>
              <a:t>，猫的很多属性、行为</a:t>
            </a:r>
            <a:endParaRPr lang="zh-CN" altLang="en-US" sz="2400" dirty="0"/>
          </a:p>
          <a:p>
            <a:pPr lvl="2" eaLnBrk="1" hangingPunct="1">
              <a:buFontTx/>
              <a:buNone/>
            </a:pPr>
            <a:r>
              <a:rPr lang="zh-CN" altLang="en-US" sz="2400" dirty="0"/>
              <a:t>    就不言自明了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藏獒是一种狗</a:t>
            </a:r>
            <a:endParaRPr lang="zh-CN" altLang="en-US" sz="2400" dirty="0"/>
          </a:p>
          <a:p>
            <a:pPr lvl="2" eaLnBrk="1" hangingPunct="1"/>
            <a:endParaRPr lang="zh-CN" altLang="en-US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r>
              <a:rPr lang="zh-CN" altLang="en-US"/>
              <a:t>继承</a:t>
            </a:r>
            <a:r>
              <a:rPr lang="zh-CN" altLang="en-US" dirty="0"/>
              <a:t>是代码重用的一种方式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143108" y="5429264"/>
            <a:ext cx="468153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将子类共有的属性和行为放到父类中 </a:t>
            </a:r>
            <a:endParaRPr lang="zh-CN" altLang="en-US" sz="2000" b="1" dirty="0"/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2143108" y="4071942"/>
            <a:ext cx="3816350" cy="5762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符合</a:t>
            </a:r>
            <a:r>
              <a:rPr lang="en-US" altLang="zh-CN" sz="2000" b="1" dirty="0"/>
              <a:t>is-a</a:t>
            </a:r>
            <a:r>
              <a:rPr lang="zh-CN" altLang="en-US" sz="2000" b="1" dirty="0"/>
              <a:t>关系的设计使用继承 </a:t>
            </a:r>
            <a:endParaRPr lang="zh-CN" altLang="en-US" sz="2000" b="1" dirty="0"/>
          </a:p>
        </p:txBody>
      </p:sp>
      <p:grpSp>
        <p:nvGrpSpPr>
          <p:cNvPr id="3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阅读代码，说出运行结果</a:t>
            </a:r>
            <a:endParaRPr lang="zh-CN" altLang="en-US" dirty="0"/>
          </a:p>
        </p:txBody>
      </p:sp>
      <p:sp>
        <p:nvSpPr>
          <p:cNvPr id="17412" name="AutoShape 10"/>
          <p:cNvSpPr>
            <a:spLocks noChangeArrowheads="1"/>
          </p:cNvSpPr>
          <p:nvPr/>
        </p:nvSpPr>
        <p:spPr bwMode="auto">
          <a:xfrm>
            <a:off x="468313" y="1785926"/>
            <a:ext cx="5184775" cy="40505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Car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private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site = 4;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座位数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Car(){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setSite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site){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this.site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site;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void print(){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414" name="AutoShape 10"/>
          <p:cNvSpPr>
            <a:spLocks noChangeArrowheads="1"/>
          </p:cNvSpPr>
          <p:nvPr/>
        </p:nvSpPr>
        <p:spPr bwMode="auto">
          <a:xfrm>
            <a:off x="5492749" y="3141653"/>
            <a:ext cx="3327400" cy="17238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Bus extends Car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Bus(int site){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setSite(site);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415" name="AutoShape 10"/>
          <p:cNvSpPr>
            <a:spLocks noChangeArrowheads="1"/>
          </p:cNvSpPr>
          <p:nvPr/>
        </p:nvSpPr>
        <p:spPr bwMode="auto">
          <a:xfrm>
            <a:off x="4429124" y="5265980"/>
            <a:ext cx="4391025" cy="13914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static void main(String[] args)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 bus = new Bus(20);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18857" name="AutoShape 9"/>
          <p:cNvSpPr>
            <a:spLocks noChangeArrowheads="1"/>
          </p:cNvSpPr>
          <p:nvPr/>
        </p:nvSpPr>
        <p:spPr bwMode="gray">
          <a:xfrm>
            <a:off x="6156325" y="2205038"/>
            <a:ext cx="2160588" cy="863600"/>
          </a:xfrm>
          <a:prstGeom prst="roundRect">
            <a:avLst>
              <a:gd name="adj" fmla="val 16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人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人 </a:t>
            </a:r>
            <a:endParaRPr lang="zh-CN" altLang="en-US" sz="2000" b="1" dirty="0"/>
          </a:p>
        </p:txBody>
      </p:sp>
      <p:grpSp>
        <p:nvGrpSpPr>
          <p:cNvPr id="2" name="组合 77"/>
          <p:cNvGrpSpPr/>
          <p:nvPr/>
        </p:nvGrpSpPr>
        <p:grpSpPr>
          <a:xfrm>
            <a:off x="71406" y="885750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方法重写</a:t>
            </a: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eaLnBrk="1" hangingPunct="1"/>
            <a:r>
              <a:rPr lang="zh-CN" altLang="en-US" dirty="0"/>
              <a:t>使用继承后效果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685197" name="AutoShape 141"/>
          <p:cNvSpPr>
            <a:spLocks noChangeArrowheads="1"/>
          </p:cNvSpPr>
          <p:nvPr/>
        </p:nvSpPr>
        <p:spPr bwMode="gray">
          <a:xfrm>
            <a:off x="6286512" y="4429132"/>
            <a:ext cx="2428892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>
                <a:latin typeface="+mn-lt"/>
                <a:ea typeface="+mn-ea"/>
              </a:rPr>
              <a:t>子类重写父类方法 </a:t>
            </a:r>
            <a:endParaRPr lang="zh-CN" altLang="en-US" b="1" dirty="0">
              <a:latin typeface="+mn-lt"/>
              <a:ea typeface="+mn-ea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1406" y="3363587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52438"/>
            <a:ext cx="448369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utoShape 141"/>
          <p:cNvSpPr>
            <a:spLocks noChangeArrowheads="1"/>
          </p:cNvSpPr>
          <p:nvPr/>
        </p:nvSpPr>
        <p:spPr bwMode="gray">
          <a:xfrm>
            <a:off x="6072198" y="2095314"/>
            <a:ext cx="2857520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>
                <a:latin typeface="+mn-lt"/>
                <a:ea typeface="+mn-ea"/>
              </a:rPr>
              <a:t>调用父类的</a:t>
            </a:r>
            <a:r>
              <a:rPr lang="en-US" altLang="zh-CN" b="1" dirty="0">
                <a:latin typeface="+mn-lt"/>
                <a:ea typeface="+mn-ea"/>
              </a:rPr>
              <a:t>print()</a:t>
            </a:r>
            <a:r>
              <a:rPr lang="zh-CN" altLang="en-US" b="1" dirty="0">
                <a:latin typeface="+mn-lt"/>
                <a:ea typeface="+mn-ea"/>
              </a:rPr>
              <a:t>方法，不能显示</a:t>
            </a:r>
            <a:r>
              <a:rPr lang="en-US" b="1" dirty="0">
                <a:latin typeface="+mn-lt"/>
                <a:ea typeface="+mn-ea"/>
              </a:rPr>
              <a:t>Dog</a:t>
            </a:r>
            <a:r>
              <a:rPr lang="zh-CN" altLang="en-US" b="1" dirty="0">
                <a:latin typeface="+mn-lt"/>
                <a:ea typeface="+mn-ea"/>
              </a:rPr>
              <a:t>的</a:t>
            </a:r>
            <a:r>
              <a:rPr lang="en-US" b="1" dirty="0">
                <a:latin typeface="+mn-lt"/>
                <a:ea typeface="+mn-ea"/>
              </a:rPr>
              <a:t>strain</a:t>
            </a:r>
            <a:r>
              <a:rPr lang="zh-CN" altLang="en-US" b="1" dirty="0">
                <a:latin typeface="+mn-lt"/>
                <a:ea typeface="+mn-ea"/>
              </a:rPr>
              <a:t>信息和</a:t>
            </a:r>
            <a:r>
              <a:rPr lang="en-US" b="1" dirty="0" err="1">
                <a:latin typeface="+mn-lt"/>
                <a:ea typeface="+mn-ea"/>
              </a:rPr>
              <a:t>Peguin</a:t>
            </a:r>
            <a:r>
              <a:rPr lang="zh-CN" altLang="en-US" b="1" dirty="0">
                <a:latin typeface="+mn-lt"/>
                <a:ea typeface="+mn-ea"/>
              </a:rPr>
              <a:t>的</a:t>
            </a:r>
            <a:r>
              <a:rPr lang="en-US" b="1" dirty="0">
                <a:latin typeface="+mn-lt"/>
                <a:ea typeface="+mn-ea"/>
              </a:rPr>
              <a:t>sex</a:t>
            </a:r>
            <a:r>
              <a:rPr lang="zh-CN" altLang="en-US" b="1" dirty="0">
                <a:latin typeface="+mn-lt"/>
                <a:ea typeface="+mn-ea"/>
              </a:rPr>
              <a:t>信息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306520"/>
            <a:ext cx="4536511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5715008" y="2666818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42976" y="5306652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42976" y="5878157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85786" y="3643314"/>
            <a:ext cx="4714908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如何实现如下效果呢？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57884" y="4929198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97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 eaLnBrk="1" hangingPunct="1">
              <a:defRPr/>
            </a:pPr>
            <a:r>
              <a:rPr lang="zh-CN" altLang="en-US" dirty="0"/>
              <a:t>构造方法也会被重写吗？</a:t>
            </a:r>
            <a:endParaRPr lang="zh-CN" altLang="en-US" dirty="0"/>
          </a:p>
          <a:p>
            <a:r>
              <a:rPr lang="zh-CN" altLang="en-US" dirty="0">
                <a:latin typeface="+mn-ea"/>
              </a:rPr>
              <a:t>方法重写的规则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方法名相同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参数列表相同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返回值类型相同或者是其子类；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访问权限不能严于父类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方法重载与方法重写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AutoShape 141"/>
          <p:cNvSpPr>
            <a:spLocks noChangeArrowheads="1"/>
          </p:cNvSpPr>
          <p:nvPr/>
        </p:nvSpPr>
        <p:spPr bwMode="gray">
          <a:xfrm>
            <a:off x="5572132" y="1285860"/>
            <a:ext cx="192882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/>
              <a:t>不能被继承，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因此不能重写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928662" y="5143512"/>
          <a:ext cx="78581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57"/>
                <a:gridCol w="944459"/>
                <a:gridCol w="1285884"/>
                <a:gridCol w="1285884"/>
                <a:gridCol w="1214446"/>
                <a:gridCol w="1785951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返回值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访问修饰符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方法重写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子类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相同或是其子类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不能比父类更严格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方法重载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同类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不相同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无关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无关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Blip>
                <a:blip r:embed="rId1"/>
              </a:buBlip>
            </a:pPr>
            <a:r>
              <a:rPr lang="en-US" altLang="zh-CN" sz="2800" dirty="0">
                <a:cs typeface="+mn-cs"/>
              </a:rPr>
              <a:t>super</a:t>
            </a:r>
            <a:r>
              <a:rPr lang="zh-CN" altLang="en-US" sz="2800" dirty="0">
                <a:cs typeface="+mn-cs"/>
              </a:rPr>
              <a:t>关键字来访问父类的成员</a:t>
            </a:r>
            <a:endParaRPr lang="en-US" altLang="zh-CN" sz="2800" dirty="0">
              <a:cs typeface="+mn-cs"/>
            </a:endParaRPr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只能出现在子类的方法和构造方法中</a:t>
            </a:r>
            <a:endParaRPr lang="zh-CN" altLang="en-US" sz="2400" dirty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调用构造方法时，只能是第一句</a:t>
            </a:r>
            <a:endParaRPr lang="zh-CN" altLang="en-US" sz="2400" dirty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不能访问父类的</a:t>
            </a:r>
            <a:r>
              <a:rPr lang="en-US" altLang="zh-CN" sz="2400" dirty="0"/>
              <a:t>private</a:t>
            </a:r>
            <a:r>
              <a:rPr lang="zh-CN" altLang="en-US" sz="2400" dirty="0"/>
              <a:t>成员</a:t>
            </a:r>
            <a:endParaRPr lang="zh-CN" altLang="en-US" sz="2400" dirty="0"/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优化电子宠物系统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子类重写父类方法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理解继承中的初始化过程</a:t>
            </a:r>
            <a:endParaRPr lang="zh-CN" altLang="en-US" dirty="0"/>
          </a:p>
          <a:p>
            <a:pPr eaLnBrk="1" hangingPunct="1"/>
            <a:r>
              <a:rPr lang="zh-CN" altLang="en-US" dirty="0"/>
              <a:t>需求说明：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优化电子宠物系统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使用继承实现</a:t>
            </a:r>
            <a:r>
              <a:rPr lang="en-US" altLang="zh-CN" dirty="0"/>
              <a:t>Dog</a:t>
            </a:r>
            <a:r>
              <a:rPr lang="zh-CN" altLang="en-US" dirty="0"/>
              <a:t>类和</a:t>
            </a:r>
            <a:r>
              <a:rPr lang="en-US" altLang="zh-CN" dirty="0"/>
              <a:t>Penguin</a:t>
            </a:r>
            <a:r>
              <a:rPr lang="zh-CN" altLang="en-US" dirty="0"/>
              <a:t>类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打印宠物信息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026" name="Ink 2"/>
              <p14:cNvContentPartPr/>
              <p14:nvPr/>
            </p14:nvContentPartPr>
            <p14:xfrm>
              <a:off x="8072438" y="3813175"/>
              <a:ext cx="1587" cy="1588"/>
            </p14:xfrm>
          </p:contentPart>
        </mc:Choice>
        <mc:Fallback xmlns="">
          <p:pic>
            <p:nvPicPr>
              <p:cNvPr id="1026" name="Ink 2"/>
            </p:nvPicPr>
            <p:blipFill>
              <a:blip r:embed="rId3"/>
            </p:blipFill>
            <p:spPr>
              <a:xfrm>
                <a:off x="8072438" y="3813175"/>
                <a:ext cx="1587" cy="158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2.3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625" y="1857364"/>
            <a:ext cx="3719325" cy="3960000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优化电子宠物系统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实现思路：</a:t>
            </a:r>
            <a:endParaRPr lang="zh-CN" altLang="en-US"/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2500298" y="3571876"/>
            <a:ext cx="931343" cy="510778"/>
          </a:xfrm>
          <a:prstGeom prst="wedgeRoundRectCallout">
            <a:avLst>
              <a:gd name="adj1" fmla="val 47657"/>
              <a:gd name="adj2" fmla="val 1913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继承 </a:t>
            </a:r>
            <a:endParaRPr lang="zh-CN" altLang="en-US" b="1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2928926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10800000" flipV="1">
            <a:off x="3428993" y="3857628"/>
            <a:ext cx="571503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抽象类</a:t>
            </a:r>
            <a:endParaRPr lang="zh-CN" altLang="en-US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/>
            <a:r>
              <a:rPr lang="zh-CN" altLang="en-US" dirty="0"/>
              <a:t>以下代码有什么问题？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中也使用抽象类，限制实例化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2532" name="AutoShape 10"/>
          <p:cNvSpPr>
            <a:spLocks noChangeArrowheads="1"/>
          </p:cNvSpPr>
          <p:nvPr/>
        </p:nvSpPr>
        <p:spPr bwMode="auto">
          <a:xfrm>
            <a:off x="1714480" y="1928802"/>
            <a:ext cx="4464050" cy="8439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pet = new Pet ("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贝贝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",20,40);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1986422" y="3000372"/>
            <a:ext cx="2942768" cy="510778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实例化</a:t>
            </a:r>
            <a:r>
              <a:rPr lang="en-US" altLang="zh-CN" b="1" dirty="0"/>
              <a:t>Pet</a:t>
            </a:r>
            <a:r>
              <a:rPr lang="zh-CN" altLang="en-US" b="1" dirty="0"/>
              <a:t>没有意义 </a:t>
            </a:r>
            <a:endParaRPr lang="zh-CN" altLang="en-US" b="1" dirty="0"/>
          </a:p>
        </p:txBody>
      </p:sp>
      <p:sp>
        <p:nvSpPr>
          <p:cNvPr id="687113" name="AutoShape 10"/>
          <p:cNvSpPr>
            <a:spLocks noChangeArrowheads="1"/>
          </p:cNvSpPr>
          <p:nvPr/>
        </p:nvSpPr>
        <p:spPr bwMode="auto">
          <a:xfrm>
            <a:off x="1785918" y="4929198"/>
            <a:ext cx="4572032" cy="8525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fr-FR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abstract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Pet {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Freeform 12"/>
          <p:cNvSpPr/>
          <p:nvPr/>
        </p:nvSpPr>
        <p:spPr bwMode="auto">
          <a:xfrm rot="5132536" flipV="1">
            <a:off x="1142976" y="2500306"/>
            <a:ext cx="928694" cy="642942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75" grpId="0" animBg="1"/>
      <p:bldP spid="687113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抽象方法</a:t>
            </a:r>
            <a:endParaRPr lang="zh-CN" alt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以下代码有什么问题？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0070C0"/>
                </a:solidFill>
              </a:rPr>
              <a:t>abstract</a:t>
            </a:r>
            <a:r>
              <a:rPr lang="zh-CN" altLang="en-US" dirty="0"/>
              <a:t>也可用于方法</a:t>
            </a:r>
            <a:r>
              <a:rPr lang="en-US" altLang="zh-CN" dirty="0"/>
              <a:t>——</a:t>
            </a:r>
            <a:r>
              <a:rPr lang="zh-CN" altLang="en-US" dirty="0"/>
              <a:t>抽象方法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抽象方法没有方法体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抽象方法必须在抽象类里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抽象方法必须在子类中被实现，除非子类是抽象类</a:t>
            </a:r>
            <a:endParaRPr lang="zh-CN" altLang="en-US" dirty="0"/>
          </a:p>
        </p:txBody>
      </p:sp>
      <p:sp>
        <p:nvSpPr>
          <p:cNvPr id="701444" name="AutoShape 10"/>
          <p:cNvSpPr>
            <a:spLocks noChangeArrowheads="1"/>
          </p:cNvSpPr>
          <p:nvPr/>
        </p:nvSpPr>
        <p:spPr bwMode="auto">
          <a:xfrm>
            <a:off x="1643042" y="6000768"/>
            <a:ext cx="3940175" cy="51149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fr-FR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abstract</a:t>
            </a:r>
            <a:r>
              <a:rPr lang="fr-FR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5937242" y="5877897"/>
            <a:ext cx="1438255" cy="408623"/>
          </a:xfrm>
          <a:prstGeom prst="wedgeRoundRectCallout">
            <a:avLst>
              <a:gd name="adj1" fmla="val -50043"/>
              <a:gd name="adj2" fmla="val -245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没有方法体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1643042" y="1785926"/>
            <a:ext cx="360045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abstract class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print()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5505554" y="2309813"/>
            <a:ext cx="2298603" cy="408623"/>
          </a:xfrm>
          <a:prstGeom prst="wedgeRoundRectCallout">
            <a:avLst>
              <a:gd name="adj1" fmla="val -50667"/>
              <a:gd name="adj2" fmla="val -298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每个子类的实现不同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箭头连接符 11"/>
          <p:cNvCxnSpPr>
            <a:endCxn id="2" idx="1"/>
          </p:cNvCxnSpPr>
          <p:nvPr/>
        </p:nvCxnSpPr>
        <p:spPr bwMode="auto">
          <a:xfrm>
            <a:off x="4446571" y="2500306"/>
            <a:ext cx="1058983" cy="138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5059377" y="6072206"/>
            <a:ext cx="79850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/>
      <p:bldP spid="69327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本章任务</a:t>
            </a:r>
            <a:endParaRPr lang="zh-CN" altLang="en-US"/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优化电子宠物系统</a:t>
            </a:r>
            <a:endParaRPr lang="zh-CN" altLang="en-US" dirty="0"/>
          </a:p>
          <a:p>
            <a:pPr eaLnBrk="1" hangingPunct="1"/>
            <a:r>
              <a:rPr lang="zh-CN" altLang="en-US" dirty="0"/>
              <a:t>实现汽车租赁系统计价功能</a:t>
            </a:r>
            <a:endParaRPr lang="zh-CN" altLang="en-US" dirty="0"/>
          </a:p>
        </p:txBody>
      </p:sp>
      <p:pic>
        <p:nvPicPr>
          <p:cNvPr id="5" name="图片 4" descr="图2.3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625" y="2214554"/>
            <a:ext cx="3719325" cy="3960000"/>
          </a:xfrm>
          <a:prstGeom prst="rect">
            <a:avLst/>
          </a:prstGeom>
        </p:spPr>
      </p:pic>
      <p:pic>
        <p:nvPicPr>
          <p:cNvPr id="6" name="图片 5" descr="图2.19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909826"/>
            <a:ext cx="4534371" cy="24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抽象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/>
            <a:r>
              <a:rPr lang="zh-CN" altLang="en-US" dirty="0"/>
              <a:t>训练要点：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抽象类的定义和继承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抽象方法定义和重写 </a:t>
            </a:r>
            <a:endParaRPr lang="zh-CN" altLang="en-US" dirty="0"/>
          </a:p>
          <a:p>
            <a:pPr eaLnBrk="1" hangingPunct="1"/>
            <a:r>
              <a:rPr lang="zh-CN" altLang="en-US" dirty="0"/>
              <a:t>需求说明：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类为抽象类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类的</a:t>
            </a:r>
            <a:r>
              <a:rPr lang="en-US" altLang="zh-CN" dirty="0"/>
              <a:t>print()</a:t>
            </a:r>
            <a:r>
              <a:rPr lang="zh-CN" altLang="en-US" dirty="0"/>
              <a:t>方法为抽象方法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输出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Picture 10" descr="Snap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714884"/>
            <a:ext cx="56388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抽象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类为抽象类，修改</a:t>
            </a:r>
            <a:r>
              <a:rPr lang="en-US" altLang="zh-CN" dirty="0"/>
              <a:t>print()</a:t>
            </a:r>
            <a:r>
              <a:rPr lang="zh-CN" altLang="en-US" dirty="0"/>
              <a:t>为抽象方法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Dog</a:t>
            </a:r>
            <a:r>
              <a:rPr lang="zh-CN" altLang="en-US" dirty="0"/>
              <a:t>类继承</a:t>
            </a:r>
            <a:r>
              <a:rPr lang="en-US" altLang="zh-CN" dirty="0"/>
              <a:t>Pet</a:t>
            </a:r>
            <a:r>
              <a:rPr lang="zh-CN" altLang="en-US" dirty="0"/>
              <a:t>类，实现</a:t>
            </a:r>
            <a:r>
              <a:rPr lang="en-US" altLang="zh-CN" dirty="0"/>
              <a:t>print()</a:t>
            </a:r>
            <a:r>
              <a:rPr lang="zh-CN" altLang="en-US" dirty="0"/>
              <a:t>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运行测试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注释掉</a:t>
            </a:r>
            <a:r>
              <a:rPr lang="en-US" altLang="zh-CN" dirty="0"/>
              <a:t>Dog</a:t>
            </a:r>
            <a:r>
              <a:rPr lang="zh-CN" altLang="en-US" dirty="0"/>
              <a:t>类中</a:t>
            </a:r>
            <a:r>
              <a:rPr lang="en-US" altLang="zh-CN" dirty="0"/>
              <a:t>print()</a:t>
            </a:r>
            <a:r>
              <a:rPr lang="zh-CN" altLang="en-US" dirty="0"/>
              <a:t>方法，运行测试类查看错误信息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编写注释</a:t>
            </a: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2928926" y="606903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final</a:t>
            </a:r>
            <a:r>
              <a:rPr lang="zh-CN" altLang="en-US"/>
              <a:t>用法</a:t>
            </a:r>
            <a:endParaRPr lang="zh-CN" altLang="en-US"/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/>
            <a:r>
              <a:rPr lang="en-US" altLang="zh-CN" dirty="0"/>
              <a:t>Penguin</a:t>
            </a:r>
            <a:r>
              <a:rPr lang="zh-CN" altLang="en-US" dirty="0"/>
              <a:t>类不希望再被其他类继承？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方法不希望被重写？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属性值不希望被修改？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使用常量</a:t>
            </a:r>
            <a:endParaRPr lang="zh-CN" altLang="en-US" dirty="0"/>
          </a:p>
        </p:txBody>
      </p:sp>
      <p:sp>
        <p:nvSpPr>
          <p:cNvPr id="717830" name="AutoShape 10"/>
          <p:cNvSpPr>
            <a:spLocks noChangeArrowheads="1"/>
          </p:cNvSpPr>
          <p:nvPr/>
        </p:nvSpPr>
        <p:spPr bwMode="auto">
          <a:xfrm>
            <a:off x="3776656" y="1827010"/>
            <a:ext cx="5153025" cy="923330"/>
          </a:xfrm>
          <a:prstGeom prst="roundRect">
            <a:avLst>
              <a:gd name="adj" fmla="val 8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extends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5429256" y="2571744"/>
            <a:ext cx="1438255" cy="408623"/>
          </a:xfrm>
          <a:prstGeom prst="wedgeRoundRectCallout">
            <a:avLst>
              <a:gd name="adj1" fmla="val -51409"/>
              <a:gd name="adj2" fmla="val -317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最终版的类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17832" name="AutoShape 10"/>
          <p:cNvSpPr>
            <a:spLocks noChangeArrowheads="1"/>
          </p:cNvSpPr>
          <p:nvPr/>
        </p:nvSpPr>
        <p:spPr bwMode="auto">
          <a:xfrm>
            <a:off x="3786182" y="3357562"/>
            <a:ext cx="5153025" cy="9590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 ()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5357818" y="4000504"/>
            <a:ext cx="1609825" cy="408623"/>
          </a:xfrm>
          <a:prstGeom prst="wedgeRoundRectCallout">
            <a:avLst>
              <a:gd name="adj1" fmla="val -50647"/>
              <a:gd name="adj2" fmla="val -111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最终版的方法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929063" y="5103674"/>
            <a:ext cx="5214937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Penguin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 home 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南极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居住地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setHome(String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this.home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=home;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错误，不可再赋值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1857356" y="5786454"/>
            <a:ext cx="1846756" cy="408623"/>
          </a:xfrm>
          <a:prstGeom prst="wedgeRoundRectCallout">
            <a:avLst>
              <a:gd name="adj1" fmla="val -31497"/>
              <a:gd name="adj2" fmla="val -49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最终版的属性值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" name="组合 1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rot="16200000" flipH="1">
            <a:off x="4964909" y="3607594"/>
            <a:ext cx="428628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000628" y="2214553"/>
            <a:ext cx="500067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0800000" flipV="1">
            <a:off x="3071802" y="5500702"/>
            <a:ext cx="1428762" cy="42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0" grpId="0" animBg="1"/>
      <p:bldP spid="693275" grpId="0" animBg="1"/>
      <p:bldP spid="717832" grpId="0" animBg="1"/>
      <p:bldP spid="2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常见错误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026029"/>
          </a:xfrm>
        </p:spPr>
        <p:txBody>
          <a:bodyPr/>
          <a:lstStyle/>
          <a:p>
            <a:pPr eaLnBrk="1" hangingPunct="1"/>
            <a:r>
              <a:rPr lang="zh-CN" altLang="en-US"/>
              <a:t>请指出下面代码的错误</a:t>
            </a:r>
            <a:endParaRPr lang="zh-CN" altLang="en-US"/>
          </a:p>
        </p:txBody>
      </p:sp>
      <p:sp>
        <p:nvSpPr>
          <p:cNvPr id="28676" name="AutoShape 12"/>
          <p:cNvSpPr>
            <a:spLocks noChangeArrowheads="1"/>
          </p:cNvSpPr>
          <p:nvPr/>
        </p:nvSpPr>
        <p:spPr bwMode="auto">
          <a:xfrm>
            <a:off x="728663" y="1785938"/>
            <a:ext cx="7915275" cy="43829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String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Dog(String name)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this.name =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final Dog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欧欧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dog.name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美美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亚亚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71538" y="5143512"/>
            <a:ext cx="27146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5357818" y="4572008"/>
            <a:ext cx="3268345" cy="776383"/>
          </a:xfrm>
          <a:prstGeom prst="wedgeRoundRectCallout">
            <a:avLst>
              <a:gd name="adj1" fmla="val -51114"/>
              <a:gd name="adj2" fmla="val 115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修饰引用型变量，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变量不可以再指向另外的对象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1428728" y="5715016"/>
            <a:ext cx="6215106" cy="78581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使用</a:t>
            </a:r>
            <a:r>
              <a:rPr lang="en-US" altLang="en-US" b="1" dirty="0"/>
              <a:t>final</a:t>
            </a:r>
            <a:r>
              <a:rPr lang="zh-CN" altLang="en-US" b="1" dirty="0"/>
              <a:t>修饰引用型变量，变量的值是固定不变的，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而变量所指向的对象的属性值是可变的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071934" y="5072074"/>
            <a:ext cx="1143008" cy="1428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综合案例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某汽车租赁公司出租多种车辆，车型及租金情况如下：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编写程序实现计算租赁价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857224" y="2214554"/>
          <a:ext cx="75724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96"/>
                <a:gridCol w="1303451"/>
                <a:gridCol w="961071"/>
                <a:gridCol w="1087209"/>
                <a:gridCol w="1365520"/>
                <a:gridCol w="1241381"/>
              </a:tblGrid>
              <a:tr h="36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轿车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客车（金杯、金龙）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车型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别克商务舱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GL8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宝马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550i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别克林荫大道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&lt;=16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&gt;16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日租费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天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1500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综合案例分析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/>
            <a:r>
              <a:rPr lang="zh-CN" altLang="en-US" dirty="0"/>
              <a:t>发现类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dirty="0"/>
              <a:t>发现类的属性</a:t>
            </a:r>
            <a:endParaRPr lang="zh-CN" altLang="en-US" dirty="0"/>
          </a:p>
        </p:txBody>
      </p:sp>
      <p:pic>
        <p:nvPicPr>
          <p:cNvPr id="710667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7" y="1857364"/>
            <a:ext cx="4538963" cy="93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066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53" y="3929066"/>
            <a:ext cx="5175924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组合 6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综合案例分析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发现类的方法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优化设计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编写程序入口</a:t>
            </a:r>
            <a:endParaRPr lang="zh-CN" altLang="en-US" dirty="0"/>
          </a:p>
        </p:txBody>
      </p:sp>
      <p:pic>
        <p:nvPicPr>
          <p:cNvPr id="711689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4500570"/>
            <a:ext cx="3835103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5055446" cy="158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857892"/>
            <a:ext cx="4864778" cy="61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组合 7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学员操作</a:t>
            </a:r>
            <a:r>
              <a:rPr lang="en-US" altLang="zh-CN" sz="2600" dirty="0"/>
              <a:t>——</a:t>
            </a:r>
            <a:r>
              <a:rPr lang="zh-CN" altLang="en-US" sz="2600" dirty="0"/>
              <a:t>编写</a:t>
            </a:r>
            <a:r>
              <a:rPr lang="en-US" altLang="zh-CN" sz="2600" dirty="0" err="1"/>
              <a:t>MotoVehicle</a:t>
            </a:r>
            <a:r>
              <a:rPr lang="zh-CN" altLang="en-US" sz="2600" dirty="0"/>
              <a:t>、</a:t>
            </a:r>
            <a:r>
              <a:rPr lang="en-US" altLang="zh-CN" sz="2600" dirty="0"/>
              <a:t>Car</a:t>
            </a:r>
            <a:r>
              <a:rPr lang="zh-CN" altLang="en-US" sz="2600" dirty="0"/>
              <a:t>、</a:t>
            </a:r>
            <a:r>
              <a:rPr lang="en-US" altLang="zh-CN" sz="2600" dirty="0"/>
              <a:t>Bus</a:t>
            </a:r>
            <a:r>
              <a:rPr lang="zh-CN" altLang="en-US" sz="2600" dirty="0"/>
              <a:t>类</a:t>
            </a:r>
            <a:endParaRPr lang="zh-CN" altLang="en-US" sz="26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需求说明：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根据分析编写</a:t>
            </a:r>
            <a:r>
              <a:rPr lang="en-US" altLang="zh-CN" dirty="0" err="1"/>
              <a:t>MotoVehicle</a:t>
            </a:r>
            <a:r>
              <a:rPr lang="zh-CN" altLang="en-US" dirty="0"/>
              <a:t>、</a:t>
            </a:r>
            <a:r>
              <a:rPr lang="en-US" altLang="zh-CN" dirty="0"/>
              <a:t>Car</a:t>
            </a:r>
            <a:r>
              <a:rPr lang="zh-CN" altLang="en-US" dirty="0"/>
              <a:t>、</a:t>
            </a:r>
            <a:r>
              <a:rPr lang="en-US" altLang="zh-CN" dirty="0"/>
              <a:t>Bus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650253" name="Picture 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428868"/>
            <a:ext cx="5698885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组合 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/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编写测试代码运行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/>
            <a:r>
              <a:rPr lang="zh-CN" altLang="en-US" dirty="0"/>
              <a:t>需求说明：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编写测试代码运行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69223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8892" y="2428868"/>
            <a:ext cx="5150941" cy="64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组合 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/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14422"/>
            <a:ext cx="8229600" cy="5143536"/>
          </a:xfrm>
        </p:spPr>
        <p:txBody>
          <a:bodyPr>
            <a:normAutofit fontScale="40000" lnSpcReduction="20000"/>
          </a:bodyPr>
          <a:lstStyle/>
          <a:p>
            <a:pPr eaLnBrk="1" hangingPunct="1"/>
            <a:r>
              <a:rPr lang="zh-CN" altLang="en-US" sz="4500" dirty="0"/>
              <a:t>继承</a:t>
            </a:r>
            <a:endParaRPr lang="en-US" altLang="zh-CN" sz="4500" dirty="0"/>
          </a:p>
          <a:p>
            <a:pPr lvl="1" eaLnBrk="1" hangingPunct="1"/>
            <a:r>
              <a:rPr lang="zh-CN" altLang="en-US" sz="4500" dirty="0"/>
              <a:t>符合</a:t>
            </a:r>
            <a:r>
              <a:rPr lang="en-US" altLang="zh-CN" sz="4500" dirty="0"/>
              <a:t>is-a</a:t>
            </a:r>
            <a:r>
              <a:rPr lang="zh-CN" altLang="en-US" sz="4500" dirty="0"/>
              <a:t>关系</a:t>
            </a:r>
            <a:endParaRPr lang="en-US" altLang="zh-CN" sz="4500" dirty="0"/>
          </a:p>
          <a:p>
            <a:pPr lvl="1" eaLnBrk="1" hangingPunct="1"/>
            <a:r>
              <a:rPr lang="zh-CN" altLang="en-US" sz="4500" dirty="0"/>
              <a:t>使用</a:t>
            </a:r>
            <a:r>
              <a:rPr lang="en-US" altLang="zh-CN" sz="4500" dirty="0"/>
              <a:t>extends</a:t>
            </a:r>
            <a:r>
              <a:rPr lang="zh-CN" altLang="en-US" sz="4500" dirty="0"/>
              <a:t>关键字</a:t>
            </a:r>
            <a:endParaRPr lang="en-US" altLang="zh-CN" sz="4500" dirty="0"/>
          </a:p>
          <a:p>
            <a:pPr lvl="1" eaLnBrk="1" hangingPunct="1"/>
            <a:r>
              <a:rPr lang="zh-CN" altLang="en-US" sz="4500" dirty="0"/>
              <a:t>代码复用</a:t>
            </a:r>
            <a:endParaRPr lang="en-US" altLang="zh-CN" sz="4500" dirty="0"/>
          </a:p>
          <a:p>
            <a:pPr eaLnBrk="1" hangingPunct="1"/>
            <a:r>
              <a:rPr lang="zh-CN" altLang="en-US" sz="4500" dirty="0"/>
              <a:t>方法重写的规则</a:t>
            </a:r>
            <a:endParaRPr lang="en-US" altLang="zh-CN" sz="4500" dirty="0"/>
          </a:p>
          <a:p>
            <a:pPr lvl="1" eaLnBrk="1" hangingPunct="1"/>
            <a:r>
              <a:rPr lang="zh-CN" altLang="en-US" sz="4500" dirty="0"/>
              <a:t>方法名相同</a:t>
            </a:r>
            <a:endParaRPr lang="zh-CN" altLang="en-US" sz="4500" dirty="0"/>
          </a:p>
          <a:p>
            <a:pPr lvl="1" eaLnBrk="1" hangingPunct="1"/>
            <a:r>
              <a:rPr lang="zh-CN" altLang="en-US" sz="4500" dirty="0"/>
              <a:t>参数列表相同</a:t>
            </a:r>
            <a:endParaRPr lang="zh-CN" altLang="en-US" sz="4500" dirty="0"/>
          </a:p>
          <a:p>
            <a:pPr lvl="1" eaLnBrk="1" hangingPunct="1"/>
            <a:r>
              <a:rPr lang="zh-CN" altLang="en-US" sz="4500" dirty="0"/>
              <a:t>返回值类型相同或者是其子类</a:t>
            </a:r>
            <a:endParaRPr lang="zh-CN" altLang="en-US" sz="4500" dirty="0"/>
          </a:p>
          <a:p>
            <a:pPr lvl="1" eaLnBrk="1" hangingPunct="1"/>
            <a:r>
              <a:rPr lang="zh-CN" altLang="en-US" sz="4500" dirty="0"/>
              <a:t>访问权限不能严于父类</a:t>
            </a:r>
            <a:endParaRPr lang="en-US" altLang="zh-CN" sz="4500" dirty="0"/>
          </a:p>
          <a:p>
            <a:pPr marL="342900" lvl="1" indent="-342900" eaLnBrk="1" hangingPunct="1">
              <a:buSzPct val="80000"/>
              <a:buBlip>
                <a:blip r:embed="rId1"/>
              </a:buBlip>
            </a:pPr>
            <a:r>
              <a:rPr lang="en-US" altLang="zh-CN" sz="4500" dirty="0">
                <a:cs typeface="+mn-cs"/>
              </a:rPr>
              <a:t>super</a:t>
            </a:r>
            <a:r>
              <a:rPr lang="zh-CN" altLang="en-US" sz="4500" dirty="0">
                <a:cs typeface="+mn-cs"/>
              </a:rPr>
              <a:t>关键字来访问父类的成员</a:t>
            </a:r>
            <a:endParaRPr lang="en-US" altLang="zh-CN" sz="4500" dirty="0">
              <a:cs typeface="+mn-cs"/>
            </a:endParaRPr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4500" dirty="0"/>
              <a:t>super</a:t>
            </a:r>
            <a:r>
              <a:rPr lang="zh-CN" altLang="en-US" sz="4500" dirty="0"/>
              <a:t>只能出现在子类的方法和构造方法中</a:t>
            </a:r>
            <a:endParaRPr lang="zh-CN" altLang="en-US" sz="4500" dirty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4500" dirty="0"/>
              <a:t>super</a:t>
            </a:r>
            <a:r>
              <a:rPr lang="zh-CN" altLang="en-US" sz="4500" dirty="0"/>
              <a:t>调用构造方法时，只能是第一句</a:t>
            </a:r>
            <a:endParaRPr lang="zh-CN" altLang="en-US" sz="4500" dirty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4500" dirty="0"/>
              <a:t>super</a:t>
            </a:r>
            <a:r>
              <a:rPr lang="zh-CN" altLang="en-US" sz="4500" dirty="0"/>
              <a:t>不能访问父类的</a:t>
            </a:r>
            <a:r>
              <a:rPr lang="en-US" altLang="zh-CN" sz="4500" dirty="0"/>
              <a:t>private</a:t>
            </a:r>
            <a:r>
              <a:rPr lang="zh-CN" altLang="en-US" sz="4500" dirty="0"/>
              <a:t>成员</a:t>
            </a:r>
            <a:endParaRPr lang="en-US" altLang="zh-CN" sz="45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掌握继承的优点和实现</a:t>
            </a:r>
            <a:endParaRPr lang="zh-CN" altLang="en-US"/>
          </a:p>
          <a:p>
            <a:pPr eaLnBrk="1" hangingPunct="1"/>
            <a:r>
              <a:rPr lang="zh-CN" altLang="en-US"/>
              <a:t>掌握子类重写父类方法</a:t>
            </a:r>
            <a:endParaRPr lang="zh-CN" altLang="en-US"/>
          </a:p>
          <a:p>
            <a:pPr eaLnBrk="1" hangingPunct="1"/>
            <a:r>
              <a:rPr lang="zh-CN" altLang="en-US"/>
              <a:t>掌握继承下构造方法的执行过程</a:t>
            </a:r>
            <a:endParaRPr lang="zh-CN" altLang="en-US"/>
          </a:p>
          <a:p>
            <a:pPr eaLnBrk="1" hangingPunct="1"/>
            <a:r>
              <a:rPr lang="zh-CN" altLang="en-US"/>
              <a:t>掌握抽象类和抽象方法的使用</a:t>
            </a:r>
            <a:endParaRPr lang="zh-CN" altLang="en-US"/>
          </a:p>
          <a:p>
            <a:pPr eaLnBrk="1" hangingPunct="1"/>
            <a:r>
              <a:rPr lang="zh-CN" altLang="en-US"/>
              <a:t>掌握</a:t>
            </a:r>
            <a:r>
              <a:rPr lang="en-US" altLang="zh-CN"/>
              <a:t>final</a:t>
            </a:r>
            <a:r>
              <a:rPr lang="zh-CN" altLang="en-US"/>
              <a:t>修饰属性、方法和类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抽象类和抽象方法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抽象类不能被实例化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可以有</a:t>
            </a:r>
            <a:r>
              <a:rPr lang="en-US" altLang="zh-CN" sz="2000" dirty="0"/>
              <a:t>0~</a:t>
            </a:r>
            <a:r>
              <a:rPr lang="zh-CN" altLang="en-US" sz="2000" dirty="0"/>
              <a:t>多个抽象方法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非抽象类必须重写父类的所有抽象方法</a:t>
            </a:r>
            <a:endParaRPr lang="zh-CN" altLang="en-US" sz="2000" dirty="0"/>
          </a:p>
          <a:p>
            <a:pPr eaLnBrk="1" hangingPunct="1"/>
            <a:r>
              <a:rPr lang="en-US" altLang="zh-CN" sz="2400" dirty="0"/>
              <a:t>final</a:t>
            </a:r>
            <a:r>
              <a:rPr lang="zh-CN" altLang="en-US" sz="2400" dirty="0"/>
              <a:t>修饰符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修饰的类，不能再被继承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修饰的方法，不能被子类重写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修饰的变量将变成常量，只能在初始化时进行赋值</a:t>
            </a:r>
            <a:endParaRPr lang="en-US" altLang="zh-CN" sz="2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marL="742950" lvl="2" indent="-342900">
              <a:buSzPct val="80000"/>
              <a:buBlip>
                <a:blip r:embed="rId1"/>
              </a:buBlip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为什么使用继承 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/>
            <a:r>
              <a:rPr lang="zh-CN" altLang="en-US" dirty="0"/>
              <a:t>这两个类图有什么问题？</a:t>
            </a:r>
            <a:endParaRPr lang="zh-CN" altLang="en-US" dirty="0"/>
          </a:p>
        </p:txBody>
      </p:sp>
      <p:grpSp>
        <p:nvGrpSpPr>
          <p:cNvPr id="2" name="Group 30"/>
          <p:cNvGrpSpPr/>
          <p:nvPr/>
        </p:nvGrpSpPr>
        <p:grpSpPr bwMode="auto">
          <a:xfrm>
            <a:off x="1357290" y="1857817"/>
            <a:ext cx="2593975" cy="4128177"/>
            <a:chOff x="1291" y="1164"/>
            <a:chExt cx="1634" cy="2294"/>
          </a:xfrm>
        </p:grpSpPr>
        <p:sp>
          <p:nvSpPr>
            <p:cNvPr id="8206" name="Rectangle 10"/>
            <p:cNvSpPr>
              <a:spLocks noChangeArrowheads="1"/>
            </p:cNvSpPr>
            <p:nvPr/>
          </p:nvSpPr>
          <p:spPr bwMode="auto">
            <a:xfrm>
              <a:off x="1291" y="1389"/>
              <a:ext cx="1634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1291" y="1164"/>
              <a:ext cx="1634" cy="23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1291" y="2206"/>
              <a:ext cx="1634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 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getLove():int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getStrain:String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Dog()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4025877" y="1857817"/>
            <a:ext cx="2662238" cy="4128177"/>
            <a:chOff x="2972" y="1164"/>
            <a:chExt cx="1677" cy="2294"/>
          </a:xfrm>
        </p:grpSpPr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2972" y="1389"/>
              <a:ext cx="1677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sex:String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972" y="1164"/>
              <a:ext cx="1677" cy="23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Penguin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972" y="2206"/>
              <a:ext cx="1677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 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getLove():int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getSex():String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Penguin()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678928" name="Rectangle 16"/>
          <p:cNvSpPr>
            <a:spLocks noChangeArrowheads="1"/>
          </p:cNvSpPr>
          <p:nvPr/>
        </p:nvSpPr>
        <p:spPr bwMode="auto">
          <a:xfrm>
            <a:off x="1431903" y="2349501"/>
            <a:ext cx="4926047" cy="107949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78930" name="Rectangle 18"/>
          <p:cNvSpPr>
            <a:spLocks noChangeArrowheads="1"/>
          </p:cNvSpPr>
          <p:nvPr/>
        </p:nvSpPr>
        <p:spPr bwMode="auto">
          <a:xfrm>
            <a:off x="1450935" y="3786190"/>
            <a:ext cx="490701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7047918" y="2938369"/>
            <a:ext cx="1640373" cy="776383"/>
          </a:xfrm>
          <a:prstGeom prst="wedgeRoundRectCallout">
            <a:avLst>
              <a:gd name="adj1" fmla="val -50711"/>
              <a:gd name="adj2" fmla="val -280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将重复代码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抽取到父类中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 bwMode="auto">
          <a:xfrm flipV="1">
            <a:off x="6429390" y="3571877"/>
            <a:ext cx="571503" cy="42862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2700352" y="6215082"/>
            <a:ext cx="3157532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使用继承优化设计</a:t>
            </a:r>
            <a:endParaRPr lang="en-US" altLang="zh-CN" b="1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429388" y="3000372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8" grpId="0" animBg="1"/>
      <p:bldP spid="678930" grpId="0" animBg="1"/>
      <p:bldP spid="638984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2.3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74" y="1785926"/>
            <a:ext cx="3719325" cy="396000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为什么使用继承 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使用继承优化后：</a:t>
            </a:r>
            <a:endParaRPr lang="zh-CN" altLang="en-US" dirty="0"/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6929454" y="4877765"/>
            <a:ext cx="1438255" cy="408623"/>
          </a:xfrm>
          <a:prstGeom prst="wedgeRoundRectCallout">
            <a:avLst>
              <a:gd name="adj1" fmla="val 47566"/>
              <a:gd name="adj2" fmla="val 890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减少代码量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5929322" y="2143116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方便修改代码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357818" y="2357430"/>
            <a:ext cx="50006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6286512" y="5143512"/>
            <a:ext cx="57150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2500298" y="6072206"/>
            <a:ext cx="4286280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子类与父类是</a:t>
            </a:r>
            <a:r>
              <a:rPr lang="en-US" altLang="zh-CN" b="1" dirty="0"/>
              <a:t>is-a</a:t>
            </a:r>
            <a:r>
              <a:rPr lang="zh-CN" altLang="en-US" b="1" dirty="0"/>
              <a:t>关系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如何使用继承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/>
            <a:r>
              <a:rPr lang="zh-CN" altLang="en-US" dirty="0"/>
              <a:t>使用继承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编写父类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编写子类，继承父类</a:t>
            </a:r>
            <a:endParaRPr lang="zh-CN" altLang="en-US" dirty="0"/>
          </a:p>
        </p:txBody>
      </p:sp>
      <p:sp>
        <p:nvSpPr>
          <p:cNvPr id="10244" name="AutoShape 10"/>
          <p:cNvSpPr>
            <a:spLocks noChangeArrowheads="1"/>
          </p:cNvSpPr>
          <p:nvPr/>
        </p:nvSpPr>
        <p:spPr bwMode="auto">
          <a:xfrm>
            <a:off x="1714480" y="2285992"/>
            <a:ext cx="5865813" cy="10064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公共的属性和方法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245" name="AutoShape 10"/>
          <p:cNvSpPr>
            <a:spLocks noChangeArrowheads="1"/>
          </p:cNvSpPr>
          <p:nvPr/>
        </p:nvSpPr>
        <p:spPr bwMode="auto">
          <a:xfrm>
            <a:off x="1714480" y="3929066"/>
            <a:ext cx="5865812" cy="1212640"/>
          </a:xfrm>
          <a:prstGeom prst="roundRect">
            <a:avLst>
              <a:gd name="adj" fmla="val 225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子类特有的属性和方法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1714480" y="5214950"/>
            <a:ext cx="5854700" cy="8855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5340371" y="3806195"/>
            <a:ext cx="2232025" cy="408623"/>
          </a:xfrm>
          <a:prstGeom prst="wedgeRoundRectCallout">
            <a:avLst>
              <a:gd name="adj1" fmla="val -51046"/>
              <a:gd name="adj2" fmla="val 122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只能继承一个父类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2857488" y="6143644"/>
            <a:ext cx="1438254" cy="408623"/>
          </a:xfrm>
          <a:prstGeom prst="wedgeRoundRectCallout">
            <a:avLst>
              <a:gd name="adj1" fmla="val 16822"/>
              <a:gd name="adj2" fmla="val -506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继承关键字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643438" y="3998916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43306" y="5715016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714744" y="4000504"/>
            <a:ext cx="42862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4-1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857232"/>
            <a:ext cx="7645398" cy="5438798"/>
          </a:xfrm>
        </p:spPr>
        <p:txBody>
          <a:bodyPr/>
          <a:lstStyle/>
          <a:p>
            <a:pPr eaLnBrk="1" hangingPunct="1"/>
            <a:r>
              <a:rPr lang="zh-CN" altLang="en-US" dirty="0"/>
              <a:t>子类访问父类成员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访问父类构造方法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/>
              <a:t>访问</a:t>
            </a:r>
            <a:r>
              <a:rPr lang="zh-CN" altLang="en-US" dirty="0"/>
              <a:t>父类属性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/>
              <a:t>访问</a:t>
            </a:r>
            <a:r>
              <a:rPr lang="zh-CN" altLang="en-US" dirty="0"/>
              <a:t>父类方法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857752" y="1350953"/>
            <a:ext cx="3000396" cy="720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super</a:t>
            </a:r>
            <a:r>
              <a:rPr lang="zh-CN" altLang="en-US" b="1" dirty="0"/>
              <a:t>关键字</a:t>
            </a:r>
            <a:r>
              <a:rPr lang="en-US" altLang="zh-CN" b="1" dirty="0"/>
              <a:t>,</a:t>
            </a:r>
            <a:endParaRPr lang="en-US" altLang="zh-CN" b="1" dirty="0"/>
          </a:p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super</a:t>
            </a:r>
            <a:r>
              <a:rPr lang="zh-CN" altLang="en-US" b="1" dirty="0"/>
              <a:t>代表父类对象 </a:t>
            </a:r>
            <a:endParaRPr lang="zh-CN" altLang="en-US" b="1" dirty="0"/>
          </a:p>
        </p:txBody>
      </p:sp>
      <p:sp>
        <p:nvSpPr>
          <p:cNvPr id="11269" name="AutoShape 10"/>
          <p:cNvSpPr>
            <a:spLocks noChangeArrowheads="1"/>
          </p:cNvSpPr>
          <p:nvPr/>
        </p:nvSpPr>
        <p:spPr bwMode="auto">
          <a:xfrm>
            <a:off x="1714480" y="3929066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1714480" y="5072074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714480" y="2143116"/>
            <a:ext cx="3000396" cy="84396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5500694" y="2571744"/>
            <a:ext cx="2857520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在子类构造方法中调用且必须是第一句</a:t>
            </a:r>
            <a:endParaRPr lang="en-US" altLang="zh-CN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786314" y="278605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4-2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009641"/>
          </a:xfrm>
        </p:spPr>
        <p:txBody>
          <a:bodyPr/>
          <a:lstStyle/>
          <a:p>
            <a:pPr eaLnBrk="1" hangingPunct="1"/>
            <a:r>
              <a:rPr lang="zh-CN" altLang="en-US" dirty="0"/>
              <a:t>子类可以继承父类的所有些资源吗？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3" name="组合 5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2" name="AutoShape 7"/>
          <p:cNvSpPr>
            <a:spLocks noChangeArrowheads="1"/>
          </p:cNvSpPr>
          <p:nvPr/>
        </p:nvSpPr>
        <p:spPr bwMode="gray">
          <a:xfrm>
            <a:off x="3524250" y="4150659"/>
            <a:ext cx="3190890" cy="52294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0" hangingPunct="0"/>
            <a:r>
              <a:rPr lang="zh-CN" altLang="en-US" b="1" dirty="0"/>
              <a:t>构造方法</a:t>
            </a:r>
            <a:endParaRPr lang="en-US" altLang="zh-CN" b="1" dirty="0"/>
          </a:p>
        </p:txBody>
      </p:sp>
      <p:sp>
        <p:nvSpPr>
          <p:cNvPr id="93" name="AutoShape 8"/>
          <p:cNvSpPr>
            <a:spLocks noChangeArrowheads="1"/>
          </p:cNvSpPr>
          <p:nvPr/>
        </p:nvSpPr>
        <p:spPr bwMode="gray">
          <a:xfrm>
            <a:off x="3644900" y="3188773"/>
            <a:ext cx="3498868" cy="74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algn="l"/>
            <a:r>
              <a:rPr lang="zh-CN" altLang="en-US" b="1" dirty="0"/>
              <a:t>子类与父类不在同包，</a:t>
            </a:r>
            <a:endParaRPr lang="en-US" altLang="zh-CN" b="1" dirty="0"/>
          </a:p>
          <a:p>
            <a:pPr lvl="1" algn="l"/>
            <a:r>
              <a:rPr lang="zh-CN" altLang="en-US" b="1" dirty="0"/>
              <a:t>使用默认访问权限的成员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gray">
          <a:xfrm>
            <a:off x="3492500" y="2469497"/>
            <a:ext cx="3222640" cy="52294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1" hangingPunct="1"/>
            <a:r>
              <a:rPr lang="en-US" altLang="zh-CN" b="1" dirty="0"/>
              <a:t>private</a:t>
            </a:r>
            <a:r>
              <a:rPr lang="zh-CN" altLang="en-US" b="1" dirty="0"/>
              <a:t>成员 </a:t>
            </a:r>
            <a:endParaRPr lang="zh-CN" altLang="en-US" b="1" dirty="0"/>
          </a:p>
        </p:txBody>
      </p:sp>
      <p:grpSp>
        <p:nvGrpSpPr>
          <p:cNvPr id="4" name="Group 18"/>
          <p:cNvGrpSpPr/>
          <p:nvPr/>
        </p:nvGrpSpPr>
        <p:grpSpPr bwMode="auto">
          <a:xfrm>
            <a:off x="3187700" y="2579594"/>
            <a:ext cx="381000" cy="392206"/>
            <a:chOff x="2078" y="1680"/>
            <a:chExt cx="1615" cy="1615"/>
          </a:xfrm>
        </p:grpSpPr>
        <p:sp>
          <p:nvSpPr>
            <p:cNvPr id="9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0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3340100" y="3413032"/>
            <a:ext cx="381000" cy="392206"/>
            <a:chOff x="2078" y="1680"/>
            <a:chExt cx="1615" cy="1615"/>
          </a:xfrm>
        </p:grpSpPr>
        <p:sp>
          <p:nvSpPr>
            <p:cNvPr id="103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6" name="Group 32"/>
          <p:cNvGrpSpPr/>
          <p:nvPr/>
        </p:nvGrpSpPr>
        <p:grpSpPr bwMode="auto">
          <a:xfrm>
            <a:off x="3187700" y="4255994"/>
            <a:ext cx="381000" cy="392206"/>
            <a:chOff x="2078" y="1680"/>
            <a:chExt cx="1615" cy="1615"/>
          </a:xfrm>
        </p:grpSpPr>
        <p:sp>
          <p:nvSpPr>
            <p:cNvPr id="110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17" name="AutoShape 5"/>
          <p:cNvSpPr>
            <a:spLocks noChangeArrowheads="1"/>
          </p:cNvSpPr>
          <p:nvPr/>
        </p:nvSpPr>
        <p:spPr bwMode="ltGray">
          <a:xfrm rot="5400000" flipH="1">
            <a:off x="535753" y="2321711"/>
            <a:ext cx="3000396" cy="2500330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252952" y="2357430"/>
            <a:ext cx="461665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不能被继承的父类成员</a:t>
            </a:r>
            <a:endParaRPr lang="zh-CN" altLang="en-US" b="1" dirty="0"/>
          </a:p>
        </p:txBody>
      </p:sp>
      <p:pic>
        <p:nvPicPr>
          <p:cNvPr id="119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17" grpId="0" animBg="1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访问修饰符</a:t>
            </a:r>
            <a:r>
              <a:rPr lang="en-US" altLang="zh-CN" dirty="0">
                <a:solidFill>
                  <a:srgbClr val="0070C0"/>
                </a:solidFill>
              </a:rPr>
              <a:t>protected</a:t>
            </a:r>
            <a:endParaRPr lang="zh-CN" altLang="en-US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/>
              <a:t>可以修饰属性和方法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本类、同包、子类可以访问</a:t>
            </a:r>
            <a:endParaRPr lang="zh-CN" altLang="en-US" dirty="0"/>
          </a:p>
          <a:p>
            <a:pPr eaLnBrk="1" hangingPunct="1"/>
            <a:r>
              <a:rPr lang="zh-CN" altLang="en-US" dirty="0"/>
              <a:t>访问修饰符总结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48" y="3714752"/>
          <a:ext cx="771530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571636"/>
                <a:gridCol w="1643074"/>
                <a:gridCol w="1214446"/>
                <a:gridCol w="114300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访问修饰符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本类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同包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子类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其他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默认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(friendly)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protected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6741fb2f-428b-491f-9ef8-7af6550824e9}"/>
</p:tagLst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anose="02010609060101010101" pitchFamily="49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3607</Words>
  <Application>WPS 演示</Application>
  <PresentationFormat>全屏显示(4:3)</PresentationFormat>
  <Paragraphs>587</Paragraphs>
  <Slides>30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黑体</vt:lpstr>
      <vt:lpstr>Calibri</vt:lpstr>
      <vt:lpstr>华文新魏</vt:lpstr>
      <vt:lpstr>华文楷体</vt:lpstr>
      <vt:lpstr>微软雅黑</vt:lpstr>
      <vt:lpstr>Verdana</vt:lpstr>
      <vt:lpstr>方正粗倩简体</vt:lpstr>
      <vt:lpstr>Tahoma</vt:lpstr>
      <vt:lpstr>Times New Roman</vt:lpstr>
      <vt:lpstr>Arial</vt:lpstr>
      <vt:lpstr>Gulim</vt:lpstr>
      <vt:lpstr>Adobe Myungjo Std M</vt:lpstr>
      <vt:lpstr>Arial Unicode MS</vt:lpstr>
      <vt:lpstr>1_PBDEVA课程PPT模板</vt:lpstr>
      <vt:lpstr>主题2</vt:lpstr>
      <vt:lpstr>第十一讲</vt:lpstr>
      <vt:lpstr>本章任务</vt:lpstr>
      <vt:lpstr>本章目标</vt:lpstr>
      <vt:lpstr>为什么使用继承 2-1</vt:lpstr>
      <vt:lpstr>为什么使用继承 2-2</vt:lpstr>
      <vt:lpstr>如何使用继承</vt:lpstr>
      <vt:lpstr>理解继承4-1</vt:lpstr>
      <vt:lpstr>理解继承4-2</vt:lpstr>
      <vt:lpstr>理解继承4-3</vt:lpstr>
      <vt:lpstr>理解继承4-4</vt:lpstr>
      <vt:lpstr>在何处使用继承</vt:lpstr>
      <vt:lpstr>小结</vt:lpstr>
      <vt:lpstr>方法重写</vt:lpstr>
      <vt:lpstr>小结2-1</vt:lpstr>
      <vt:lpstr>小结2-2</vt:lpstr>
      <vt:lpstr>学员操作——优化电子宠物系统2-1</vt:lpstr>
      <vt:lpstr>学员操作——优化电子宠物系统2-2</vt:lpstr>
      <vt:lpstr>抽象类</vt:lpstr>
      <vt:lpstr>抽象方法</vt:lpstr>
      <vt:lpstr>学员操作——抽象Pet类2-1</vt:lpstr>
      <vt:lpstr>学员操作——抽象Pet类2-2</vt:lpstr>
      <vt:lpstr>final用法</vt:lpstr>
      <vt:lpstr>常见错误</vt:lpstr>
      <vt:lpstr>综合案例</vt:lpstr>
      <vt:lpstr>综合案例分析2-1</vt:lpstr>
      <vt:lpstr>综合案例分析2-2</vt:lpstr>
      <vt:lpstr>学员操作——编写MotoVehicle、Car、Bus类</vt:lpstr>
      <vt:lpstr>学员操作——编写测试代码运行</vt:lpstr>
      <vt:lpstr>总结2-1</vt:lpstr>
      <vt:lpstr>总结2-2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杜少雄</cp:lastModifiedBy>
  <cp:revision>771</cp:revision>
  <dcterms:created xsi:type="dcterms:W3CDTF">2006-03-08T06:55:00Z</dcterms:created>
  <dcterms:modified xsi:type="dcterms:W3CDTF">2021-08-25T02:25:26Z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C7390D9A72884C5E91DA2BF13893547E</vt:lpwstr>
  </property>
  <property fmtid="{D5CDD505-2E9C-101B-9397-08002B2CF9AE}" pid="3" name="KSOProductBuildVer">
    <vt:lpwstr>2052-11.1.0.10578</vt:lpwstr>
  </property>
</Properties>
</file>