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3" r:id="rId1"/>
    <p:sldMasterId id="2147484463" r:id="rId2"/>
  </p:sldMasterIdLst>
  <p:notesMasterIdLst>
    <p:notesMasterId r:id="rId25"/>
  </p:notesMasterIdLst>
  <p:handoutMasterIdLst>
    <p:handoutMasterId r:id="rId26"/>
  </p:handoutMasterIdLst>
  <p:sldIdLst>
    <p:sldId id="450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6" r:id="rId14"/>
    <p:sldId id="437" r:id="rId15"/>
    <p:sldId id="438" r:id="rId16"/>
    <p:sldId id="439" r:id="rId17"/>
    <p:sldId id="440" r:id="rId18"/>
    <p:sldId id="441" r:id="rId19"/>
    <p:sldId id="444" r:id="rId20"/>
    <p:sldId id="445" r:id="rId21"/>
    <p:sldId id="446" r:id="rId22"/>
    <p:sldId id="447" r:id="rId23"/>
    <p:sldId id="44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FF7C80"/>
    <a:srgbClr val="FFD869"/>
    <a:srgbClr val="FFFF00"/>
    <a:srgbClr val="969696"/>
    <a:srgbClr val="F8F8F8"/>
    <a:srgbClr val="A6E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81701" autoAdjust="0"/>
  </p:normalViewPr>
  <p:slideViewPr>
    <p:cSldViewPr>
      <p:cViewPr varScale="1">
        <p:scale>
          <a:sx n="59" d="100"/>
          <a:sy n="59" d="100"/>
        </p:scale>
        <p:origin x="1836" y="48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8565EBD6-79C7-4999-976A-81B0F407AD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45D0E9F-73D3-4627-B2BE-485BB3FB10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、分析增加宠物时的弊端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、引出使用多态，过渡到下一页，什么是多态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EE9157-70A6-495F-B383-7CE253F331F0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9387FF-1648-4DD0-B4C4-AD019F0A6ABB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1F5341-2479-4F59-9FD2-12C8EE8774C7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C2D8C3-C0C6-440D-98F1-B4255F0B9A59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封面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啊v去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6429375"/>
            <a:ext cx="4429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929066"/>
            <a:ext cx="5857884" cy="469893"/>
          </a:xfrm>
        </p:spPr>
        <p:txBody>
          <a:bodyPr>
            <a:normAutofit/>
          </a:bodyPr>
          <a:lstStyle>
            <a:lvl1pPr>
              <a:defRPr sz="36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429132"/>
            <a:ext cx="5857884" cy="4286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华文楷体" pitchFamily="2" charset="-122"/>
                <a:ea typeface="华文楷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机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285875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57290" y="1357298"/>
            <a:ext cx="6500835" cy="78581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285852" y="2571744"/>
            <a:ext cx="6500835" cy="78581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285852" y="4000504"/>
            <a:ext cx="6500835" cy="78581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4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endParaRPr lang="zh-CN" altLang="en-US" dirty="0"/>
          </a:p>
          <a:p>
            <a:pPr lvl="1"/>
            <a:r>
              <a:rPr lang="zh-CN" altLang="en-US" dirty="0"/>
              <a:t>时间要求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AC08D-9DFA-4B03-9933-FB74D1FD52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71625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2000240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0E44A-F4C2-4EED-AC8D-D3E13E9308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布置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43063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928802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EF093-C5AA-409E-98A7-C18ECD7004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次预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00188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714488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34EA2-DF36-4D55-822A-C2779EC40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4" y="1867988"/>
            <a:ext cx="7772400" cy="1197837"/>
          </a:xfrm>
        </p:spPr>
        <p:txBody>
          <a:bodyPr anchor="b">
            <a:normAutofit/>
          </a:bodyPr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406"/>
            <a:ext cx="6858000" cy="849085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4282" y="785794"/>
            <a:ext cx="2141686" cy="75683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1" name="Picture 5" descr="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1425"/>
            <a:ext cx="9144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285728"/>
            <a:ext cx="2024743" cy="55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4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2123" y="288942"/>
            <a:ext cx="5994219" cy="405265"/>
          </a:xfrm>
        </p:spPr>
        <p:txBody>
          <a:bodyPr>
            <a:noAutofit/>
          </a:bodyPr>
          <a:lstStyle>
            <a:lvl1pPr algn="ctr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    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257" y="1571612"/>
            <a:ext cx="8791303" cy="4784874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/>
              <a:t>第四级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7566" y="6700928"/>
            <a:ext cx="2677886" cy="130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www.weixin-sx.com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81495" y="757961"/>
            <a:ext cx="6948000" cy="72000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4812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94770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365127"/>
            <a:ext cx="6229366" cy="492105"/>
          </a:xfrm>
        </p:spPr>
        <p:txBody>
          <a:bodyPr>
            <a:normAutofit/>
          </a:bodyPr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buFont typeface="Wingdings" pitchFamily="2" charset="2"/>
              <a:buChar char="n"/>
              <a:defRPr/>
            </a:lvl3pPr>
            <a:lvl4pPr>
              <a:buFont typeface="Wingdings" pitchFamily="2" charset="2"/>
              <a:buChar char="n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 typeface="Wingdings" pitchFamily="2" charset="2"/>
              <a:buChar char="n"/>
              <a:defRPr/>
            </a:lvl3pPr>
            <a:lvl4pPr>
              <a:buFont typeface="Wingdings" pitchFamily="2" charset="2"/>
              <a:buChar char="n"/>
              <a:defRPr/>
            </a:lvl4pPr>
            <a:lvl5pP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96000" y="857232"/>
            <a:ext cx="6948000" cy="72000"/>
            <a:chOff x="0" y="0"/>
            <a:chExt cx="4368" cy="96"/>
          </a:xfrm>
        </p:grpSpPr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7343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3758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71504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Blip>
                <a:blip r:embed="rId2"/>
              </a:buBlip>
              <a:defRPr sz="2800" b="1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2800"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4"/>
              </a:buBlip>
              <a:defRPr sz="2000" b="1" baseline="0">
                <a:latin typeface="黑体" pitchFamily="49" charset="-122"/>
                <a:ea typeface="黑体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20565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31457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78094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75526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78667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8805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>
            <a:lvl1pPr algn="r">
              <a:defRPr sz="3600" b="0" i="0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852" y="1357299"/>
            <a:ext cx="6929437" cy="200026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4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1357312" y="3500439"/>
            <a:ext cx="6786587" cy="15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单击图标添加图片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643063" y="2357438"/>
            <a:ext cx="6286500" cy="30718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单击图标添加图片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357313" y="1357312"/>
            <a:ext cx="6715125" cy="2357439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4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表格占位符 8"/>
          <p:cNvSpPr>
            <a:spLocks noGrp="1"/>
          </p:cNvSpPr>
          <p:nvPr>
            <p:ph type="tbl" sz="quarter" idx="14"/>
          </p:nvPr>
        </p:nvSpPr>
        <p:spPr>
          <a:xfrm>
            <a:off x="1500188" y="4000500"/>
            <a:ext cx="6429375" cy="2000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单击图标添加表格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642942"/>
          </a:xfrm>
        </p:spPr>
        <p:txBody>
          <a:bodyPr/>
          <a:lstStyle>
            <a:lvl1pPr algn="r">
              <a:defRPr lang="zh-CN" altLang="en-US" sz="3600" b="0" i="0" kern="1200" baseline="0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3"/>
          </p:nvPr>
        </p:nvSpPr>
        <p:spPr>
          <a:xfrm>
            <a:off x="2000250" y="1714500"/>
            <a:ext cx="5072063" cy="3214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C8BD4-664B-428A-B9D1-03AD775E98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答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1604963"/>
            <a:ext cx="6643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>
              <a:defRPr lang="zh-CN" altLang="en-US" sz="3600" b="0" i="0" kern="1200" baseline="0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676417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924DF-ED17-4713-9FB6-6A13C69061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预习检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747838"/>
            <a:ext cx="664368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7" descr="提问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390650"/>
            <a:ext cx="762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785941" y="1857364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4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5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6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3E3E5-D264-4809-824D-F17682AB3E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04963"/>
            <a:ext cx="6643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676417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ACE5-57BB-4FB3-B640-FE66DE86C8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啊啊啊.pn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EC7958-BA08-46FD-8140-DA55D6B0D2D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  <p:sldLayoutId id="2147484461" r:id="rId13"/>
    <p:sldLayoutId id="21474844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6443680" cy="42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81495" y="757961"/>
            <a:ext cx="6948000" cy="72000"/>
            <a:chOff x="0" y="0"/>
            <a:chExt cx="4368" cy="96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99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4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第十一讲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多态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使用父类作为方法形参实现多态</a:t>
            </a:r>
            <a:endParaRPr lang="en-US" altLang="zh-CN" sz="3200" b="1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866765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zh-CN" altLang="en-US" dirty="0"/>
              <a:t>使用多态优化主人给宠物喂食</a:t>
            </a:r>
          </a:p>
          <a:p>
            <a:pPr eaLnBrk="1" hangingPunct="1">
              <a:spcBef>
                <a:spcPct val="25000"/>
              </a:spcBef>
            </a:pPr>
            <a:endParaRPr lang="zh-CN" altLang="en-US" dirty="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643438" y="2786058"/>
            <a:ext cx="3600450" cy="189461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 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70C0"/>
                </a:solidFill>
                <a:latin typeface="+mn-lt"/>
              </a:rPr>
              <a:t>Pet pet = new Dog();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Master master = new Master();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master.feed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 </a:t>
            </a:r>
            <a:r>
              <a:rPr lang="en-US" altLang="zh-CN" b="1" dirty="0">
                <a:solidFill>
                  <a:srgbClr val="0070C0"/>
                </a:solidFill>
                <a:latin typeface="+mn-lt"/>
              </a:rPr>
              <a:t>pet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 …</a:t>
            </a: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714348" y="2775573"/>
            <a:ext cx="3517900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Master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void feed( </a:t>
            </a:r>
            <a:r>
              <a:rPr lang="en-US" altLang="zh-CN" b="1" dirty="0">
                <a:solidFill>
                  <a:srgbClr val="0070C0"/>
                </a:solidFill>
                <a:latin typeface="+mn-lt"/>
              </a:rPr>
              <a:t>Pet </a:t>
            </a:r>
            <a:r>
              <a:rPr lang="en-US" altLang="zh-CN" b="1" dirty="0" err="1">
                <a:solidFill>
                  <a:srgbClr val="0070C0"/>
                </a:solidFill>
                <a:latin typeface="+mn-lt"/>
              </a:rPr>
              <a:t>pet</a:t>
            </a:r>
            <a:r>
              <a:rPr lang="en-US" altLang="zh-CN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altLang="zh-CN" b="1" dirty="0">
                <a:solidFill>
                  <a:srgbClr val="0070C0"/>
                </a:solidFill>
                <a:latin typeface="+mn-lt"/>
              </a:rPr>
              <a:t>pet.eat();        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gray">
          <a:xfrm>
            <a:off x="3071802" y="2571744"/>
            <a:ext cx="10492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主人类 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gray">
          <a:xfrm>
            <a:off x="6784240" y="2591749"/>
            <a:ext cx="127870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测试方法 </a:t>
            </a:r>
          </a:p>
        </p:txBody>
      </p:sp>
      <p:sp>
        <p:nvSpPr>
          <p:cNvPr id="32" name="AutoShape 21"/>
          <p:cNvSpPr>
            <a:spLocks noChangeArrowheads="1"/>
          </p:cNvSpPr>
          <p:nvPr/>
        </p:nvSpPr>
        <p:spPr bwMode="auto">
          <a:xfrm>
            <a:off x="5643570" y="4500570"/>
            <a:ext cx="2103457" cy="776383"/>
          </a:xfrm>
          <a:prstGeom prst="wedgeRoundRectCallout">
            <a:avLst>
              <a:gd name="adj1" fmla="val -34029"/>
              <a:gd name="adj2" fmla="val 5019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同一种操作方式，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不同的操作对象 </a:t>
            </a:r>
          </a:p>
        </p:txBody>
      </p:sp>
      <p:cxnSp>
        <p:nvCxnSpPr>
          <p:cNvPr id="33" name="直接箭头连接符 32"/>
          <p:cNvCxnSpPr/>
          <p:nvPr/>
        </p:nvCxnSpPr>
        <p:spPr bwMode="auto">
          <a:xfrm rot="5400000">
            <a:off x="6143636" y="4357694"/>
            <a:ext cx="2857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2722151" y="4000504"/>
            <a:ext cx="1706973" cy="776383"/>
          </a:xfrm>
          <a:prstGeom prst="wedgeRoundRectCallout">
            <a:avLst>
              <a:gd name="adj1" fmla="val -34029"/>
              <a:gd name="adj2" fmla="val 5019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使用父类作为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方法形参 </a:t>
            </a:r>
          </a:p>
        </p:txBody>
      </p:sp>
      <p:cxnSp>
        <p:nvCxnSpPr>
          <p:cNvPr id="21" name="直接箭头连接符 20"/>
          <p:cNvCxnSpPr/>
          <p:nvPr/>
        </p:nvCxnSpPr>
        <p:spPr bwMode="auto">
          <a:xfrm rot="5400000">
            <a:off x="3143240" y="3714752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2571736" y="3214686"/>
            <a:ext cx="785818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5857884" y="3929066"/>
            <a:ext cx="500066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 animBg="1"/>
      <p:bldP spid="23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学员</a:t>
            </a:r>
            <a:r>
              <a:rPr lang="zh-CN" altLang="en-US" sz="2400">
                <a:solidFill>
                  <a:schemeClr val="tx2">
                    <a:lumMod val="75000"/>
                  </a:schemeClr>
                </a:solidFill>
              </a:rPr>
              <a:t>操作</a:t>
            </a:r>
            <a:r>
              <a:rPr lang="en-US" altLang="zh-CN" sz="240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2400">
                <a:solidFill>
                  <a:schemeClr val="tx2">
                    <a:lumMod val="75000"/>
                  </a:schemeClr>
                </a:solidFill>
              </a:rPr>
              <a:t>使用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多态实现</a:t>
            </a:r>
            <a:r>
              <a:rPr lang="zh-CN" altLang="en-US" sz="2400" dirty="0"/>
              <a:t>主人给宠物喂食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25" y="1357298"/>
            <a:ext cx="7645400" cy="4152900"/>
          </a:xfr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使用多态实现喂养宠物功能</a:t>
            </a:r>
            <a:endParaRPr lang="en-US" altLang="zh-CN" dirty="0"/>
          </a:p>
          <a:p>
            <a:pPr lvl="1"/>
            <a:r>
              <a:rPr lang="zh-CN" altLang="en-US" dirty="0"/>
              <a:t>增加宠物猫并喂食，其健康值增加</a:t>
            </a:r>
            <a:r>
              <a:rPr lang="en-US" dirty="0"/>
              <a:t>4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4606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25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使用父类作为方法返回值实现多态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r>
              <a:rPr lang="zh-CN" altLang="en-US" dirty="0"/>
              <a:t>使用多态实现领养宠物</a:t>
            </a:r>
            <a:endParaRPr lang="en-US" altLang="zh-CN" dirty="0"/>
          </a:p>
          <a:p>
            <a:pPr lvl="1"/>
            <a:r>
              <a:rPr lang="zh-CN" altLang="en-US" dirty="0"/>
              <a:t>使用父类作为方法返回值</a:t>
            </a:r>
            <a:endParaRPr lang="en-US" altLang="zh-CN" dirty="0"/>
          </a:p>
          <a:p>
            <a:pPr lvl="1"/>
            <a:r>
              <a:rPr lang="zh-CN" altLang="en-US" dirty="0"/>
              <a:t>实现思路</a:t>
            </a:r>
            <a:endParaRPr lang="en-US" altLang="zh-CN" dirty="0"/>
          </a:p>
          <a:p>
            <a:pPr lvl="2"/>
            <a:r>
              <a:rPr lang="zh-CN" altLang="en-US" sz="2400" dirty="0"/>
              <a:t>在</a:t>
            </a:r>
            <a:r>
              <a:rPr lang="en-US" sz="2400" dirty="0"/>
              <a:t>Master</a:t>
            </a:r>
            <a:r>
              <a:rPr lang="zh-CN" altLang="en-US" sz="2400" dirty="0"/>
              <a:t>类添加领养方法</a:t>
            </a:r>
            <a:r>
              <a:rPr lang="en-US" sz="2400" dirty="0" err="1"/>
              <a:t>getPet</a:t>
            </a:r>
            <a:r>
              <a:rPr lang="en-US" sz="2400" dirty="0"/>
              <a:t>(String </a:t>
            </a:r>
            <a:r>
              <a:rPr lang="en-US" sz="2400" dirty="0" err="1"/>
              <a:t>typeId</a:t>
            </a:r>
            <a:r>
              <a:rPr lang="en-US" sz="2400" dirty="0"/>
              <a:t> )</a:t>
            </a:r>
            <a:endParaRPr lang="en-US" altLang="zh-CN" sz="2400" dirty="0"/>
          </a:p>
          <a:p>
            <a:pPr lvl="2"/>
            <a:r>
              <a:rPr lang="zh-CN" altLang="en-US" sz="2400" dirty="0"/>
              <a:t>创建测试类，根据主人选择宠物类型编号来领养宠物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214546" y="4143380"/>
            <a:ext cx="4500594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Master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Pet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getPet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(String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typeId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 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       … …        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4643438" y="3714752"/>
            <a:ext cx="10492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主人类 </a:t>
            </a: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214282" y="5000636"/>
            <a:ext cx="1706973" cy="776383"/>
          </a:xfrm>
          <a:prstGeom prst="wedgeRoundRectCallout">
            <a:avLst>
              <a:gd name="adj1" fmla="val -34029"/>
              <a:gd name="adj2" fmla="val 5019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使用父类作为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返回值类型 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 rot="10800000" flipV="1">
            <a:off x="2000232" y="4857760"/>
            <a:ext cx="114300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3071802" y="4643446"/>
            <a:ext cx="428628" cy="214314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父类到子类的转换</a:t>
            </a:r>
            <a:r>
              <a:rPr lang="en-US" altLang="zh-CN" dirty="0"/>
              <a:t>4-1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实现主人与宠物玩耍功能</a:t>
            </a:r>
          </a:p>
          <a:p>
            <a:pPr lvl="1"/>
            <a:r>
              <a:rPr lang="zh-CN" altLang="en-US" dirty="0"/>
              <a:t>和狗狗玩接飞盘游戏，狗狗的健康值减少</a:t>
            </a:r>
            <a:r>
              <a:rPr lang="pt-BR" dirty="0"/>
              <a:t>10</a:t>
            </a:r>
            <a:r>
              <a:rPr lang="zh-CN" altLang="en-US" dirty="0"/>
              <a:t>，与主人亲密度增加</a:t>
            </a:r>
            <a:r>
              <a:rPr lang="pt-BR" dirty="0"/>
              <a:t>5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和企鹅玩游泳游戏，企鹅的健康值减少</a:t>
            </a:r>
            <a:r>
              <a:rPr lang="pt-BR" dirty="0"/>
              <a:t>10</a:t>
            </a:r>
            <a:r>
              <a:rPr lang="zh-CN" altLang="en-US" dirty="0"/>
              <a:t>，与主人亲密度增加</a:t>
            </a:r>
            <a:r>
              <a:rPr lang="pt-BR" dirty="0"/>
              <a:t>5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r>
              <a:rPr lang="zh-CN" altLang="en-US" dirty="0"/>
              <a:t>给</a:t>
            </a:r>
            <a:r>
              <a:rPr lang="en-US" dirty="0"/>
              <a:t>Dog</a:t>
            </a:r>
            <a:r>
              <a:rPr lang="zh-CN" altLang="en-US" dirty="0"/>
              <a:t>添加接飞盘方法</a:t>
            </a:r>
            <a:r>
              <a:rPr lang="en-US" dirty="0" err="1"/>
              <a:t>catchingFlyDisc</a:t>
            </a:r>
            <a:r>
              <a:rPr lang="en-US" dirty="0"/>
              <a:t>( )</a:t>
            </a:r>
            <a:endParaRPr lang="zh-CN" altLang="en-US" dirty="0"/>
          </a:p>
          <a:p>
            <a:r>
              <a:rPr lang="zh-CN" altLang="en-US" dirty="0"/>
              <a:t>给</a:t>
            </a:r>
            <a:r>
              <a:rPr lang="en-US" dirty="0"/>
              <a:t>Penguin</a:t>
            </a:r>
            <a:r>
              <a:rPr lang="zh-CN" altLang="en-US" dirty="0"/>
              <a:t>添加游泳方法</a:t>
            </a:r>
            <a:r>
              <a:rPr lang="en-US" dirty="0"/>
              <a:t>swimming( )</a:t>
            </a:r>
            <a:endParaRPr lang="zh-CN" altLang="en-US" dirty="0"/>
          </a:p>
          <a:p>
            <a:r>
              <a:rPr lang="zh-CN" altLang="en-US" dirty="0"/>
              <a:t>给主人添加</a:t>
            </a:r>
            <a:r>
              <a:rPr lang="en-US" dirty="0"/>
              <a:t>play(Pet </a:t>
            </a:r>
            <a:r>
              <a:rPr lang="en-US" dirty="0" err="1"/>
              <a:t>pet</a:t>
            </a:r>
            <a:r>
              <a:rPr lang="en-US" dirty="0"/>
              <a:t>)</a:t>
            </a:r>
            <a:r>
              <a:rPr lang="zh-CN" altLang="en-US" dirty="0"/>
              <a:t>方法</a:t>
            </a:r>
          </a:p>
          <a:p>
            <a:pPr>
              <a:buNone/>
            </a:pPr>
            <a:endParaRPr lang="zh-CN" altLang="en-US" dirty="0"/>
          </a:p>
        </p:txBody>
      </p:sp>
      <p:grpSp>
        <p:nvGrpSpPr>
          <p:cNvPr id="4" name="组合 72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5" name="组合 7"/>
          <p:cNvGrpSpPr/>
          <p:nvPr/>
        </p:nvGrpSpPr>
        <p:grpSpPr>
          <a:xfrm>
            <a:off x="71406" y="3429000"/>
            <a:ext cx="1000132" cy="446983"/>
            <a:chOff x="1000100" y="3235185"/>
            <a:chExt cx="1000132" cy="446983"/>
          </a:xfrm>
        </p:grpSpPr>
        <p:pic>
          <p:nvPicPr>
            <p:cNvPr id="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父类到子类的转换</a:t>
            </a:r>
            <a:r>
              <a:rPr lang="en-US" altLang="zh-CN" dirty="0"/>
              <a:t>4-2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795327"/>
          </a:xfrm>
        </p:spPr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571472" y="4176472"/>
            <a:ext cx="4071966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Master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public void play(Pet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pet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  pet.catchingFlyDisc();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786314" y="1928802"/>
            <a:ext cx="4071966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Penguin  extends Pet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void swimming ()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	 … 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571472" y="1928802"/>
            <a:ext cx="4000528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Dog extends Pet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void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catchingFlyDisc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	 … 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gray">
          <a:xfrm>
            <a:off x="3094079" y="1571612"/>
            <a:ext cx="10492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狗狗类 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gray">
          <a:xfrm>
            <a:off x="7643834" y="1571612"/>
            <a:ext cx="10492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企鹅类 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gray">
          <a:xfrm>
            <a:off x="3500430" y="3857628"/>
            <a:ext cx="10492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主人类 </a:t>
            </a: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4786314" y="4143380"/>
            <a:ext cx="4071966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… 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Pet </a:t>
            </a:r>
            <a:r>
              <a:rPr lang="en-US" altLang="zh-CN" b="1" dirty="0" err="1"/>
              <a:t>pet</a:t>
            </a:r>
            <a:r>
              <a:rPr lang="en-US" altLang="zh-CN" b="1" dirty="0"/>
              <a:t> = new Dog();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Master </a:t>
            </a:r>
            <a:r>
              <a:rPr lang="en-US" altLang="zh-CN" b="1" dirty="0" err="1"/>
              <a:t>master</a:t>
            </a:r>
            <a:r>
              <a:rPr lang="en-US" altLang="zh-CN" b="1" dirty="0"/>
              <a:t> = new Master();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master.pet(pet);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… …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gray">
          <a:xfrm>
            <a:off x="7715272" y="3895974"/>
            <a:ext cx="10492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测试类 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1500166" y="5000636"/>
            <a:ext cx="2643206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1714480" y="5643578"/>
            <a:ext cx="2786082" cy="85725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报错，父类引用不能调用子类特有方法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5400000">
            <a:off x="3719506" y="5505464"/>
            <a:ext cx="2762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父类到子类的转换</a:t>
            </a:r>
            <a:r>
              <a:rPr lang="en-US" altLang="zh-CN" dirty="0"/>
              <a:t>4-3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784254" y="1276351"/>
            <a:ext cx="7859712" cy="795327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9600" dirty="0"/>
              <a:t>父类到子类的转换</a:t>
            </a:r>
            <a:endParaRPr lang="en-US" altLang="zh-CN" sz="9600" dirty="0"/>
          </a:p>
          <a:p>
            <a:pPr lvl="1"/>
            <a:r>
              <a:rPr lang="zh-CN" altLang="en-US" sz="9600" dirty="0"/>
              <a:t>向下转型（强制类型转换）</a:t>
            </a:r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dirty="0" err="1"/>
              <a:t>instanceof</a:t>
            </a:r>
            <a:r>
              <a:rPr lang="zh-CN" altLang="en-US" dirty="0"/>
              <a:t>运算符</a:t>
            </a: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142976" y="2357430"/>
            <a:ext cx="4643470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fr-FR" b="1" dirty="0"/>
              <a:t>Pet pet = new Dog("</a:t>
            </a:r>
            <a:r>
              <a:rPr lang="zh-CN" altLang="en-US" b="1" dirty="0"/>
              <a:t>欧欧</a:t>
            </a:r>
            <a:r>
              <a:rPr lang="fr-FR" b="1" dirty="0"/>
              <a:t>", "</a:t>
            </a:r>
            <a:r>
              <a:rPr lang="zh-CN" altLang="en-US" b="1" dirty="0"/>
              <a:t>雪娜瑞</a:t>
            </a:r>
            <a:r>
              <a:rPr lang="fr-FR" b="1" dirty="0"/>
              <a:t>");</a:t>
            </a:r>
          </a:p>
          <a:p>
            <a:pPr algn="l"/>
            <a:r>
              <a:rPr lang="en-US" b="1" dirty="0"/>
              <a:t>Dog </a:t>
            </a:r>
            <a:r>
              <a:rPr lang="en-US" b="1" dirty="0" err="1"/>
              <a:t>dog</a:t>
            </a:r>
            <a:r>
              <a:rPr lang="en-US" b="1" dirty="0"/>
              <a:t> = (Dog) pet; </a:t>
            </a:r>
          </a:p>
          <a:p>
            <a:pPr algn="l"/>
            <a:r>
              <a:rPr lang="en-US" altLang="zh-CN" b="1" dirty="0"/>
              <a:t>Penguin </a:t>
            </a:r>
            <a:r>
              <a:rPr lang="en-US" altLang="zh-CN" b="1" dirty="0" err="1"/>
              <a:t>png</a:t>
            </a:r>
            <a:r>
              <a:rPr lang="en-US" b="1" dirty="0"/>
              <a:t> = (</a:t>
            </a:r>
            <a:r>
              <a:rPr lang="en-US" altLang="zh-CN" b="1" dirty="0"/>
              <a:t>Penguin</a:t>
            </a:r>
            <a:r>
              <a:rPr lang="en-US" b="1" dirty="0"/>
              <a:t>) pet;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>
            <a:off x="6357950" y="2428868"/>
            <a:ext cx="2286016" cy="85725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报错，必须转换为父类指向的真实子类类型</a:t>
            </a: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1214414" y="2928934"/>
            <a:ext cx="3286148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4572000" y="3071810"/>
            <a:ext cx="171451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71"/>
          <p:cNvGrpSpPr/>
          <p:nvPr/>
        </p:nvGrpSpPr>
        <p:grpSpPr>
          <a:xfrm>
            <a:off x="357158" y="4071942"/>
            <a:ext cx="1000132" cy="400110"/>
            <a:chOff x="1000100" y="1801286"/>
            <a:chExt cx="1000132" cy="400110"/>
          </a:xfrm>
        </p:grpSpPr>
        <p:pic>
          <p:nvPicPr>
            <p:cNvPr id="3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41" name="AutoShape 4"/>
          <p:cNvSpPr>
            <a:spLocks noChangeArrowheads="1"/>
          </p:cNvSpPr>
          <p:nvPr/>
        </p:nvSpPr>
        <p:spPr bwMode="auto">
          <a:xfrm>
            <a:off x="1357290" y="4643446"/>
            <a:ext cx="3500462" cy="4540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对象  </a:t>
            </a:r>
            <a:r>
              <a:rPr lang="en-US" altLang="en-US" b="1" dirty="0" err="1">
                <a:solidFill>
                  <a:srgbClr val="002060"/>
                </a:solidFill>
              </a:rPr>
              <a:t>instanceof</a:t>
            </a:r>
            <a:r>
              <a:rPr lang="en-US" altLang="en-US" b="1" dirty="0">
                <a:solidFill>
                  <a:srgbClr val="002060"/>
                </a:solidFill>
              </a:rPr>
              <a:t>  </a:t>
            </a:r>
            <a:r>
              <a:rPr lang="zh-CN" altLang="en-US" b="1" dirty="0">
                <a:solidFill>
                  <a:srgbClr val="002060"/>
                </a:solidFill>
              </a:rPr>
              <a:t>类或接口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</a:p>
        </p:txBody>
      </p:sp>
      <p:grpSp>
        <p:nvGrpSpPr>
          <p:cNvPr id="4" name="组合 57"/>
          <p:cNvGrpSpPr/>
          <p:nvPr/>
        </p:nvGrpSpPr>
        <p:grpSpPr>
          <a:xfrm>
            <a:off x="285720" y="5429264"/>
            <a:ext cx="843709" cy="400110"/>
            <a:chOff x="3786182" y="3143248"/>
            <a:chExt cx="843709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3929058" y="3143248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经验</a:t>
              </a:r>
            </a:p>
          </p:txBody>
        </p:sp>
        <p:pic>
          <p:nvPicPr>
            <p:cNvPr id="26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1285852" y="5643578"/>
            <a:ext cx="4643470" cy="71438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b="1" dirty="0" err="1">
                <a:latin typeface="+mn-lt"/>
                <a:ea typeface="+mn-ea"/>
              </a:rPr>
              <a:t>instanceof</a:t>
            </a:r>
            <a:r>
              <a:rPr lang="zh-CN" altLang="en-US" b="1" dirty="0">
                <a:latin typeface="+mn-ea"/>
                <a:ea typeface="+mn-ea"/>
              </a:rPr>
              <a:t>通常和强制类型转换结合使用</a:t>
            </a:r>
          </a:p>
        </p:txBody>
      </p:sp>
      <p:pic>
        <p:nvPicPr>
          <p:cNvPr id="17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1" grpId="0" build="allAtOnce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父类到子类的转换</a:t>
            </a:r>
            <a:r>
              <a:rPr lang="en-US" altLang="zh-CN" dirty="0"/>
              <a:t>4-4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优化主人与宠物玩耍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000100" y="2104770"/>
            <a:ext cx="7143800" cy="35548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Master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public void play(Pet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pet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if (</a:t>
            </a:r>
            <a:r>
              <a:rPr lang="en-US" altLang="zh-CN" b="1" dirty="0">
                <a:solidFill>
                  <a:srgbClr val="0070C0"/>
                </a:solidFill>
              </a:rPr>
              <a:t>pet </a:t>
            </a:r>
            <a:r>
              <a:rPr lang="en-US" altLang="zh-CN" b="1" dirty="0" err="1">
                <a:solidFill>
                  <a:srgbClr val="0070C0"/>
                </a:solidFill>
              </a:rPr>
              <a:t>instanceof</a:t>
            </a:r>
            <a:r>
              <a:rPr lang="en-US" altLang="zh-CN" b="1" dirty="0">
                <a:solidFill>
                  <a:srgbClr val="0070C0"/>
                </a:solidFill>
              </a:rPr>
              <a:t> Dog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 {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如果传入的是狗狗</a:t>
            </a:r>
          </a:p>
          <a:p>
            <a:pPr algn="l"/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>
                <a:solidFill>
                  <a:srgbClr val="0070C0"/>
                </a:solidFill>
              </a:rPr>
              <a:t>         Dog </a:t>
            </a:r>
            <a:r>
              <a:rPr lang="en-US" altLang="zh-CN" b="1" dirty="0" err="1">
                <a:solidFill>
                  <a:srgbClr val="0070C0"/>
                </a:solidFill>
              </a:rPr>
              <a:t>dog</a:t>
            </a:r>
            <a:r>
              <a:rPr lang="en-US" altLang="zh-CN" b="1" dirty="0">
                <a:solidFill>
                  <a:srgbClr val="0070C0"/>
                </a:solidFill>
              </a:rPr>
              <a:t> = (Dog) pet;</a:t>
            </a:r>
          </a:p>
          <a:p>
            <a:pPr algn="l"/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dog.catchingFlyDisc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();</a:t>
            </a:r>
          </a:p>
          <a:p>
            <a:pPr algn="l"/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}else if (</a:t>
            </a:r>
            <a:r>
              <a:rPr lang="en-US" altLang="zh-CN" b="1" dirty="0">
                <a:solidFill>
                  <a:srgbClr val="0070C0"/>
                </a:solidFill>
              </a:rPr>
              <a:t>pet </a:t>
            </a:r>
            <a:r>
              <a:rPr lang="en-US" altLang="zh-CN" b="1" dirty="0" err="1">
                <a:solidFill>
                  <a:srgbClr val="0070C0"/>
                </a:solidFill>
              </a:rPr>
              <a:t>instanceof</a:t>
            </a:r>
            <a:r>
              <a:rPr lang="en-US" altLang="zh-CN" b="1" dirty="0">
                <a:solidFill>
                  <a:srgbClr val="0070C0"/>
                </a:solidFill>
              </a:rPr>
              <a:t> Penguin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 {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如果传入的是企鹅</a:t>
            </a:r>
          </a:p>
          <a:p>
            <a:pPr algn="l"/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         </a:t>
            </a:r>
            <a:r>
              <a:rPr lang="en-US" altLang="zh-CN" b="1" dirty="0">
                <a:solidFill>
                  <a:srgbClr val="0070C0"/>
                </a:solidFill>
              </a:rPr>
              <a:t>Penguin </a:t>
            </a:r>
            <a:r>
              <a:rPr lang="en-US" altLang="zh-CN" b="1" dirty="0" err="1">
                <a:solidFill>
                  <a:srgbClr val="0070C0"/>
                </a:solidFill>
              </a:rPr>
              <a:t>pgn</a:t>
            </a:r>
            <a:r>
              <a:rPr lang="en-US" altLang="zh-CN" b="1" dirty="0">
                <a:solidFill>
                  <a:srgbClr val="0070C0"/>
                </a:solidFill>
              </a:rPr>
              <a:t> = (Penguin) pet;</a:t>
            </a:r>
          </a:p>
          <a:p>
            <a:pPr algn="l"/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pgn.swimming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();</a:t>
            </a:r>
          </a:p>
          <a:p>
            <a:pPr algn="l"/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		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6737417" y="1785926"/>
            <a:ext cx="10492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主人类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2312123" y="288942"/>
            <a:ext cx="6831877" cy="405265"/>
          </a:xfrm>
        </p:spPr>
        <p:txBody>
          <a:bodyPr/>
          <a:lstStyle/>
          <a:p>
            <a:r>
              <a:rPr lang="zh-CN" altLang="en-US" sz="2200" dirty="0"/>
              <a:t>学员</a:t>
            </a:r>
            <a:r>
              <a:rPr lang="zh-CN" altLang="en-US" sz="2200"/>
              <a:t>操作</a:t>
            </a:r>
            <a:r>
              <a:rPr lang="zh-CN" altLang="zh-CN" sz="2200"/>
              <a:t>—</a:t>
            </a:r>
            <a:r>
              <a:rPr lang="zh-CN" altLang="en-US" sz="2200"/>
              <a:t>使用</a:t>
            </a:r>
            <a:r>
              <a:rPr lang="zh-CN" altLang="en-US" sz="2200" dirty="0"/>
              <a:t>多态实现主人领养宠物并与宠物玩耍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需求说明：</a:t>
            </a:r>
            <a:endParaRPr lang="en-US" altLang="zh-CN" dirty="0"/>
          </a:p>
          <a:p>
            <a:pPr lvl="1"/>
            <a:r>
              <a:rPr lang="zh-CN" altLang="en-US" dirty="0"/>
              <a:t>主人根据宠物编号领养宠物</a:t>
            </a:r>
            <a:endParaRPr lang="en-US" altLang="zh-CN" dirty="0"/>
          </a:p>
          <a:p>
            <a:pPr lvl="1"/>
            <a:r>
              <a:rPr lang="zh-CN" altLang="en-US" dirty="0"/>
              <a:t>主人和狗狗玩接飞盘游戏，狗狗健康值减少</a:t>
            </a:r>
            <a:r>
              <a:rPr lang="en-US" altLang="zh-CN" dirty="0"/>
              <a:t>10</a:t>
            </a:r>
            <a:r>
              <a:rPr lang="zh-CN" altLang="en-US" dirty="0"/>
              <a:t>，与主人亲密度增加</a:t>
            </a:r>
            <a:r>
              <a:rPr lang="en-US" altLang="zh-CN" dirty="0"/>
              <a:t>5</a:t>
            </a:r>
          </a:p>
          <a:p>
            <a:pPr lvl="1"/>
            <a:r>
              <a:rPr lang="zh-CN" altLang="en-US" dirty="0"/>
              <a:t>主人和企鹅玩游泳游戏，企鹅健康值减少</a:t>
            </a:r>
            <a:r>
              <a:rPr lang="en-US" altLang="zh-CN" dirty="0"/>
              <a:t>10</a:t>
            </a:r>
            <a:r>
              <a:rPr lang="zh-CN" altLang="en-US" dirty="0"/>
              <a:t>，与主人亲密度增加</a:t>
            </a:r>
            <a:r>
              <a:rPr lang="en-US" altLang="zh-CN" dirty="0"/>
              <a:t>5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7" name="TextBox 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2928926" y="592615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1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25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12123" y="288942"/>
            <a:ext cx="6546157" cy="40526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学员</a:t>
            </a:r>
            <a:r>
              <a:rPr lang="zh-CN" altLang="en-US" sz="2400"/>
              <a:t>操作</a:t>
            </a:r>
            <a:r>
              <a:rPr lang="en-US" altLang="zh-CN" sz="2400"/>
              <a:t>—</a:t>
            </a:r>
            <a:r>
              <a:rPr lang="zh-CN" altLang="en-US" sz="2400"/>
              <a:t>计算</a:t>
            </a:r>
            <a:r>
              <a:rPr lang="zh-CN" altLang="en-US" sz="2400" dirty="0"/>
              <a:t>一次租赁多辆汽车的总租金</a:t>
            </a:r>
            <a:r>
              <a:rPr lang="en-US" altLang="zh-CN" sz="2400" dirty="0"/>
              <a:t>2-1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/>
              <a:t>训练要点：</a:t>
            </a:r>
          </a:p>
          <a:p>
            <a:pPr lvl="1" eaLnBrk="1" hangingPunct="1"/>
            <a:r>
              <a:rPr lang="zh-CN" altLang="en-US" dirty="0"/>
              <a:t>多态的使用</a:t>
            </a:r>
          </a:p>
          <a:p>
            <a:pPr lvl="1" eaLnBrk="1" hangingPunct="1"/>
            <a:r>
              <a:rPr lang="zh-CN" altLang="en-US" dirty="0"/>
              <a:t>使用父类类型作为方法参数</a:t>
            </a:r>
          </a:p>
          <a:p>
            <a:pPr eaLnBrk="1" hangingPunct="1"/>
            <a:r>
              <a:rPr lang="zh-CN" altLang="en-US" dirty="0"/>
              <a:t>需求说明：</a:t>
            </a:r>
          </a:p>
          <a:p>
            <a:pPr lvl="1" eaLnBrk="1" hangingPunct="1"/>
            <a:r>
              <a:rPr lang="zh-CN" altLang="en-US" dirty="0"/>
              <a:t>在前面汽车租赁系统的基础上，实现计算多种车辆总租金的功能</a:t>
            </a:r>
          </a:p>
          <a:p>
            <a:pPr lvl="1" eaLnBrk="1" hangingPunct="1"/>
            <a:r>
              <a:rPr lang="zh-CN" altLang="en-US" dirty="0"/>
              <a:t>现在有客户租用</a:t>
            </a:r>
          </a:p>
          <a:p>
            <a:pPr lvl="2" eaLnBrk="1" hangingPunct="1"/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辆宝马</a:t>
            </a:r>
          </a:p>
          <a:p>
            <a:pPr lvl="2" eaLnBrk="1" hangingPunct="1"/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辆别克商务舱</a:t>
            </a:r>
          </a:p>
          <a:p>
            <a:pPr lvl="2" eaLnBrk="1" hangingPunct="1"/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辆金龙（</a:t>
            </a:r>
            <a:r>
              <a:rPr lang="en-US" altLang="zh-CN" dirty="0">
                <a:latin typeface="+mn-ea"/>
              </a:rPr>
              <a:t>34</a:t>
            </a:r>
            <a:r>
              <a:rPr lang="zh-CN" altLang="en-US" dirty="0">
                <a:latin typeface="+mn-ea"/>
              </a:rPr>
              <a:t>）座</a:t>
            </a:r>
          </a:p>
          <a:p>
            <a:pPr lvl="2" eaLnBrk="1" hangingPunct="1"/>
            <a:r>
              <a:rPr lang="zh-CN" altLang="en-US" dirty="0">
                <a:latin typeface="+mn-ea"/>
              </a:rPr>
              <a:t>租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天共多少租金？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142844" y="714356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2123" y="288942"/>
            <a:ext cx="6831877" cy="40526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学员操作</a:t>
            </a:r>
            <a:r>
              <a:rPr lang="en-US" altLang="zh-CN" sz="2400" dirty="0"/>
              <a:t>——</a:t>
            </a:r>
            <a:r>
              <a:rPr lang="zh-CN" altLang="en-US" sz="2400" dirty="0"/>
              <a:t>计算一次租赁多辆汽车的总租金</a:t>
            </a:r>
            <a:r>
              <a:rPr lang="en-US" altLang="zh-CN" sz="2400" dirty="0"/>
              <a:t>2-1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eaLnBrk="1" hangingPunct="1"/>
            <a:r>
              <a:rPr lang="zh-CN" altLang="en-US" dirty="0"/>
              <a:t>实现思路：</a:t>
            </a:r>
          </a:p>
        </p:txBody>
      </p:sp>
      <p:sp>
        <p:nvSpPr>
          <p:cNvPr id="713738" name="AutoShape 10"/>
          <p:cNvSpPr>
            <a:spLocks noChangeArrowheads="1"/>
          </p:cNvSpPr>
          <p:nvPr/>
        </p:nvSpPr>
        <p:spPr bwMode="auto">
          <a:xfrm>
            <a:off x="1285852" y="1816780"/>
            <a:ext cx="5775325" cy="17550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MotoVehile[] motos = new MotoVehile[4];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motos[0] = new Car("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宝马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550i","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京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NY28588");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motos[1] = new Car("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宝马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550i","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京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NNN328");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motos[2] = new Car("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别克林荫大道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","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京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NY28588");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motos[3] = new Bus("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金龙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",34);</a:t>
            </a:r>
          </a:p>
        </p:txBody>
      </p:sp>
      <p:sp>
        <p:nvSpPr>
          <p:cNvPr id="713737" name="AutoShape 9"/>
          <p:cNvSpPr>
            <a:spLocks noChangeArrowheads="1"/>
          </p:cNvSpPr>
          <p:nvPr/>
        </p:nvSpPr>
        <p:spPr bwMode="gray">
          <a:xfrm>
            <a:off x="3640773" y="1448741"/>
            <a:ext cx="343155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、创建车的对象，放在数组中 </a:t>
            </a:r>
          </a:p>
        </p:txBody>
      </p:sp>
      <p:sp>
        <p:nvSpPr>
          <p:cNvPr id="713740" name="AutoShape 12"/>
          <p:cNvSpPr>
            <a:spLocks noChangeArrowheads="1"/>
          </p:cNvSpPr>
          <p:nvPr/>
        </p:nvSpPr>
        <p:spPr bwMode="auto">
          <a:xfrm>
            <a:off x="1285852" y="4076717"/>
            <a:ext cx="5832475" cy="249555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calcTotalRent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MotoVehile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[]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motos,int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days){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totalRent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0;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for(int i=0;i&lt;motos.length;++i){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totalRent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+=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motos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[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].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calRent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days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return totalRent;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713739" name="AutoShape 11"/>
          <p:cNvSpPr>
            <a:spLocks noChangeArrowheads="1"/>
          </p:cNvSpPr>
          <p:nvPr/>
        </p:nvSpPr>
        <p:spPr bwMode="gray">
          <a:xfrm>
            <a:off x="2571736" y="3665542"/>
            <a:ext cx="451437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2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、循环调用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calcRent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()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方法，计算总租金 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3500430" y="621508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25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本章任务</a:t>
            </a:r>
          </a:p>
        </p:txBody>
      </p:sp>
      <p:sp>
        <p:nvSpPr>
          <p:cNvPr id="6147" name="Rectangle 1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使用多态实现主人给宠物喂食</a:t>
            </a:r>
          </a:p>
          <a:p>
            <a:pPr eaLnBrk="1" hangingPunct="1"/>
            <a:r>
              <a:rPr lang="zh-CN" altLang="en-US" dirty="0"/>
              <a:t>使用多态实现主人领养宠物并与宠物玩耍</a:t>
            </a:r>
          </a:p>
          <a:p>
            <a:pPr eaLnBrk="1" hangingPunct="1"/>
            <a:r>
              <a:rPr lang="zh-CN" altLang="en-US" dirty="0"/>
              <a:t>使用多态计算汽车租赁的总租金</a:t>
            </a:r>
            <a:endParaRPr lang="en-US" altLang="zh-CN" dirty="0"/>
          </a:p>
          <a:p>
            <a:pPr eaLnBrk="1" hangingPunct="1"/>
            <a:r>
              <a:rPr lang="zh-CN" altLang="en-US" dirty="0"/>
              <a:t>使用多态完善汽车租赁系统计价</a:t>
            </a:r>
          </a:p>
          <a:p>
            <a:pPr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购置新车</a:t>
            </a:r>
            <a:r>
              <a:rPr lang="en-US" altLang="zh-CN" dirty="0"/>
              <a:t>2-1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训练要点：</a:t>
            </a:r>
          </a:p>
          <a:p>
            <a:pPr lvl="1"/>
            <a:r>
              <a:rPr lang="zh-CN" altLang="en-US" dirty="0"/>
              <a:t>使用父类作为方法形参实现多态</a:t>
            </a:r>
          </a:p>
          <a:p>
            <a:pPr lvl="1"/>
            <a:r>
              <a:rPr lang="zh-CN" altLang="en-US" dirty="0"/>
              <a:t>使用多态增强系统的扩展性和可维护性</a:t>
            </a:r>
          </a:p>
          <a:p>
            <a:pPr eaLnBrk="1" hangingPunct="1"/>
            <a:r>
              <a:rPr lang="zh-CN" altLang="en-US" dirty="0"/>
              <a:t>需求说明：</a:t>
            </a:r>
          </a:p>
          <a:p>
            <a:pPr lvl="1" eaLnBrk="1" hangingPunct="1"/>
            <a:r>
              <a:rPr lang="zh-CN" altLang="en-US" dirty="0"/>
              <a:t>新购置了卡车，根据吨位，租金每吨每天</a:t>
            </a:r>
            <a:r>
              <a:rPr lang="en-US" altLang="zh-CN" dirty="0"/>
              <a:t>50</a:t>
            </a:r>
          </a:p>
          <a:p>
            <a:pPr lvl="1" eaLnBrk="1" hangingPunct="1"/>
            <a:r>
              <a:rPr lang="zh-CN" altLang="en-US" dirty="0"/>
              <a:t>对系统进行扩展，计算汽车租赁的总租金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购置新车</a:t>
            </a:r>
            <a:r>
              <a:rPr lang="en-US" altLang="zh-CN" dirty="0"/>
              <a:t>2-2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实现思路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kern="1200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1.</a:t>
            </a:r>
            <a:r>
              <a:rPr lang="zh-CN" altLang="en-US" kern="1200" dirty="0">
                <a:latin typeface="Arial" charset="0"/>
                <a:ea typeface="黑体" pitchFamily="2" charset="-122"/>
                <a:cs typeface="+mn-cs"/>
              </a:rPr>
              <a:t>创建卡车类，实现</a:t>
            </a:r>
            <a:r>
              <a:rPr lang="en-US" altLang="zh-CN" kern="1200" dirty="0" err="1">
                <a:latin typeface="Arial" charset="0"/>
                <a:ea typeface="黑体" pitchFamily="2" charset="-122"/>
                <a:cs typeface="+mn-cs"/>
              </a:rPr>
              <a:t>calcRent</a:t>
            </a:r>
            <a:r>
              <a:rPr lang="zh-CN" altLang="en-US" kern="1200" dirty="0">
                <a:latin typeface="Arial" charset="0"/>
                <a:ea typeface="黑体" pitchFamily="2" charset="-122"/>
                <a:cs typeface="+mn-cs"/>
              </a:rPr>
              <a:t> </a:t>
            </a:r>
            <a:r>
              <a:rPr lang="en-US" altLang="zh-CN" kern="1200" dirty="0">
                <a:latin typeface="Arial" charset="0"/>
                <a:ea typeface="黑体" pitchFamily="2" charset="-122"/>
                <a:cs typeface="+mn-cs"/>
              </a:rPr>
              <a:t>()</a:t>
            </a:r>
            <a:r>
              <a:rPr lang="zh-CN" altLang="en-US" kern="1200" dirty="0">
                <a:latin typeface="Arial" charset="0"/>
                <a:ea typeface="黑体" pitchFamily="2" charset="-122"/>
                <a:cs typeface="+mn-cs"/>
              </a:rPr>
              <a:t>方法</a:t>
            </a:r>
            <a:endParaRPr lang="en-US" altLang="zh-CN" kern="1200" dirty="0">
              <a:latin typeface="Arial" charset="0"/>
              <a:ea typeface="黑体" pitchFamily="2" charset="-122"/>
              <a:cs typeface="+mn-cs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kern="1200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2.</a:t>
            </a:r>
            <a:r>
              <a:rPr lang="zh-CN" altLang="en-US" kern="1200" dirty="0">
                <a:latin typeface="Arial" charset="0"/>
                <a:ea typeface="黑体" pitchFamily="2" charset="-122"/>
                <a:cs typeface="+mn-cs"/>
              </a:rPr>
              <a:t>修改统计租金代码 </a:t>
            </a:r>
            <a:endParaRPr lang="en-US" altLang="zh-CN" kern="1200" dirty="0">
              <a:latin typeface="Arial" charset="0"/>
              <a:ea typeface="黑体" pitchFamily="2" charset="-122"/>
              <a:cs typeface="+mn-cs"/>
            </a:endParaRPr>
          </a:p>
          <a:p>
            <a:pPr lvl="1" eaLnBrk="1" hangingPunct="1">
              <a:lnSpc>
                <a:spcPct val="90000"/>
              </a:lnSpc>
              <a:buNone/>
            </a:pPr>
            <a:endParaRPr lang="zh-CN" altLang="en-US" kern="1200" dirty="0">
              <a:solidFill>
                <a:schemeClr val="accent5">
                  <a:lumMod val="50000"/>
                </a:schemeClr>
              </a:solidFill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720904" name="AutoShape 8"/>
          <p:cNvSpPr>
            <a:spLocks noChangeArrowheads="1"/>
          </p:cNvSpPr>
          <p:nvPr/>
        </p:nvSpPr>
        <p:spPr bwMode="auto">
          <a:xfrm>
            <a:off x="2071670" y="3071810"/>
            <a:ext cx="4210050" cy="1444109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提前做完的同学可以尝试改进系统：</a:t>
            </a:r>
          </a:p>
          <a:p>
            <a:pPr algn="l">
              <a:defRPr/>
            </a:pPr>
            <a:r>
              <a:rPr lang="en-US" altLang="zh-CN" b="1" dirty="0"/>
              <a:t>1. </a:t>
            </a:r>
            <a:r>
              <a:rPr lang="zh-CN" altLang="en-US" b="1" dirty="0"/>
              <a:t>循环从控制台选择汽车种类</a:t>
            </a:r>
          </a:p>
          <a:p>
            <a:pPr algn="l">
              <a:defRPr/>
            </a:pPr>
            <a:r>
              <a:rPr lang="en-US" altLang="zh-CN" b="1" dirty="0"/>
              <a:t>2. </a:t>
            </a:r>
            <a:r>
              <a:rPr lang="zh-CN" altLang="en-US" b="1" dirty="0"/>
              <a:t>从控制台输入天数</a:t>
            </a:r>
          </a:p>
          <a:p>
            <a:pPr algn="l">
              <a:defRPr/>
            </a:pPr>
            <a:r>
              <a:rPr lang="en-US" altLang="zh-CN" b="1" dirty="0"/>
              <a:t>3. </a:t>
            </a:r>
            <a:r>
              <a:rPr lang="zh-CN" altLang="en-US" b="1" dirty="0"/>
              <a:t>累加计算总租金</a:t>
            </a:r>
          </a:p>
        </p:txBody>
      </p:sp>
      <p:grpSp>
        <p:nvGrpSpPr>
          <p:cNvPr id="2" name="组合 8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4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30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总结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多态可以减少类中代码量，可以提高代码的可扩展性和可维护性</a:t>
            </a:r>
          </a:p>
          <a:p>
            <a:pPr eaLnBrk="1" hangingPunct="1"/>
            <a:r>
              <a:rPr lang="zh-CN" altLang="en-US" dirty="0"/>
              <a:t>向上转型</a:t>
            </a:r>
            <a:r>
              <a:rPr lang="en-US" altLang="zh-CN" dirty="0"/>
              <a:t>——</a:t>
            </a:r>
            <a:r>
              <a:rPr lang="zh-CN" altLang="en-US" dirty="0"/>
              <a:t>子类转换为父类，自动进行类型转换</a:t>
            </a:r>
          </a:p>
          <a:p>
            <a:pPr eaLnBrk="1" hangingPunct="1"/>
            <a:r>
              <a:rPr lang="zh-CN" altLang="en-US" dirty="0"/>
              <a:t>向下转型</a:t>
            </a:r>
            <a:r>
              <a:rPr lang="en-US" altLang="zh-CN" dirty="0"/>
              <a:t>——</a:t>
            </a:r>
            <a:r>
              <a:rPr lang="zh-CN" altLang="en-US" dirty="0"/>
              <a:t>父类转换为子类，结合</a:t>
            </a:r>
            <a:r>
              <a:rPr lang="en-US" dirty="0" err="1"/>
              <a:t>instanceof</a:t>
            </a:r>
            <a:r>
              <a:rPr lang="zh-CN" altLang="en-US" dirty="0"/>
              <a:t>运算符进行强制类型转换</a:t>
            </a:r>
            <a:endParaRPr lang="en-US" altLang="zh-CN" dirty="0"/>
          </a:p>
          <a:p>
            <a:pPr eaLnBrk="1" hangingPunct="1"/>
            <a:r>
              <a:rPr lang="zh-CN" altLang="en-US" dirty="0"/>
              <a:t>实现多态的两种方式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使用父类作为方法形参实现多态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使用父类作为方法返回值实现多态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本章目标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掌握多态的优势和应用场合</a:t>
            </a:r>
          </a:p>
          <a:p>
            <a:pPr eaLnBrk="1" hangingPunct="1"/>
            <a:r>
              <a:rPr lang="zh-CN" altLang="en-US" dirty="0"/>
              <a:t>掌握父类和子类之间的类型转换</a:t>
            </a:r>
          </a:p>
          <a:p>
            <a:pPr eaLnBrk="1" hangingPunct="1"/>
            <a:r>
              <a:rPr lang="zh-CN" altLang="en-US" dirty="0"/>
              <a:t>掌握</a:t>
            </a:r>
            <a:r>
              <a:rPr lang="en-US" altLang="zh-CN" dirty="0" err="1"/>
              <a:t>instanceof</a:t>
            </a:r>
            <a:r>
              <a:rPr lang="zh-CN" altLang="en-US" dirty="0"/>
              <a:t>运算符的使用</a:t>
            </a:r>
          </a:p>
          <a:p>
            <a:pPr eaLnBrk="1" hangingPunct="1"/>
            <a:r>
              <a:rPr lang="zh-CN" altLang="en-US" dirty="0"/>
              <a:t>使用父类作为方法形参实现多态</a:t>
            </a:r>
            <a:endParaRPr lang="en-US" altLang="zh-CN" dirty="0"/>
          </a:p>
          <a:p>
            <a:pPr eaLnBrk="1" hangingPunct="1"/>
            <a:r>
              <a:rPr lang="zh-CN" altLang="en-US" dirty="0"/>
              <a:t>使用父类作为返回值实现多态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为什么使用多态</a:t>
            </a:r>
            <a:r>
              <a:rPr lang="en-US" altLang="zh-CN" dirty="0"/>
              <a:t>5-1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eaLnBrk="1" hangingPunct="1"/>
            <a:r>
              <a:rPr lang="zh-CN" altLang="en-US" dirty="0"/>
              <a:t>宠物饿了，需要主人给宠物喂食</a:t>
            </a:r>
          </a:p>
          <a:p>
            <a:pPr lvl="1" eaLnBrk="1" hangingPunct="1"/>
            <a:r>
              <a:rPr lang="zh-CN" altLang="en-US" dirty="0"/>
              <a:t>不同宠物吃的东西不一样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lvl="1" eaLnBrk="1" hangingPunct="1"/>
            <a:r>
              <a:rPr lang="zh-CN" altLang="en-US" dirty="0"/>
              <a:t>不同宠物恢复后体力值不一样</a:t>
            </a:r>
          </a:p>
        </p:txBody>
      </p:sp>
      <p:sp>
        <p:nvSpPr>
          <p:cNvPr id="704521" name="AutoShape 9"/>
          <p:cNvSpPr>
            <a:spLocks noChangeArrowheads="1"/>
          </p:cNvSpPr>
          <p:nvPr/>
        </p:nvSpPr>
        <p:spPr bwMode="gray">
          <a:xfrm>
            <a:off x="1908175" y="2705103"/>
            <a:ext cx="1873250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 </a:t>
            </a:r>
            <a:r>
              <a:rPr lang="zh-CN" altLang="en-US" b="1" dirty="0"/>
              <a:t>吃狗粮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704524" name="AutoShape 12"/>
          <p:cNvSpPr>
            <a:spLocks noChangeArrowheads="1"/>
          </p:cNvSpPr>
          <p:nvPr/>
        </p:nvSpPr>
        <p:spPr bwMode="gray">
          <a:xfrm>
            <a:off x="5003800" y="2705103"/>
            <a:ext cx="1871663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 </a:t>
            </a:r>
            <a:r>
              <a:rPr lang="en-US" altLang="en-US" b="1" dirty="0"/>
              <a:t>吃</a:t>
            </a:r>
            <a:r>
              <a:rPr lang="zh-CN" altLang="en-US" b="1" dirty="0"/>
              <a:t>鱼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704530" name="AutoShape 18"/>
          <p:cNvSpPr>
            <a:spLocks noChangeArrowheads="1"/>
          </p:cNvSpPr>
          <p:nvPr/>
        </p:nvSpPr>
        <p:spPr bwMode="gray">
          <a:xfrm>
            <a:off x="2411413" y="2273303"/>
            <a:ext cx="81538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狗狗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04531" name="AutoShape 19"/>
          <p:cNvSpPr>
            <a:spLocks noChangeArrowheads="1"/>
          </p:cNvSpPr>
          <p:nvPr/>
        </p:nvSpPr>
        <p:spPr bwMode="gray">
          <a:xfrm>
            <a:off x="5508625" y="2255841"/>
            <a:ext cx="81538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企鹅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21" name="AutoShape 9"/>
          <p:cNvSpPr>
            <a:spLocks noChangeArrowheads="1"/>
          </p:cNvSpPr>
          <p:nvPr/>
        </p:nvSpPr>
        <p:spPr bwMode="gray">
          <a:xfrm>
            <a:off x="1928794" y="5072074"/>
            <a:ext cx="1873250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>
                <a:latin typeface="+mn-ea"/>
                <a:ea typeface="+mn-ea"/>
              </a:rPr>
              <a:t>健康值增加</a:t>
            </a:r>
            <a:r>
              <a:rPr lang="en-US" b="1" dirty="0">
                <a:latin typeface="+mn-ea"/>
                <a:ea typeface="+mn-ea"/>
              </a:rPr>
              <a:t>3</a:t>
            </a:r>
            <a:r>
              <a:rPr lang="en-US" altLang="zh-CN" b="1" dirty="0">
                <a:latin typeface="+mn-ea"/>
                <a:ea typeface="+mn-ea"/>
              </a:rPr>
              <a:t> 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gray">
          <a:xfrm>
            <a:off x="2428860" y="4643446"/>
            <a:ext cx="81538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狗狗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3" name="AutoShape 12"/>
          <p:cNvSpPr>
            <a:spLocks noChangeArrowheads="1"/>
          </p:cNvSpPr>
          <p:nvPr/>
        </p:nvSpPr>
        <p:spPr bwMode="gray">
          <a:xfrm>
            <a:off x="5000628" y="5072074"/>
            <a:ext cx="1871663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健康值增加</a:t>
            </a:r>
            <a:r>
              <a:rPr lang="en-US" altLang="zh-CN" b="1" dirty="0"/>
              <a:t>5 </a:t>
            </a:r>
            <a:endParaRPr lang="zh-CN" altLang="en-US" b="1" dirty="0"/>
          </a:p>
        </p:txBody>
      </p:sp>
      <p:sp>
        <p:nvSpPr>
          <p:cNvPr id="24" name="AutoShape 19"/>
          <p:cNvSpPr>
            <a:spLocks noChangeArrowheads="1"/>
          </p:cNvSpPr>
          <p:nvPr/>
        </p:nvSpPr>
        <p:spPr bwMode="gray">
          <a:xfrm>
            <a:off x="5429256" y="4643446"/>
            <a:ext cx="81538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企鹅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为什么使用多态</a:t>
            </a:r>
            <a:r>
              <a:rPr lang="en-US" altLang="zh-CN" dirty="0"/>
              <a:t>5-2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/>
              <a:t>狗狗类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增加狗狗吃食的方法</a:t>
            </a:r>
          </a:p>
          <a:p>
            <a:pPr eaLnBrk="1" hangingPunct="1"/>
            <a:r>
              <a:rPr lang="zh-CN" altLang="en-US" dirty="0"/>
              <a:t>企鹅类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增加企鹅吃食的方法</a:t>
            </a:r>
            <a:endParaRPr lang="en-US" altLang="zh-CN" dirty="0"/>
          </a:p>
          <a:p>
            <a:pPr eaLnBrk="1" hangingPunct="1"/>
            <a:r>
              <a:rPr lang="zh-CN" altLang="en-US" dirty="0"/>
              <a:t>创建主人类</a:t>
            </a:r>
          </a:p>
          <a:p>
            <a:pPr lvl="1" eaLnBrk="1" hangingPunct="1"/>
            <a:r>
              <a:rPr lang="zh-CN" altLang="en-US" dirty="0"/>
              <a:t>编写给狗狗喂食的方法</a:t>
            </a:r>
          </a:p>
          <a:p>
            <a:pPr lvl="1" eaLnBrk="1" hangingPunct="1"/>
            <a:r>
              <a:rPr lang="zh-CN" altLang="en-US" dirty="0"/>
              <a:t>编写给企鹅喂食的方法</a:t>
            </a:r>
          </a:p>
          <a:p>
            <a:pPr eaLnBrk="1" hangingPunct="1"/>
            <a:r>
              <a:rPr lang="zh-CN" altLang="en-US" dirty="0"/>
              <a:t>编写测试方法</a:t>
            </a:r>
          </a:p>
          <a:p>
            <a:pPr lvl="1" eaLnBrk="1" hangingPunct="1"/>
            <a:r>
              <a:rPr lang="zh-CN" altLang="en-US" dirty="0"/>
              <a:t>调用主人类给狗狗喂的方法</a:t>
            </a:r>
          </a:p>
          <a:p>
            <a:pPr lvl="1" eaLnBrk="1" hangingPunct="1"/>
            <a:r>
              <a:rPr lang="zh-CN" altLang="en-US" dirty="0"/>
              <a:t>调用主人类给企鹅喂的方法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  <p:grpSp>
        <p:nvGrpSpPr>
          <p:cNvPr id="2" name="组合 4"/>
          <p:cNvGrpSpPr/>
          <p:nvPr/>
        </p:nvGrpSpPr>
        <p:grpSpPr>
          <a:xfrm>
            <a:off x="71406" y="857232"/>
            <a:ext cx="1000132" cy="446983"/>
            <a:chOff x="1000100" y="3235185"/>
            <a:chExt cx="1000132" cy="446983"/>
          </a:xfrm>
        </p:grpSpPr>
        <p:pic>
          <p:nvPicPr>
            <p:cNvPr id="6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为什么使用多态</a:t>
            </a:r>
            <a:r>
              <a:rPr lang="en-US" altLang="zh-CN" dirty="0"/>
              <a:t>5-4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如果再领养</a:t>
            </a:r>
            <a:r>
              <a:rPr lang="en-US" altLang="zh-CN" dirty="0"/>
              <a:t>XXX</a:t>
            </a:r>
            <a:r>
              <a:rPr lang="zh-CN" altLang="en-US" dirty="0"/>
              <a:t>宠物，就需要给</a:t>
            </a:r>
            <a:r>
              <a:rPr lang="en-US" altLang="zh-CN" dirty="0"/>
              <a:t>XXX</a:t>
            </a:r>
            <a:r>
              <a:rPr lang="zh-CN" altLang="en-US" dirty="0"/>
              <a:t>看病，怎么办？</a:t>
            </a:r>
          </a:p>
          <a:p>
            <a:pPr lvl="1" eaLnBrk="1" hangingPunct="1"/>
            <a:r>
              <a:rPr lang="zh-CN" altLang="en-US" dirty="0"/>
              <a:t>添加</a:t>
            </a:r>
            <a:r>
              <a:rPr lang="en-US" altLang="zh-CN" dirty="0"/>
              <a:t>XXX</a:t>
            </a:r>
            <a:r>
              <a:rPr lang="zh-CN" altLang="en-US" dirty="0"/>
              <a:t>类，继承</a:t>
            </a:r>
            <a:r>
              <a:rPr lang="en-US" altLang="zh-CN" dirty="0"/>
              <a:t>Pet</a:t>
            </a:r>
            <a:r>
              <a:rPr lang="zh-CN" altLang="en-US" dirty="0"/>
              <a:t>类，实现吃食方法</a:t>
            </a:r>
          </a:p>
          <a:p>
            <a:pPr lvl="1" eaLnBrk="1" hangingPunct="1"/>
            <a:r>
              <a:rPr lang="zh-CN" altLang="en-US" dirty="0"/>
              <a:t>修改</a:t>
            </a:r>
            <a:r>
              <a:rPr lang="en-US" altLang="zh-CN" dirty="0"/>
              <a:t>Master</a:t>
            </a:r>
            <a:r>
              <a:rPr lang="zh-CN" altLang="en-US" dirty="0"/>
              <a:t>类，添加给</a:t>
            </a:r>
            <a:r>
              <a:rPr lang="en-US" altLang="zh-CN" dirty="0"/>
              <a:t>XXX</a:t>
            </a:r>
            <a:r>
              <a:rPr lang="zh-CN" altLang="en-US" dirty="0"/>
              <a:t>喂食的方法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为什么使用多态</a:t>
            </a:r>
            <a:r>
              <a:rPr lang="en-US" altLang="zh-CN" dirty="0"/>
              <a:t>5-3</a:t>
            </a:r>
            <a:endParaRPr lang="zh-CN" altLang="en-US" dirty="0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714348" y="1547797"/>
            <a:ext cx="5072098" cy="424731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Master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void feed( Dog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dog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dog.eat();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void feed( Penguin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pgn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pgn.eat();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>
                <a:solidFill>
                  <a:srgbClr val="0070C0"/>
                </a:solidFill>
              </a:rPr>
              <a:t>public void feed( XXX </a:t>
            </a:r>
            <a:r>
              <a:rPr lang="en-US" altLang="zh-CN" b="1" dirty="0" err="1">
                <a:solidFill>
                  <a:srgbClr val="0070C0"/>
                </a:solidFill>
              </a:rPr>
              <a:t>xxx</a:t>
            </a:r>
            <a:r>
              <a:rPr lang="en-US" altLang="zh-CN" b="1" dirty="0">
                <a:solidFill>
                  <a:srgbClr val="0070C0"/>
                </a:solidFill>
              </a:rPr>
              <a:t> 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               xxx.eat();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        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70C0"/>
                </a:solidFill>
                <a:latin typeface="+mn-lt"/>
              </a:rPr>
              <a:t>        … …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714348" y="1142984"/>
            <a:ext cx="10492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主人类 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003800" y="1796970"/>
            <a:ext cx="3600450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 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Master master = new Master();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master.feed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(dog);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master.feed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(penguin);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0070C0"/>
                </a:solidFill>
              </a:rPr>
              <a:t>master.feed</a:t>
            </a:r>
            <a:r>
              <a:rPr lang="en-US" altLang="zh-CN" b="1" dirty="0">
                <a:solidFill>
                  <a:srgbClr val="0070C0"/>
                </a:solidFill>
              </a:rPr>
              <a:t>(xxx);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 …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gray">
          <a:xfrm>
            <a:off x="5181600" y="1500108"/>
            <a:ext cx="127870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测试方法 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gray">
          <a:xfrm>
            <a:off x="2071670" y="5208605"/>
            <a:ext cx="5472112" cy="649287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 频繁修改代码，代码可扩展性、可维护性差，如何优化？ 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214546" y="2000240"/>
            <a:ext cx="1714512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428860" y="4071942"/>
            <a:ext cx="1714512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285984" y="3000372"/>
            <a:ext cx="2143140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" name="AutoShape 7"/>
          <p:cNvSpPr>
            <a:spLocks/>
          </p:cNvSpPr>
          <p:nvPr/>
        </p:nvSpPr>
        <p:spPr bwMode="auto">
          <a:xfrm>
            <a:off x="4643438" y="1785926"/>
            <a:ext cx="428625" cy="2714625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5286380" y="2857496"/>
            <a:ext cx="2928958" cy="579435"/>
          </a:xfrm>
          <a:prstGeom prst="roundRect">
            <a:avLst>
              <a:gd name="adj" fmla="val 1180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000" b="1" dirty="0"/>
              <a:t>参数都是</a:t>
            </a:r>
            <a:r>
              <a:rPr lang="en-US" altLang="zh-CN" sz="2000" b="1" dirty="0"/>
              <a:t>Pet</a:t>
            </a:r>
            <a:r>
              <a:rPr lang="zh-CN" altLang="en-US" sz="2000" b="1" dirty="0"/>
              <a:t>类的子类</a:t>
            </a: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5286380" y="3786190"/>
            <a:ext cx="3500462" cy="1285884"/>
          </a:xfrm>
          <a:prstGeom prst="roundRect">
            <a:avLst>
              <a:gd name="adj" fmla="val 1180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000" b="1" dirty="0"/>
              <a:t>可否使用一个</a:t>
            </a:r>
            <a:r>
              <a:rPr lang="en-US" altLang="en-US" sz="2000" b="1" dirty="0"/>
              <a:t>feed(</a:t>
            </a:r>
            <a:r>
              <a:rPr lang="en-US" altLang="zh-CN" sz="2000" b="1" dirty="0"/>
              <a:t>Pet </a:t>
            </a:r>
            <a:r>
              <a:rPr lang="en-US" altLang="zh-CN" sz="2000" b="1" dirty="0" err="1"/>
              <a:t>pet</a:t>
            </a:r>
            <a:r>
              <a:rPr lang="en-US" altLang="en-US" sz="2000" b="1" dirty="0"/>
              <a:t>)</a:t>
            </a:r>
            <a:r>
              <a:rPr lang="zh-CN" altLang="en-US" sz="2000" b="1" dirty="0"/>
              <a:t>实现对所有宠物的喂食？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5500694" y="5572140"/>
            <a:ext cx="2786082" cy="639795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 使用多态优化设计 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rot="5400000">
            <a:off x="6643702" y="5286388"/>
            <a:ext cx="427834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animBg="1"/>
      <p:bldP spid="13" grpId="0" animBg="1"/>
      <p:bldP spid="13" grpId="1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什么是多态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857232"/>
            <a:ext cx="7645398" cy="543879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生活中的多态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不同类型的打印机打印</a:t>
            </a:r>
            <a:r>
              <a:rPr lang="zh-CN" altLang="en-US"/>
              <a:t>效果不同</a:t>
            </a:r>
            <a:endParaRPr lang="zh-CN" altLang="en-US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/>
              <a:t>程序</a:t>
            </a:r>
            <a:r>
              <a:rPr lang="zh-CN" altLang="en-US" dirty="0"/>
              <a:t>中的多态</a:t>
            </a:r>
          </a:p>
        </p:txBody>
      </p:sp>
      <p:sp>
        <p:nvSpPr>
          <p:cNvPr id="730121" name="AutoShape 9"/>
          <p:cNvSpPr>
            <a:spLocks noChangeArrowheads="1"/>
          </p:cNvSpPr>
          <p:nvPr/>
        </p:nvSpPr>
        <p:spPr bwMode="gray">
          <a:xfrm>
            <a:off x="1214414" y="5715016"/>
            <a:ext cx="7239030" cy="642942"/>
          </a:xfrm>
          <a:prstGeom prst="roundRect">
            <a:avLst>
              <a:gd name="adj" fmla="val 1180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000" b="1" dirty="0"/>
              <a:t>多态：同一个引用类型，使用不同的实例而执行不同操作 </a:t>
            </a:r>
          </a:p>
        </p:txBody>
      </p:sp>
      <p:sp>
        <p:nvSpPr>
          <p:cNvPr id="730123" name="AutoShape 11"/>
          <p:cNvSpPr>
            <a:spLocks noChangeArrowheads="1"/>
          </p:cNvSpPr>
          <p:nvPr/>
        </p:nvSpPr>
        <p:spPr bwMode="auto">
          <a:xfrm>
            <a:off x="6072198" y="5429264"/>
            <a:ext cx="2363343" cy="408623"/>
          </a:xfrm>
          <a:prstGeom prst="wedgeRoundRectCallout">
            <a:avLst>
              <a:gd name="adj1" fmla="val -50074"/>
              <a:gd name="adj2" fmla="val -229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父类引用，子类对象 </a:t>
            </a:r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1571604" y="4572008"/>
            <a:ext cx="5667393" cy="579435"/>
          </a:xfrm>
          <a:prstGeom prst="roundRect">
            <a:avLst>
              <a:gd name="adj" fmla="val 1180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000" b="1" dirty="0"/>
              <a:t>同一种事物，由于条件不同，产生的结果也不同</a:t>
            </a: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V="1">
            <a:off x="2071670" y="2428868"/>
            <a:ext cx="1295400" cy="79375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2071670" y="3233727"/>
            <a:ext cx="1368425" cy="5746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V="1">
            <a:off x="4951395" y="3797293"/>
            <a:ext cx="863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4951395" y="2428868"/>
            <a:ext cx="863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511532" y="2144706"/>
            <a:ext cx="1296988" cy="938212"/>
            <a:chOff x="1020" y="2296"/>
            <a:chExt cx="817" cy="591"/>
          </a:xfrm>
        </p:grpSpPr>
        <p:pic>
          <p:nvPicPr>
            <p:cNvPr id="18" name="Picture 10" descr="blackPrinter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56" y="2296"/>
              <a:ext cx="490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020" y="2750"/>
              <a:ext cx="817" cy="13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800"/>
                <a:t>黑白打印机 </a:t>
              </a:r>
            </a:p>
          </p:txBody>
        </p:sp>
      </p:grpSp>
      <p:pic>
        <p:nvPicPr>
          <p:cNvPr id="20" name="Picture 12" descr="paper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9457" y="2068506"/>
            <a:ext cx="11525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3" descr="s3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30895" y="3292468"/>
            <a:ext cx="101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509945" y="3262306"/>
            <a:ext cx="1296987" cy="1039812"/>
            <a:chOff x="1972" y="3184"/>
            <a:chExt cx="817" cy="655"/>
          </a:xfrm>
        </p:grpSpPr>
        <p:pic>
          <p:nvPicPr>
            <p:cNvPr id="23" name="Picture 15" descr="2006111009431246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061" y="3184"/>
              <a:ext cx="639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1972" y="3702"/>
              <a:ext cx="817" cy="13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800"/>
                <a:t>彩色打印机 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495407" y="3076568"/>
            <a:ext cx="719138" cy="727075"/>
            <a:chOff x="703" y="3067"/>
            <a:chExt cx="453" cy="458"/>
          </a:xfrm>
        </p:grpSpPr>
        <p:pic>
          <p:nvPicPr>
            <p:cNvPr id="26" name="Picture 18" descr="Snap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93" y="3067"/>
              <a:ext cx="253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703" y="3294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黑体" pitchFamily="2" charset="-122"/>
                </a:rPr>
                <a:t>打印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3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21" grpId="0" animBg="1"/>
      <p:bldP spid="730123" grpId="0" animBg="1"/>
      <p:bldP spid="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如何实现多态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/>
              <a:t>使用多态实现思路</a:t>
            </a:r>
          </a:p>
          <a:p>
            <a:pPr lvl="1" eaLnBrk="1" hangingPunct="1">
              <a:spcBef>
                <a:spcPct val="25000"/>
              </a:spcBef>
            </a:pPr>
            <a:r>
              <a:rPr lang="zh-CN" altLang="en-US" dirty="0"/>
              <a:t>编写父类</a:t>
            </a:r>
          </a:p>
          <a:p>
            <a:pPr lvl="1" eaLnBrk="1" hangingPunct="1">
              <a:spcBef>
                <a:spcPct val="25000"/>
              </a:spcBef>
            </a:pPr>
            <a:r>
              <a:rPr lang="zh-CN" altLang="en-US" dirty="0"/>
              <a:t>编写子类，子类重写父类方法</a:t>
            </a:r>
          </a:p>
          <a:p>
            <a:pPr lvl="1" eaLnBrk="1" hangingPunct="1">
              <a:spcBef>
                <a:spcPct val="25000"/>
              </a:spcBef>
            </a:pPr>
            <a:r>
              <a:rPr lang="zh-CN" altLang="en-US" dirty="0"/>
              <a:t>运行时，使用父类的类型，子类的对象</a:t>
            </a:r>
            <a:endParaRPr lang="en-US" altLang="zh-CN" dirty="0"/>
          </a:p>
          <a:p>
            <a:pPr lvl="2" eaLnBrk="1" hangingPunct="1">
              <a:spcBef>
                <a:spcPct val="25000"/>
              </a:spcBef>
            </a:pPr>
            <a:r>
              <a:rPr lang="zh-CN" altLang="en-US" sz="2600" dirty="0"/>
              <a:t>向上转型</a:t>
            </a:r>
            <a:endParaRPr lang="en-US" altLang="zh-CN" sz="2600" dirty="0"/>
          </a:p>
          <a:p>
            <a:pPr lvl="2" eaLnBrk="1" hangingPunct="1">
              <a:spcBef>
                <a:spcPct val="25000"/>
              </a:spcBef>
            </a:pPr>
            <a:endParaRPr lang="en-US" altLang="zh-CN" dirty="0"/>
          </a:p>
          <a:p>
            <a:pPr lvl="2" eaLnBrk="1" hangingPunct="1">
              <a:spcBef>
                <a:spcPct val="25000"/>
              </a:spcBef>
            </a:pPr>
            <a:endParaRPr lang="en-US" altLang="zh-CN" dirty="0"/>
          </a:p>
          <a:p>
            <a:pPr eaLnBrk="1" hangingPunct="1">
              <a:spcBef>
                <a:spcPct val="25000"/>
              </a:spcBef>
            </a:pPr>
            <a:r>
              <a:rPr lang="zh-CN" altLang="en-US" dirty="0"/>
              <a:t>实现多态的两种形式</a:t>
            </a:r>
            <a:endParaRPr lang="en-US" altLang="zh-CN" dirty="0"/>
          </a:p>
          <a:p>
            <a:pPr lvl="1" eaLnBrk="1" hangingPunct="1">
              <a:spcBef>
                <a:spcPct val="25000"/>
              </a:spcBef>
            </a:pPr>
            <a:r>
              <a:rPr lang="zh-CN" altLang="en-US" dirty="0"/>
              <a:t>使用父类作为方法形参实现多态</a:t>
            </a:r>
            <a:endParaRPr lang="en-US" altLang="zh-CN" dirty="0"/>
          </a:p>
          <a:p>
            <a:pPr lvl="1" eaLnBrk="1" hangingPunct="1">
              <a:spcBef>
                <a:spcPct val="25000"/>
              </a:spcBef>
            </a:pPr>
            <a:r>
              <a:rPr lang="zh-CN" altLang="en-US" dirty="0"/>
              <a:t>使用父类作为方法返回值实现多态</a:t>
            </a:r>
          </a:p>
          <a:p>
            <a:pPr eaLnBrk="1" hangingPunct="1">
              <a:spcBef>
                <a:spcPct val="25000"/>
              </a:spcBef>
            </a:pPr>
            <a:endParaRPr lang="en-US" altLang="zh-CN" dirty="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gray">
          <a:xfrm>
            <a:off x="5929322" y="2571744"/>
            <a:ext cx="2643174" cy="714380"/>
          </a:xfrm>
          <a:prstGeom prst="roundRect">
            <a:avLst>
              <a:gd name="adj" fmla="val 549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 实现多态的两个要素</a:t>
            </a: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2428860" y="2500306"/>
            <a:ext cx="2928958" cy="42862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071670" y="3071810"/>
            <a:ext cx="2571768" cy="42862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26" name="直接箭头连接符 25"/>
          <p:cNvCxnSpPr>
            <a:stCxn id="24" idx="3"/>
          </p:cNvCxnSpPr>
          <p:nvPr/>
        </p:nvCxnSpPr>
        <p:spPr bwMode="auto">
          <a:xfrm>
            <a:off x="5357818" y="2714620"/>
            <a:ext cx="428628" cy="714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V="1">
            <a:off x="4643438" y="3071810"/>
            <a:ext cx="1143008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1857357" y="4131238"/>
            <a:ext cx="3357586" cy="369332"/>
          </a:xfrm>
          <a:prstGeom prst="roundRect">
            <a:avLst>
              <a:gd name="adj" fmla="val 64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Pet </a:t>
            </a:r>
            <a:r>
              <a:rPr lang="en-US" altLang="zh-CN" b="1" dirty="0" err="1"/>
              <a:t>pet</a:t>
            </a:r>
            <a:r>
              <a:rPr lang="en-US" altLang="zh-CN" b="1" dirty="0"/>
              <a:t> = new Dog();</a:t>
            </a: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5286380" y="4284668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AutoShape 5"/>
          <p:cNvSpPr>
            <a:spLocks noChangeArrowheads="1"/>
          </p:cNvSpPr>
          <p:nvPr/>
        </p:nvSpPr>
        <p:spPr bwMode="gray">
          <a:xfrm>
            <a:off x="5786446" y="4000504"/>
            <a:ext cx="1928794" cy="571504"/>
          </a:xfrm>
          <a:prstGeom prst="roundRect">
            <a:avLst>
              <a:gd name="adj" fmla="val 549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 自动类型转换</a:t>
            </a:r>
          </a:p>
        </p:txBody>
      </p:sp>
      <p:pic>
        <p:nvPicPr>
          <p:cNvPr id="14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7743825" y="57043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1_PBDEVA课程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CFFFF"/>
            </a:gs>
            <a:gs pos="100000">
              <a:schemeClr val="bg1"/>
            </a:gs>
          </a:gsLst>
          <a:lin ang="5400000" scaled="1"/>
        </a:gradFill>
        <a:ln w="12700">
          <a:solidFill>
            <a:srgbClr val="008080"/>
          </a:solidFill>
          <a:round/>
          <a:headEnd/>
          <a:tailEnd/>
        </a:ln>
      </a:spPr>
      <a:bodyPr wrap="square">
        <a:spAutoFit/>
      </a:bodyPr>
      <a:lstStyle>
        <a:defPPr>
          <a:defRPr b="1" dirty="0" smtClean="0">
            <a:solidFill>
              <a:srgbClr val="0000FF"/>
            </a:solidFill>
            <a:ea typeface="黑体" pitchFamily="49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主题2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4344</TotalTime>
  <Words>1600</Words>
  <Application>Microsoft Office PowerPoint</Application>
  <PresentationFormat>全屏显示(4:3)</PresentationFormat>
  <Paragraphs>280</Paragraphs>
  <Slides>22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黑体</vt:lpstr>
      <vt:lpstr>华文楷体</vt:lpstr>
      <vt:lpstr>华文新魏</vt:lpstr>
      <vt:lpstr>宋体</vt:lpstr>
      <vt:lpstr>微软雅黑</vt:lpstr>
      <vt:lpstr>Arial</vt:lpstr>
      <vt:lpstr>Calibri</vt:lpstr>
      <vt:lpstr>Calibri Light</vt:lpstr>
      <vt:lpstr>Tahoma</vt:lpstr>
      <vt:lpstr>Times New Roman</vt:lpstr>
      <vt:lpstr>Verdana</vt:lpstr>
      <vt:lpstr>Wingdings</vt:lpstr>
      <vt:lpstr>1_PBDEVA课程PPT模板</vt:lpstr>
      <vt:lpstr>主题2</vt:lpstr>
      <vt:lpstr>第十一讲</vt:lpstr>
      <vt:lpstr>本章任务</vt:lpstr>
      <vt:lpstr>本章目标</vt:lpstr>
      <vt:lpstr>为什么使用多态5-1</vt:lpstr>
      <vt:lpstr>为什么使用多态5-2</vt:lpstr>
      <vt:lpstr>为什么使用多态5-4</vt:lpstr>
      <vt:lpstr>为什么使用多态5-3</vt:lpstr>
      <vt:lpstr>什么是多态</vt:lpstr>
      <vt:lpstr>如何实现多态</vt:lpstr>
      <vt:lpstr>使用父类作为方法形参实现多态</vt:lpstr>
      <vt:lpstr>学员操作—使用多态实现主人给宠物喂食</vt:lpstr>
      <vt:lpstr>使用父类作为方法返回值实现多态</vt:lpstr>
      <vt:lpstr>父类到子类的转换4-1</vt:lpstr>
      <vt:lpstr>父类到子类的转换4-2</vt:lpstr>
      <vt:lpstr>父类到子类的转换4-3</vt:lpstr>
      <vt:lpstr>父类到子类的转换4-4</vt:lpstr>
      <vt:lpstr>学员操作—使用多态实现主人领养宠物并与宠物玩耍</vt:lpstr>
      <vt:lpstr>学员操作—计算一次租赁多辆汽车的总租金2-1</vt:lpstr>
      <vt:lpstr>学员操作——计算一次租赁多辆汽车的总租金2-1</vt:lpstr>
      <vt:lpstr>学员操作——购置新车2-1</vt:lpstr>
      <vt:lpstr>学员操作——购置新车2-2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wxj</cp:lastModifiedBy>
  <cp:revision>767</cp:revision>
  <dcterms:created xsi:type="dcterms:W3CDTF">2006-03-08T06:55:38Z</dcterms:created>
  <dcterms:modified xsi:type="dcterms:W3CDTF">2020-08-05T02:18:31Z</dcterms:modified>
</cp:coreProperties>
</file>